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</p:sldIdLst>
  <p:sldSz cx="9144000" cy="5143500" type="screen16x9"/>
  <p:notesSz cx="6858000" cy="9144000"/>
  <p:embeddedFontLst>
    <p:embeddedFont>
      <p:font typeface="Bree Serif" panose="020B0604020202020204" charset="0"/>
      <p:regular r:id="rId35"/>
    </p:embeddedFont>
    <p:embeddedFont>
      <p:font typeface="Roboto" panose="020B0604020202020204" charset="0"/>
      <p:regular r:id="rId36"/>
      <p:bold r:id="rId37"/>
      <p:italic r:id="rId38"/>
      <p:boldItalic r:id="rId39"/>
    </p:embeddedFont>
    <p:embeddedFont>
      <p:font typeface="Roboto Slab" panose="020B0604020202020204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B24B50-3740-4F75-82F3-69DDC093008A}">
  <a:tblStyle styleId="{BEB24B50-3740-4F75-82F3-69DDC09300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1b0edcf7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1b0edcf7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diagram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 driven python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PyKinectRuntime is where all the objects are defined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PyKinectV2 methods/functions that call the objects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1b0edcf7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1b0edcf7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19b85d2f8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19b85d2f8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1a9ba8c8e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1a9ba8c8e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1b0edcf7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61b0edcf7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1b0edcf7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1b0edcf7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19b85d2f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19b85d2f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1f912f95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61f912f95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61a9ba8c8e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61a9ba8c8e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1b0edcf7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61b0edcf7b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19b85d2f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19b85d2f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1b0edcf7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1b0edcf7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61b0edcf7b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61b0edcf7b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61f912f95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61f912f95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61b0edcf7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61b0edcf7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Variance: In Mode 1, the mean variance along the x axis equals</a:t>
            </a:r>
            <a:r>
              <a:rPr lang="en-GB" b="1"/>
              <a:t> 0.12</a:t>
            </a:r>
            <a:r>
              <a:rPr lang="en-GB"/>
              <a:t> and </a:t>
            </a:r>
            <a:r>
              <a:rPr lang="en-GB" b="1"/>
              <a:t>0.03</a:t>
            </a:r>
            <a:r>
              <a:rPr lang="en-GB"/>
              <a:t> along the y axis. In Mode 2,it is </a:t>
            </a:r>
            <a:r>
              <a:rPr lang="en-GB" b="1"/>
              <a:t>divided by more than 5</a:t>
            </a:r>
            <a:r>
              <a:rPr lang="en-GB"/>
              <a:t> along the x axis and </a:t>
            </a:r>
            <a:r>
              <a:rPr lang="en-GB" b="1"/>
              <a:t>slightly smaller</a:t>
            </a:r>
            <a:r>
              <a:rPr lang="en-GB"/>
              <a:t> along the y axis. On the otherhand, in Mode 3, the variances alongside the x and y axis are</a:t>
            </a:r>
            <a:r>
              <a:rPr lang="en-GB" b="1"/>
              <a:t> in average 10 times lower</a:t>
            </a:r>
            <a:r>
              <a:rPr lang="en-GB"/>
              <a:t> than inMode 1 (</a:t>
            </a:r>
            <a:r>
              <a:rPr lang="en-GB" b="1"/>
              <a:t>respectively 0.010 against 0.12 and 0.003 against 0.03</a:t>
            </a:r>
            <a:r>
              <a:rPr lang="en-GB"/>
              <a:t>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variance is bigger on the right and low parts of the DO-Dev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61fd2cde4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61fd2cde4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19b85d2f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19b85d2f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61a9ba8c8e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61a9ba8c8e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61f912f957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61f912f957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61f912f95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61f912f95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61f912f957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61f912f957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9b85d2f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9b85d2f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619b85d2f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619b85d2f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a software from the beginning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Still many things to improve: the software on itself (usable), move it to the GDO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61fd2cde4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61fd2cde4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62da8bc999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62da8bc999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1fa40de94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1fa40de94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immersive data visualization environment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1a9ba8c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1a9ba8c8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immersive data visualization environment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19b85d2f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19b85d2f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19b85d2f8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19b85d2f8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1a9ba8c8e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1a9ba8c8e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1b0edcf7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1b0edcf7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1adrianb/face-alignm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0" y="473450"/>
            <a:ext cx="5783400" cy="18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3D gaze estimation in an immersive data visualization environment</a:t>
            </a:r>
            <a:endParaRPr sz="300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0" y="3049450"/>
            <a:ext cx="5783400" cy="4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UROP</a:t>
            </a:r>
            <a:endParaRPr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5568000" y="4023750"/>
            <a:ext cx="2051400" cy="4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Friday 4</a:t>
            </a:r>
            <a:r>
              <a:rPr lang="en-GB" sz="1200" baseline="30000"/>
              <a:t>th</a:t>
            </a:r>
            <a:r>
              <a:rPr lang="en-GB" sz="1200"/>
              <a:t> October</a:t>
            </a:r>
            <a:endParaRPr sz="1200"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1524925" y="4023750"/>
            <a:ext cx="1682199" cy="4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/>
              <a:t>Andrianirina</a:t>
            </a:r>
            <a:r>
              <a:rPr lang="en-GB" sz="1200" dirty="0"/>
              <a:t> RAKOTOHARISOA</a:t>
            </a:r>
            <a:endParaRPr sz="1200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E8EDF67-28C2-4A20-9AC9-133ED7F40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400" y="0"/>
            <a:ext cx="1482750" cy="9273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Libraries</a:t>
            </a:r>
            <a:endParaRPr/>
          </a:p>
        </p:txBody>
      </p:sp>
      <p:sp>
        <p:nvSpPr>
          <p:cNvPr id="235" name="Google Shape;23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r>
              <a:rPr lang="en-GB"/>
              <a:t>/40</a:t>
            </a:r>
            <a:endParaRPr/>
          </a:p>
        </p:txBody>
      </p:sp>
      <p:sp>
        <p:nvSpPr>
          <p:cNvPr id="236" name="Google Shape;236;p25"/>
          <p:cNvSpPr txBox="1"/>
          <p:nvPr/>
        </p:nvSpPr>
        <p:spPr>
          <a:xfrm>
            <a:off x="250225" y="1503575"/>
            <a:ext cx="4900500" cy="15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PyKinect2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Access the kinects functions easily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Floor plane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Coordinate mapper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Skeletons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Libraries</a:t>
            </a:r>
            <a:endParaRPr/>
          </a:p>
        </p:txBody>
      </p:sp>
      <p:sp>
        <p:nvSpPr>
          <p:cNvPr id="242" name="Google Shape;24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r>
              <a:rPr lang="en-GB"/>
              <a:t>/40</a:t>
            </a:r>
            <a:endParaRPr/>
          </a:p>
        </p:txBody>
      </p:sp>
      <p:sp>
        <p:nvSpPr>
          <p:cNvPr id="243" name="Google Shape;243;p26"/>
          <p:cNvSpPr txBox="1"/>
          <p:nvPr/>
        </p:nvSpPr>
        <p:spPr>
          <a:xfrm>
            <a:off x="540300" y="1464700"/>
            <a:ext cx="5306100" cy="18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Pytorch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Move the heavy computations on the GPU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Designed for Machine Learning and widely used in Computer Vision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</a:t>
            </a:r>
            <a:endParaRPr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r>
              <a:rPr lang="en-GB"/>
              <a:t>/40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</a:t>
            </a:r>
            <a:endParaRPr/>
          </a:p>
        </p:txBody>
      </p:sp>
      <p:sp>
        <p:nvSpPr>
          <p:cNvPr id="255" name="Google Shape;25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r>
              <a:rPr lang="en-GB"/>
              <a:t>/40</a:t>
            </a:r>
            <a:endParaRPr/>
          </a:p>
        </p:txBody>
      </p:sp>
      <p:pic>
        <p:nvPicPr>
          <p:cNvPr id="256" name="Google Shape;256;p28"/>
          <p:cNvPicPr preferRelativeResize="0"/>
          <p:nvPr/>
        </p:nvPicPr>
        <p:blipFill rotWithShape="1">
          <a:blip r:embed="rId3">
            <a:alphaModFix/>
          </a:blip>
          <a:srcRect t="30512"/>
          <a:stretch/>
        </p:blipFill>
        <p:spPr>
          <a:xfrm>
            <a:off x="152400" y="2309950"/>
            <a:ext cx="5229225" cy="23298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57" name="Google Shape;257;p28"/>
          <p:cNvSpPr/>
          <p:nvPr/>
        </p:nvSpPr>
        <p:spPr>
          <a:xfrm>
            <a:off x="317125" y="3173950"/>
            <a:ext cx="4446600" cy="192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8"/>
          <p:cNvSpPr/>
          <p:nvPr/>
        </p:nvSpPr>
        <p:spPr>
          <a:xfrm>
            <a:off x="317125" y="3486675"/>
            <a:ext cx="4446600" cy="393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8"/>
          <p:cNvSpPr/>
          <p:nvPr/>
        </p:nvSpPr>
        <p:spPr>
          <a:xfrm>
            <a:off x="317125" y="3880275"/>
            <a:ext cx="4707000" cy="324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0" name="Google Shape;260;p28"/>
          <p:cNvCxnSpPr>
            <a:stCxn id="261" idx="2"/>
            <a:endCxn id="257" idx="3"/>
          </p:cNvCxnSpPr>
          <p:nvPr/>
        </p:nvCxnSpPr>
        <p:spPr>
          <a:xfrm flipH="1">
            <a:off x="4763625" y="2157250"/>
            <a:ext cx="1773900" cy="11130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61" name="Google Shape;261;p28"/>
          <p:cNvSpPr txBox="1"/>
          <p:nvPr/>
        </p:nvSpPr>
        <p:spPr>
          <a:xfrm>
            <a:off x="5437425" y="1763650"/>
            <a:ext cx="2200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Face recognition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2" name="Google Shape;262;p28"/>
          <p:cNvCxnSpPr>
            <a:stCxn id="263" idx="2"/>
            <a:endCxn id="258" idx="3"/>
          </p:cNvCxnSpPr>
          <p:nvPr/>
        </p:nvCxnSpPr>
        <p:spPr>
          <a:xfrm flipH="1">
            <a:off x="4763750" y="3428375"/>
            <a:ext cx="1582500" cy="2550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63" name="Google Shape;263;p28"/>
          <p:cNvSpPr txBox="1"/>
          <p:nvPr/>
        </p:nvSpPr>
        <p:spPr>
          <a:xfrm>
            <a:off x="5667050" y="2814575"/>
            <a:ext cx="13584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Coordinate Mapping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4" name="Google Shape;264;p28"/>
          <p:cNvCxnSpPr>
            <a:endCxn id="259" idx="3"/>
          </p:cNvCxnSpPr>
          <p:nvPr/>
        </p:nvCxnSpPr>
        <p:spPr>
          <a:xfrm flipH="1">
            <a:off x="5024125" y="3939825"/>
            <a:ext cx="1066500" cy="1026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265" name="Google Shape;265;p28"/>
          <p:cNvSpPr txBox="1"/>
          <p:nvPr/>
        </p:nvSpPr>
        <p:spPr>
          <a:xfrm>
            <a:off x="5921875" y="3681000"/>
            <a:ext cx="14289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 the coordinates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28"/>
          <p:cNvSpPr/>
          <p:nvPr/>
        </p:nvSpPr>
        <p:spPr>
          <a:xfrm>
            <a:off x="152400" y="1863375"/>
            <a:ext cx="5229300" cy="44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Kinect warm up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Sending the data to the server</a:t>
            </a:r>
            <a:endParaRPr/>
          </a:p>
        </p:txBody>
      </p:sp>
      <p:sp>
        <p:nvSpPr>
          <p:cNvPr id="272" name="Google Shape;27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r>
              <a:rPr lang="en-GB"/>
              <a:t>/40</a:t>
            </a:r>
            <a:endParaRPr/>
          </a:p>
        </p:txBody>
      </p:sp>
      <p:sp>
        <p:nvSpPr>
          <p:cNvPr id="273" name="Google Shape;273;p29"/>
          <p:cNvSpPr txBox="1"/>
          <p:nvPr/>
        </p:nvSpPr>
        <p:spPr>
          <a:xfrm>
            <a:off x="540300" y="1464700"/>
            <a:ext cx="4871100" cy="18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4" name="Google Shape;2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64700"/>
            <a:ext cx="4639625" cy="278151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9"/>
          <p:cNvSpPr txBox="1"/>
          <p:nvPr/>
        </p:nvSpPr>
        <p:spPr>
          <a:xfrm>
            <a:off x="5351400" y="1432175"/>
            <a:ext cx="3434100" cy="10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Why a </a:t>
            </a:r>
            <a:r>
              <a:rPr lang="en-GB" sz="18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websocket</a:t>
            </a:r>
            <a:r>
              <a:rPr lang="en-GB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?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-GB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Bidirectional communication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Drawing the gaze on screen</a:t>
            </a:r>
            <a:endParaRPr/>
          </a:p>
        </p:txBody>
      </p:sp>
      <p:sp>
        <p:nvSpPr>
          <p:cNvPr id="281" name="Google Shape;28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r>
              <a:rPr lang="en-GB"/>
              <a:t>/40</a:t>
            </a:r>
            <a:endParaRPr/>
          </a:p>
        </p:txBody>
      </p:sp>
      <p:pic>
        <p:nvPicPr>
          <p:cNvPr id="282" name="Google Shape;282;p30"/>
          <p:cNvPicPr preferRelativeResize="0"/>
          <p:nvPr/>
        </p:nvPicPr>
        <p:blipFill rotWithShape="1">
          <a:blip r:embed="rId3">
            <a:alphaModFix/>
          </a:blip>
          <a:srcRect l="38457"/>
          <a:stretch/>
        </p:blipFill>
        <p:spPr>
          <a:xfrm>
            <a:off x="5547100" y="1820725"/>
            <a:ext cx="3307399" cy="26014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83" name="Google Shape;28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502" y="2388477"/>
            <a:ext cx="4859200" cy="14659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cxnSp>
        <p:nvCxnSpPr>
          <p:cNvPr id="284" name="Google Shape;284;p30"/>
          <p:cNvCxnSpPr/>
          <p:nvPr/>
        </p:nvCxnSpPr>
        <p:spPr>
          <a:xfrm rot="-2697974">
            <a:off x="4707946" y="2941433"/>
            <a:ext cx="359988" cy="359988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285" name="Google Shape;285;p30"/>
          <p:cNvCxnSpPr/>
          <p:nvPr/>
        </p:nvCxnSpPr>
        <p:spPr>
          <a:xfrm>
            <a:off x="2386950" y="2102050"/>
            <a:ext cx="287100" cy="654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grpSp>
        <p:nvGrpSpPr>
          <p:cNvPr id="286" name="Google Shape;286;p30"/>
          <p:cNvGrpSpPr/>
          <p:nvPr/>
        </p:nvGrpSpPr>
        <p:grpSpPr>
          <a:xfrm>
            <a:off x="598200" y="2262425"/>
            <a:ext cx="3630604" cy="2722953"/>
            <a:chOff x="1282900" y="771275"/>
            <a:chExt cx="3630604" cy="2722953"/>
          </a:xfrm>
        </p:grpSpPr>
        <p:pic>
          <p:nvPicPr>
            <p:cNvPr id="287" name="Google Shape;287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282900" y="771275"/>
              <a:ext cx="3630604" cy="27229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8" name="Google Shape;288;p30"/>
            <p:cNvSpPr/>
            <p:nvPr/>
          </p:nvSpPr>
          <p:spPr>
            <a:xfrm>
              <a:off x="2764625" y="2315525"/>
              <a:ext cx="401700" cy="178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9" name="Google Shape;289;p30"/>
            <p:cNvCxnSpPr>
              <a:stCxn id="290" idx="0"/>
              <a:endCxn id="288" idx="2"/>
            </p:cNvCxnSpPr>
            <p:nvPr/>
          </p:nvCxnSpPr>
          <p:spPr>
            <a:xfrm rot="10800000">
              <a:off x="2965475" y="2493875"/>
              <a:ext cx="0" cy="4473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57150" dist="19050" dir="21540000" algn="bl" rotWithShape="0">
                <a:srgbClr val="000000"/>
              </a:outerShdw>
            </a:effectLst>
          </p:spPr>
        </p:cxnSp>
        <p:sp>
          <p:nvSpPr>
            <p:cNvPr id="290" name="Google Shape;290;p30"/>
            <p:cNvSpPr txBox="1"/>
            <p:nvPr/>
          </p:nvSpPr>
          <p:spPr>
            <a:xfrm>
              <a:off x="2590325" y="2941175"/>
              <a:ext cx="750300" cy="3048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215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</a:rPr>
                <a:t>kinect</a:t>
              </a: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291" name="Google Shape;291;p30"/>
            <p:cNvGrpSpPr/>
            <p:nvPr/>
          </p:nvGrpSpPr>
          <p:grpSpPr>
            <a:xfrm>
              <a:off x="2873411" y="1027074"/>
              <a:ext cx="1440030" cy="1466807"/>
              <a:chOff x="2997050" y="54200"/>
              <a:chExt cx="2509200" cy="2556750"/>
            </a:xfrm>
          </p:grpSpPr>
          <p:cxnSp>
            <p:nvCxnSpPr>
              <p:cNvPr id="292" name="Google Shape;292;p30"/>
              <p:cNvCxnSpPr/>
              <p:nvPr/>
            </p:nvCxnSpPr>
            <p:spPr>
              <a:xfrm flipH="1">
                <a:off x="3149750" y="401825"/>
                <a:ext cx="15900" cy="2031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FF00"/>
                </a:solidFill>
                <a:prstDash val="dash"/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293" name="Google Shape;293;p30"/>
              <p:cNvCxnSpPr/>
              <p:nvPr/>
            </p:nvCxnSpPr>
            <p:spPr>
              <a:xfrm rot="5400000" flipH="1">
                <a:off x="4157600" y="1430900"/>
                <a:ext cx="15900" cy="2031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FF00"/>
                </a:solidFill>
                <a:prstDash val="dash"/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294" name="Google Shape;294;p30"/>
              <p:cNvSpPr txBox="1"/>
              <p:nvPr/>
            </p:nvSpPr>
            <p:spPr>
              <a:xfrm>
                <a:off x="5184950" y="2282450"/>
                <a:ext cx="321300" cy="32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rgbClr val="00FF00"/>
                    </a:solidFill>
                  </a:rPr>
                  <a:t>x</a:t>
                </a:r>
                <a:endParaRPr>
                  <a:solidFill>
                    <a:srgbClr val="00FF00"/>
                  </a:solidFill>
                </a:endParaRPr>
              </a:p>
            </p:txBody>
          </p:sp>
          <p:sp>
            <p:nvSpPr>
              <p:cNvPr id="295" name="Google Shape;295;p30"/>
              <p:cNvSpPr txBox="1"/>
              <p:nvPr/>
            </p:nvSpPr>
            <p:spPr>
              <a:xfrm>
                <a:off x="2997050" y="54200"/>
                <a:ext cx="321300" cy="32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rgbClr val="00FF00"/>
                    </a:solidFill>
                  </a:rPr>
                  <a:t>y</a:t>
                </a:r>
                <a:endParaRPr>
                  <a:solidFill>
                    <a:srgbClr val="00FF00"/>
                  </a:solidFill>
                </a:endParaRPr>
              </a:p>
            </p:txBody>
          </p:sp>
        </p:grpSp>
        <p:sp>
          <p:nvSpPr>
            <p:cNvPr id="296" name="Google Shape;296;p30"/>
            <p:cNvSpPr/>
            <p:nvPr/>
          </p:nvSpPr>
          <p:spPr>
            <a:xfrm>
              <a:off x="1828925" y="1124850"/>
              <a:ext cx="108000" cy="108000"/>
            </a:xfrm>
            <a:prstGeom prst="ellipse">
              <a:avLst/>
            </a:prstGeom>
            <a:solidFill>
              <a:srgbClr val="6AA84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1828925" y="1731938"/>
              <a:ext cx="108000" cy="108000"/>
            </a:xfrm>
            <a:prstGeom prst="ellipse">
              <a:avLst/>
            </a:prstGeom>
            <a:solidFill>
              <a:srgbClr val="6AA84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3014075" y="1180488"/>
              <a:ext cx="108000" cy="108000"/>
            </a:xfrm>
            <a:prstGeom prst="ellipse">
              <a:avLst/>
            </a:prstGeom>
            <a:solidFill>
              <a:srgbClr val="6AA84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3014075" y="1760363"/>
              <a:ext cx="108000" cy="108000"/>
            </a:xfrm>
            <a:prstGeom prst="ellipse">
              <a:avLst/>
            </a:prstGeom>
            <a:solidFill>
              <a:srgbClr val="6AA84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30"/>
          <p:cNvSpPr txBox="1"/>
          <p:nvPr/>
        </p:nvSpPr>
        <p:spPr>
          <a:xfrm>
            <a:off x="598200" y="1501475"/>
            <a:ext cx="39318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Coordinates of the top right corner of the screen (in m)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1" name="Google Shape;301;p30"/>
          <p:cNvCxnSpPr>
            <a:endCxn id="296" idx="6"/>
          </p:cNvCxnSpPr>
          <p:nvPr/>
        </p:nvCxnSpPr>
        <p:spPr>
          <a:xfrm flipH="1">
            <a:off x="1252225" y="2045700"/>
            <a:ext cx="805800" cy="624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302" name="Google Shape;302;p30"/>
          <p:cNvCxnSpPr>
            <a:endCxn id="297" idx="7"/>
          </p:cNvCxnSpPr>
          <p:nvPr/>
        </p:nvCxnSpPr>
        <p:spPr>
          <a:xfrm flipH="1">
            <a:off x="1236409" y="2045804"/>
            <a:ext cx="821700" cy="1193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303" name="Google Shape;303;p30"/>
          <p:cNvCxnSpPr>
            <a:endCxn id="299" idx="1"/>
          </p:cNvCxnSpPr>
          <p:nvPr/>
        </p:nvCxnSpPr>
        <p:spPr>
          <a:xfrm>
            <a:off x="2094991" y="2070329"/>
            <a:ext cx="250200" cy="1197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304" name="Google Shape;304;p30"/>
          <p:cNvCxnSpPr>
            <a:endCxn id="298" idx="1"/>
          </p:cNvCxnSpPr>
          <p:nvPr/>
        </p:nvCxnSpPr>
        <p:spPr>
          <a:xfrm>
            <a:off x="2107291" y="2045754"/>
            <a:ext cx="237900" cy="641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3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Experiments</a:t>
            </a:r>
            <a:endParaRPr/>
          </a:p>
        </p:txBody>
      </p:sp>
      <p:sp>
        <p:nvSpPr>
          <p:cNvPr id="310" name="Google Shape;310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r>
              <a:rPr lang="en-GB"/>
              <a:t>/40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4762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Experiment 1: Reducing the impact of outliers</a:t>
            </a:r>
            <a:endParaRPr/>
          </a:p>
        </p:txBody>
      </p:sp>
      <p:sp>
        <p:nvSpPr>
          <p:cNvPr id="316" name="Google Shape;31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r>
              <a:rPr lang="en-GB"/>
              <a:t>/40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4345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 1: Reducing the impact of outliers</a:t>
            </a:r>
            <a:endParaRPr/>
          </a:p>
        </p:txBody>
      </p:sp>
      <p:sp>
        <p:nvSpPr>
          <p:cNvPr id="322" name="Google Shape;32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r>
              <a:rPr lang="en-GB"/>
              <a:t>/40</a:t>
            </a:r>
            <a:endParaRPr/>
          </a:p>
        </p:txBody>
      </p:sp>
      <p:sp>
        <p:nvSpPr>
          <p:cNvPr id="323" name="Google Shape;323;p33"/>
          <p:cNvSpPr txBox="1"/>
          <p:nvPr/>
        </p:nvSpPr>
        <p:spPr>
          <a:xfrm>
            <a:off x="480600" y="4066750"/>
            <a:ext cx="70983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can we prevent random errors from corrupting our data ?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4" name="Google Shape;3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99" y="1345827"/>
            <a:ext cx="7493300" cy="2617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4345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 1: Reducing the impact of outliers</a:t>
            </a:r>
            <a:endParaRPr/>
          </a:p>
        </p:txBody>
      </p:sp>
      <p:sp>
        <p:nvSpPr>
          <p:cNvPr id="330" name="Google Shape;330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r>
              <a:rPr lang="en-GB"/>
              <a:t>/40</a:t>
            </a:r>
            <a:endParaRPr/>
          </a:p>
        </p:txBody>
      </p:sp>
      <p:sp>
        <p:nvSpPr>
          <p:cNvPr id="331" name="Google Shape;331;p34"/>
          <p:cNvSpPr txBox="1"/>
          <p:nvPr/>
        </p:nvSpPr>
        <p:spPr>
          <a:xfrm>
            <a:off x="359650" y="1386800"/>
            <a:ext cx="24525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Adding a threshold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2" name="Google Shape;332;p34"/>
          <p:cNvGrpSpPr/>
          <p:nvPr/>
        </p:nvGrpSpPr>
        <p:grpSpPr>
          <a:xfrm>
            <a:off x="274638" y="2106400"/>
            <a:ext cx="3343525" cy="2723550"/>
            <a:chOff x="274638" y="2106400"/>
            <a:chExt cx="3343525" cy="2723550"/>
          </a:xfrm>
        </p:grpSpPr>
        <p:grpSp>
          <p:nvGrpSpPr>
            <p:cNvPr id="333" name="Google Shape;333;p34"/>
            <p:cNvGrpSpPr/>
            <p:nvPr/>
          </p:nvGrpSpPr>
          <p:grpSpPr>
            <a:xfrm>
              <a:off x="274638" y="2106400"/>
              <a:ext cx="3343525" cy="2723550"/>
              <a:chOff x="274638" y="2106400"/>
              <a:chExt cx="3343525" cy="2723550"/>
            </a:xfrm>
          </p:grpSpPr>
          <p:sp>
            <p:nvSpPr>
              <p:cNvPr id="334" name="Google Shape;334;p34"/>
              <p:cNvSpPr txBox="1"/>
              <p:nvPr/>
            </p:nvSpPr>
            <p:spPr>
              <a:xfrm>
                <a:off x="1496538" y="4379350"/>
                <a:ext cx="899700" cy="4506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Before</a:t>
                </a:r>
                <a:endParaRPr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335" name="Google Shape;335;p3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74638" y="2106400"/>
                <a:ext cx="3343525" cy="227293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pic>
        </p:grpSp>
        <p:sp>
          <p:nvSpPr>
            <p:cNvPr id="336" name="Google Shape;336;p34"/>
            <p:cNvSpPr/>
            <p:nvPr/>
          </p:nvSpPr>
          <p:spPr>
            <a:xfrm>
              <a:off x="2647975" y="2340325"/>
              <a:ext cx="288000" cy="2880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3216150" y="3759050"/>
              <a:ext cx="288000" cy="2880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" name="Google Shape;338;p34"/>
          <p:cNvGrpSpPr/>
          <p:nvPr/>
        </p:nvGrpSpPr>
        <p:grpSpPr>
          <a:xfrm>
            <a:off x="4768006" y="2068825"/>
            <a:ext cx="3527281" cy="2761125"/>
            <a:chOff x="4768006" y="2068825"/>
            <a:chExt cx="3527281" cy="2761125"/>
          </a:xfrm>
        </p:grpSpPr>
        <p:sp>
          <p:nvSpPr>
            <p:cNvPr id="339" name="Google Shape;339;p34"/>
            <p:cNvSpPr txBox="1"/>
            <p:nvPr/>
          </p:nvSpPr>
          <p:spPr>
            <a:xfrm>
              <a:off x="6081788" y="4379350"/>
              <a:ext cx="899700" cy="4506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After</a:t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40" name="Google Shape;340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68006" y="2068825"/>
              <a:ext cx="3527281" cy="227295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87900" y="1337425"/>
            <a:ext cx="5021100" cy="38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Introduction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Objective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/>
              <a:t>Problem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/>
              <a:t>Solution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Tools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/>
              <a:t>Kinects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/>
              <a:t>Libraries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Implementation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Experiments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/>
              <a:t>Reducing the impact of outliers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Difficulties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Conclusion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r>
              <a:rPr lang="en-GB"/>
              <a:t>/40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5"/>
          <p:cNvSpPr txBox="1"/>
          <p:nvPr/>
        </p:nvSpPr>
        <p:spPr>
          <a:xfrm>
            <a:off x="5850750" y="4170825"/>
            <a:ext cx="3051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Reduce outliers’ impact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3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4345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 1: Reducing the impact of outliers</a:t>
            </a:r>
            <a:endParaRPr/>
          </a:p>
        </p:txBody>
      </p:sp>
      <p:sp>
        <p:nvSpPr>
          <p:cNvPr id="347" name="Google Shape;34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20</a:t>
            </a:fld>
            <a:r>
              <a:rPr lang="en-GB"/>
              <a:t>/40</a:t>
            </a:r>
            <a:endParaRPr/>
          </a:p>
        </p:txBody>
      </p:sp>
      <p:sp>
        <p:nvSpPr>
          <p:cNvPr id="348" name="Google Shape;348;p35"/>
          <p:cNvSpPr txBox="1"/>
          <p:nvPr/>
        </p:nvSpPr>
        <p:spPr>
          <a:xfrm>
            <a:off x="359650" y="1386800"/>
            <a:ext cx="40767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averages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49" name="Google Shape;349;p35"/>
          <p:cNvGrpSpPr/>
          <p:nvPr/>
        </p:nvGrpSpPr>
        <p:grpSpPr>
          <a:xfrm>
            <a:off x="387900" y="1808825"/>
            <a:ext cx="4803876" cy="3420925"/>
            <a:chOff x="387900" y="1808825"/>
            <a:chExt cx="4803876" cy="3420925"/>
          </a:xfrm>
        </p:grpSpPr>
        <p:pic>
          <p:nvPicPr>
            <p:cNvPr id="350" name="Google Shape;350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7900" y="1808825"/>
              <a:ext cx="4803876" cy="3420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1" name="Google Shape;351;p35"/>
            <p:cNvSpPr txBox="1"/>
            <p:nvPr/>
          </p:nvSpPr>
          <p:spPr>
            <a:xfrm>
              <a:off x="3796025" y="4319625"/>
              <a:ext cx="877800" cy="4800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rPr>
                <a:t>Mode 2</a:t>
              </a:r>
              <a:endParaRPr sz="15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4345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 1: Reducing the impact of outliers</a:t>
            </a:r>
            <a:endParaRPr/>
          </a:p>
        </p:txBody>
      </p:sp>
      <p:sp>
        <p:nvSpPr>
          <p:cNvPr id="357" name="Google Shape;35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21</a:t>
            </a:fld>
            <a:r>
              <a:rPr lang="en-GB"/>
              <a:t>/40</a:t>
            </a:r>
            <a:endParaRPr/>
          </a:p>
        </p:txBody>
      </p:sp>
      <p:sp>
        <p:nvSpPr>
          <p:cNvPr id="358" name="Google Shape;358;p36"/>
          <p:cNvSpPr txBox="1"/>
          <p:nvPr/>
        </p:nvSpPr>
        <p:spPr>
          <a:xfrm>
            <a:off x="359650" y="1386800"/>
            <a:ext cx="40767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averages and moving averages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6"/>
          <p:cNvSpPr txBox="1"/>
          <p:nvPr/>
        </p:nvSpPr>
        <p:spPr>
          <a:xfrm>
            <a:off x="5850750" y="4170825"/>
            <a:ext cx="30510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Reduce outliers’ impact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Smoothen the trend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60" name="Google Shape;360;p36"/>
          <p:cNvGrpSpPr/>
          <p:nvPr/>
        </p:nvGrpSpPr>
        <p:grpSpPr>
          <a:xfrm>
            <a:off x="0" y="1904300"/>
            <a:ext cx="6838852" cy="3208375"/>
            <a:chOff x="0" y="1904300"/>
            <a:chExt cx="6838852" cy="3208375"/>
          </a:xfrm>
        </p:grpSpPr>
        <p:pic>
          <p:nvPicPr>
            <p:cNvPr id="361" name="Google Shape;361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1904300"/>
              <a:ext cx="6838852" cy="320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2" name="Google Shape;362;p36"/>
            <p:cNvSpPr txBox="1"/>
            <p:nvPr/>
          </p:nvSpPr>
          <p:spPr>
            <a:xfrm>
              <a:off x="4504400" y="4376925"/>
              <a:ext cx="877800" cy="4800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rPr>
                <a:t>Mode 3</a:t>
              </a:r>
              <a:endParaRPr sz="15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4771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 1: Reducing the impact of outliers</a:t>
            </a:r>
            <a:endParaRPr/>
          </a:p>
        </p:txBody>
      </p:sp>
      <p:sp>
        <p:nvSpPr>
          <p:cNvPr id="368" name="Google Shape;368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22</a:t>
            </a:fld>
            <a:r>
              <a:rPr lang="en-GB"/>
              <a:t>/40</a:t>
            </a:r>
            <a:endParaRPr/>
          </a:p>
        </p:txBody>
      </p:sp>
      <p:pic>
        <p:nvPicPr>
          <p:cNvPr id="369" name="Google Shape;36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25" y="1519397"/>
            <a:ext cx="5063001" cy="33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7"/>
          <p:cNvSpPr txBox="1"/>
          <p:nvPr/>
        </p:nvSpPr>
        <p:spPr>
          <a:xfrm>
            <a:off x="5900525" y="1627250"/>
            <a:ext cx="2851200" cy="25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Protocol:</a:t>
            </a:r>
            <a:endParaRPr sz="1800" b="1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each Mode: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every target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Kinect warm-up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Fixing the target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5707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 1: Reducing the impact of outliers</a:t>
            </a:r>
            <a:endParaRPr/>
          </a:p>
        </p:txBody>
      </p:sp>
      <p:sp>
        <p:nvSpPr>
          <p:cNvPr id="376" name="Google Shape;376;p3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698100" cy="24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Modes 2 and 3 help reduce the variance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Target location and variance are not independent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Accuracy depends on the target location</a:t>
            </a:r>
            <a:endParaRPr/>
          </a:p>
        </p:txBody>
      </p:sp>
      <p:sp>
        <p:nvSpPr>
          <p:cNvPr id="377" name="Google Shape;37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23</a:t>
            </a:fld>
            <a:r>
              <a:rPr lang="en-GB"/>
              <a:t>/40</a:t>
            </a:r>
            <a:endParaRPr/>
          </a:p>
        </p:txBody>
      </p:sp>
      <p:pic>
        <p:nvPicPr>
          <p:cNvPr id="378" name="Google Shape;37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075" y="1485900"/>
            <a:ext cx="4581525" cy="2171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79" name="Google Shape;379;p38"/>
          <p:cNvSpPr txBox="1">
            <a:spLocks noGrp="1"/>
          </p:cNvSpPr>
          <p:nvPr>
            <p:ph type="body" idx="1"/>
          </p:nvPr>
        </p:nvSpPr>
        <p:spPr>
          <a:xfrm>
            <a:off x="387900" y="3886050"/>
            <a:ext cx="3698100" cy="8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Residual errors are not solved by moving averages</a:t>
            </a:r>
            <a:endParaRPr/>
          </a:p>
        </p:txBody>
      </p:sp>
      <p:grpSp>
        <p:nvGrpSpPr>
          <p:cNvPr id="380" name="Google Shape;380;p38"/>
          <p:cNvGrpSpPr/>
          <p:nvPr/>
        </p:nvGrpSpPr>
        <p:grpSpPr>
          <a:xfrm>
            <a:off x="4253350" y="1346150"/>
            <a:ext cx="4542526" cy="2398400"/>
            <a:chOff x="4253350" y="1346150"/>
            <a:chExt cx="4542526" cy="2398400"/>
          </a:xfrm>
        </p:grpSpPr>
        <p:pic>
          <p:nvPicPr>
            <p:cNvPr id="381" name="Google Shape;381;p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53350" y="1398950"/>
              <a:ext cx="4542526" cy="23456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sp>
          <p:nvSpPr>
            <p:cNvPr id="382" name="Google Shape;382;p38"/>
            <p:cNvSpPr txBox="1"/>
            <p:nvPr/>
          </p:nvSpPr>
          <p:spPr>
            <a:xfrm>
              <a:off x="5730725" y="1346150"/>
              <a:ext cx="997500" cy="475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Mean</a:t>
              </a: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4516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 1: Reducing the impact of outliers</a:t>
            </a:r>
            <a:endParaRPr/>
          </a:p>
        </p:txBody>
      </p:sp>
      <p:sp>
        <p:nvSpPr>
          <p:cNvPr id="388" name="Google Shape;388;p3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Using averages and moving averages help reducing the impact of random outliers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Adding moving averages on top of regular averages is not significantly better for fixation tasks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Residual errors are not solved </a:t>
            </a:r>
            <a:endParaRPr/>
          </a:p>
        </p:txBody>
      </p:sp>
      <p:sp>
        <p:nvSpPr>
          <p:cNvPr id="389" name="Google Shape;38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24</a:t>
            </a:fld>
            <a:r>
              <a:rPr lang="en-GB"/>
              <a:t>/40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Difficulties</a:t>
            </a:r>
            <a:endParaRPr/>
          </a:p>
        </p:txBody>
      </p:sp>
      <p:sp>
        <p:nvSpPr>
          <p:cNvPr id="475" name="Google Shape;475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25</a:t>
            </a:fld>
            <a:r>
              <a:rPr lang="en-GB"/>
              <a:t>/40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Accuracy</a:t>
            </a:r>
            <a:endParaRPr/>
          </a:p>
        </p:txBody>
      </p:sp>
      <p:sp>
        <p:nvSpPr>
          <p:cNvPr id="481" name="Google Shape;481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26</a:t>
            </a:fld>
            <a:r>
              <a:rPr lang="en-GB"/>
              <a:t>/40</a:t>
            </a:r>
            <a:endParaRPr/>
          </a:p>
        </p:txBody>
      </p:sp>
      <p:sp>
        <p:nvSpPr>
          <p:cNvPr id="482" name="Google Shape;482;p47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674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Our software doesn’t take the human visual field into account</a:t>
            </a:r>
            <a:endParaRPr/>
          </a:p>
        </p:txBody>
      </p:sp>
      <p:pic>
        <p:nvPicPr>
          <p:cNvPr id="483" name="Google Shape;48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35825"/>
            <a:ext cx="4480171" cy="29552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84" name="Google Shape;484;p47"/>
          <p:cNvSpPr txBox="1">
            <a:spLocks noGrp="1"/>
          </p:cNvSpPr>
          <p:nvPr>
            <p:ph type="body" idx="1"/>
          </p:nvPr>
        </p:nvSpPr>
        <p:spPr>
          <a:xfrm>
            <a:off x="2735400" y="2886775"/>
            <a:ext cx="3673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Use eye-tracking in our software 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Accuracy</a:t>
            </a:r>
            <a:endParaRPr/>
          </a:p>
        </p:txBody>
      </p:sp>
      <p:sp>
        <p:nvSpPr>
          <p:cNvPr id="490" name="Google Shape;490;p48"/>
          <p:cNvSpPr txBox="1">
            <a:spLocks noGrp="1"/>
          </p:cNvSpPr>
          <p:nvPr>
            <p:ph type="body" idx="1"/>
          </p:nvPr>
        </p:nvSpPr>
        <p:spPr>
          <a:xfrm>
            <a:off x="554800" y="1404700"/>
            <a:ext cx="2147700" cy="4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Possible solution</a:t>
            </a:r>
            <a:endParaRPr/>
          </a:p>
        </p:txBody>
      </p:sp>
      <p:sp>
        <p:nvSpPr>
          <p:cNvPr id="491" name="Google Shape;49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27</a:t>
            </a:fld>
            <a:r>
              <a:rPr lang="en-GB"/>
              <a:t>/40</a:t>
            </a:r>
            <a:endParaRPr/>
          </a:p>
        </p:txBody>
      </p:sp>
      <p:pic>
        <p:nvPicPr>
          <p:cNvPr id="492" name="Google Shape;492;p48"/>
          <p:cNvPicPr preferRelativeResize="0"/>
          <p:nvPr/>
        </p:nvPicPr>
        <p:blipFill rotWithShape="1">
          <a:blip r:embed="rId3">
            <a:alphaModFix/>
          </a:blip>
          <a:srcRect l="6372" t="10189" r="5969" b="13428"/>
          <a:stretch/>
        </p:blipFill>
        <p:spPr>
          <a:xfrm>
            <a:off x="5985225" y="2005525"/>
            <a:ext cx="1494500" cy="7202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493" name="Google Shape;49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0945" y="2005525"/>
            <a:ext cx="2323225" cy="21992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494" name="Google Shape;494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60763" y="2023225"/>
            <a:ext cx="695325" cy="9810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495" name="Google Shape;495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625" y="2023225"/>
            <a:ext cx="1819275" cy="13620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cxnSp>
        <p:nvCxnSpPr>
          <p:cNvPr id="496" name="Google Shape;496;p48"/>
          <p:cNvCxnSpPr/>
          <p:nvPr/>
        </p:nvCxnSpPr>
        <p:spPr>
          <a:xfrm rot="-2700000">
            <a:off x="2610335" y="2333670"/>
            <a:ext cx="360200" cy="360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497" name="Google Shape;497;p48"/>
          <p:cNvCxnSpPr/>
          <p:nvPr/>
        </p:nvCxnSpPr>
        <p:spPr>
          <a:xfrm rot="-2700000">
            <a:off x="5514610" y="2333670"/>
            <a:ext cx="360200" cy="360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498" name="Google Shape;498;p48"/>
          <p:cNvCxnSpPr/>
          <p:nvPr/>
        </p:nvCxnSpPr>
        <p:spPr>
          <a:xfrm rot="-2700000">
            <a:off x="7590160" y="2333670"/>
            <a:ext cx="360200" cy="360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499" name="Google Shape;499;p48"/>
          <p:cNvSpPr txBox="1"/>
          <p:nvPr/>
        </p:nvSpPr>
        <p:spPr>
          <a:xfrm>
            <a:off x="7172450" y="3545175"/>
            <a:ext cx="1614000" cy="509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Classification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0" name="Google Shape;500;p48"/>
          <p:cNvCxnSpPr/>
          <p:nvPr/>
        </p:nvCxnSpPr>
        <p:spPr>
          <a:xfrm rot="2700000">
            <a:off x="8228344" y="3146021"/>
            <a:ext cx="360200" cy="360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501" name="Google Shape;501;p48"/>
          <p:cNvCxnSpPr>
            <a:endCxn id="502" idx="3"/>
          </p:cNvCxnSpPr>
          <p:nvPr/>
        </p:nvCxnSpPr>
        <p:spPr>
          <a:xfrm flipH="1">
            <a:off x="5699213" y="4054800"/>
            <a:ext cx="2330700" cy="694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502" name="Google Shape;502;p48"/>
          <p:cNvSpPr txBox="1"/>
          <p:nvPr/>
        </p:nvSpPr>
        <p:spPr>
          <a:xfrm>
            <a:off x="2785913" y="4494150"/>
            <a:ext cx="2913300" cy="50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Getting eye direction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48"/>
          <p:cNvSpPr txBox="1"/>
          <p:nvPr/>
        </p:nvSpPr>
        <p:spPr>
          <a:xfrm>
            <a:off x="390113" y="3436600"/>
            <a:ext cx="2400300" cy="475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Detected face landmarks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4" name="Google Shape;504;p48"/>
          <p:cNvSpPr txBox="1"/>
          <p:nvPr/>
        </p:nvSpPr>
        <p:spPr>
          <a:xfrm>
            <a:off x="3042400" y="1547725"/>
            <a:ext cx="2400300" cy="475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Crop eye region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5" name="Google Shape;505;p48"/>
          <p:cNvSpPr txBox="1"/>
          <p:nvPr/>
        </p:nvSpPr>
        <p:spPr>
          <a:xfrm>
            <a:off x="5532325" y="2693925"/>
            <a:ext cx="2400300" cy="475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Tile cropped region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Accuracy</a:t>
            </a:r>
            <a:endParaRPr/>
          </a:p>
        </p:txBody>
      </p:sp>
      <p:sp>
        <p:nvSpPr>
          <p:cNvPr id="511" name="Google Shape;511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28</a:t>
            </a:fld>
            <a:r>
              <a:rPr lang="en-GB"/>
              <a:t>/40</a:t>
            </a:r>
            <a:endParaRPr/>
          </a:p>
        </p:txBody>
      </p:sp>
      <p:pic>
        <p:nvPicPr>
          <p:cNvPr id="512" name="Google Shape;51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725" y="1297725"/>
            <a:ext cx="6772824" cy="369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Accuracy</a:t>
            </a:r>
            <a:endParaRPr/>
          </a:p>
        </p:txBody>
      </p:sp>
      <p:sp>
        <p:nvSpPr>
          <p:cNvPr id="518" name="Google Shape;518;p50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633400" cy="21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Possible causes of failures: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resolution of the kinect color frame is too low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Our training set of vectors is not big enough so we encounter a problem of overfitting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Conditions in the DO-Dev or GDO</a:t>
            </a:r>
            <a:endParaRPr/>
          </a:p>
        </p:txBody>
      </p:sp>
      <p:sp>
        <p:nvSpPr>
          <p:cNvPr id="519" name="Google Shape;519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29</a:t>
            </a:fld>
            <a:r>
              <a:rPr lang="en-GB"/>
              <a:t>/40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r>
              <a:rPr lang="en-GB"/>
              <a:t>/40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525" name="Google Shape;525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30</a:t>
            </a:fld>
            <a:r>
              <a:rPr lang="en-GB"/>
              <a:t>/40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531" name="Google Shape;531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31</a:t>
            </a:fld>
            <a:r>
              <a:rPr lang="en-GB"/>
              <a:t>/40</a:t>
            </a:r>
            <a:endParaRPr/>
          </a:p>
        </p:txBody>
      </p:sp>
      <p:sp>
        <p:nvSpPr>
          <p:cNvPr id="532" name="Google Shape;532;p52"/>
          <p:cNvSpPr txBox="1">
            <a:spLocks noGrp="1"/>
          </p:cNvSpPr>
          <p:nvPr>
            <p:ph type="body" idx="4294967295"/>
          </p:nvPr>
        </p:nvSpPr>
        <p:spPr>
          <a:xfrm>
            <a:off x="387900" y="1489825"/>
            <a:ext cx="8633400" cy="12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Creation of a software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Several areas of improvement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Move it from the DO-Dev to the GDO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Global Data Observatory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848775" y="1489825"/>
            <a:ext cx="4907400" cy="8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64 screens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Total resolution: 130M pixels</a:t>
            </a:r>
            <a:endParaRPr/>
          </a:p>
        </p:txBody>
      </p:sp>
      <p:grpSp>
        <p:nvGrpSpPr>
          <p:cNvPr id="86" name="Google Shape;86;p16"/>
          <p:cNvGrpSpPr/>
          <p:nvPr/>
        </p:nvGrpSpPr>
        <p:grpSpPr>
          <a:xfrm>
            <a:off x="387890" y="1966376"/>
            <a:ext cx="3317822" cy="2125786"/>
            <a:chOff x="1092315" y="776464"/>
            <a:chExt cx="3317822" cy="2125786"/>
          </a:xfrm>
        </p:grpSpPr>
        <p:grpSp>
          <p:nvGrpSpPr>
            <p:cNvPr id="87" name="Google Shape;87;p16"/>
            <p:cNvGrpSpPr/>
            <p:nvPr/>
          </p:nvGrpSpPr>
          <p:grpSpPr>
            <a:xfrm>
              <a:off x="1092315" y="776464"/>
              <a:ext cx="3317822" cy="2125781"/>
              <a:chOff x="2528950" y="1129650"/>
              <a:chExt cx="3671375" cy="2493000"/>
            </a:xfrm>
          </p:grpSpPr>
          <p:sp>
            <p:nvSpPr>
              <p:cNvPr id="88" name="Google Shape;88;p16"/>
              <p:cNvSpPr/>
              <p:nvPr/>
            </p:nvSpPr>
            <p:spPr>
              <a:xfrm>
                <a:off x="2532225" y="1129650"/>
                <a:ext cx="3668100" cy="2493000"/>
              </a:xfrm>
              <a:prstGeom prst="can">
                <a:avLst>
                  <a:gd name="adj" fmla="val 25000"/>
                </a:avLst>
              </a:prstGeom>
              <a:solidFill>
                <a:srgbClr val="CFE2F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9" name="Google Shape;89;p16"/>
              <p:cNvGrpSpPr/>
              <p:nvPr/>
            </p:nvGrpSpPr>
            <p:grpSpPr>
              <a:xfrm rot="10800000">
                <a:off x="2850775" y="1144025"/>
                <a:ext cx="3107200" cy="2028725"/>
                <a:chOff x="2850775" y="1594075"/>
                <a:chExt cx="3107200" cy="2028725"/>
              </a:xfrm>
            </p:grpSpPr>
            <p:cxnSp>
              <p:nvCxnSpPr>
                <p:cNvPr id="90" name="Google Shape;90;p16"/>
                <p:cNvCxnSpPr/>
                <p:nvPr/>
              </p:nvCxnSpPr>
              <p:spPr>
                <a:xfrm>
                  <a:off x="3837650" y="1741000"/>
                  <a:ext cx="0" cy="186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16"/>
                <p:cNvCxnSpPr/>
                <p:nvPr/>
              </p:nvCxnSpPr>
              <p:spPr>
                <a:xfrm>
                  <a:off x="4429500" y="1752900"/>
                  <a:ext cx="0" cy="186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16"/>
                <p:cNvCxnSpPr/>
                <p:nvPr/>
              </p:nvCxnSpPr>
              <p:spPr>
                <a:xfrm>
                  <a:off x="5034050" y="1729100"/>
                  <a:ext cx="0" cy="186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16"/>
                <p:cNvCxnSpPr/>
                <p:nvPr/>
              </p:nvCxnSpPr>
              <p:spPr>
                <a:xfrm>
                  <a:off x="3312450" y="1694400"/>
                  <a:ext cx="0" cy="186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16"/>
                <p:cNvCxnSpPr/>
                <p:nvPr/>
              </p:nvCxnSpPr>
              <p:spPr>
                <a:xfrm>
                  <a:off x="2850775" y="1621850"/>
                  <a:ext cx="0" cy="186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16"/>
                <p:cNvCxnSpPr/>
                <p:nvPr/>
              </p:nvCxnSpPr>
              <p:spPr>
                <a:xfrm>
                  <a:off x="5531700" y="1677725"/>
                  <a:ext cx="0" cy="186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16"/>
                <p:cNvCxnSpPr/>
                <p:nvPr/>
              </p:nvCxnSpPr>
              <p:spPr>
                <a:xfrm>
                  <a:off x="5957975" y="1594075"/>
                  <a:ext cx="0" cy="186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7" name="Google Shape;97;p16"/>
              <p:cNvGrpSpPr/>
              <p:nvPr/>
            </p:nvGrpSpPr>
            <p:grpSpPr>
              <a:xfrm>
                <a:off x="2528950" y="3014675"/>
                <a:ext cx="3657675" cy="304800"/>
                <a:chOff x="2528950" y="3014675"/>
                <a:chExt cx="3657675" cy="304800"/>
              </a:xfrm>
            </p:grpSpPr>
            <p:cxnSp>
              <p:nvCxnSpPr>
                <p:cNvPr id="98" name="Google Shape;98;p16"/>
                <p:cNvCxnSpPr/>
                <p:nvPr/>
              </p:nvCxnSpPr>
              <p:spPr>
                <a:xfrm rot="10800000" flipH="1">
                  <a:off x="2528950" y="3176675"/>
                  <a:ext cx="300000" cy="142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16"/>
                <p:cNvCxnSpPr/>
                <p:nvPr/>
              </p:nvCxnSpPr>
              <p:spPr>
                <a:xfrm rot="10800000" flipH="1">
                  <a:off x="2848050" y="3086250"/>
                  <a:ext cx="404700" cy="95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16"/>
                <p:cNvCxnSpPr/>
                <p:nvPr/>
              </p:nvCxnSpPr>
              <p:spPr>
                <a:xfrm rot="10800000" flipH="1">
                  <a:off x="3290950" y="3038700"/>
                  <a:ext cx="480900" cy="47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6"/>
                <p:cNvCxnSpPr/>
                <p:nvPr/>
              </p:nvCxnSpPr>
              <p:spPr>
                <a:xfrm rot="10800000" flipH="1">
                  <a:off x="3800500" y="3014800"/>
                  <a:ext cx="557100" cy="21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6"/>
                <p:cNvCxnSpPr/>
                <p:nvPr/>
              </p:nvCxnSpPr>
              <p:spPr>
                <a:xfrm>
                  <a:off x="4391100" y="3014675"/>
                  <a:ext cx="552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6"/>
                <p:cNvCxnSpPr/>
                <p:nvPr/>
              </p:nvCxnSpPr>
              <p:spPr>
                <a:xfrm>
                  <a:off x="5019750" y="3028950"/>
                  <a:ext cx="442800" cy="3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16"/>
                <p:cNvCxnSpPr/>
                <p:nvPr/>
              </p:nvCxnSpPr>
              <p:spPr>
                <a:xfrm>
                  <a:off x="5538850" y="3076575"/>
                  <a:ext cx="414300" cy="104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16"/>
                <p:cNvCxnSpPr/>
                <p:nvPr/>
              </p:nvCxnSpPr>
              <p:spPr>
                <a:xfrm>
                  <a:off x="5986525" y="3195650"/>
                  <a:ext cx="200100" cy="119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6" name="Google Shape;106;p16"/>
              <p:cNvGrpSpPr/>
              <p:nvPr/>
            </p:nvGrpSpPr>
            <p:grpSpPr>
              <a:xfrm>
                <a:off x="2528950" y="2557475"/>
                <a:ext cx="3657675" cy="304800"/>
                <a:chOff x="2528950" y="3014675"/>
                <a:chExt cx="3657675" cy="304800"/>
              </a:xfrm>
            </p:grpSpPr>
            <p:cxnSp>
              <p:nvCxnSpPr>
                <p:cNvPr id="107" name="Google Shape;107;p16"/>
                <p:cNvCxnSpPr/>
                <p:nvPr/>
              </p:nvCxnSpPr>
              <p:spPr>
                <a:xfrm rot="10800000" flipH="1">
                  <a:off x="2528950" y="3176675"/>
                  <a:ext cx="300000" cy="142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16"/>
                <p:cNvCxnSpPr/>
                <p:nvPr/>
              </p:nvCxnSpPr>
              <p:spPr>
                <a:xfrm rot="10800000" flipH="1">
                  <a:off x="2848050" y="3086250"/>
                  <a:ext cx="404700" cy="95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16"/>
                <p:cNvCxnSpPr/>
                <p:nvPr/>
              </p:nvCxnSpPr>
              <p:spPr>
                <a:xfrm rot="10800000" flipH="1">
                  <a:off x="3290950" y="3038700"/>
                  <a:ext cx="480900" cy="47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16"/>
                <p:cNvCxnSpPr/>
                <p:nvPr/>
              </p:nvCxnSpPr>
              <p:spPr>
                <a:xfrm rot="10800000" flipH="1">
                  <a:off x="3800500" y="3014800"/>
                  <a:ext cx="557100" cy="21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16"/>
                <p:cNvCxnSpPr/>
                <p:nvPr/>
              </p:nvCxnSpPr>
              <p:spPr>
                <a:xfrm>
                  <a:off x="4391100" y="3014675"/>
                  <a:ext cx="552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2" name="Google Shape;112;p16"/>
                <p:cNvCxnSpPr/>
                <p:nvPr/>
              </p:nvCxnSpPr>
              <p:spPr>
                <a:xfrm>
                  <a:off x="5019750" y="3028950"/>
                  <a:ext cx="442800" cy="3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" name="Google Shape;113;p16"/>
                <p:cNvCxnSpPr/>
                <p:nvPr/>
              </p:nvCxnSpPr>
              <p:spPr>
                <a:xfrm>
                  <a:off x="5538850" y="3076575"/>
                  <a:ext cx="414300" cy="104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16"/>
                <p:cNvCxnSpPr/>
                <p:nvPr/>
              </p:nvCxnSpPr>
              <p:spPr>
                <a:xfrm>
                  <a:off x="5986525" y="3195650"/>
                  <a:ext cx="200100" cy="119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5" name="Google Shape;115;p16"/>
              <p:cNvGrpSpPr/>
              <p:nvPr/>
            </p:nvGrpSpPr>
            <p:grpSpPr>
              <a:xfrm>
                <a:off x="2528950" y="2100275"/>
                <a:ext cx="3657675" cy="304800"/>
                <a:chOff x="2528950" y="3014675"/>
                <a:chExt cx="3657675" cy="304800"/>
              </a:xfrm>
            </p:grpSpPr>
            <p:cxnSp>
              <p:nvCxnSpPr>
                <p:cNvPr id="116" name="Google Shape;116;p16"/>
                <p:cNvCxnSpPr/>
                <p:nvPr/>
              </p:nvCxnSpPr>
              <p:spPr>
                <a:xfrm rot="10800000" flipH="1">
                  <a:off x="2528950" y="3176675"/>
                  <a:ext cx="300000" cy="142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16"/>
                <p:cNvCxnSpPr/>
                <p:nvPr/>
              </p:nvCxnSpPr>
              <p:spPr>
                <a:xfrm rot="10800000" flipH="1">
                  <a:off x="2848050" y="3086250"/>
                  <a:ext cx="404700" cy="95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6"/>
                <p:cNvCxnSpPr/>
                <p:nvPr/>
              </p:nvCxnSpPr>
              <p:spPr>
                <a:xfrm rot="10800000" flipH="1">
                  <a:off x="3290950" y="3038700"/>
                  <a:ext cx="480900" cy="47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16"/>
                <p:cNvCxnSpPr/>
                <p:nvPr/>
              </p:nvCxnSpPr>
              <p:spPr>
                <a:xfrm rot="10800000" flipH="1">
                  <a:off x="3800500" y="3014800"/>
                  <a:ext cx="557100" cy="21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16"/>
                <p:cNvCxnSpPr/>
                <p:nvPr/>
              </p:nvCxnSpPr>
              <p:spPr>
                <a:xfrm>
                  <a:off x="4391100" y="3014675"/>
                  <a:ext cx="552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16"/>
                <p:cNvCxnSpPr/>
                <p:nvPr/>
              </p:nvCxnSpPr>
              <p:spPr>
                <a:xfrm>
                  <a:off x="5019750" y="3028950"/>
                  <a:ext cx="442800" cy="3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16"/>
                <p:cNvCxnSpPr/>
                <p:nvPr/>
              </p:nvCxnSpPr>
              <p:spPr>
                <a:xfrm>
                  <a:off x="5538850" y="3076575"/>
                  <a:ext cx="414300" cy="104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6"/>
                <p:cNvCxnSpPr/>
                <p:nvPr/>
              </p:nvCxnSpPr>
              <p:spPr>
                <a:xfrm>
                  <a:off x="5986525" y="3195650"/>
                  <a:ext cx="200100" cy="119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24" name="Google Shape;124;p16"/>
              <p:cNvGrpSpPr/>
              <p:nvPr/>
            </p:nvGrpSpPr>
            <p:grpSpPr>
              <a:xfrm>
                <a:off x="2528950" y="1643075"/>
                <a:ext cx="3657675" cy="304800"/>
                <a:chOff x="2528950" y="3014675"/>
                <a:chExt cx="3657675" cy="304800"/>
              </a:xfrm>
            </p:grpSpPr>
            <p:cxnSp>
              <p:nvCxnSpPr>
                <p:cNvPr id="125" name="Google Shape;125;p16"/>
                <p:cNvCxnSpPr/>
                <p:nvPr/>
              </p:nvCxnSpPr>
              <p:spPr>
                <a:xfrm rot="10800000" flipH="1">
                  <a:off x="2528950" y="3176675"/>
                  <a:ext cx="300000" cy="142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16"/>
                <p:cNvCxnSpPr/>
                <p:nvPr/>
              </p:nvCxnSpPr>
              <p:spPr>
                <a:xfrm rot="10800000" flipH="1">
                  <a:off x="2848050" y="3086250"/>
                  <a:ext cx="404700" cy="95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16"/>
                <p:cNvCxnSpPr/>
                <p:nvPr/>
              </p:nvCxnSpPr>
              <p:spPr>
                <a:xfrm rot="10800000" flipH="1">
                  <a:off x="3290950" y="3038700"/>
                  <a:ext cx="480900" cy="47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16"/>
                <p:cNvCxnSpPr/>
                <p:nvPr/>
              </p:nvCxnSpPr>
              <p:spPr>
                <a:xfrm rot="10800000" flipH="1">
                  <a:off x="3800500" y="3014800"/>
                  <a:ext cx="557100" cy="21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16"/>
                <p:cNvCxnSpPr/>
                <p:nvPr/>
              </p:nvCxnSpPr>
              <p:spPr>
                <a:xfrm>
                  <a:off x="4391100" y="3014675"/>
                  <a:ext cx="552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16"/>
                <p:cNvCxnSpPr/>
                <p:nvPr/>
              </p:nvCxnSpPr>
              <p:spPr>
                <a:xfrm>
                  <a:off x="5019750" y="3028950"/>
                  <a:ext cx="442800" cy="3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6"/>
                <p:cNvCxnSpPr/>
                <p:nvPr/>
              </p:nvCxnSpPr>
              <p:spPr>
                <a:xfrm>
                  <a:off x="5538850" y="3076575"/>
                  <a:ext cx="414300" cy="104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16"/>
                <p:cNvCxnSpPr/>
                <p:nvPr/>
              </p:nvCxnSpPr>
              <p:spPr>
                <a:xfrm>
                  <a:off x="5986525" y="3195650"/>
                  <a:ext cx="200100" cy="119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3" name="Google Shape;133;p16"/>
              <p:cNvGrpSpPr/>
              <p:nvPr/>
            </p:nvGrpSpPr>
            <p:grpSpPr>
              <a:xfrm>
                <a:off x="2533675" y="2407450"/>
                <a:ext cx="3664825" cy="283500"/>
                <a:chOff x="2533675" y="3321850"/>
                <a:chExt cx="3664825" cy="283500"/>
              </a:xfrm>
            </p:grpSpPr>
            <p:cxnSp>
              <p:nvCxnSpPr>
                <p:cNvPr id="134" name="Google Shape;134;p16"/>
                <p:cNvCxnSpPr/>
                <p:nvPr/>
              </p:nvCxnSpPr>
              <p:spPr>
                <a:xfrm>
                  <a:off x="2533675" y="3321850"/>
                  <a:ext cx="312000" cy="16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16"/>
                <p:cNvCxnSpPr/>
                <p:nvPr/>
              </p:nvCxnSpPr>
              <p:spPr>
                <a:xfrm>
                  <a:off x="2850775" y="3482650"/>
                  <a:ext cx="461700" cy="81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6"/>
                <p:cNvCxnSpPr/>
                <p:nvPr/>
              </p:nvCxnSpPr>
              <p:spPr>
                <a:xfrm>
                  <a:off x="3312475" y="3563650"/>
                  <a:ext cx="526200" cy="41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16"/>
                <p:cNvCxnSpPr/>
                <p:nvPr/>
              </p:nvCxnSpPr>
              <p:spPr>
                <a:xfrm rot="10800000" flipH="1">
                  <a:off x="5035175" y="3551550"/>
                  <a:ext cx="495300" cy="50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16"/>
                <p:cNvCxnSpPr/>
                <p:nvPr/>
              </p:nvCxnSpPr>
              <p:spPr>
                <a:xfrm rot="10800000" flipH="1">
                  <a:off x="5525700" y="3464800"/>
                  <a:ext cx="433500" cy="83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16"/>
                <p:cNvCxnSpPr/>
                <p:nvPr/>
              </p:nvCxnSpPr>
              <p:spPr>
                <a:xfrm rot="10800000" flipH="1">
                  <a:off x="5957900" y="3326700"/>
                  <a:ext cx="240600" cy="139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40" name="Google Shape;140;p16"/>
              <p:cNvGrpSpPr/>
              <p:nvPr/>
            </p:nvGrpSpPr>
            <p:grpSpPr>
              <a:xfrm>
                <a:off x="2533675" y="2864650"/>
                <a:ext cx="3664825" cy="283500"/>
                <a:chOff x="2533675" y="3321850"/>
                <a:chExt cx="3664825" cy="283500"/>
              </a:xfrm>
            </p:grpSpPr>
            <p:cxnSp>
              <p:nvCxnSpPr>
                <p:cNvPr id="141" name="Google Shape;141;p16"/>
                <p:cNvCxnSpPr/>
                <p:nvPr/>
              </p:nvCxnSpPr>
              <p:spPr>
                <a:xfrm>
                  <a:off x="2533675" y="3321850"/>
                  <a:ext cx="312000" cy="16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2" name="Google Shape;142;p16"/>
                <p:cNvCxnSpPr/>
                <p:nvPr/>
              </p:nvCxnSpPr>
              <p:spPr>
                <a:xfrm>
                  <a:off x="2850775" y="3482650"/>
                  <a:ext cx="461700" cy="81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3" name="Google Shape;143;p16"/>
                <p:cNvCxnSpPr/>
                <p:nvPr/>
              </p:nvCxnSpPr>
              <p:spPr>
                <a:xfrm>
                  <a:off x="3312475" y="3563650"/>
                  <a:ext cx="526200" cy="41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4" name="Google Shape;144;p16"/>
                <p:cNvCxnSpPr/>
                <p:nvPr/>
              </p:nvCxnSpPr>
              <p:spPr>
                <a:xfrm rot="10800000" flipH="1">
                  <a:off x="5035175" y="3551550"/>
                  <a:ext cx="495300" cy="50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5" name="Google Shape;145;p16"/>
                <p:cNvCxnSpPr/>
                <p:nvPr/>
              </p:nvCxnSpPr>
              <p:spPr>
                <a:xfrm rot="10800000" flipH="1">
                  <a:off x="5525700" y="3464800"/>
                  <a:ext cx="433500" cy="83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6" name="Google Shape;146;p16"/>
                <p:cNvCxnSpPr/>
                <p:nvPr/>
              </p:nvCxnSpPr>
              <p:spPr>
                <a:xfrm rot="10800000" flipH="1">
                  <a:off x="5957900" y="3326700"/>
                  <a:ext cx="240600" cy="139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47" name="Google Shape;147;p16"/>
              <p:cNvGrpSpPr/>
              <p:nvPr/>
            </p:nvGrpSpPr>
            <p:grpSpPr>
              <a:xfrm>
                <a:off x="2850775" y="1594075"/>
                <a:ext cx="3107200" cy="2016825"/>
                <a:chOff x="2850775" y="1594075"/>
                <a:chExt cx="3107200" cy="2016825"/>
              </a:xfrm>
            </p:grpSpPr>
            <p:cxnSp>
              <p:nvCxnSpPr>
                <p:cNvPr id="148" name="Google Shape;148;p16"/>
                <p:cNvCxnSpPr/>
                <p:nvPr/>
              </p:nvCxnSpPr>
              <p:spPr>
                <a:xfrm>
                  <a:off x="3837650" y="1741000"/>
                  <a:ext cx="0" cy="186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9" name="Google Shape;149;p16"/>
                <p:cNvCxnSpPr/>
                <p:nvPr/>
              </p:nvCxnSpPr>
              <p:spPr>
                <a:xfrm>
                  <a:off x="5034050" y="1729100"/>
                  <a:ext cx="0" cy="186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0" name="Google Shape;150;p16"/>
                <p:cNvCxnSpPr/>
                <p:nvPr/>
              </p:nvCxnSpPr>
              <p:spPr>
                <a:xfrm>
                  <a:off x="3312450" y="1694400"/>
                  <a:ext cx="0" cy="186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Google Shape;151;p16"/>
                <p:cNvCxnSpPr/>
                <p:nvPr/>
              </p:nvCxnSpPr>
              <p:spPr>
                <a:xfrm>
                  <a:off x="2850775" y="1621850"/>
                  <a:ext cx="0" cy="186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2" name="Google Shape;152;p16"/>
                <p:cNvCxnSpPr/>
                <p:nvPr/>
              </p:nvCxnSpPr>
              <p:spPr>
                <a:xfrm>
                  <a:off x="5531700" y="1677725"/>
                  <a:ext cx="0" cy="186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3" name="Google Shape;153;p16"/>
                <p:cNvCxnSpPr/>
                <p:nvPr/>
              </p:nvCxnSpPr>
              <p:spPr>
                <a:xfrm>
                  <a:off x="5957975" y="1594075"/>
                  <a:ext cx="0" cy="186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54" name="Google Shape;154;p16"/>
              <p:cNvGrpSpPr/>
              <p:nvPr/>
            </p:nvGrpSpPr>
            <p:grpSpPr>
              <a:xfrm>
                <a:off x="2533675" y="1950250"/>
                <a:ext cx="3664825" cy="283500"/>
                <a:chOff x="2533675" y="3321850"/>
                <a:chExt cx="3664825" cy="283500"/>
              </a:xfrm>
            </p:grpSpPr>
            <p:cxnSp>
              <p:nvCxnSpPr>
                <p:cNvPr id="155" name="Google Shape;155;p16"/>
                <p:cNvCxnSpPr/>
                <p:nvPr/>
              </p:nvCxnSpPr>
              <p:spPr>
                <a:xfrm>
                  <a:off x="2533675" y="3321850"/>
                  <a:ext cx="312000" cy="16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6" name="Google Shape;156;p16"/>
                <p:cNvCxnSpPr/>
                <p:nvPr/>
              </p:nvCxnSpPr>
              <p:spPr>
                <a:xfrm>
                  <a:off x="2850775" y="3482650"/>
                  <a:ext cx="461700" cy="81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7" name="Google Shape;157;p16"/>
                <p:cNvCxnSpPr/>
                <p:nvPr/>
              </p:nvCxnSpPr>
              <p:spPr>
                <a:xfrm>
                  <a:off x="3312475" y="3563650"/>
                  <a:ext cx="526200" cy="41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" name="Google Shape;158;p16"/>
                <p:cNvCxnSpPr/>
                <p:nvPr/>
              </p:nvCxnSpPr>
              <p:spPr>
                <a:xfrm rot="10800000" flipH="1">
                  <a:off x="5035175" y="3551550"/>
                  <a:ext cx="495300" cy="50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" name="Google Shape;159;p16"/>
                <p:cNvCxnSpPr/>
                <p:nvPr/>
              </p:nvCxnSpPr>
              <p:spPr>
                <a:xfrm rot="10800000" flipH="1">
                  <a:off x="5525700" y="3464800"/>
                  <a:ext cx="433500" cy="83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0" name="Google Shape;160;p16"/>
                <p:cNvCxnSpPr/>
                <p:nvPr/>
              </p:nvCxnSpPr>
              <p:spPr>
                <a:xfrm rot="10800000" flipH="1">
                  <a:off x="5957900" y="3326700"/>
                  <a:ext cx="240600" cy="139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61" name="Google Shape;161;p16"/>
            <p:cNvCxnSpPr>
              <a:endCxn id="88" idx="0"/>
            </p:cNvCxnSpPr>
            <p:nvPr/>
          </p:nvCxnSpPr>
          <p:spPr>
            <a:xfrm>
              <a:off x="2274206" y="1297709"/>
              <a:ext cx="478500" cy="1020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162;p16"/>
            <p:cNvCxnSpPr>
              <a:stCxn id="88" idx="0"/>
            </p:cNvCxnSpPr>
            <p:nvPr/>
          </p:nvCxnSpPr>
          <p:spPr>
            <a:xfrm rot="10800000" flipH="1">
              <a:off x="2752706" y="1290809"/>
              <a:ext cx="603600" cy="1710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Google Shape;163;p16"/>
            <p:cNvCxnSpPr/>
            <p:nvPr/>
          </p:nvCxnSpPr>
          <p:spPr>
            <a:xfrm>
              <a:off x="2274225" y="2892050"/>
              <a:ext cx="478500" cy="1020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16"/>
            <p:cNvCxnSpPr/>
            <p:nvPr/>
          </p:nvCxnSpPr>
          <p:spPr>
            <a:xfrm rot="10800000" flipH="1">
              <a:off x="2752706" y="2885134"/>
              <a:ext cx="603600" cy="1710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6" name="Google Shape;1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r>
              <a:rPr lang="en-GB"/>
              <a:t>/40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Global Data Observatory</a:t>
            </a:r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1"/>
          </p:nvPr>
        </p:nvSpPr>
        <p:spPr>
          <a:xfrm>
            <a:off x="520200" y="1528425"/>
            <a:ext cx="6602100" cy="4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do we want to estimate the gaze 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r>
              <a:rPr lang="en-GB"/>
              <a:t>/40</a:t>
            </a:r>
            <a:endParaRPr/>
          </a:p>
        </p:txBody>
      </p:sp>
      <p:pic>
        <p:nvPicPr>
          <p:cNvPr id="174" name="Google Shape;1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6100" y="3021625"/>
            <a:ext cx="4320000" cy="1641600"/>
          </a:xfrm>
          <a:prstGeom prst="rect">
            <a:avLst/>
          </a:prstGeom>
          <a:noFill/>
          <a:ln>
            <a:noFill/>
          </a:ln>
          <a:effectLst>
            <a:outerShdw blurRad="57150" dist="19050" dir="21540000" algn="bl" rotWithShape="0">
              <a:srgbClr val="000000"/>
            </a:outerShdw>
          </a:effectLst>
        </p:spPr>
      </p:pic>
      <p:sp>
        <p:nvSpPr>
          <p:cNvPr id="175" name="Google Shape;175;p17"/>
          <p:cNvSpPr txBox="1"/>
          <p:nvPr/>
        </p:nvSpPr>
        <p:spPr>
          <a:xfrm>
            <a:off x="322825" y="3325425"/>
            <a:ext cx="4031700" cy="12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Machine Learning: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Hypothesis on what is considered as important and what isn’t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552375" y="2027000"/>
            <a:ext cx="6388200" cy="10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Complex environment → areas can be forgotten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Study the relevant data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</a:t>
            </a:r>
            <a:endParaRPr/>
          </a:p>
        </p:txBody>
      </p:sp>
      <p:sp>
        <p:nvSpPr>
          <p:cNvPr id="190" name="Google Shape;19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r>
              <a:rPr lang="en-GB"/>
              <a:t>/40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</a:t>
            </a:r>
            <a:endParaRPr/>
          </a:p>
        </p:txBody>
      </p:sp>
      <p:sp>
        <p:nvSpPr>
          <p:cNvPr id="196" name="Google Shape;196;p2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20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Being able to estimate the gaze based on face orientation and body posture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r>
              <a:rPr lang="en-GB" b="1"/>
              <a:t>→ </a:t>
            </a:r>
            <a:r>
              <a:rPr lang="en-GB"/>
              <a:t>The user(s) will move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→ Many people can use the GDO simultaneously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	→ We have to see the estimations displayed on screens</a:t>
            </a:r>
            <a:endParaRPr/>
          </a:p>
        </p:txBody>
      </p:sp>
      <p:sp>
        <p:nvSpPr>
          <p:cNvPr id="197" name="Google Shape;19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r>
              <a:rPr lang="en-GB"/>
              <a:t>/40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body" idx="1"/>
          </p:nvPr>
        </p:nvSpPr>
        <p:spPr>
          <a:xfrm>
            <a:off x="3381825" y="956425"/>
            <a:ext cx="55821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Use Kinects to record the scene</a:t>
            </a:r>
            <a:endParaRPr/>
          </a:p>
        </p:txBody>
      </p:sp>
      <p:pic>
        <p:nvPicPr>
          <p:cNvPr id="204" name="Google Shape;2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251" y="1490544"/>
            <a:ext cx="3013200" cy="323858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r>
              <a:rPr lang="en-GB"/>
              <a:t>/40</a:t>
            </a:r>
            <a:endParaRPr/>
          </a:p>
        </p:txBody>
      </p:sp>
      <p:sp>
        <p:nvSpPr>
          <p:cNvPr id="206" name="Google Shape;206;p21"/>
          <p:cNvSpPr txBox="1"/>
          <p:nvPr/>
        </p:nvSpPr>
        <p:spPr>
          <a:xfrm>
            <a:off x="3381825" y="1421825"/>
            <a:ext cx="1351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Python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Libraries</a:t>
            </a:r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r>
              <a:rPr lang="en-GB"/>
              <a:t>/40</a:t>
            </a:r>
            <a:endParaRPr/>
          </a:p>
        </p:txBody>
      </p:sp>
      <p:sp>
        <p:nvSpPr>
          <p:cNvPr id="227" name="Google Shape;227;p24"/>
          <p:cNvSpPr txBox="1"/>
          <p:nvPr/>
        </p:nvSpPr>
        <p:spPr>
          <a:xfrm>
            <a:off x="533650" y="1521475"/>
            <a:ext cx="3724200" cy="13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Face_alignment from A.Bulat*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Detect face features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Detect face orientation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Estimate gaze direction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" name="Google Shape;2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028" y="1364328"/>
            <a:ext cx="3803425" cy="303191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4"/>
          <p:cNvSpPr txBox="1"/>
          <p:nvPr/>
        </p:nvSpPr>
        <p:spPr>
          <a:xfrm>
            <a:off x="238425" y="4541725"/>
            <a:ext cx="36219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*:</a:t>
            </a:r>
            <a:r>
              <a:rPr lang="en-GB"/>
              <a:t> </a:t>
            </a:r>
            <a:r>
              <a:rPr lang="en-GB" sz="1100" u="sng">
                <a:solidFill>
                  <a:schemeClr val="hlink"/>
                </a:solidFill>
                <a:hlinkClick r:id="rId4"/>
              </a:rPr>
              <a:t>https://github.com/1adrianb/face-alignment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663</Words>
  <Application>Microsoft Office PowerPoint</Application>
  <PresentationFormat>On-screen Show (16:9)</PresentationFormat>
  <Paragraphs>169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Bree Serif</vt:lpstr>
      <vt:lpstr>Roboto Slab</vt:lpstr>
      <vt:lpstr>Roboto</vt:lpstr>
      <vt:lpstr>Marina</vt:lpstr>
      <vt:lpstr>3D gaze estimation in an immersive data visualization environment</vt:lpstr>
      <vt:lpstr>Contents</vt:lpstr>
      <vt:lpstr>Introduction</vt:lpstr>
      <vt:lpstr>The Global Data Observatory</vt:lpstr>
      <vt:lpstr>The Global Data Observatory</vt:lpstr>
      <vt:lpstr>Objective</vt:lpstr>
      <vt:lpstr>Problem</vt:lpstr>
      <vt:lpstr>Solution</vt:lpstr>
      <vt:lpstr>Libraries</vt:lpstr>
      <vt:lpstr>Libraries</vt:lpstr>
      <vt:lpstr>Libraries</vt:lpstr>
      <vt:lpstr>Implementation</vt:lpstr>
      <vt:lpstr>Algorithm</vt:lpstr>
      <vt:lpstr>Sending the data to the server</vt:lpstr>
      <vt:lpstr>Drawing the gaze on screen</vt:lpstr>
      <vt:lpstr>Experiments</vt:lpstr>
      <vt:lpstr>Experiment 1: Reducing the impact of outliers</vt:lpstr>
      <vt:lpstr>Experiment 1: Reducing the impact of outliers</vt:lpstr>
      <vt:lpstr>Experiment 1: Reducing the impact of outliers</vt:lpstr>
      <vt:lpstr>Experiment 1: Reducing the impact of outliers</vt:lpstr>
      <vt:lpstr>Experiment 1: Reducing the impact of outliers</vt:lpstr>
      <vt:lpstr>Experiment 1: Reducing the impact of outliers</vt:lpstr>
      <vt:lpstr>Experiment 1: Reducing the impact of outliers</vt:lpstr>
      <vt:lpstr>Experiment 1: Reducing the impact of outliers</vt:lpstr>
      <vt:lpstr>Difficulties</vt:lpstr>
      <vt:lpstr>Accuracy</vt:lpstr>
      <vt:lpstr>Accuracy</vt:lpstr>
      <vt:lpstr>Accuracy</vt:lpstr>
      <vt:lpstr>Accuracy</vt:lpstr>
      <vt:lpstr>Conclusion</vt:lpstr>
      <vt:lpstr>Conclusion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gaze estimation in an immersive data visualization environment</dc:title>
  <dc:creator>DSI</dc:creator>
  <cp:lastModifiedBy>DSI</cp:lastModifiedBy>
  <cp:revision>3</cp:revision>
  <dcterms:modified xsi:type="dcterms:W3CDTF">2019-10-11T13:56:12Z</dcterms:modified>
</cp:coreProperties>
</file>