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Old Standard TT"/>
      <p:regular r:id="rId14"/>
      <p:bold r:id="rId15"/>
      <p: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2" name="Siddharth Srinivasa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font" Target="fonts/OldStandardTT-bold.fntdata"/><Relationship Id="rId14" Type="http://schemas.openxmlformats.org/officeDocument/2006/relationships/font" Target="fonts/OldStandardTT-regular.fntdata"/><Relationship Id="rId16" Type="http://schemas.openxmlformats.org/officeDocument/2006/relationships/font" Target="fonts/OldStandardT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03-20T12:49:48.441">
    <p:pos x="446" y="886"/>
    <p:text>Current scenarios / motivations of the actors / objectives / needs / frustrations ...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2" dt="2019-03-20T12:50:39.810">
    <p:pos x="368" y="212"/>
    <p:text>Current scenarios / motivations of the actors / objectives / needs / frustrations ...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0b7bf1c97_0_8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0b7bf1c97_0_8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45c8834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45c8834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45c88349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45c88349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0b7bf1c97_0_8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0b7bf1c97_0_8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45c883d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45c883d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0b7bf1c97_0_8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0b7bf1c97_0_8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45c88349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45c88349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no illustration">
  <p:cSld name="BLANK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idx="4294967295" type="ctrTitle"/>
          </p:nvPr>
        </p:nvSpPr>
        <p:spPr>
          <a:xfrm>
            <a:off x="-426025" y="1389213"/>
            <a:ext cx="4660200" cy="8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latin typeface="Old Standard TT"/>
                <a:ea typeface="Old Standard TT"/>
                <a:cs typeface="Old Standard TT"/>
                <a:sym typeface="Old Standard TT"/>
              </a:rPr>
              <a:t>UnEat</a:t>
            </a:r>
            <a:endParaRPr b="1" sz="6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0" name="Google Shape;60;p15"/>
          <p:cNvSpPr txBox="1"/>
          <p:nvPr/>
        </p:nvSpPr>
        <p:spPr>
          <a:xfrm>
            <a:off x="-188925" y="2414788"/>
            <a:ext cx="4344300" cy="13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B7B7B7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Celia Romero González</a:t>
            </a:r>
            <a:endParaRPr sz="1200">
              <a:solidFill>
                <a:srgbClr val="B7B7B7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B7B7B7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Mathias Amarillo</a:t>
            </a:r>
            <a:endParaRPr sz="1200">
              <a:solidFill>
                <a:srgbClr val="B7B7B7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B7B7B7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Raul </a:t>
            </a:r>
            <a:r>
              <a:rPr lang="es" sz="1200">
                <a:solidFill>
                  <a:srgbClr val="B7B7B7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Alarcon</a:t>
            </a:r>
            <a:endParaRPr sz="1200">
              <a:solidFill>
                <a:srgbClr val="B7B7B7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B7B7B7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Christopher </a:t>
            </a:r>
            <a:r>
              <a:rPr lang="es" sz="1200">
                <a:solidFill>
                  <a:srgbClr val="B7B7B7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Obando</a:t>
            </a:r>
            <a:endParaRPr sz="1200">
              <a:solidFill>
                <a:srgbClr val="B7B7B7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B7B7B7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Siddharth Srinivasan</a:t>
            </a:r>
            <a:endParaRPr sz="1200">
              <a:solidFill>
                <a:srgbClr val="B7B7B7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B7B7B7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61" name="Google Shape;6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1800" y="747275"/>
            <a:ext cx="3426075" cy="342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>
                <a:latin typeface="Old Standard TT"/>
                <a:ea typeface="Old Standard TT"/>
                <a:cs typeface="Old Standard TT"/>
                <a:sym typeface="Old Standard TT"/>
              </a:rPr>
              <a:t>Índice</a:t>
            </a:r>
            <a:endParaRPr sz="4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7" name="Google Shape;67;p16"/>
          <p:cNvSpPr txBox="1"/>
          <p:nvPr/>
        </p:nvSpPr>
        <p:spPr>
          <a:xfrm>
            <a:off x="512350" y="1396375"/>
            <a:ext cx="8117100" cy="3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AutoNum type="arabicPeriod"/>
            </a:pPr>
            <a:r>
              <a:rPr lang="es" sz="1800">
                <a:latin typeface="Old Standard TT"/>
                <a:ea typeface="Old Standard TT"/>
                <a:cs typeface="Old Standard TT"/>
                <a:sym typeface="Old Standard TT"/>
              </a:rPr>
              <a:t>Contexto y objetivos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AutoNum type="arabicPeriod"/>
            </a:pPr>
            <a:r>
              <a:rPr lang="es" sz="1800">
                <a:latin typeface="Old Standard TT"/>
                <a:ea typeface="Old Standard TT"/>
                <a:cs typeface="Old Standard TT"/>
                <a:sym typeface="Old Standard TT"/>
              </a:rPr>
              <a:t>Problemas del usuario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AutoNum type="arabicPeriod"/>
            </a:pPr>
            <a:r>
              <a:rPr lang="es" sz="1800">
                <a:latin typeface="Old Standard TT"/>
                <a:ea typeface="Old Standard TT"/>
                <a:cs typeface="Old Standard TT"/>
                <a:sym typeface="Old Standard TT"/>
              </a:rPr>
              <a:t>Solución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4641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Old Standard TT"/>
              <a:buAutoNum type="arabicPeriod"/>
            </a:pPr>
            <a:r>
              <a:rPr lang="es" sz="40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Contexto y objetivos</a:t>
            </a:r>
            <a:endParaRPr/>
          </a:p>
        </p:txBody>
      </p:sp>
      <p:sp>
        <p:nvSpPr>
          <p:cNvPr id="73" name="Google Shape;73;p17"/>
          <p:cNvSpPr txBox="1"/>
          <p:nvPr/>
        </p:nvSpPr>
        <p:spPr>
          <a:xfrm>
            <a:off x="561525" y="1468200"/>
            <a:ext cx="4958700" cy="23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ld Standard TT"/>
              <a:buChar char="●"/>
            </a:pPr>
            <a:r>
              <a:rPr lang="es" sz="1600">
                <a:latin typeface="Old Standard TT"/>
                <a:ea typeface="Old Standard TT"/>
                <a:cs typeface="Old Standard TT"/>
                <a:sym typeface="Old Standard TT"/>
              </a:rPr>
              <a:t>¿Cómo está actualmente el servicio de cafetería?</a:t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ld Standard TT"/>
              <a:buChar char="●"/>
            </a:pPr>
            <a:r>
              <a:rPr lang="es" sz="1600">
                <a:latin typeface="Old Standard TT"/>
                <a:ea typeface="Old Standard TT"/>
                <a:cs typeface="Old Standard TT"/>
                <a:sym typeface="Old Standard TT"/>
              </a:rPr>
              <a:t>¿Qué planteamos para mejorarlo?</a:t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Old Standard TT"/>
              <a:buChar char="●"/>
            </a:pPr>
            <a:r>
              <a:rPr lang="es" sz="1600">
                <a:latin typeface="Old Standard TT"/>
                <a:ea typeface="Old Standard TT"/>
                <a:cs typeface="Old Standard TT"/>
                <a:sym typeface="Old Standard TT"/>
              </a:rPr>
              <a:t>Establecemos la creación de una app de la cafetería</a:t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Old Standard TT"/>
              <a:buChar char="●"/>
            </a:pPr>
            <a:r>
              <a:rPr lang="es" sz="1600">
                <a:latin typeface="Old Standard TT"/>
                <a:ea typeface="Old Standard TT"/>
                <a:cs typeface="Old Standard TT"/>
                <a:sym typeface="Old Standard TT"/>
              </a:rPr>
              <a:t>Puedes realizar un pedido y pagarlo desde la app</a:t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Old Standard TT"/>
              <a:buChar char="●"/>
            </a:pPr>
            <a:r>
              <a:rPr lang="es" sz="1600">
                <a:latin typeface="Old Standard TT"/>
                <a:ea typeface="Old Standard TT"/>
                <a:cs typeface="Old Standard TT"/>
                <a:sym typeface="Old Standard TT"/>
              </a:rPr>
              <a:t>Disponer información sobre productos y pedidos en un mismo espacio</a:t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1650" y="1632624"/>
            <a:ext cx="3098300" cy="2065152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/>
        </p:nvSpPr>
        <p:spPr>
          <a:xfrm>
            <a:off x="585250" y="281375"/>
            <a:ext cx="75747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>
                <a:latin typeface="Old Standard TT"/>
                <a:ea typeface="Old Standard TT"/>
                <a:cs typeface="Old Standard TT"/>
                <a:sym typeface="Old Standard TT"/>
              </a:rPr>
              <a:t>2. P</a:t>
            </a:r>
            <a:r>
              <a:rPr lang="es" sz="4000">
                <a:latin typeface="Old Standard TT"/>
                <a:ea typeface="Old Standard TT"/>
                <a:cs typeface="Old Standard TT"/>
                <a:sym typeface="Old Standard TT"/>
              </a:rPr>
              <a:t>roblemas del usuario</a:t>
            </a:r>
            <a:endParaRPr sz="4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0" name="Google Shape;80;p18"/>
          <p:cNvSpPr txBox="1"/>
          <p:nvPr/>
        </p:nvSpPr>
        <p:spPr>
          <a:xfrm>
            <a:off x="709050" y="1406875"/>
            <a:ext cx="7011900" cy="18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Old Standard TT"/>
                <a:ea typeface="Old Standard TT"/>
                <a:cs typeface="Old Standard TT"/>
                <a:sym typeface="Old Standard TT"/>
              </a:rPr>
              <a:t>El estudiante quiere pedir comida de la cafetería entre sus clases de una manera </a:t>
            </a:r>
            <a:r>
              <a:rPr b="1" lang="es" sz="2000">
                <a:latin typeface="Old Standard TT"/>
                <a:ea typeface="Old Standard TT"/>
                <a:cs typeface="Old Standard TT"/>
                <a:sym typeface="Old Standard TT"/>
              </a:rPr>
              <a:t>eficiente</a:t>
            </a:r>
            <a:r>
              <a:rPr b="1" lang="es" sz="2000">
                <a:latin typeface="Old Standard TT"/>
                <a:ea typeface="Old Standard TT"/>
                <a:cs typeface="Old Standard TT"/>
                <a:sym typeface="Old Standard TT"/>
              </a:rPr>
              <a:t>, pero no puede </a:t>
            </a:r>
            <a:r>
              <a:rPr b="1" lang="es" sz="2000">
                <a:latin typeface="Old Standard TT"/>
                <a:ea typeface="Old Standard TT"/>
                <a:cs typeface="Old Standard TT"/>
                <a:sym typeface="Old Standard TT"/>
              </a:rPr>
              <a:t>porque</a:t>
            </a:r>
            <a:r>
              <a:rPr b="1" lang="es" sz="2000">
                <a:latin typeface="Old Standard TT"/>
                <a:ea typeface="Old Standard TT"/>
                <a:cs typeface="Old Standard TT"/>
                <a:sym typeface="Old Standard TT"/>
              </a:rPr>
              <a:t>:</a:t>
            </a:r>
            <a:endParaRPr b="1" sz="2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ld Standard TT"/>
              <a:buChar char="❏"/>
            </a:pPr>
            <a:r>
              <a:rPr lang="es" sz="2000">
                <a:latin typeface="Old Standard TT"/>
                <a:ea typeface="Old Standard TT"/>
                <a:cs typeface="Old Standard TT"/>
                <a:sym typeface="Old Standard TT"/>
              </a:rPr>
              <a:t>No sabe </a:t>
            </a:r>
            <a:r>
              <a:rPr lang="es" sz="2000">
                <a:latin typeface="Old Standard TT"/>
                <a:ea typeface="Old Standard TT"/>
                <a:cs typeface="Old Standard TT"/>
                <a:sym typeface="Old Standard TT"/>
              </a:rPr>
              <a:t>cuánto</a:t>
            </a:r>
            <a:r>
              <a:rPr lang="es" sz="2000">
                <a:latin typeface="Old Standard TT"/>
                <a:ea typeface="Old Standard TT"/>
                <a:cs typeface="Old Standard TT"/>
                <a:sym typeface="Old Standard TT"/>
              </a:rPr>
              <a:t> tiempo </a:t>
            </a:r>
            <a:r>
              <a:rPr lang="es" sz="2000">
                <a:latin typeface="Old Standard TT"/>
                <a:ea typeface="Old Standard TT"/>
                <a:cs typeface="Old Standard TT"/>
                <a:sym typeface="Old Standard TT"/>
              </a:rPr>
              <a:t>necesita</a:t>
            </a:r>
            <a:r>
              <a:rPr lang="es" sz="2000">
                <a:latin typeface="Old Standard TT"/>
                <a:ea typeface="Old Standard TT"/>
                <a:cs typeface="Old Standard TT"/>
                <a:sym typeface="Old Standard TT"/>
              </a:rPr>
              <a:t> en la cafetería</a:t>
            </a:r>
            <a:endParaRPr sz="2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ld Standard TT"/>
              <a:buChar char="❏"/>
            </a:pPr>
            <a:r>
              <a:rPr lang="es" sz="2000">
                <a:latin typeface="Old Standard TT"/>
                <a:ea typeface="Old Standard TT"/>
                <a:cs typeface="Old Standard TT"/>
                <a:sym typeface="Old Standard TT"/>
              </a:rPr>
              <a:t>Gasta mucho tiempo esperando antes de recibir su pedido </a:t>
            </a:r>
            <a:endParaRPr sz="2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/>
        </p:nvSpPr>
        <p:spPr>
          <a:xfrm>
            <a:off x="585250" y="281375"/>
            <a:ext cx="75747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>
                <a:latin typeface="Old Standard TT"/>
                <a:ea typeface="Old Standard TT"/>
                <a:cs typeface="Old Standard TT"/>
                <a:sym typeface="Old Standard TT"/>
              </a:rPr>
              <a:t>2. Problemas del usuario</a:t>
            </a:r>
            <a:endParaRPr sz="4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pSp>
        <p:nvGrpSpPr>
          <p:cNvPr id="86" name="Google Shape;86;p19"/>
          <p:cNvGrpSpPr/>
          <p:nvPr/>
        </p:nvGrpSpPr>
        <p:grpSpPr>
          <a:xfrm>
            <a:off x="5657675" y="1358959"/>
            <a:ext cx="2989800" cy="1356400"/>
            <a:chOff x="570325" y="1181675"/>
            <a:chExt cx="2989800" cy="1356400"/>
          </a:xfrm>
        </p:grpSpPr>
        <p:sp>
          <p:nvSpPr>
            <p:cNvPr id="87" name="Google Shape;87;p19"/>
            <p:cNvSpPr/>
            <p:nvPr/>
          </p:nvSpPr>
          <p:spPr>
            <a:xfrm>
              <a:off x="617675" y="1325175"/>
              <a:ext cx="2863800" cy="1212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9"/>
            <p:cNvSpPr txBox="1"/>
            <p:nvPr/>
          </p:nvSpPr>
          <p:spPr>
            <a:xfrm>
              <a:off x="585250" y="1181675"/>
              <a:ext cx="1560900" cy="9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6000">
                  <a:latin typeface="Old Standard TT"/>
                  <a:ea typeface="Old Standard TT"/>
                  <a:cs typeface="Old Standard TT"/>
                  <a:sym typeface="Old Standard TT"/>
                </a:rPr>
                <a:t>7.5</a:t>
              </a:r>
              <a:endParaRPr sz="6000"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89" name="Google Shape;89;p19"/>
            <p:cNvSpPr txBox="1"/>
            <p:nvPr/>
          </p:nvSpPr>
          <p:spPr>
            <a:xfrm>
              <a:off x="1906825" y="1305200"/>
              <a:ext cx="1653300" cy="108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i="1" lang="es" sz="16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promedio de tiempo esperando para la comida</a:t>
              </a:r>
              <a:endParaRPr i="1" sz="1600"/>
            </a:p>
          </p:txBody>
        </p:sp>
        <p:sp>
          <p:nvSpPr>
            <p:cNvPr id="90" name="Google Shape;90;p19"/>
            <p:cNvSpPr txBox="1"/>
            <p:nvPr/>
          </p:nvSpPr>
          <p:spPr>
            <a:xfrm>
              <a:off x="570325" y="1967700"/>
              <a:ext cx="1336500" cy="42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2200">
                  <a:latin typeface="Old Standard TT"/>
                  <a:ea typeface="Old Standard TT"/>
                  <a:cs typeface="Old Standard TT"/>
                  <a:sym typeface="Old Standard TT"/>
                </a:rPr>
                <a:t>minutos</a:t>
              </a:r>
              <a:endParaRPr b="1" sz="2200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grpSp>
        <p:nvGrpSpPr>
          <p:cNvPr id="91" name="Google Shape;91;p19"/>
          <p:cNvGrpSpPr/>
          <p:nvPr/>
        </p:nvGrpSpPr>
        <p:grpSpPr>
          <a:xfrm>
            <a:off x="5720675" y="2836914"/>
            <a:ext cx="2863800" cy="1922672"/>
            <a:chOff x="632600" y="2870589"/>
            <a:chExt cx="2863800" cy="1922672"/>
          </a:xfrm>
        </p:grpSpPr>
        <p:grpSp>
          <p:nvGrpSpPr>
            <p:cNvPr id="92" name="Google Shape;92;p19"/>
            <p:cNvGrpSpPr/>
            <p:nvPr/>
          </p:nvGrpSpPr>
          <p:grpSpPr>
            <a:xfrm>
              <a:off x="632600" y="2870589"/>
              <a:ext cx="2863800" cy="1922672"/>
              <a:chOff x="617675" y="1320886"/>
              <a:chExt cx="2863800" cy="1217189"/>
            </a:xfrm>
          </p:grpSpPr>
          <p:sp>
            <p:nvSpPr>
              <p:cNvPr id="93" name="Google Shape;93;p19"/>
              <p:cNvSpPr/>
              <p:nvPr/>
            </p:nvSpPr>
            <p:spPr>
              <a:xfrm>
                <a:off x="617675" y="1325175"/>
                <a:ext cx="2863800" cy="1212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9"/>
              <p:cNvSpPr txBox="1"/>
              <p:nvPr/>
            </p:nvSpPr>
            <p:spPr>
              <a:xfrm>
                <a:off x="865463" y="1320886"/>
                <a:ext cx="2488200" cy="90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 sz="6000">
                    <a:latin typeface="Old Standard TT"/>
                    <a:ea typeface="Old Standard TT"/>
                    <a:cs typeface="Old Standard TT"/>
                    <a:sym typeface="Old Standard TT"/>
                  </a:rPr>
                  <a:t>46.7%</a:t>
                </a:r>
                <a:endParaRPr sz="1200"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</p:grpSp>
        <p:sp>
          <p:nvSpPr>
            <p:cNvPr id="95" name="Google Shape;95;p19"/>
            <p:cNvSpPr txBox="1"/>
            <p:nvPr/>
          </p:nvSpPr>
          <p:spPr>
            <a:xfrm>
              <a:off x="745275" y="3827200"/>
              <a:ext cx="2612700" cy="9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" sz="16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de los estudiantes han decidido no ir a la cafetería por el tiempo de esperar</a:t>
              </a:r>
              <a:endParaRPr i="1" sz="1600"/>
            </a:p>
          </p:txBody>
        </p:sp>
      </p:grpSp>
      <p:grpSp>
        <p:nvGrpSpPr>
          <p:cNvPr id="96" name="Google Shape;96;p19"/>
          <p:cNvGrpSpPr/>
          <p:nvPr/>
        </p:nvGrpSpPr>
        <p:grpSpPr>
          <a:xfrm>
            <a:off x="2717675" y="1366045"/>
            <a:ext cx="2863800" cy="2018955"/>
            <a:chOff x="632600" y="2740644"/>
            <a:chExt cx="2863800" cy="2052618"/>
          </a:xfrm>
        </p:grpSpPr>
        <p:grpSp>
          <p:nvGrpSpPr>
            <p:cNvPr id="97" name="Google Shape;97;p19"/>
            <p:cNvGrpSpPr/>
            <p:nvPr/>
          </p:nvGrpSpPr>
          <p:grpSpPr>
            <a:xfrm>
              <a:off x="632600" y="2740644"/>
              <a:ext cx="2863800" cy="2052618"/>
              <a:chOff x="617675" y="1238621"/>
              <a:chExt cx="2863800" cy="1299454"/>
            </a:xfrm>
          </p:grpSpPr>
          <p:sp>
            <p:nvSpPr>
              <p:cNvPr id="98" name="Google Shape;98;p19"/>
              <p:cNvSpPr/>
              <p:nvPr/>
            </p:nvSpPr>
            <p:spPr>
              <a:xfrm>
                <a:off x="617675" y="1325175"/>
                <a:ext cx="2863800" cy="1212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9"/>
              <p:cNvSpPr txBox="1"/>
              <p:nvPr/>
            </p:nvSpPr>
            <p:spPr>
              <a:xfrm>
                <a:off x="865475" y="1238621"/>
                <a:ext cx="2488200" cy="61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 sz="6000">
                    <a:latin typeface="Old Standard TT"/>
                    <a:ea typeface="Old Standard TT"/>
                    <a:cs typeface="Old Standard TT"/>
                    <a:sym typeface="Old Standard TT"/>
                  </a:rPr>
                  <a:t>76.7%</a:t>
                </a:r>
                <a:endParaRPr sz="1200"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</p:grpSp>
        <p:sp>
          <p:nvSpPr>
            <p:cNvPr id="100" name="Google Shape;100;p19"/>
            <p:cNvSpPr txBox="1"/>
            <p:nvPr/>
          </p:nvSpPr>
          <p:spPr>
            <a:xfrm>
              <a:off x="745275" y="3751000"/>
              <a:ext cx="2612700" cy="9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" sz="16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de los usuarios quieren pedir comida </a:t>
              </a:r>
              <a:r>
                <a:rPr i="1" lang="es" sz="16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vía</a:t>
              </a:r>
              <a:r>
                <a:rPr i="1" lang="es" sz="16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 su </a:t>
              </a:r>
              <a:r>
                <a:rPr i="1" lang="es" sz="16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móvil</a:t>
              </a:r>
              <a:r>
                <a:rPr i="1" lang="es" sz="16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 si fuera posible hacerlo</a:t>
              </a:r>
              <a:endParaRPr i="1" sz="1600"/>
            </a:p>
          </p:txBody>
        </p:sp>
      </p:grpSp>
      <p:grpSp>
        <p:nvGrpSpPr>
          <p:cNvPr id="101" name="Google Shape;101;p19"/>
          <p:cNvGrpSpPr/>
          <p:nvPr/>
        </p:nvGrpSpPr>
        <p:grpSpPr>
          <a:xfrm>
            <a:off x="1931099" y="3523150"/>
            <a:ext cx="3802776" cy="1250923"/>
            <a:chOff x="3930974" y="3389464"/>
            <a:chExt cx="3802776" cy="1250923"/>
          </a:xfrm>
        </p:grpSpPr>
        <p:grpSp>
          <p:nvGrpSpPr>
            <p:cNvPr id="102" name="Google Shape;102;p19"/>
            <p:cNvGrpSpPr/>
            <p:nvPr/>
          </p:nvGrpSpPr>
          <p:grpSpPr>
            <a:xfrm>
              <a:off x="3930974" y="3389464"/>
              <a:ext cx="3650283" cy="1235339"/>
              <a:chOff x="837813" y="1325171"/>
              <a:chExt cx="2643600" cy="1212900"/>
            </a:xfrm>
          </p:grpSpPr>
          <p:sp>
            <p:nvSpPr>
              <p:cNvPr id="103" name="Google Shape;103;p19"/>
              <p:cNvSpPr/>
              <p:nvPr/>
            </p:nvSpPr>
            <p:spPr>
              <a:xfrm>
                <a:off x="837813" y="1325171"/>
                <a:ext cx="2643600" cy="1212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9"/>
              <p:cNvSpPr txBox="1"/>
              <p:nvPr/>
            </p:nvSpPr>
            <p:spPr>
              <a:xfrm>
                <a:off x="837813" y="1344020"/>
                <a:ext cx="1635600" cy="90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 sz="6000">
                    <a:latin typeface="Old Standard TT"/>
                    <a:ea typeface="Old Standard TT"/>
                    <a:cs typeface="Old Standard TT"/>
                    <a:sym typeface="Old Standard TT"/>
                  </a:rPr>
                  <a:t>100%</a:t>
                </a:r>
                <a:endParaRPr sz="1200"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</p:grpSp>
        <p:sp>
          <p:nvSpPr>
            <p:cNvPr id="105" name="Google Shape;105;p19"/>
            <p:cNvSpPr txBox="1"/>
            <p:nvPr/>
          </p:nvSpPr>
          <p:spPr>
            <a:xfrm>
              <a:off x="6080450" y="3551088"/>
              <a:ext cx="1653300" cy="108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" sz="16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de la gente quiere ver el menú en móvil</a:t>
              </a:r>
              <a:endParaRPr i="1" sz="1600"/>
            </a:p>
          </p:txBody>
        </p:sp>
      </p:grpSp>
      <p:sp>
        <p:nvSpPr>
          <p:cNvPr id="106" name="Google Shape;106;p19"/>
          <p:cNvSpPr txBox="1"/>
          <p:nvPr/>
        </p:nvSpPr>
        <p:spPr>
          <a:xfrm>
            <a:off x="449225" y="1505075"/>
            <a:ext cx="2118000" cy="1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800">
                <a:highlight>
                  <a:srgbClr val="EFEFEF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de un encuesta a 30 estudiantes, profesores y pas de la universidad, sabemos que...</a:t>
            </a:r>
            <a:endParaRPr i="1" sz="1800">
              <a:highlight>
                <a:srgbClr val="EFEFEF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/>
        </p:nvSpPr>
        <p:spPr>
          <a:xfrm>
            <a:off x="585250" y="337650"/>
            <a:ext cx="75747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>
                <a:latin typeface="Old Standard TT"/>
                <a:ea typeface="Old Standard TT"/>
                <a:cs typeface="Old Standard TT"/>
                <a:sym typeface="Old Standard TT"/>
              </a:rPr>
              <a:t>3. S</a:t>
            </a:r>
            <a:r>
              <a:rPr lang="es" sz="4000">
                <a:latin typeface="Old Standard TT"/>
                <a:ea typeface="Old Standard TT"/>
                <a:cs typeface="Old Standard TT"/>
                <a:sym typeface="Old Standard TT"/>
              </a:rPr>
              <a:t>olución</a:t>
            </a:r>
            <a:endParaRPr sz="4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pSp>
        <p:nvGrpSpPr>
          <p:cNvPr id="112" name="Google Shape;112;p20"/>
          <p:cNvGrpSpPr/>
          <p:nvPr/>
        </p:nvGrpSpPr>
        <p:grpSpPr>
          <a:xfrm>
            <a:off x="-237150" y="2085900"/>
            <a:ext cx="8158300" cy="1733250"/>
            <a:chOff x="-237150" y="1849575"/>
            <a:chExt cx="8158300" cy="1733250"/>
          </a:xfrm>
        </p:grpSpPr>
        <p:sp>
          <p:nvSpPr>
            <p:cNvPr id="113" name="Google Shape;113;p20"/>
            <p:cNvSpPr/>
            <p:nvPr/>
          </p:nvSpPr>
          <p:spPr>
            <a:xfrm>
              <a:off x="2611150" y="1849575"/>
              <a:ext cx="1104900" cy="697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>
                  <a:latin typeface="Old Standard TT"/>
                  <a:ea typeface="Old Standard TT"/>
                  <a:cs typeface="Old Standard TT"/>
                  <a:sym typeface="Old Standard TT"/>
                </a:rPr>
                <a:t>seleccionar</a:t>
              </a:r>
              <a:endParaRPr b="1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114" name="Google Shape;114;p20"/>
            <p:cNvSpPr/>
            <p:nvPr/>
          </p:nvSpPr>
          <p:spPr>
            <a:xfrm>
              <a:off x="4012850" y="1849575"/>
              <a:ext cx="1104900" cy="697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>
                  <a:latin typeface="Old Standard TT"/>
                  <a:ea typeface="Old Standard TT"/>
                  <a:cs typeface="Old Standard TT"/>
                  <a:sym typeface="Old Standard TT"/>
                </a:rPr>
                <a:t>pedir</a:t>
              </a:r>
              <a:endParaRPr b="1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115" name="Google Shape;115;p20"/>
            <p:cNvSpPr txBox="1"/>
            <p:nvPr/>
          </p:nvSpPr>
          <p:spPr>
            <a:xfrm>
              <a:off x="-72675" y="3007875"/>
              <a:ext cx="2342700" cy="45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600">
                  <a:latin typeface="Old Standard TT"/>
                  <a:ea typeface="Old Standard TT"/>
                  <a:cs typeface="Old Standard TT"/>
                  <a:sym typeface="Old Standard TT"/>
                </a:rPr>
                <a:t>nuestra </a:t>
              </a:r>
              <a:r>
                <a:rPr b="1" lang="es" sz="1600">
                  <a:latin typeface="Old Standard TT"/>
                  <a:ea typeface="Old Standard TT"/>
                  <a:cs typeface="Old Standard TT"/>
                  <a:sym typeface="Old Standard TT"/>
                </a:rPr>
                <a:t>aplicación</a:t>
              </a:r>
              <a:endParaRPr b="1" sz="1600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116" name="Google Shape;116;p20"/>
            <p:cNvSpPr/>
            <p:nvPr/>
          </p:nvSpPr>
          <p:spPr>
            <a:xfrm>
              <a:off x="5414550" y="1849575"/>
              <a:ext cx="1104900" cy="697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>
                  <a:latin typeface="Old Standard TT"/>
                  <a:ea typeface="Old Standard TT"/>
                  <a:cs typeface="Old Standard TT"/>
                  <a:sym typeface="Old Standard TT"/>
                </a:rPr>
                <a:t>recibir</a:t>
              </a:r>
              <a:br>
                <a:rPr b="1" lang="es">
                  <a:latin typeface="Old Standard TT"/>
                  <a:ea typeface="Old Standard TT"/>
                  <a:cs typeface="Old Standard TT"/>
                  <a:sym typeface="Old Standard TT"/>
                </a:rPr>
              </a:br>
              <a:r>
                <a:rPr b="1" lang="es">
                  <a:latin typeface="Old Standard TT"/>
                  <a:ea typeface="Old Standard TT"/>
                  <a:cs typeface="Old Standard TT"/>
                  <a:sym typeface="Old Standard TT"/>
                </a:rPr>
                <a:t>comida</a:t>
              </a:r>
              <a:endParaRPr b="1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117" name="Google Shape;117;p20"/>
            <p:cNvSpPr/>
            <p:nvPr/>
          </p:nvSpPr>
          <p:spPr>
            <a:xfrm>
              <a:off x="6816250" y="1849575"/>
              <a:ext cx="1104900" cy="697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>
                  <a:latin typeface="Old Standard TT"/>
                  <a:ea typeface="Old Standard TT"/>
                  <a:cs typeface="Old Standard TT"/>
                  <a:sym typeface="Old Standard TT"/>
                </a:rPr>
                <a:t>pagar</a:t>
              </a:r>
              <a:endParaRPr b="1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118" name="Google Shape;118;p20"/>
            <p:cNvSpPr txBox="1"/>
            <p:nvPr/>
          </p:nvSpPr>
          <p:spPr>
            <a:xfrm>
              <a:off x="-237150" y="1967250"/>
              <a:ext cx="2551500" cy="45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600">
                  <a:latin typeface="Old Standard TT"/>
                  <a:ea typeface="Old Standard TT"/>
                  <a:cs typeface="Old Standard TT"/>
                  <a:sym typeface="Old Standard TT"/>
                </a:rPr>
                <a:t>situación actual</a:t>
              </a:r>
              <a:endParaRPr b="1" sz="1600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cxnSp>
          <p:nvCxnSpPr>
            <p:cNvPr id="119" name="Google Shape;119;p20"/>
            <p:cNvCxnSpPr>
              <a:stCxn id="113" idx="3"/>
              <a:endCxn id="114" idx="1"/>
            </p:cNvCxnSpPr>
            <p:nvPr/>
          </p:nvCxnSpPr>
          <p:spPr>
            <a:xfrm>
              <a:off x="3716050" y="2198475"/>
              <a:ext cx="296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0" name="Google Shape;120;p20"/>
            <p:cNvCxnSpPr>
              <a:stCxn id="114" idx="3"/>
              <a:endCxn id="116" idx="1"/>
            </p:cNvCxnSpPr>
            <p:nvPr/>
          </p:nvCxnSpPr>
          <p:spPr>
            <a:xfrm>
              <a:off x="5117750" y="2198475"/>
              <a:ext cx="296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1" name="Google Shape;121;p20"/>
            <p:cNvCxnSpPr>
              <a:stCxn id="116" idx="3"/>
              <a:endCxn id="117" idx="1"/>
            </p:cNvCxnSpPr>
            <p:nvPr/>
          </p:nvCxnSpPr>
          <p:spPr>
            <a:xfrm>
              <a:off x="6519450" y="2198475"/>
              <a:ext cx="296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2" name="Google Shape;122;p20"/>
            <p:cNvSpPr/>
            <p:nvPr/>
          </p:nvSpPr>
          <p:spPr>
            <a:xfrm>
              <a:off x="2611150" y="2885025"/>
              <a:ext cx="1104900" cy="697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>
                  <a:latin typeface="Old Standard TT"/>
                  <a:ea typeface="Old Standard TT"/>
                  <a:cs typeface="Old Standard TT"/>
                  <a:sym typeface="Old Standard TT"/>
                </a:rPr>
                <a:t>seleccionar</a:t>
              </a:r>
              <a:endParaRPr b="1"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>
                  <a:latin typeface="Old Standard TT"/>
                  <a:ea typeface="Old Standard TT"/>
                  <a:cs typeface="Old Standard TT"/>
                  <a:sym typeface="Old Standard TT"/>
                </a:rPr>
                <a:t>pedir</a:t>
              </a:r>
              <a:endParaRPr b="1"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>
                  <a:latin typeface="Old Standard TT"/>
                  <a:ea typeface="Old Standard TT"/>
                  <a:cs typeface="Old Standard TT"/>
                  <a:sym typeface="Old Standard TT"/>
                </a:rPr>
                <a:t>pagar</a:t>
              </a:r>
              <a:endParaRPr b="1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123" name="Google Shape;123;p20"/>
            <p:cNvSpPr/>
            <p:nvPr/>
          </p:nvSpPr>
          <p:spPr>
            <a:xfrm>
              <a:off x="4012850" y="2885025"/>
              <a:ext cx="1104900" cy="697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>
                  <a:latin typeface="Old Standard TT"/>
                  <a:ea typeface="Old Standard TT"/>
                  <a:cs typeface="Old Standard TT"/>
                  <a:sym typeface="Old Standard TT"/>
                </a:rPr>
                <a:t>recibir</a:t>
              </a:r>
              <a:br>
                <a:rPr b="1" lang="es">
                  <a:latin typeface="Old Standard TT"/>
                  <a:ea typeface="Old Standard TT"/>
                  <a:cs typeface="Old Standard TT"/>
                  <a:sym typeface="Old Standard TT"/>
                </a:rPr>
              </a:br>
              <a:r>
                <a:rPr b="1" lang="es">
                  <a:latin typeface="Old Standard TT"/>
                  <a:ea typeface="Old Standard TT"/>
                  <a:cs typeface="Old Standard TT"/>
                  <a:sym typeface="Old Standard TT"/>
                </a:rPr>
                <a:t>comida</a:t>
              </a:r>
              <a:endParaRPr b="1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cxnSp>
          <p:nvCxnSpPr>
            <p:cNvPr id="124" name="Google Shape;124;p20"/>
            <p:cNvCxnSpPr>
              <a:stCxn id="122" idx="3"/>
              <a:endCxn id="123" idx="1"/>
            </p:cNvCxnSpPr>
            <p:nvPr/>
          </p:nvCxnSpPr>
          <p:spPr>
            <a:xfrm>
              <a:off x="3716050" y="3233925"/>
              <a:ext cx="296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25" name="Google Shape;125;p20"/>
          <p:cNvSpPr txBox="1"/>
          <p:nvPr/>
        </p:nvSpPr>
        <p:spPr>
          <a:xfrm>
            <a:off x="607750" y="1355075"/>
            <a:ext cx="7529700" cy="7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ld Standard TT"/>
                <a:ea typeface="Old Standard TT"/>
                <a:cs typeface="Old Standard TT"/>
                <a:sym typeface="Old Standard TT"/>
              </a:rPr>
              <a:t>Reduce el tiempo de espera entre las diferentes etapas del proceso.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585250" y="4112750"/>
            <a:ext cx="7898400" cy="7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ld Standard TT"/>
                <a:ea typeface="Old Standard TT"/>
                <a:cs typeface="Old Standard TT"/>
                <a:sym typeface="Old Standard TT"/>
              </a:rPr>
              <a:t>Con nuestra aplicación, solo tienes que recoger su comida a la hora que quieres 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40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4. Parte realizada por cada integrante</a:t>
            </a:r>
            <a:endParaRPr/>
          </a:p>
        </p:txBody>
      </p:sp>
      <p:sp>
        <p:nvSpPr>
          <p:cNvPr id="132" name="Google Shape;132;p21"/>
          <p:cNvSpPr txBox="1"/>
          <p:nvPr/>
        </p:nvSpPr>
        <p:spPr>
          <a:xfrm>
            <a:off x="898425" y="1482400"/>
            <a:ext cx="7933800" cy="29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ld Standard TT"/>
              <a:buChar char="●"/>
            </a:pPr>
            <a:r>
              <a:rPr lang="es" sz="1600">
                <a:latin typeface="Old Standard TT"/>
                <a:ea typeface="Old Standard TT"/>
                <a:cs typeface="Old Standard TT"/>
                <a:sym typeface="Old Standard TT"/>
              </a:rPr>
              <a:t>Celia Romero González - requisitos </a:t>
            </a:r>
            <a:r>
              <a:rPr lang="es" sz="1600">
                <a:latin typeface="Old Standard TT"/>
                <a:ea typeface="Old Standard TT"/>
                <a:cs typeface="Old Standard TT"/>
                <a:sym typeface="Old Standard TT"/>
              </a:rPr>
              <a:t>funcionales, objetos, estudiar problema</a:t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ld Standard TT"/>
              <a:buChar char="●"/>
            </a:pPr>
            <a:r>
              <a:rPr lang="es" sz="1600">
                <a:latin typeface="Old Standard TT"/>
                <a:ea typeface="Old Standard TT"/>
                <a:cs typeface="Old Standard TT"/>
                <a:sym typeface="Old Standard TT"/>
              </a:rPr>
              <a:t>Mathias Amarillo 	- escenarios, journey map, requisitos funcionales</a:t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ld Standard TT"/>
              <a:buChar char="●"/>
            </a:pPr>
            <a:r>
              <a:rPr lang="es" sz="1600">
                <a:latin typeface="Old Standard TT"/>
                <a:ea typeface="Old Standard TT"/>
                <a:cs typeface="Old Standard TT"/>
                <a:sym typeface="Old Standard TT"/>
              </a:rPr>
              <a:t>Raúl</a:t>
            </a:r>
            <a:r>
              <a:rPr lang="es" sz="1600"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lang="es" sz="1600">
                <a:latin typeface="Old Standard TT"/>
                <a:ea typeface="Old Standard TT"/>
                <a:cs typeface="Old Standard TT"/>
                <a:sym typeface="Old Standard TT"/>
              </a:rPr>
              <a:t>Alarcón</a:t>
            </a:r>
            <a:r>
              <a:rPr lang="es" sz="1600">
                <a:latin typeface="Old Standard TT"/>
                <a:ea typeface="Old Standard TT"/>
                <a:cs typeface="Old Standard TT"/>
                <a:sym typeface="Old Standard TT"/>
              </a:rPr>
              <a:t>		- requisitos </a:t>
            </a:r>
            <a:r>
              <a:rPr lang="es" sz="1600">
                <a:latin typeface="Old Standard TT"/>
                <a:ea typeface="Old Standard TT"/>
                <a:cs typeface="Old Standard TT"/>
                <a:sym typeface="Old Standard TT"/>
              </a:rPr>
              <a:t>funcionales</a:t>
            </a:r>
            <a:r>
              <a:rPr lang="es" sz="1600">
                <a:latin typeface="Old Standard TT"/>
                <a:ea typeface="Old Standard TT"/>
                <a:cs typeface="Old Standard TT"/>
                <a:sym typeface="Old Standard TT"/>
              </a:rPr>
              <a:t>, presentación</a:t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ld Standard TT"/>
              <a:buChar char="●"/>
            </a:pPr>
            <a:r>
              <a:rPr lang="es" sz="1600">
                <a:latin typeface="Old Standard TT"/>
                <a:ea typeface="Old Standard TT"/>
                <a:cs typeface="Old Standard TT"/>
                <a:sym typeface="Old Standard TT"/>
              </a:rPr>
              <a:t>Christopher Obando   - wireframes, diseño gráfico</a:t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ld Standard TT"/>
              <a:buChar char="●"/>
            </a:pPr>
            <a:r>
              <a:rPr lang="es" sz="1600">
                <a:latin typeface="Old Standard TT"/>
                <a:ea typeface="Old Standard TT"/>
                <a:cs typeface="Old Standard TT"/>
                <a:sym typeface="Old Standard TT"/>
              </a:rPr>
              <a:t>Siddharth Srinivasan - escenarios, journey map, presentación</a:t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