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9" r:id="rId4"/>
    <p:sldId id="280" r:id="rId5"/>
    <p:sldId id="290" r:id="rId6"/>
    <p:sldId id="286" r:id="rId7"/>
    <p:sldId id="287" r:id="rId8"/>
    <p:sldId id="281" r:id="rId9"/>
    <p:sldId id="282" r:id="rId10"/>
    <p:sldId id="288" r:id="rId11"/>
    <p:sldId id="283" r:id="rId12"/>
    <p:sldId id="285" r:id="rId13"/>
    <p:sldId id="291" r:id="rId14"/>
    <p:sldId id="292" r:id="rId15"/>
    <p:sldId id="284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5596" autoAdjust="0"/>
  </p:normalViewPr>
  <p:slideViewPr>
    <p:cSldViewPr>
      <p:cViewPr>
        <p:scale>
          <a:sx n="100" d="100"/>
          <a:sy n="100" d="100"/>
        </p:scale>
        <p:origin x="672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AB9C43-A335-4070-95C1-A00C58DE7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D5301-C14C-45FE-A596-0CDC37208EAE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5D0BD-E20B-49A6-AD6B-BF45D4D06DBF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ADF63-4782-4613-BE83-FA76184A4BED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7244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4102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2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86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2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5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514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514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94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03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34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9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6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84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5146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05064"/>
            <a:ext cx="7478216" cy="1244352"/>
          </a:xfrm>
        </p:spPr>
        <p:txBody>
          <a:bodyPr/>
          <a:lstStyle/>
          <a:p>
            <a:r>
              <a:rPr lang="pl-PL" sz="6000" dirty="0" smtClean="0"/>
              <a:t>Nlog configuration </a:t>
            </a:r>
            <a:r>
              <a:rPr lang="pl-PL" sz="4000" dirty="0" smtClean="0"/>
              <a:t/>
            </a:r>
            <a:br>
              <a:rPr lang="pl-PL" sz="4000" dirty="0" smtClean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5013176"/>
            <a:ext cx="4648200" cy="685800"/>
          </a:xfrm>
        </p:spPr>
        <p:txBody>
          <a:bodyPr/>
          <a:lstStyle/>
          <a:p>
            <a:r>
              <a:rPr lang="pl-PL" sz="2800" dirty="0" smtClean="0"/>
              <a:t>Wojciech Grzesiak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7315200" cy="715963"/>
          </a:xfrm>
        </p:spPr>
        <p:txBody>
          <a:bodyPr/>
          <a:lstStyle/>
          <a:p>
            <a:r>
              <a:rPr lang="pl-PL" dirty="0" smtClean="0"/>
              <a:t>Include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988840"/>
            <a:ext cx="7315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It’s sometimes desired to split the configuration file into many smaller ones. </a:t>
            </a:r>
            <a:r>
              <a:rPr lang="en-US" sz="1800" dirty="0" err="1"/>
              <a:t>NLog</a:t>
            </a:r>
            <a:r>
              <a:rPr lang="en-US" sz="1800" dirty="0"/>
              <a:t> provides an include file mechanism for that. To include an external file, you simply use &lt;include file=”…” /&gt; element</a:t>
            </a:r>
            <a:r>
              <a:rPr lang="en-US" sz="1800" dirty="0" smtClean="0"/>
              <a:t>.</a:t>
            </a:r>
            <a:endParaRPr lang="pl-PL" sz="1800" dirty="0" smtClean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en-US" sz="1800" dirty="0"/>
              <a:t>The following configuration example demonstrates this, by loading a file whose name is derived from the name of the machine we’re running 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03164"/>
            <a:ext cx="46101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9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008" y="836712"/>
            <a:ext cx="7315200" cy="715963"/>
          </a:xfrm>
        </p:spPr>
        <p:txBody>
          <a:bodyPr/>
          <a:lstStyle/>
          <a:p>
            <a:r>
              <a:rPr lang="pl-PL" dirty="0" smtClean="0"/>
              <a:t>Variables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00" y="2276872"/>
            <a:ext cx="7315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Variables can be used to write complex or repeated expressions (such as file names) in a concise manner. To define a variable use the following syntax:</a:t>
            </a:r>
            <a:endParaRPr lang="pl-PL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73323"/>
            <a:ext cx="35147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44" y="4437112"/>
            <a:ext cx="59531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13444" y="3645024"/>
            <a:ext cx="661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Once defined, variables can be used as if they were layout renderers – by using ${</a:t>
            </a:r>
            <a:r>
              <a:rPr lang="en-US" sz="1600" dirty="0" err="1"/>
              <a:t>var</a:t>
            </a:r>
            <a:r>
              <a:rPr lang="en-US" sz="1600" dirty="0"/>
              <a:t>}syntax, as demonstrated in the following example: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5346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4704"/>
            <a:ext cx="7315200" cy="715963"/>
          </a:xfrm>
        </p:spPr>
        <p:txBody>
          <a:bodyPr/>
          <a:lstStyle/>
          <a:p>
            <a:r>
              <a:rPr lang="pl-PL" dirty="0" smtClean="0"/>
              <a:t>Automatic reconfiguration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4785360" cy="69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206084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err="1"/>
              <a:t>NLog</a:t>
            </a:r>
            <a:r>
              <a:rPr lang="en-US" sz="1800" dirty="0"/>
              <a:t> can monitor logging configuration files and re-read them each time they are modified. To enable this mechanism, you simply add </a:t>
            </a:r>
            <a:r>
              <a:rPr lang="en-US" sz="1800" dirty="0" err="1"/>
              <a:t>autoReload</a:t>
            </a:r>
            <a:r>
              <a:rPr lang="en-US" sz="1800" dirty="0"/>
              <a:t>="true" parameter to the configuration file.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5650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140" y="908720"/>
            <a:ext cx="7315200" cy="715963"/>
          </a:xfrm>
        </p:spPr>
        <p:txBody>
          <a:bodyPr/>
          <a:lstStyle/>
          <a:p>
            <a:r>
              <a:rPr lang="pl-PL" dirty="0" smtClean="0"/>
              <a:t>Logging exceptions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83934"/>
            <a:ext cx="4536504" cy="121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16" y="3086963"/>
            <a:ext cx="5328592" cy="173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10760" y="2132856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You typically log exceptions inside a catch handler. An example of logging an exception with the Error </a:t>
            </a:r>
            <a:r>
              <a:rPr lang="en-US" sz="1400" dirty="0" err="1"/>
              <a:t>LogLevel</a:t>
            </a:r>
            <a:r>
              <a:rPr lang="en-US" sz="1400" dirty="0"/>
              <a:t> is seen in the following</a:t>
            </a:r>
            <a:r>
              <a:rPr lang="en-US" sz="1400" dirty="0" smtClean="0"/>
              <a:t>:</a:t>
            </a:r>
            <a:endParaRPr lang="pl-PL" sz="1400" dirty="0" smtClean="0"/>
          </a:p>
          <a:p>
            <a:pPr algn="l"/>
            <a:endParaRPr lang="pl-PL" sz="1400" dirty="0" smtClean="0"/>
          </a:p>
          <a:p>
            <a:pPr algn="l"/>
            <a:r>
              <a:rPr lang="pl-PL" sz="1400" dirty="0" smtClean="0"/>
              <a:t>C# :</a:t>
            </a:r>
            <a:endParaRPr lang="pl-P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44316" y="501317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XML :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84477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632" y="1772816"/>
            <a:ext cx="7315200" cy="4267200"/>
          </a:xfrm>
        </p:spPr>
        <p:txBody>
          <a:bodyPr/>
          <a:lstStyle/>
          <a:p>
            <a:pPr marL="0" indent="0">
              <a:buNone/>
            </a:pPr>
            <a:r>
              <a:rPr lang="pl-PL" sz="1400" dirty="0"/>
              <a:t>${exception:innerFormat=String:maxInnerExceptionLevel=Integer:innerExceptionSeparator=String :separator=String:format=String}</a:t>
            </a:r>
            <a:endParaRPr lang="pl-PL" sz="1400" b="1" dirty="0" smtClean="0"/>
          </a:p>
          <a:p>
            <a:endParaRPr lang="pl-PL" sz="1400" b="1" dirty="0"/>
          </a:p>
          <a:p>
            <a:pPr marL="0" indent="0">
              <a:buNone/>
            </a:pPr>
            <a:endParaRPr lang="pl-PL" sz="1400" b="1" dirty="0"/>
          </a:p>
          <a:p>
            <a:r>
              <a:rPr lang="en-US" sz="1400" b="1" dirty="0" err="1" smtClean="0"/>
              <a:t>innerFormat</a:t>
            </a:r>
            <a:r>
              <a:rPr lang="en-US" sz="1400" dirty="0"/>
              <a:t> - Format of the output of inner exceptions. Must be a comma-separated list of exception properties: Message, Type, </a:t>
            </a:r>
            <a:r>
              <a:rPr lang="en-US" sz="1400" dirty="0" err="1"/>
              <a:t>ShortType</a:t>
            </a:r>
            <a:r>
              <a:rPr lang="en-US" sz="1400" dirty="0"/>
              <a:t>, </a:t>
            </a:r>
            <a:r>
              <a:rPr lang="en-US" sz="1400" dirty="0" err="1"/>
              <a:t>ToString</a:t>
            </a:r>
            <a:r>
              <a:rPr lang="en-US" sz="1400" dirty="0"/>
              <a:t>, Method, </a:t>
            </a:r>
            <a:r>
              <a:rPr lang="en-US" sz="1400" dirty="0" err="1"/>
              <a:t>StackTrace</a:t>
            </a:r>
            <a:r>
              <a:rPr lang="en-US" sz="1400" dirty="0"/>
              <a:t>. This parameter value is case-insensitive.</a:t>
            </a:r>
          </a:p>
          <a:p>
            <a:r>
              <a:rPr lang="en-US" sz="1400" b="1" dirty="0" err="1"/>
              <a:t>maxInnerExceptionLevel</a:t>
            </a:r>
            <a:r>
              <a:rPr lang="en-US" sz="1400" dirty="0"/>
              <a:t> - Maximum number of inner exceptions to include in the output. By default inner exceptions are not enabled for compatibility with </a:t>
            </a:r>
            <a:r>
              <a:rPr lang="en-US" sz="1400" dirty="0" err="1"/>
              <a:t>NLog</a:t>
            </a:r>
            <a:r>
              <a:rPr lang="en-US" sz="1400" dirty="0"/>
              <a:t> 1.0.Integer. Default: 0</a:t>
            </a:r>
          </a:p>
          <a:p>
            <a:r>
              <a:rPr lang="en-US" sz="1400" b="1" dirty="0" err="1"/>
              <a:t>innerExceptionSeparator</a:t>
            </a:r>
            <a:r>
              <a:rPr lang="en-US" sz="1400" dirty="0"/>
              <a:t> - Separator between inner exceptions. Default: new line</a:t>
            </a:r>
          </a:p>
          <a:p>
            <a:r>
              <a:rPr lang="en-US" sz="1400" b="1" dirty="0"/>
              <a:t>separator</a:t>
            </a:r>
            <a:r>
              <a:rPr lang="en-US" sz="1400" dirty="0"/>
              <a:t> - Separator used to concatenate parts specified in the Format. Default: single space</a:t>
            </a:r>
          </a:p>
          <a:p>
            <a:r>
              <a:rPr lang="en-US" sz="1400" b="1" dirty="0"/>
              <a:t>format</a:t>
            </a:r>
            <a:r>
              <a:rPr lang="en-US" sz="1400" dirty="0"/>
              <a:t> - Format of the output. Must be a comma-separated list of exception properties: Message, Type, </a:t>
            </a:r>
            <a:r>
              <a:rPr lang="en-US" sz="1400" dirty="0" err="1"/>
              <a:t>ShortType</a:t>
            </a:r>
            <a:r>
              <a:rPr lang="en-US" sz="1400" dirty="0"/>
              <a:t>, </a:t>
            </a:r>
            <a:r>
              <a:rPr lang="en-US" sz="1400" dirty="0" err="1"/>
              <a:t>ToString</a:t>
            </a:r>
            <a:r>
              <a:rPr lang="en-US" sz="1400" dirty="0"/>
              <a:t>, Method, </a:t>
            </a:r>
            <a:r>
              <a:rPr lang="en-US" sz="1400" dirty="0" err="1"/>
              <a:t>StackTrace</a:t>
            </a:r>
            <a:r>
              <a:rPr lang="en-US" sz="1400" dirty="0"/>
              <a:t>, Data. This parameter value is case-insensitive. Default: message</a:t>
            </a:r>
          </a:p>
          <a:p>
            <a:endParaRPr lang="pl-PL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828800" y="550738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r>
              <a:rPr lang="pl-PL" smtClean="0"/>
              <a:t>Logging exceptions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95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92696"/>
            <a:ext cx="7315200" cy="715963"/>
          </a:xfrm>
        </p:spPr>
        <p:txBody>
          <a:bodyPr/>
          <a:lstStyle/>
          <a:p>
            <a:r>
              <a:rPr lang="pl-PL" dirty="0" smtClean="0"/>
              <a:t>Usefull websites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2276872"/>
            <a:ext cx="7315200" cy="42672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https://github.com/nlog/NLog/wiki/Configuration-file</a:t>
            </a:r>
          </a:p>
        </p:txBody>
      </p:sp>
    </p:spTree>
    <p:extLst>
      <p:ext uri="{BB962C8B-B14F-4D97-AF65-F5344CB8AC3E}">
        <p14:creationId xmlns:p14="http://schemas.microsoft.com/office/powerpoint/2010/main" val="34949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6429" y="620688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l-PL" dirty="0" smtClean="0"/>
              <a:t>NLog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844824"/>
            <a:ext cx="6705600" cy="432048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free logging platform for .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</a:t>
            </a:r>
            <a:endParaRPr lang="pl-PL" sz="1600" dirty="0"/>
          </a:p>
          <a:p>
            <a:pPr marL="0" indent="0">
              <a:lnSpc>
                <a:spcPct val="80000"/>
              </a:lnSpc>
              <a:buNone/>
            </a:pPr>
            <a:endParaRPr lang="pl-PL" sz="16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pl-PL" sz="1600" dirty="0" smtClean="0"/>
              <a:t>Allows user to store logs in :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pl-PL" sz="1600" dirty="0" smtClean="0"/>
              <a:t>Files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pl-PL" sz="1600" dirty="0" smtClean="0"/>
              <a:t>Console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pl-PL" sz="1600" dirty="0" smtClean="0"/>
              <a:t>Databases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pl-PL" sz="1600" dirty="0" smtClean="0"/>
              <a:t>E-mail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pl-PL" sz="1600" dirty="0" smtClean="0"/>
              <a:t>Event log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pl-PL" sz="1600" dirty="0" smtClean="0"/>
              <a:t>ASP.NET trace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pl-PL" sz="1600" dirty="0"/>
          </a:p>
          <a:p>
            <a:pPr marL="0" indent="0">
              <a:lnSpc>
                <a:spcPct val="80000"/>
              </a:lnSpc>
              <a:buNone/>
            </a:pPr>
            <a:r>
              <a:rPr lang="pl-PL" sz="1600" dirty="0" smtClean="0"/>
              <a:t>Each log can be assigned to one level of this group :</a:t>
            </a:r>
          </a:p>
          <a:p>
            <a:pPr marL="0" indent="0">
              <a:lnSpc>
                <a:spcPct val="80000"/>
              </a:lnSpc>
              <a:buNone/>
            </a:pPr>
            <a:endParaRPr lang="pl-PL" sz="16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97152"/>
            <a:ext cx="21240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928" y="476672"/>
            <a:ext cx="6934200" cy="715963"/>
          </a:xfrm>
        </p:spPr>
        <p:txBody>
          <a:bodyPr/>
          <a:lstStyle/>
          <a:p>
            <a:r>
              <a:rPr lang="pl-PL" sz="4000" dirty="0" smtClean="0"/>
              <a:t>Nlog Configuration file</a:t>
            </a:r>
            <a:endParaRPr lang="en-US" sz="4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l-PL" sz="2000" dirty="0" smtClean="0"/>
              <a:t>Standard configuration file :</a:t>
            </a:r>
            <a:endParaRPr lang="en-US" sz="2000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3816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3604374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800" dirty="0" smtClean="0"/>
              <a:t>Configuration elements that You can use as children to &lt;nlog /&gt;:</a:t>
            </a:r>
          </a:p>
          <a:p>
            <a:pPr algn="l"/>
            <a:endParaRPr lang="pl-PL" sz="1800" dirty="0" smtClean="0"/>
          </a:p>
          <a:p>
            <a:pPr algn="l"/>
            <a:r>
              <a:rPr lang="pl-PL" sz="1800" dirty="0" smtClean="0"/>
              <a:t>- &lt;targets /&gt; defines log targets/outputs</a:t>
            </a:r>
          </a:p>
          <a:p>
            <a:pPr algn="l"/>
            <a:r>
              <a:rPr lang="pl-PL" sz="1800" dirty="0" smtClean="0"/>
              <a:t>- &lt;rules /&gt; defines log routing rules</a:t>
            </a:r>
          </a:p>
          <a:p>
            <a:pPr algn="l"/>
            <a:r>
              <a:rPr lang="pl-PL" sz="1800" dirty="0" smtClean="0"/>
              <a:t>- &lt;extensions /&gt; loads Nlog enxtensions from the *.dll file</a:t>
            </a:r>
          </a:p>
          <a:p>
            <a:pPr algn="l"/>
            <a:r>
              <a:rPr lang="pl-PL" sz="1800" dirty="0" smtClean="0"/>
              <a:t>- &lt;include /&gt; includes external configuration file</a:t>
            </a:r>
          </a:p>
          <a:p>
            <a:pPr algn="l"/>
            <a:r>
              <a:rPr lang="pl-PL" sz="1800" dirty="0" smtClean="0"/>
              <a:t>- &lt;variable /&gt; sets the value of a configuration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64" y="908720"/>
            <a:ext cx="7315200" cy="715963"/>
          </a:xfrm>
        </p:spPr>
        <p:txBody>
          <a:bodyPr/>
          <a:lstStyle/>
          <a:p>
            <a:r>
              <a:rPr lang="pl-PL" dirty="0" smtClean="0"/>
              <a:t>Targets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596" y="1844824"/>
            <a:ext cx="7315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&lt;targets /&gt; section defines log </a:t>
            </a:r>
            <a:r>
              <a:rPr lang="pl-PL" sz="2000" dirty="0" smtClean="0">
                <a:solidFill>
                  <a:schemeClr val="tx1"/>
                </a:solidFill>
              </a:rPr>
              <a:t>targets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chemeClr val="tx1"/>
                </a:solidFill>
              </a:rPr>
              <a:t>Each target is represented by a element. There are two attributes required for each target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pl-PL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pl-PL" sz="2000" dirty="0" smtClean="0"/>
              <a:t>Name (target name)</a:t>
            </a:r>
          </a:p>
          <a:p>
            <a:pPr>
              <a:buFontTx/>
              <a:buChar char="-"/>
            </a:pPr>
            <a:r>
              <a:rPr lang="pl-PL" sz="2000" dirty="0" smtClean="0"/>
              <a:t>Type (target type such us „File”, „Database” ...)</a:t>
            </a:r>
          </a:p>
          <a:p>
            <a:pPr>
              <a:buFontTx/>
              <a:buChar char="-"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Example:</a:t>
            </a:r>
            <a:endParaRPr lang="pl-PL" sz="2000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70824"/>
            <a:ext cx="60102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5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836712"/>
            <a:ext cx="7315200" cy="715963"/>
          </a:xfrm>
        </p:spPr>
        <p:txBody>
          <a:bodyPr/>
          <a:lstStyle/>
          <a:p>
            <a:r>
              <a:rPr lang="pl-PL" dirty="0" smtClean="0"/>
              <a:t>Target Database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61150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84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04664"/>
            <a:ext cx="7459216" cy="715963"/>
          </a:xfrm>
        </p:spPr>
        <p:txBody>
          <a:bodyPr/>
          <a:lstStyle/>
          <a:p>
            <a:r>
              <a:rPr lang="pl-PL" dirty="0" smtClean="0"/>
              <a:t>Layouts and layout renderers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556792"/>
            <a:ext cx="7315200" cy="4267200"/>
          </a:xfrm>
        </p:spPr>
        <p:txBody>
          <a:bodyPr/>
          <a:lstStyle/>
          <a:p>
            <a:pPr marL="0" indent="0">
              <a:buNone/>
            </a:pPr>
            <a:r>
              <a:rPr lang="pl-PL" sz="1800" dirty="0" smtClean="0"/>
              <a:t>One of the Nlog’s strongest assets is the abbility to use layouts. In the simplest form layouts are texts with embedded tags delimited by ${ ...}.</a:t>
            </a:r>
          </a:p>
          <a:p>
            <a:pPr marL="0" indent="0">
              <a:buNone/>
            </a:pPr>
            <a:r>
              <a:rPr lang="pl-PL" sz="1800" dirty="0" smtClean="0"/>
              <a:t>The tags are called Layout renderers and can be used to insert pieces of contextual information into the text.</a:t>
            </a: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400" dirty="0"/>
              <a:t>&lt;</a:t>
            </a:r>
            <a:r>
              <a:rPr lang="pl-PL" sz="1400" dirty="0">
                <a:solidFill>
                  <a:srgbClr val="92D050"/>
                </a:solidFill>
              </a:rPr>
              <a:t>target </a:t>
            </a:r>
            <a:r>
              <a:rPr lang="pl-PL" sz="1400" dirty="0">
                <a:solidFill>
                  <a:srgbClr val="7030A0"/>
                </a:solidFill>
              </a:rPr>
              <a:t>name</a:t>
            </a:r>
            <a:r>
              <a:rPr lang="pl-PL" sz="1400" dirty="0"/>
              <a:t>="c" </a:t>
            </a:r>
            <a:r>
              <a:rPr lang="pl-PL" sz="1400" dirty="0">
                <a:solidFill>
                  <a:srgbClr val="7030A0"/>
                </a:solidFill>
              </a:rPr>
              <a:t>xsi:type</a:t>
            </a:r>
            <a:r>
              <a:rPr lang="pl-PL" sz="1400" dirty="0"/>
              <a:t>="Console" </a:t>
            </a:r>
            <a:r>
              <a:rPr lang="pl-PL" sz="1400" dirty="0">
                <a:solidFill>
                  <a:srgbClr val="7030A0"/>
                </a:solidFill>
              </a:rPr>
              <a:t>layout</a:t>
            </a:r>
            <a:r>
              <a:rPr lang="pl-PL" sz="1400" dirty="0"/>
              <a:t>="${longdate} ${callsite} ${level} ${message</a:t>
            </a:r>
            <a:r>
              <a:rPr lang="pl-PL" sz="1400" dirty="0" smtClean="0"/>
              <a:t>}"/&gt;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dirty="0" smtClean="0"/>
              <a:t>Log will consist of : </a:t>
            </a:r>
            <a:endParaRPr lang="pl-PL" sz="1400" dirty="0"/>
          </a:p>
          <a:p>
            <a:r>
              <a:rPr lang="en-US" sz="1400" dirty="0"/>
              <a:t>current date and time</a:t>
            </a:r>
          </a:p>
          <a:p>
            <a:r>
              <a:rPr lang="en-US" sz="1400" dirty="0"/>
              <a:t>name of the class and method that emitted the log message</a:t>
            </a:r>
          </a:p>
          <a:p>
            <a:r>
              <a:rPr lang="en-US" sz="1400" dirty="0"/>
              <a:t>log level</a:t>
            </a:r>
          </a:p>
          <a:p>
            <a:r>
              <a:rPr lang="en-US" sz="1400" dirty="0"/>
              <a:t>message text</a:t>
            </a:r>
          </a:p>
          <a:p>
            <a:pPr marL="0" indent="0">
              <a:buNone/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3878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04664"/>
            <a:ext cx="8765976" cy="715963"/>
          </a:xfrm>
        </p:spPr>
        <p:txBody>
          <a:bodyPr/>
          <a:lstStyle/>
          <a:p>
            <a:r>
              <a:rPr lang="pl-PL" dirty="0"/>
              <a:t>Layouts and layout renderers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739" y="2996952"/>
            <a:ext cx="7315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As you can see, the ${logger} layout renderer was used in the </a:t>
            </a:r>
            <a:r>
              <a:rPr lang="en-US" sz="1800" dirty="0" err="1"/>
              <a:t>fileName</a:t>
            </a:r>
            <a:r>
              <a:rPr lang="en-US" sz="1800" dirty="0"/>
              <a:t> attribute, which causes each log message to be written to the file whose name includes the logger name. The above example will create the following files:</a:t>
            </a:r>
          </a:p>
          <a:p>
            <a:r>
              <a:rPr lang="en-US" sz="1800" dirty="0"/>
              <a:t>Name.Space.Class1.txt</a:t>
            </a:r>
          </a:p>
          <a:p>
            <a:r>
              <a:rPr lang="en-US" sz="1800" dirty="0"/>
              <a:t>Name.Space.Class2.txt</a:t>
            </a:r>
          </a:p>
          <a:p>
            <a:r>
              <a:rPr lang="en-US" sz="1800" dirty="0"/>
              <a:t>Name.Space.Class3.txt</a:t>
            </a:r>
          </a:p>
          <a:p>
            <a:r>
              <a:rPr lang="en-US" sz="1800" dirty="0"/>
              <a:t>Other.Name.Space.Class1.txt</a:t>
            </a:r>
          </a:p>
          <a:p>
            <a:r>
              <a:rPr lang="en-US" sz="1800" dirty="0"/>
              <a:t>Other.Name.Space.Class2.txt</a:t>
            </a:r>
          </a:p>
          <a:p>
            <a:r>
              <a:rPr lang="en-US" sz="1800" dirty="0"/>
              <a:t>Other.Name.Space.Class3.txt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981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3923" y="1556792"/>
            <a:ext cx="676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We can make each messages for each logger go to a separate file, as in the following example: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977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76672"/>
            <a:ext cx="7315200" cy="715963"/>
          </a:xfrm>
        </p:spPr>
        <p:txBody>
          <a:bodyPr/>
          <a:lstStyle/>
          <a:p>
            <a:r>
              <a:rPr lang="pl-PL" dirty="0" smtClean="0"/>
              <a:t>Rules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16832"/>
            <a:ext cx="7315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Each routing table entry is a &lt;logger /&gt; element, which accepts the following attributes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pl-PL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pl-PL" sz="1800" dirty="0" smtClean="0"/>
              <a:t>Name : source/logger name</a:t>
            </a:r>
          </a:p>
          <a:p>
            <a:pPr>
              <a:buFontTx/>
              <a:buChar char="-"/>
            </a:pPr>
            <a:r>
              <a:rPr lang="pl-PL" sz="1800" dirty="0" smtClean="0"/>
              <a:t>Minlevel : minimal log level for this rule to match</a:t>
            </a:r>
          </a:p>
          <a:p>
            <a:pPr>
              <a:buFontTx/>
              <a:buChar char="-"/>
            </a:pPr>
            <a:r>
              <a:rPr lang="pl-PL" sz="1800" dirty="0" smtClean="0"/>
              <a:t>Maxlevel : maximum log level for this rules to match</a:t>
            </a:r>
          </a:p>
          <a:p>
            <a:pPr>
              <a:buFontTx/>
              <a:buChar char="-"/>
            </a:pPr>
            <a:r>
              <a:rPr lang="pl-PL" sz="1800" dirty="0" smtClean="0"/>
              <a:t>Level : single log level for this rule to match</a:t>
            </a:r>
          </a:p>
          <a:p>
            <a:pPr>
              <a:buFontTx/>
              <a:buChar char="-"/>
            </a:pPr>
            <a:r>
              <a:rPr lang="pl-PL" sz="1800" dirty="0" smtClean="0"/>
              <a:t>Levels : comma seperated list of log levels for this rule to match</a:t>
            </a:r>
          </a:p>
          <a:p>
            <a:pPr>
              <a:buFontTx/>
              <a:buChar char="-"/>
            </a:pPr>
            <a:r>
              <a:rPr lang="pl-PL" sz="1800" dirty="0" smtClean="0"/>
              <a:t>writeTo : comma seperated list of target that should be written to when this rule matches</a:t>
            </a:r>
          </a:p>
          <a:p>
            <a:pPr>
              <a:buFontTx/>
              <a:buChar char="-"/>
            </a:pPr>
            <a:r>
              <a:rPr lang="pl-PL" sz="1800" dirty="0" smtClean="0"/>
              <a:t>Final : make this rule final. No further rules are processed when any final rule matches</a:t>
            </a:r>
          </a:p>
          <a:p>
            <a:pPr>
              <a:buFontTx/>
              <a:buChar char="-"/>
            </a:pPr>
            <a:r>
              <a:rPr lang="pl-PL" sz="1800" dirty="0" smtClean="0"/>
              <a:t>Enabled : setting enabled to false allow to disable this rule. Disabled rules are ignored 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701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892" y="764704"/>
            <a:ext cx="7315200" cy="715963"/>
          </a:xfrm>
        </p:spPr>
        <p:txBody>
          <a:bodyPr/>
          <a:lstStyle/>
          <a:p>
            <a:r>
              <a:rPr lang="pl-PL" dirty="0" smtClean="0"/>
              <a:t>Rules - Examples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612" y="1916832"/>
            <a:ext cx="6523112" cy="4267200"/>
          </a:xfrm>
        </p:spPr>
        <p:txBody>
          <a:bodyPr/>
          <a:lstStyle/>
          <a:p>
            <a:pPr marL="0" indent="0">
              <a:buNone/>
            </a:pPr>
            <a:r>
              <a:rPr lang="pl-PL" sz="1400" dirty="0" smtClean="0"/>
              <a:t>- </a:t>
            </a:r>
            <a:r>
              <a:rPr lang="en-US" sz="1400" dirty="0" smtClean="0"/>
              <a:t>All </a:t>
            </a:r>
            <a:r>
              <a:rPr lang="en-US" sz="1400" dirty="0"/>
              <a:t>messages from the </a:t>
            </a:r>
            <a:r>
              <a:rPr lang="en-US" sz="1400" b="1" dirty="0"/>
              <a:t>Class1</a:t>
            </a:r>
            <a:r>
              <a:rPr lang="en-US" sz="1400" dirty="0"/>
              <a:t> in the</a:t>
            </a:r>
            <a:r>
              <a:rPr lang="en-US" sz="1400" b="1" dirty="0"/>
              <a:t> </a:t>
            </a:r>
            <a:r>
              <a:rPr lang="en-US" sz="1400" b="1" dirty="0" err="1"/>
              <a:t>Name.Space</a:t>
            </a:r>
            <a:r>
              <a:rPr lang="en-US" sz="1400" dirty="0"/>
              <a:t> </a:t>
            </a:r>
            <a:r>
              <a:rPr lang="pl-PL" sz="1400" dirty="0" smtClean="0"/>
              <a:t> </a:t>
            </a:r>
            <a:r>
              <a:rPr lang="en-US" sz="1400" dirty="0" smtClean="0"/>
              <a:t>whose </a:t>
            </a:r>
            <a:r>
              <a:rPr lang="en-US" sz="1400" dirty="0"/>
              <a:t>level </a:t>
            </a:r>
            <a:r>
              <a:rPr lang="en-US" sz="1400" dirty="0" smtClean="0"/>
              <a:t>is</a:t>
            </a:r>
            <a:r>
              <a:rPr lang="en-US" sz="1400" dirty="0"/>
              <a:t> Debug or higher are written to the "f1" target:</a:t>
            </a:r>
            <a:endParaRPr lang="pl-PL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95" y="2492895"/>
            <a:ext cx="52006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6706"/>
            <a:ext cx="538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68" y="4519562"/>
            <a:ext cx="41624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1187" y="2941468"/>
            <a:ext cx="716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dirty="0" smtClean="0"/>
              <a:t>- </a:t>
            </a:r>
            <a:r>
              <a:rPr lang="en-US" sz="1400" dirty="0" smtClean="0"/>
              <a:t>All </a:t>
            </a:r>
            <a:r>
              <a:rPr lang="en-US" sz="1400" dirty="0"/>
              <a:t>messages from the </a:t>
            </a:r>
            <a:r>
              <a:rPr lang="en-US" sz="1400" b="1" dirty="0"/>
              <a:t>Class1</a:t>
            </a:r>
            <a:r>
              <a:rPr lang="en-US" sz="1400" dirty="0"/>
              <a:t> in the </a:t>
            </a:r>
            <a:r>
              <a:rPr lang="en-US" sz="1400" b="1" dirty="0" err="1"/>
              <a:t>Name.Space</a:t>
            </a:r>
            <a:r>
              <a:rPr lang="en-US" sz="1400" dirty="0"/>
              <a:t> whose level </a:t>
            </a:r>
            <a:r>
              <a:rPr lang="en-US" sz="1400" dirty="0" smtClean="0"/>
              <a:t>is</a:t>
            </a:r>
            <a:r>
              <a:rPr lang="pl-PL" sz="1400" dirty="0" smtClean="0"/>
              <a:t>           </a:t>
            </a:r>
            <a:r>
              <a:rPr lang="en-US" sz="1400" dirty="0" smtClean="0"/>
              <a:t>either</a:t>
            </a:r>
            <a:r>
              <a:rPr lang="en-US" sz="1400" dirty="0"/>
              <a:t> Debug or Error or higher are written to the "f1" target:</a:t>
            </a:r>
            <a:endParaRPr lang="pl-P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81187" y="395473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dirty="0" smtClean="0"/>
              <a:t>- </a:t>
            </a:r>
            <a:r>
              <a:rPr lang="en-US" sz="1400" dirty="0" smtClean="0"/>
              <a:t>Messages </a:t>
            </a:r>
            <a:r>
              <a:rPr lang="en-US" sz="1400" dirty="0"/>
              <a:t>from any class in the </a:t>
            </a:r>
            <a:r>
              <a:rPr lang="en-US" sz="1400" b="1" dirty="0" err="1"/>
              <a:t>Name.Space</a:t>
            </a:r>
            <a:r>
              <a:rPr lang="en-US" sz="1400" dirty="0"/>
              <a:t> namespace are written to both "f3" and "f4" targets regardless of their levels:</a:t>
            </a:r>
            <a:endParaRPr lang="pl-PL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79" y="6165304"/>
            <a:ext cx="5857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1579" y="5139189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dirty="0" smtClean="0"/>
              <a:t>- </a:t>
            </a:r>
            <a:r>
              <a:rPr lang="en-US" sz="1400" dirty="0" smtClean="0"/>
              <a:t>Messages </a:t>
            </a:r>
            <a:r>
              <a:rPr lang="en-US" sz="1400" dirty="0"/>
              <a:t>from any class in the </a:t>
            </a:r>
            <a:r>
              <a:rPr lang="en-US" sz="1400" b="1" dirty="0" err="1"/>
              <a:t>Name.Space</a:t>
            </a:r>
            <a:r>
              <a:rPr lang="en-US" sz="1400" dirty="0"/>
              <a:t> namespace whose level is between </a:t>
            </a:r>
            <a:r>
              <a:rPr lang="en-US" sz="1400" dirty="0" smtClean="0"/>
              <a:t>Debug</a:t>
            </a:r>
            <a:r>
              <a:rPr lang="pl-PL" sz="1400" dirty="0" smtClean="0"/>
              <a:t> </a:t>
            </a:r>
            <a:r>
              <a:rPr lang="en-US" sz="1400" dirty="0" smtClean="0"/>
              <a:t>and</a:t>
            </a:r>
            <a:r>
              <a:rPr lang="en-US" sz="1400" dirty="0"/>
              <a:t> Error (which makes it Debug, Info, Warn, Error) are rejected (as there’s </a:t>
            </a:r>
            <a:r>
              <a:rPr lang="en-US" sz="1400" dirty="0" err="1"/>
              <a:t>nowriteTo</a:t>
            </a:r>
            <a:r>
              <a:rPr lang="en-US" sz="1400" dirty="0"/>
              <a:t> clause) and no further rules are processed for them (because of </a:t>
            </a:r>
            <a:r>
              <a:rPr lang="en-US" sz="1400" dirty="0" err="1"/>
              <a:t>thefinal</a:t>
            </a:r>
            <a:r>
              <a:rPr lang="en-US" sz="1400" dirty="0"/>
              <a:t>="true" setting)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141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">
      <a:dk1>
        <a:srgbClr val="4D4D4D"/>
      </a:dk1>
      <a:lt1>
        <a:srgbClr val="FFFFFF"/>
      </a:lt1>
      <a:dk2>
        <a:srgbClr val="4D4D4D"/>
      </a:dk2>
      <a:lt2>
        <a:srgbClr val="CC0000"/>
      </a:lt2>
      <a:accent1>
        <a:srgbClr val="FF9933"/>
      </a:accent1>
      <a:accent2>
        <a:srgbClr val="009900"/>
      </a:accent2>
      <a:accent3>
        <a:srgbClr val="FFFFFF"/>
      </a:accent3>
      <a:accent4>
        <a:srgbClr val="404040"/>
      </a:accent4>
      <a:accent5>
        <a:srgbClr val="FFCAAD"/>
      </a:accent5>
      <a:accent6>
        <a:srgbClr val="008A00"/>
      </a:accent6>
      <a:hlink>
        <a:srgbClr val="3366FF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2583C0"/>
        </a:lt2>
        <a:accent1>
          <a:srgbClr val="35AEE3"/>
        </a:accent1>
        <a:accent2>
          <a:srgbClr val="FCB13C"/>
        </a:accent2>
        <a:accent3>
          <a:srgbClr val="FFFFFF"/>
        </a:accent3>
        <a:accent4>
          <a:srgbClr val="404040"/>
        </a:accent4>
        <a:accent5>
          <a:srgbClr val="AED3EF"/>
        </a:accent5>
        <a:accent6>
          <a:srgbClr val="E4A035"/>
        </a:accent6>
        <a:hlink>
          <a:srgbClr val="F15F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2583C0"/>
        </a:lt2>
        <a:accent1>
          <a:srgbClr val="2994CC"/>
        </a:accent1>
        <a:accent2>
          <a:srgbClr val="2E9FD7"/>
        </a:accent2>
        <a:accent3>
          <a:srgbClr val="FFFFFF"/>
        </a:accent3>
        <a:accent4>
          <a:srgbClr val="404040"/>
        </a:accent4>
        <a:accent5>
          <a:srgbClr val="ACC8E2"/>
        </a:accent5>
        <a:accent6>
          <a:srgbClr val="2990C3"/>
        </a:accent6>
        <a:hlink>
          <a:srgbClr val="35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F15F23"/>
        </a:lt2>
        <a:accent1>
          <a:srgbClr val="F47D2B"/>
        </a:accent1>
        <a:accent2>
          <a:srgbClr val="F69230"/>
        </a:accent2>
        <a:accent3>
          <a:srgbClr val="FFFFFF"/>
        </a:accent3>
        <a:accent4>
          <a:srgbClr val="404040"/>
        </a:accent4>
        <a:accent5>
          <a:srgbClr val="F8BFAC"/>
        </a:accent5>
        <a:accent6>
          <a:srgbClr val="DF842A"/>
        </a:accent6>
        <a:hlink>
          <a:srgbClr val="FCB13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2345</TotalTime>
  <Words>572</Words>
  <Application>Microsoft Office PowerPoint</Application>
  <PresentationFormat>On-screen Show (4:3)</PresentationFormat>
  <Paragraphs>95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powerpoint-template</vt:lpstr>
      <vt:lpstr>Nlog configuration  </vt:lpstr>
      <vt:lpstr>NLog</vt:lpstr>
      <vt:lpstr>Nlog Configuration file</vt:lpstr>
      <vt:lpstr>Targets</vt:lpstr>
      <vt:lpstr>Target Database</vt:lpstr>
      <vt:lpstr>Layouts and layout renderers</vt:lpstr>
      <vt:lpstr>Layouts and layout renderers</vt:lpstr>
      <vt:lpstr>Rules</vt:lpstr>
      <vt:lpstr>Rules - Examples</vt:lpstr>
      <vt:lpstr>Include files</vt:lpstr>
      <vt:lpstr>Variables</vt:lpstr>
      <vt:lpstr>Automatic reconfiguration</vt:lpstr>
      <vt:lpstr>Logging exceptions</vt:lpstr>
      <vt:lpstr>PowerPoint Presentation</vt:lpstr>
      <vt:lpstr>Usefull websites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Nlog configuration</dc:title>
  <dc:creator>wgrzesiak147</dc:creator>
  <cp:lastModifiedBy>wgrzesiak147</cp:lastModifiedBy>
  <cp:revision>25</cp:revision>
  <dcterms:created xsi:type="dcterms:W3CDTF">2015-11-15T11:10:27Z</dcterms:created>
  <dcterms:modified xsi:type="dcterms:W3CDTF">2015-11-20T19:14:03Z</dcterms:modified>
</cp:coreProperties>
</file>