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7" r:id="rId4"/>
    <p:sldId id="260" r:id="rId5"/>
    <p:sldId id="264" r:id="rId6"/>
    <p:sldId id="258" r:id="rId7"/>
    <p:sldId id="261" r:id="rId8"/>
    <p:sldId id="259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2101-06F9-476E-A91B-AEDD4B962746}" type="datetimeFigureOut">
              <a:rPr lang="en-ZA" smtClean="0"/>
              <a:t>2016/09/27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AC71-2F8F-426E-9194-CD003F069B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59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9C55-D845-48A4-9817-F79F71CA8AF2}" type="datetimeFigureOut">
              <a:rPr lang="en-ZA" smtClean="0"/>
              <a:t>2016/09/27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0BB7-5720-4614-903E-2A611CDF7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6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213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84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  <a:latin typeface="Eurostile LT Std Ext Two" panose="020B06070202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6420816"/>
            <a:ext cx="670476" cy="2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0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9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2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8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5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7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7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30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2016/07/12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6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South African Identity Federation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mtClean="0"/>
              <a:t>Draft Technical Roadmap</a:t>
            </a:r>
            <a:endParaRPr lang="en-ZA" dirty="0" smtClean="0"/>
          </a:p>
          <a:p>
            <a:r>
              <a:rPr lang="en-ZA" dirty="0" smtClean="0"/>
              <a:t>July 2016</a:t>
            </a:r>
            <a:endParaRPr lang="en-ZA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2016/07/12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87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Elements that are missing from the roadmap</a:t>
            </a:r>
            <a:endParaRPr lang="en-Z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ZA" dirty="0" smtClean="0"/>
              <a:t>Self-service metadata management</a:t>
            </a:r>
          </a:p>
          <a:p>
            <a:r>
              <a:rPr lang="en-ZA" dirty="0" smtClean="0"/>
              <a:t>Monitoring</a:t>
            </a:r>
          </a:p>
          <a:p>
            <a:r>
              <a:rPr lang="en-ZA" dirty="0" smtClean="0"/>
              <a:t>Statistics</a:t>
            </a:r>
          </a:p>
          <a:p>
            <a:r>
              <a:rPr lang="en-ZA" dirty="0" smtClean="0"/>
              <a:t>Log escrow (remote syslog)</a:t>
            </a:r>
          </a:p>
          <a:p>
            <a:r>
              <a:rPr lang="en-ZA" dirty="0" smtClean="0"/>
              <a:t>Hardware Security Module + operational practices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42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Status quo as at July 2016 – SCA mesh federation</a:t>
            </a:r>
            <a:endParaRPr lang="en-Z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307" y="900000"/>
            <a:ext cx="6840296" cy="37074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6876661" y="2985795"/>
            <a:ext cx="2286000" cy="1045029"/>
          </a:xfrm>
          <a:prstGeom prst="wedgeRoundRectCallout">
            <a:avLst>
              <a:gd name="adj1" fmla="val 90119"/>
              <a:gd name="adj2" fmla="val 43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Mesh federation;</a:t>
            </a:r>
            <a:br>
              <a:rPr lang="en-ZA" dirty="0" smtClean="0"/>
            </a:br>
            <a:r>
              <a:rPr lang="en-ZA" dirty="0" smtClean="0"/>
              <a:t>no hub; no consent;</a:t>
            </a:r>
            <a:br>
              <a:rPr lang="en-ZA" dirty="0" smtClean="0"/>
            </a:br>
            <a:r>
              <a:rPr lang="en-ZA" dirty="0" smtClean="0"/>
              <a:t>no metadata signing</a:t>
            </a:r>
            <a:endParaRPr lang="en-ZA" dirty="0"/>
          </a:p>
        </p:txBody>
      </p:sp>
      <p:sp>
        <p:nvSpPr>
          <p:cNvPr id="12" name="Cloud Callout 11"/>
          <p:cNvSpPr/>
          <p:nvPr/>
        </p:nvSpPr>
        <p:spPr>
          <a:xfrm>
            <a:off x="252919" y="4464056"/>
            <a:ext cx="3552799" cy="2041778"/>
          </a:xfrm>
          <a:prstGeom prst="cloudCallout">
            <a:avLst>
              <a:gd name="adj1" fmla="val -46065"/>
              <a:gd name="adj2" fmla="val 63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Cannot join </a:t>
            </a:r>
            <a:r>
              <a:rPr lang="en-ZA" dirty="0" err="1" smtClean="0"/>
              <a:t>eduGAIN</a:t>
            </a:r>
            <a:r>
              <a:rPr lang="en-ZA" dirty="0" smtClean="0"/>
              <a:t> without developing metadata practice statement and signing metadata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46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0000" y="900000"/>
            <a:ext cx="4402097" cy="5453801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7977203" y="1803589"/>
            <a:ext cx="3004457" cy="1204381"/>
          </a:xfrm>
          <a:prstGeom prst="wedgeRoundRectCallout">
            <a:avLst>
              <a:gd name="adj1" fmla="val -58718"/>
              <a:gd name="adj2" fmla="val 95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Phase 1 – initial deployment</a:t>
            </a:r>
            <a:endParaRPr lang="en-ZA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813918" y="5420739"/>
            <a:ext cx="3331028" cy="933062"/>
          </a:xfrm>
          <a:prstGeom prst="wedgeRoundRectCallout">
            <a:avLst>
              <a:gd name="adj1" fmla="val -93662"/>
              <a:gd name="adj2" fmla="val -13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All stored data here (eases restore after disaster)</a:t>
            </a:r>
            <a:endParaRPr lang="en-ZA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77203" y="1803589"/>
            <a:ext cx="3004457" cy="1222310"/>
          </a:xfrm>
          <a:prstGeom prst="wedgeRoundRectCallout">
            <a:avLst>
              <a:gd name="adj1" fmla="val -102882"/>
              <a:gd name="adj2" fmla="val 99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Separate servers for hub &amp; metadata improves security; facilitates growth</a:t>
            </a:r>
            <a:endParaRPr lang="en-ZA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362097" y="3626900"/>
            <a:ext cx="3074163" cy="1069727"/>
          </a:xfrm>
          <a:prstGeom prst="wedgeRoundRectCallout">
            <a:avLst>
              <a:gd name="adj1" fmla="val -66767"/>
              <a:gd name="adj2" fmla="val -20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This is the only bit end users generally see – and then maybe not (proxy endpoints)</a:t>
            </a:r>
            <a:endParaRPr lang="en-ZA" dirty="0"/>
          </a:p>
        </p:txBody>
      </p:sp>
      <p:sp>
        <p:nvSpPr>
          <p:cNvPr id="5" name="Cloud Callout 4"/>
          <p:cNvSpPr/>
          <p:nvPr/>
        </p:nvSpPr>
        <p:spPr>
          <a:xfrm>
            <a:off x="252919" y="4464056"/>
            <a:ext cx="3552799" cy="2041778"/>
          </a:xfrm>
          <a:prstGeom prst="cloudCallout">
            <a:avLst>
              <a:gd name="adj1" fmla="val -46065"/>
              <a:gd name="adj2" fmla="val 63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Policy and practice statement development must happen in parallel</a:t>
            </a:r>
            <a:endParaRPr lang="en-Z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90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Phase 1 – initial deployment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Pros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ZA" dirty="0" smtClean="0"/>
              <a:t>Fully functional hub &amp; spoke federation</a:t>
            </a:r>
          </a:p>
          <a:p>
            <a:r>
              <a:rPr lang="en-ZA" dirty="0" smtClean="0"/>
              <a:t>Assuming admin requirements, can join </a:t>
            </a:r>
            <a:r>
              <a:rPr lang="en-ZA" dirty="0" err="1" smtClean="0"/>
              <a:t>eduGAIN</a:t>
            </a:r>
            <a:endParaRPr lang="en-ZA" dirty="0" smtClean="0"/>
          </a:p>
          <a:p>
            <a:r>
              <a:rPr lang="en-ZA" dirty="0" smtClean="0"/>
              <a:t>Complete separation of hub &amp; metadata handling functionality</a:t>
            </a:r>
          </a:p>
          <a:p>
            <a:r>
              <a:rPr lang="en-ZA" dirty="0" smtClean="0"/>
              <a:t>All data / logs stored centrally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 smtClean="0"/>
              <a:t>Cons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r>
              <a:rPr lang="en-ZA" dirty="0" smtClean="0"/>
              <a:t>No redundancy</a:t>
            </a:r>
          </a:p>
          <a:p>
            <a:r>
              <a:rPr lang="en-ZA" dirty="0" smtClean="0"/>
              <a:t>No resiliency (</a:t>
            </a:r>
            <a:r>
              <a:rPr lang="en-ZA" dirty="0" err="1" smtClean="0"/>
              <a:t>ESXi</a:t>
            </a:r>
            <a:r>
              <a:rPr lang="en-ZA" dirty="0" smtClean="0"/>
              <a:t>)</a:t>
            </a:r>
          </a:p>
          <a:p>
            <a:r>
              <a:rPr lang="en-ZA" dirty="0" smtClean="0"/>
              <a:t>Geographically all in Cape Town</a:t>
            </a:r>
          </a:p>
          <a:p>
            <a:r>
              <a:rPr lang="en-ZA" dirty="0" smtClean="0"/>
              <a:t>Crypto keys on disk</a:t>
            </a:r>
          </a:p>
          <a:p>
            <a:endParaRPr lang="en-Z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00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Phase 1.5 – hardware resiliency</a:t>
            </a:r>
            <a:endParaRPr lang="en-Z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ZA" dirty="0" smtClean="0"/>
              <a:t>Deploy VMware vSphere enterprise, with </a:t>
            </a:r>
            <a:r>
              <a:rPr lang="en-ZA" dirty="0" err="1" smtClean="0"/>
              <a:t>vSAN</a:t>
            </a:r>
            <a:r>
              <a:rPr lang="en-ZA" dirty="0" smtClean="0"/>
              <a:t> + HA</a:t>
            </a:r>
          </a:p>
          <a:p>
            <a:pPr lvl="1"/>
            <a:r>
              <a:rPr lang="en-ZA" dirty="0" smtClean="0"/>
              <a:t>Or an equivalent platform</a:t>
            </a:r>
          </a:p>
          <a:p>
            <a:r>
              <a:rPr lang="en-ZA" dirty="0" smtClean="0"/>
              <a:t>Gets us protection from hardware failure, and ability to do maintenance on VM layer without impacting service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252919" y="4464056"/>
            <a:ext cx="3552799" cy="2041778"/>
          </a:xfrm>
          <a:prstGeom prst="cloudCallout">
            <a:avLst>
              <a:gd name="adj1" fmla="val -46065"/>
              <a:gd name="adj2" fmla="val 63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No real dependencies on SAFIRE– can happen at any point during deployment.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03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Phase 2 – introduce redundancy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999" y="900000"/>
            <a:ext cx="7314596" cy="54538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9701542" y="125507"/>
            <a:ext cx="2332653" cy="1740616"/>
          </a:xfrm>
          <a:prstGeom prst="wedgeRoundRectCallout">
            <a:avLst>
              <a:gd name="adj1" fmla="val -84833"/>
              <a:gd name="adj2" fmla="val 41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Use BGP to announce the same address space from CPT and JNB, using AS prepends to prefer CPT</a:t>
            </a:r>
            <a:endParaRPr lang="en-ZA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067298" y="5314798"/>
            <a:ext cx="2841811" cy="1194318"/>
          </a:xfrm>
          <a:prstGeom prst="wedgeRoundRectCallout">
            <a:avLst>
              <a:gd name="adj1" fmla="val 53694"/>
              <a:gd name="adj2" fmla="val -2406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Use </a:t>
            </a:r>
            <a:r>
              <a:rPr lang="en-ZA" dirty="0" err="1" smtClean="0"/>
              <a:t>haproxy</a:t>
            </a:r>
            <a:r>
              <a:rPr lang="en-ZA" dirty="0" smtClean="0"/>
              <a:t> to load balance between active nodes, setting a cookie to ensure session integrity</a:t>
            </a:r>
            <a:endParaRPr lang="en-ZA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75335" y="5028703"/>
            <a:ext cx="3794805" cy="1392634"/>
          </a:xfrm>
          <a:prstGeom prst="wedgeRoundRectCallout">
            <a:avLst>
              <a:gd name="adj1" fmla="val 79921"/>
              <a:gd name="adj2" fmla="val -21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Failure of this element means loss of syslog and consent database. </a:t>
            </a:r>
            <a:r>
              <a:rPr lang="en-ZA" dirty="0"/>
              <a:t>U</a:t>
            </a:r>
            <a:r>
              <a:rPr lang="en-ZA" dirty="0" smtClean="0"/>
              <a:t>sers must (re-)consent for every login – irritating, but not service affecting</a:t>
            </a:r>
            <a:endParaRPr lang="en-ZA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532436" y="743481"/>
            <a:ext cx="2392457" cy="1358010"/>
          </a:xfrm>
          <a:prstGeom prst="wedgeRoundRectCallout">
            <a:avLst>
              <a:gd name="adj1" fmla="val 50814"/>
              <a:gd name="adj2" fmla="val 1455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Because of caching, loss of metadata is non-service-affecting for about a day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951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Phase 2 – introduce redundancy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Pros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ZA" dirty="0" smtClean="0"/>
              <a:t>Redundant hub and BIRK proxy endpoints – these are the bits people will notice if broken</a:t>
            </a:r>
          </a:p>
          <a:p>
            <a:r>
              <a:rPr lang="en-ZA" dirty="0" smtClean="0"/>
              <a:t>Geographically dispersed</a:t>
            </a:r>
            <a:endParaRPr lang="en-ZA" dirty="0"/>
          </a:p>
          <a:p>
            <a:r>
              <a:rPr lang="en-ZA" dirty="0" smtClean="0"/>
              <a:t>High availability through failover</a:t>
            </a:r>
          </a:p>
          <a:p>
            <a:r>
              <a:rPr lang="en-ZA" dirty="0" smtClean="0"/>
              <a:t>Scalable architecture – add more nodes if we need to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 smtClean="0"/>
              <a:t>Cons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r>
              <a:rPr lang="en-ZA" dirty="0" smtClean="0"/>
              <a:t>No redundancy for metadata or web – but are these necessary?</a:t>
            </a:r>
          </a:p>
          <a:p>
            <a:pPr lvl="1"/>
            <a:r>
              <a:rPr lang="en-ZA" dirty="0" smtClean="0"/>
              <a:t>Not unless load is a problem.</a:t>
            </a:r>
          </a:p>
          <a:p>
            <a:r>
              <a:rPr lang="en-ZA" dirty="0" smtClean="0"/>
              <a:t>No redundancy for DB, but understood failure mode</a:t>
            </a:r>
          </a:p>
          <a:p>
            <a:pPr lvl="1"/>
            <a:r>
              <a:rPr lang="en-ZA" dirty="0" smtClean="0"/>
              <a:t>Replication of the database might affect performance.</a:t>
            </a:r>
          </a:p>
          <a:p>
            <a:r>
              <a:rPr lang="en-ZA" dirty="0" smtClean="0"/>
              <a:t>Crypto keys still on disk</a:t>
            </a:r>
            <a:endParaRPr lang="en-Z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03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Phase 3 – introduce HSM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999" y="900000"/>
            <a:ext cx="7314596" cy="54538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30306" y="4879564"/>
            <a:ext cx="2986344" cy="1474237"/>
          </a:xfrm>
          <a:prstGeom prst="wedgeRoundRectCallout">
            <a:avLst>
              <a:gd name="adj1" fmla="val 78768"/>
              <a:gd name="adj2" fmla="val -127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Initially perhaps something akin to a Raspberry Pi + smartcard based HSM. Fast enough for metadata signing, but not SAML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968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Phase 3 – introduce HSM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Pros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ZA" dirty="0" smtClean="0"/>
              <a:t>Metadata signing key protected – this is the crucial key, because is the hardest to roll over</a:t>
            </a:r>
          </a:p>
          <a:p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 smtClean="0"/>
              <a:t>Cons</a:t>
            </a:r>
            <a:endParaRPr lang="en-Z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anchor="t">
            <a:normAutofit lnSpcReduction="10000"/>
          </a:bodyPr>
          <a:lstStyle/>
          <a:p>
            <a:r>
              <a:rPr lang="en-ZA" dirty="0" smtClean="0"/>
              <a:t>Will need to perform key rollover for metadata key</a:t>
            </a:r>
          </a:p>
          <a:p>
            <a:r>
              <a:rPr lang="en-ZA" dirty="0" smtClean="0"/>
              <a:t>Smartcard based HSMs come with failure/backup concerns</a:t>
            </a:r>
          </a:p>
          <a:p>
            <a:pPr lvl="1"/>
            <a:r>
              <a:rPr lang="en-ZA" dirty="0" smtClean="0"/>
              <a:t>Have multiple offline cards</a:t>
            </a:r>
          </a:p>
          <a:p>
            <a:r>
              <a:rPr lang="en-ZA" dirty="0" smtClean="0"/>
              <a:t>SAML assertion signing key still on disk</a:t>
            </a:r>
          </a:p>
          <a:p>
            <a:pPr lvl="1"/>
            <a:r>
              <a:rPr lang="en-ZA" dirty="0" smtClean="0"/>
              <a:t>Can be rolled over in metadata within 24 hours</a:t>
            </a:r>
          </a:p>
          <a:p>
            <a:r>
              <a:rPr lang="en-ZA" dirty="0" smtClean="0"/>
              <a:t>Web server key still on disk</a:t>
            </a:r>
          </a:p>
          <a:p>
            <a:pPr lvl="1"/>
            <a:r>
              <a:rPr lang="en-ZA" dirty="0" smtClean="0"/>
              <a:t>Can be revoked by CA</a:t>
            </a:r>
          </a:p>
          <a:p>
            <a:r>
              <a:rPr lang="en-ZA" dirty="0" smtClean="0"/>
              <a:t>Single point for failure for logging, no escrow</a:t>
            </a:r>
            <a:endParaRPr lang="en-ZA" dirty="0"/>
          </a:p>
        </p:txBody>
      </p:sp>
      <p:sp>
        <p:nvSpPr>
          <p:cNvPr id="9" name="Cloud Callout 8"/>
          <p:cNvSpPr/>
          <p:nvPr/>
        </p:nvSpPr>
        <p:spPr>
          <a:xfrm>
            <a:off x="252919" y="4464056"/>
            <a:ext cx="3552799" cy="2041778"/>
          </a:xfrm>
          <a:prstGeom prst="cloudCallout">
            <a:avLst>
              <a:gd name="adj1" fmla="val -46065"/>
              <a:gd name="adj2" fmla="val 63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This is what the rest of the world expects of a “production” federation.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50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AFIRE">
  <a:themeElements>
    <a:clrScheme name="SAFI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77FB2"/>
      </a:accent1>
      <a:accent2>
        <a:srgbClr val="FAB900"/>
      </a:accent2>
      <a:accent3>
        <a:srgbClr val="90BB23"/>
      </a:accent3>
      <a:accent4>
        <a:srgbClr val="EE7008"/>
      </a:accent4>
      <a:accent5>
        <a:srgbClr val="6A488E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1276</TotalTime>
  <Words>507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Eurostile LT Std Ext Two</vt:lpstr>
      <vt:lpstr>Wingdings 2</vt:lpstr>
      <vt:lpstr>SAFIRE</vt:lpstr>
      <vt:lpstr>South African Identity Federation</vt:lpstr>
      <vt:lpstr>Status quo as at July 2016 – SCA mesh federation</vt:lpstr>
      <vt:lpstr>Phase 1 – initial deployment</vt:lpstr>
      <vt:lpstr>Phase 1 – initial deployment</vt:lpstr>
      <vt:lpstr>Phase 1.5 – hardware resiliency</vt:lpstr>
      <vt:lpstr>Phase 2 – introduce redundancy</vt:lpstr>
      <vt:lpstr>Phase 2 – introduce redundancy</vt:lpstr>
      <vt:lpstr>Phase 3 – introduce HSM</vt:lpstr>
      <vt:lpstr>Phase 3 – introduce HSM</vt:lpstr>
      <vt:lpstr>Elements that are missing from the roadmap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SAFIRE</dc:title>
  <dc:creator>Guy Halse</dc:creator>
  <cp:lastModifiedBy>Guy Halse</cp:lastModifiedBy>
  <cp:revision>22</cp:revision>
  <dcterms:created xsi:type="dcterms:W3CDTF">2016-07-11T12:49:49Z</dcterms:created>
  <dcterms:modified xsi:type="dcterms:W3CDTF">2016-09-27T12:26:02Z</dcterms:modified>
</cp:coreProperties>
</file>