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7" r:id="rId4"/>
    <p:sldId id="258" r:id="rId5"/>
    <p:sldId id="262" r:id="rId6"/>
    <p:sldId id="266" r:id="rId7"/>
    <p:sldId id="263" r:id="rId8"/>
    <p:sldId id="264" r:id="rId9"/>
    <p:sldId id="265" r:id="rId10"/>
    <p:sldId id="259" r:id="rId11"/>
    <p:sldId id="268" r:id="rId12"/>
    <p:sldId id="269" r:id="rId13"/>
    <p:sldId id="270" r:id="rId14"/>
    <p:sldId id="261" r:id="rId15"/>
    <p:sldId id="271" r:id="rId16"/>
    <p:sldId id="281" r:id="rId17"/>
    <p:sldId id="260" r:id="rId18"/>
    <p:sldId id="273" r:id="rId19"/>
    <p:sldId id="274" r:id="rId20"/>
    <p:sldId id="272" r:id="rId21"/>
    <p:sldId id="275" r:id="rId22"/>
    <p:sldId id="278" r:id="rId23"/>
    <p:sldId id="277" r:id="rId24"/>
    <p:sldId id="276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39"/>
    <a:srgbClr val="5DA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93" autoAdjust="0"/>
    <p:restoredTop sz="87572" autoAdjust="0"/>
  </p:normalViewPr>
  <p:slideViewPr>
    <p:cSldViewPr snapToGrid="0">
      <p:cViewPr varScale="1">
        <p:scale>
          <a:sx n="103" d="100"/>
          <a:sy n="103" d="100"/>
        </p:scale>
        <p:origin x="13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2016/09/16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2016/09/16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61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Talk about</a:t>
            </a:r>
            <a:r>
              <a:rPr lang="en-ZA" baseline="0" dirty="0" smtClean="0"/>
              <a:t> the problems with IP based access control, SSL certs, etc. Talk about integration alternatives. Talk about resources already federated.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028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Scaled by</a:t>
            </a:r>
            <a:r>
              <a:rPr lang="en-ZA" baseline="0" dirty="0" smtClean="0"/>
              <a:t> number of federations the publisher is a member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252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SEALS, Calico. But also research partnerships.</a:t>
            </a:r>
          </a:p>
          <a:p>
            <a:r>
              <a:rPr lang="en-ZA" dirty="0" smtClean="0"/>
              <a:t>Mention</a:t>
            </a:r>
            <a:r>
              <a:rPr lang="en-ZA" baseline="0" dirty="0" smtClean="0"/>
              <a:t> ORCID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101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Explain</a:t>
            </a:r>
            <a:r>
              <a:rPr lang="en-ZA" baseline="0" dirty="0" smtClean="0"/>
              <a:t> the concepts of identity, attributes, and identity management systems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17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People sometimes use the terms</a:t>
            </a:r>
            <a:r>
              <a:rPr lang="en-ZA" baseline="0" dirty="0" smtClean="0"/>
              <a:t> interchangeably, because it’s common to solve both problems together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345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End users</a:t>
            </a:r>
            <a:r>
              <a:rPr lang="en-ZA" baseline="0" dirty="0" smtClean="0"/>
              <a:t> have personal information associated with them – their name, address, job title, </a:t>
            </a:r>
            <a:r>
              <a:rPr lang="en-ZA" baseline="0" dirty="0" err="1" smtClean="0"/>
              <a:t>etc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764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Examples of personal information held</a:t>
            </a:r>
            <a:r>
              <a:rPr lang="en-ZA" baseline="0" dirty="0" smtClean="0"/>
              <a:t> about a student (name, student number, email address, degree registered for, </a:t>
            </a:r>
            <a:r>
              <a:rPr lang="en-ZA" baseline="0" dirty="0" err="1" smtClean="0"/>
              <a:t>etc</a:t>
            </a:r>
            <a:r>
              <a:rPr lang="en-ZA" baseline="0" dirty="0" smtClean="0"/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880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Examples</a:t>
            </a:r>
            <a:r>
              <a:rPr lang="en-ZA" baseline="0" dirty="0" smtClean="0"/>
              <a:t> of information a service provider might want – display name, email, etc.</a:t>
            </a:r>
          </a:p>
          <a:p>
            <a:r>
              <a:rPr lang="en-ZA" baseline="0" dirty="0" smtClean="0"/>
              <a:t>Talk about need vs want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23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Would</a:t>
            </a:r>
            <a:r>
              <a:rPr lang="en-ZA" baseline="0" dirty="0" smtClean="0"/>
              <a:t> you allow Donald.trump17@gmail.com access to sensitive medical records?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878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3961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008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Eurostile LT Std Ext Two" panose="020B060702020206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anchor="t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South African Identity Federation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Library IT Network Usage Enhancement Workshop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2016/08/30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7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Academic Identity Federations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2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just use Google?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2400" dirty="0" smtClean="0"/>
              <a:t>All the major social network platforms provide federated identities…</a:t>
            </a:r>
          </a:p>
          <a:p>
            <a:endParaRPr lang="en-ZA" sz="2400" dirty="0" smtClean="0"/>
          </a:p>
          <a:p>
            <a:pPr marL="0" indent="0">
              <a:buNone/>
            </a:pPr>
            <a:endParaRPr lang="en-ZA" sz="2400" dirty="0" smtClean="0"/>
          </a:p>
          <a:p>
            <a:r>
              <a:rPr lang="en-ZA" sz="2400" dirty="0" smtClean="0"/>
              <a:t>… so why don’t we just use these?</a:t>
            </a:r>
          </a:p>
          <a:p>
            <a:endParaRPr lang="en-ZA" sz="2400" dirty="0" smtClean="0"/>
          </a:p>
          <a:p>
            <a:r>
              <a:rPr lang="en-ZA" sz="2400" dirty="0" smtClean="0"/>
              <a:t>They all have one major drawback – they are self asserted</a:t>
            </a:r>
          </a:p>
          <a:p>
            <a:r>
              <a:rPr lang="en-ZA" sz="2400" dirty="0" smtClean="0"/>
              <a:t>This means you cannot trust any of the attributes</a:t>
            </a:r>
          </a:p>
          <a:p>
            <a:r>
              <a:rPr lang="en-ZA" sz="2400" dirty="0" smtClean="0"/>
              <a:t>This is often okay, but…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  <p:pic>
        <p:nvPicPr>
          <p:cNvPr id="1028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77" y="1770569"/>
            <a:ext cx="19240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codenameone.com/img/blog/google-sign-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05" y="1752570"/>
            <a:ext cx="2160000" cy="47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og in linked 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93" y="1728953"/>
            <a:ext cx="2160000" cy="5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39289" y="5401854"/>
            <a:ext cx="577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/>
              <a:t>d</a:t>
            </a:r>
            <a:r>
              <a:rPr lang="en-ZA" sz="3600" dirty="0" smtClean="0"/>
              <a:t>onald.trump17@gmail.com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784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Academic Identity Federations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Academic identity federations exist to solve the trust problem</a:t>
            </a:r>
          </a:p>
          <a:p>
            <a:r>
              <a:rPr lang="en-ZA" sz="2800" dirty="0" smtClean="0"/>
              <a:t>Your home organisation – university, research council, </a:t>
            </a:r>
            <a:r>
              <a:rPr lang="en-ZA" sz="2800" dirty="0" err="1" smtClean="0"/>
              <a:t>etc</a:t>
            </a:r>
            <a:r>
              <a:rPr lang="en-ZA" sz="2800" dirty="0" smtClean="0"/>
              <a:t> – knows a lot about you</a:t>
            </a:r>
          </a:p>
          <a:p>
            <a:r>
              <a:rPr lang="en-ZA" sz="2800" dirty="0" smtClean="0"/>
              <a:t>They also know stuff specific to higher education</a:t>
            </a:r>
          </a:p>
          <a:p>
            <a:r>
              <a:rPr lang="en-ZA" sz="2800" dirty="0" smtClean="0"/>
              <a:t>More importantly, most of this information has been checked and may be subject to audit</a:t>
            </a:r>
          </a:p>
          <a:p>
            <a:r>
              <a:rPr lang="en-ZA" sz="2800" dirty="0" smtClean="0"/>
              <a:t>This makes them ideal to act as identity providers</a:t>
            </a:r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15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Academic Federation Operators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All federations have operators</a:t>
            </a:r>
          </a:p>
          <a:p>
            <a:pPr lvl="1"/>
            <a:r>
              <a:rPr lang="en-ZA" sz="2400" dirty="0" smtClean="0"/>
              <a:t>Facebook </a:t>
            </a:r>
            <a:r>
              <a:rPr lang="en-ZA" sz="2400" dirty="0" err="1" smtClean="0"/>
              <a:t>Inc</a:t>
            </a:r>
            <a:r>
              <a:rPr lang="en-ZA" sz="2400" dirty="0" smtClean="0"/>
              <a:t> operates Facebook Connect</a:t>
            </a:r>
          </a:p>
          <a:p>
            <a:r>
              <a:rPr lang="en-ZA" sz="2800" dirty="0" smtClean="0"/>
              <a:t>Academic federations are </a:t>
            </a:r>
            <a:r>
              <a:rPr lang="en-ZA" sz="2800" i="1" dirty="0" smtClean="0"/>
              <a:t>usually</a:t>
            </a:r>
            <a:r>
              <a:rPr lang="en-ZA" sz="2800" dirty="0" smtClean="0"/>
              <a:t> operated by the National Research and Education Network</a:t>
            </a:r>
          </a:p>
          <a:p>
            <a:r>
              <a:rPr lang="en-ZA" sz="2800" dirty="0" smtClean="0"/>
              <a:t>Typically only one per country</a:t>
            </a:r>
          </a:p>
          <a:p>
            <a:r>
              <a:rPr lang="en-ZA" sz="2800" dirty="0" smtClean="0"/>
              <a:t>63 known academic federations worldwide</a:t>
            </a:r>
          </a:p>
          <a:p>
            <a:r>
              <a:rPr lang="en-ZA" sz="2800" dirty="0" smtClean="0"/>
              <a:t>International collaboration through REFEDS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2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Academic Identity Federations Around the World</a:t>
            </a:r>
            <a:endParaRPr lang="en-Z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8738" y="1269252"/>
            <a:ext cx="7315200" cy="43099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14</a:t>
            </a:fld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8002588" y="6079351"/>
            <a:ext cx="3181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dirty="0"/>
              <a:t>https://refeds.org/federations/federations-map</a:t>
            </a:r>
          </a:p>
        </p:txBody>
      </p:sp>
      <p:pic>
        <p:nvPicPr>
          <p:cNvPr id="6" name="Picture 2" descr="REFE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180861"/>
            <a:ext cx="26670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Inter-federation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Inter-federation is the linking of one (academic) federation to another</a:t>
            </a:r>
          </a:p>
          <a:p>
            <a:r>
              <a:rPr lang="en-ZA" sz="2800" dirty="0" smtClean="0"/>
              <a:t>Through inter-federation we can gain access to services that are not available in our own country</a:t>
            </a:r>
          </a:p>
          <a:p>
            <a:r>
              <a:rPr lang="en-ZA" sz="2800" dirty="0" smtClean="0"/>
              <a:t>Service providers can gain access to customers</a:t>
            </a:r>
            <a:endParaRPr lang="en-Z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15</a:t>
            </a:fld>
            <a:endParaRPr lang="en-ZA"/>
          </a:p>
        </p:txBody>
      </p:sp>
      <p:pic>
        <p:nvPicPr>
          <p:cNvPr id="2050" name="Picture 2" descr="Image result for edugai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30" y="3860673"/>
            <a:ext cx="81438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Social networks tend to favour </a:t>
            </a:r>
            <a:r>
              <a:rPr lang="en-ZA" sz="2800" dirty="0" err="1" smtClean="0"/>
              <a:t>OAuth</a:t>
            </a:r>
            <a:endParaRPr lang="en-ZA" sz="2800" dirty="0" smtClean="0"/>
          </a:p>
          <a:p>
            <a:pPr lvl="1"/>
            <a:r>
              <a:rPr lang="en-ZA" sz="2600" dirty="0" smtClean="0"/>
              <a:t>But </a:t>
            </a:r>
            <a:r>
              <a:rPr lang="en-ZA" sz="2600" dirty="0" err="1" smtClean="0"/>
              <a:t>OAuth</a:t>
            </a:r>
            <a:r>
              <a:rPr lang="en-ZA" sz="2600" dirty="0" smtClean="0"/>
              <a:t> does not lend itself to inter-federation</a:t>
            </a:r>
          </a:p>
          <a:p>
            <a:r>
              <a:rPr lang="en-ZA" sz="2800" dirty="0"/>
              <a:t>Academic federations tend to favour </a:t>
            </a:r>
            <a:r>
              <a:rPr lang="en-ZA" sz="2800" dirty="0" smtClean="0"/>
              <a:t>SAML2</a:t>
            </a:r>
          </a:p>
          <a:p>
            <a:endParaRPr lang="en-ZA" sz="2800" dirty="0"/>
          </a:p>
          <a:p>
            <a:r>
              <a:rPr lang="en-ZA" sz="2800" dirty="0" smtClean="0"/>
              <a:t>This is commonly misnamed as Shibboleth</a:t>
            </a:r>
          </a:p>
          <a:p>
            <a:pPr lvl="1"/>
            <a:r>
              <a:rPr lang="en-ZA" sz="2600" dirty="0" smtClean="0"/>
              <a:t>Shibboleth was an early version of the SAML protocol – no longer in use</a:t>
            </a:r>
          </a:p>
          <a:p>
            <a:pPr lvl="1"/>
            <a:r>
              <a:rPr lang="en-ZA" sz="2600" dirty="0" smtClean="0"/>
              <a:t>Shibboleth is also the name of a software vendor who makes SAML2 software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16</a:t>
            </a:fld>
            <a:endParaRPr lang="en-ZA"/>
          </a:p>
        </p:txBody>
      </p:sp>
      <p:pic>
        <p:nvPicPr>
          <p:cNvPr id="2050" name="Picture 2" descr="Image result for shibbole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93" y="5213349"/>
            <a:ext cx="33051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SAFIRE – South African Identity Federation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43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SAFIRE History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Project started as a pilot 2.5 years ago</a:t>
            </a:r>
          </a:p>
          <a:p>
            <a:pPr lvl="1"/>
            <a:r>
              <a:rPr lang="en-ZA" sz="2600" dirty="0" smtClean="0"/>
              <a:t>Joint project of ASAUDIT, </a:t>
            </a:r>
            <a:r>
              <a:rPr lang="en-ZA" sz="2600" dirty="0" err="1" smtClean="0"/>
              <a:t>SANReN</a:t>
            </a:r>
            <a:r>
              <a:rPr lang="en-ZA" sz="2600" dirty="0" smtClean="0"/>
              <a:t> Competency Area &amp; TENET</a:t>
            </a:r>
          </a:p>
          <a:p>
            <a:r>
              <a:rPr lang="en-ZA" sz="2800" dirty="0" smtClean="0"/>
              <a:t>Functional pilot, but…</a:t>
            </a:r>
          </a:p>
          <a:p>
            <a:r>
              <a:rPr lang="en-ZA" sz="2800" dirty="0" smtClean="0"/>
              <a:t>… struggled to gain traction</a:t>
            </a:r>
          </a:p>
          <a:p>
            <a:r>
              <a:rPr lang="en-ZA" sz="2800" dirty="0" smtClean="0"/>
              <a:t>Eight universities agreed to fund SAFIRE</a:t>
            </a:r>
            <a:br>
              <a:rPr lang="en-ZA" sz="2800" dirty="0" smtClean="0"/>
            </a:br>
            <a:r>
              <a:rPr lang="en-ZA" dirty="0"/>
              <a:t>(NWU, RU, SU, UCT, UJ, UKZN, UP, UWC</a:t>
            </a:r>
            <a:r>
              <a:rPr lang="en-ZA" dirty="0" smtClean="0"/>
              <a:t>)</a:t>
            </a:r>
            <a:endParaRPr lang="en-ZA" sz="2800" dirty="0" smtClean="0"/>
          </a:p>
          <a:p>
            <a:r>
              <a:rPr lang="en-ZA" sz="2800" dirty="0" smtClean="0"/>
              <a:t>TENET nominated as juristic body of record</a:t>
            </a:r>
          </a:p>
          <a:p>
            <a:r>
              <a:rPr lang="en-ZA" sz="2800" dirty="0" smtClean="0"/>
              <a:t>Appointed a full time project director in April 2016</a:t>
            </a:r>
          </a:p>
          <a:p>
            <a:endParaRPr lang="en-Z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66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SAFIRE Status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Policy, practice statements, and other governance documentation has been developed</a:t>
            </a:r>
          </a:p>
          <a:p>
            <a:r>
              <a:rPr lang="en-ZA" sz="2800" dirty="0" smtClean="0"/>
              <a:t>Technology roadmap available</a:t>
            </a:r>
          </a:p>
          <a:p>
            <a:pPr lvl="1"/>
            <a:r>
              <a:rPr lang="en-ZA" sz="2600" dirty="0" smtClean="0"/>
              <a:t>Covers next ~ 18 months, to full production</a:t>
            </a:r>
          </a:p>
          <a:p>
            <a:r>
              <a:rPr lang="en-ZA" sz="2800" dirty="0" smtClean="0"/>
              <a:t>First phase of implementation underway</a:t>
            </a:r>
          </a:p>
          <a:p>
            <a:r>
              <a:rPr lang="en-ZA" sz="2800" dirty="0" smtClean="0"/>
              <a:t>Preparing to join </a:t>
            </a:r>
            <a:r>
              <a:rPr lang="en-ZA" sz="2800" dirty="0" err="1" smtClean="0"/>
              <a:t>eduGAIN</a:t>
            </a:r>
            <a:endParaRPr lang="en-ZA" sz="2800" dirty="0" smtClean="0"/>
          </a:p>
          <a:p>
            <a:r>
              <a:rPr lang="en-ZA" sz="2800" dirty="0" smtClean="0"/>
              <a:t>Had some discussions with ORCID</a:t>
            </a:r>
          </a:p>
          <a:p>
            <a:endParaRPr lang="en-ZA" sz="2800" dirty="0"/>
          </a:p>
          <a:p>
            <a:r>
              <a:rPr lang="en-ZA" sz="2800" dirty="0" smtClean="0"/>
              <a:t>University IT departments should know all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15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Identity Federations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An introduction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5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does all of this matter?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AKA What is in it for us?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03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 </a:t>
            </a:r>
            <a:r>
              <a:rPr lang="en-ZA" sz="3600" dirty="0" smtClean="0"/>
              <a:t>cases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Many libraries are providing access to electronic resources</a:t>
            </a:r>
          </a:p>
          <a:p>
            <a:r>
              <a:rPr lang="en-ZA" sz="2800" dirty="0" smtClean="0"/>
              <a:t>Often there’s a demand for off campus access to these</a:t>
            </a:r>
          </a:p>
          <a:p>
            <a:pPr lvl="1"/>
            <a:r>
              <a:rPr lang="en-ZA" sz="2600" dirty="0" smtClean="0"/>
              <a:t>Current mechanisms for doing so are dated and problematic</a:t>
            </a:r>
          </a:p>
          <a:p>
            <a:r>
              <a:rPr lang="en-ZA" sz="2800" dirty="0" smtClean="0"/>
              <a:t>There may be benefit from supporting more granular licensing structures</a:t>
            </a:r>
          </a:p>
          <a:p>
            <a:pPr lvl="1"/>
            <a:r>
              <a:rPr lang="en-ZA" sz="2600" dirty="0" smtClean="0"/>
              <a:t>What if only academic staff could access it?</a:t>
            </a:r>
            <a:endParaRPr lang="en-ZA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Access to electronic resources</a:t>
            </a: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61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Access to electronic resources</a:t>
            </a:r>
            <a:endParaRPr lang="en-Z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22</a:t>
            </a:fld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8002588" y="6079351"/>
            <a:ext cx="3181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dirty="0" smtClean="0"/>
              <a:t>Rhodes University Library &amp; </a:t>
            </a:r>
            <a:r>
              <a:rPr lang="en-ZA" sz="1100" dirty="0" err="1" smtClean="0"/>
              <a:t>eduGAIN</a:t>
            </a:r>
            <a:r>
              <a:rPr lang="en-ZA" sz="1100" dirty="0" smtClean="0"/>
              <a:t> MET</a:t>
            </a:r>
            <a:endParaRPr lang="en-ZA" sz="11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019" r="10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600" dirty="0" smtClean="0"/>
              <a:t>Use cases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Many universities are making use of shared systems</a:t>
            </a:r>
          </a:p>
          <a:p>
            <a:pPr lvl="1"/>
            <a:r>
              <a:rPr lang="en-ZA" sz="2600" dirty="0" smtClean="0"/>
              <a:t>Libraries have OPACs, repository systems, etc.</a:t>
            </a:r>
          </a:p>
          <a:p>
            <a:pPr lvl="1"/>
            <a:r>
              <a:rPr lang="en-ZA" sz="2600" dirty="0" smtClean="0"/>
              <a:t>But also research management, funding, etc.</a:t>
            </a:r>
          </a:p>
          <a:p>
            <a:r>
              <a:rPr lang="en-ZA" sz="2800" dirty="0" smtClean="0"/>
              <a:t>Typically these have their own credentials, which leads to confusion for end users</a:t>
            </a:r>
          </a:p>
          <a:p>
            <a:r>
              <a:rPr lang="en-ZA" sz="2800" dirty="0" smtClean="0"/>
              <a:t>And those identities need to be maintained</a:t>
            </a:r>
          </a:p>
          <a:p>
            <a:endParaRPr lang="en-ZA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Shared systems</a:t>
            </a:r>
            <a:endParaRPr lang="en-Z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92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 smtClean="0"/>
              <a:t>Use cases</a:t>
            </a:r>
            <a:endParaRPr lang="en-Z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Libraries who publish (e.g. journals) may want to become service providers</a:t>
            </a:r>
          </a:p>
          <a:p>
            <a:r>
              <a:rPr lang="en-ZA" sz="2800" dirty="0" smtClean="0"/>
              <a:t>Get reliable data about end users and affiliations</a:t>
            </a:r>
          </a:p>
          <a:p>
            <a:r>
              <a:rPr lang="en-ZA" sz="2800" dirty="0" smtClean="0"/>
              <a:t>Makes access control simpler – one mechanism for all participants</a:t>
            </a:r>
          </a:p>
          <a:p>
            <a:r>
              <a:rPr lang="en-ZA" sz="2800" dirty="0" smtClean="0"/>
              <a:t>Simplify login / sign-up mechanisms</a:t>
            </a:r>
          </a:p>
          <a:p>
            <a:r>
              <a:rPr lang="en-ZA" sz="2800" dirty="0" smtClean="0"/>
              <a:t>Through </a:t>
            </a:r>
            <a:r>
              <a:rPr lang="en-ZA" sz="2800" dirty="0" err="1" smtClean="0"/>
              <a:t>eduGAIN</a:t>
            </a:r>
            <a:r>
              <a:rPr lang="en-ZA" sz="2800" dirty="0" smtClean="0"/>
              <a:t> you can gain access to international markets</a:t>
            </a:r>
            <a:endParaRPr lang="en-ZA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Library publishers</a:t>
            </a: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5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Benefits of federating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Reduced integration costs / economies of scale</a:t>
            </a:r>
            <a:endParaRPr lang="en-ZA" sz="2600" dirty="0" smtClean="0"/>
          </a:p>
          <a:p>
            <a:r>
              <a:rPr lang="en-ZA" sz="2800" dirty="0" smtClean="0"/>
              <a:t>Easier access to resources</a:t>
            </a:r>
          </a:p>
          <a:p>
            <a:r>
              <a:rPr lang="en-ZA" sz="2800" dirty="0" smtClean="0"/>
              <a:t>Fewer data inconsistencies</a:t>
            </a:r>
          </a:p>
          <a:p>
            <a:r>
              <a:rPr lang="en-ZA" sz="2800" dirty="0" smtClean="0"/>
              <a:t>No / less end user identity management</a:t>
            </a:r>
          </a:p>
          <a:p>
            <a:endParaRPr lang="en-ZA" sz="2800" dirty="0"/>
          </a:p>
          <a:p>
            <a:r>
              <a:rPr lang="en-ZA" sz="2800" dirty="0"/>
              <a:t>Improved user </a:t>
            </a:r>
            <a:r>
              <a:rPr lang="en-ZA" sz="2800" dirty="0" smtClean="0"/>
              <a:t>experiences</a:t>
            </a:r>
          </a:p>
          <a:p>
            <a:pPr lvl="1"/>
            <a:r>
              <a:rPr lang="en-ZA" sz="2600" dirty="0" smtClean="0"/>
              <a:t>e.g</a:t>
            </a:r>
            <a:r>
              <a:rPr lang="en-ZA" sz="2600" dirty="0"/>
              <a:t>. off campus </a:t>
            </a:r>
            <a:r>
              <a:rPr lang="en-ZA" sz="2600" dirty="0" smtClean="0"/>
              <a:t>users</a:t>
            </a:r>
            <a:endParaRPr lang="en-ZA" sz="26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890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safire@tenet.ac.za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0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Federated Identity</a:t>
            </a:r>
            <a:endParaRPr lang="en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200" dirty="0"/>
              <a:t>A federated identity in information technology is the means of linking a person's electronic identity and attributes, stored across multiple distinct identity management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  <p:sp>
        <p:nvSpPr>
          <p:cNvPr id="8" name="TextBox 7"/>
          <p:cNvSpPr txBox="1"/>
          <p:nvPr/>
        </p:nvSpPr>
        <p:spPr>
          <a:xfrm>
            <a:off x="7405352" y="6079351"/>
            <a:ext cx="3778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100" dirty="0"/>
              <a:t>https://en.wikipedia.org/wiki/Federated_identity</a:t>
            </a:r>
          </a:p>
        </p:txBody>
      </p:sp>
    </p:spTree>
    <p:extLst>
      <p:ext uri="{BB962C8B-B14F-4D97-AF65-F5344CB8AC3E}">
        <p14:creationId xmlns:p14="http://schemas.microsoft.com/office/powerpoint/2010/main" val="20934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 we’re trying to solve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49" y="1523082"/>
            <a:ext cx="622519" cy="809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43" y="1616815"/>
            <a:ext cx="869550" cy="62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20" y="1736579"/>
            <a:ext cx="622519" cy="809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43" y="2863919"/>
            <a:ext cx="869550" cy="62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20" y="2983683"/>
            <a:ext cx="622519" cy="8090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43" y="4153615"/>
            <a:ext cx="869550" cy="621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20" y="4273379"/>
            <a:ext cx="622519" cy="80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33" y="4464415"/>
            <a:ext cx="869550" cy="62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10" y="4584179"/>
            <a:ext cx="622519" cy="8090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47" y="4273379"/>
            <a:ext cx="869550" cy="62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24" y="4393143"/>
            <a:ext cx="622519" cy="8090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20" y="3651779"/>
            <a:ext cx="869550" cy="62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397" y="3771543"/>
            <a:ext cx="622519" cy="8090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249" y="1523081"/>
            <a:ext cx="622519" cy="8090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20" y="1736579"/>
            <a:ext cx="622519" cy="8090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783" y="2983682"/>
            <a:ext cx="622519" cy="80906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292" y="4584179"/>
            <a:ext cx="622519" cy="809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124" y="4393142"/>
            <a:ext cx="622519" cy="8090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249" y="1523081"/>
            <a:ext cx="622519" cy="8090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397" y="3771543"/>
            <a:ext cx="622519" cy="8090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123" y="4393141"/>
            <a:ext cx="622519" cy="8090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782" y="2989305"/>
            <a:ext cx="622519" cy="8090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074" y="4584178"/>
            <a:ext cx="622519" cy="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Federated Identity vs Single Sign-On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Federated Identity</a:t>
            </a:r>
            <a:endParaRPr lang="en-Z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Key </a:t>
            </a:r>
            <a:r>
              <a:rPr lang="en-ZA" sz="2400" dirty="0"/>
              <a:t>concept </a:t>
            </a:r>
            <a:r>
              <a:rPr lang="en-ZA" sz="2400" b="1" dirty="0"/>
              <a:t>to use the same set of credentials </a:t>
            </a:r>
            <a:r>
              <a:rPr lang="en-ZA" sz="2400" dirty="0"/>
              <a:t>to obtain access to multiple </a:t>
            </a:r>
            <a:r>
              <a:rPr lang="en-ZA" sz="2400" dirty="0" smtClean="0"/>
              <a:t>resources</a:t>
            </a:r>
          </a:p>
          <a:p>
            <a:r>
              <a:rPr lang="en-ZA" sz="2400" dirty="0" smtClean="0"/>
              <a:t>Specifically tries to avoid duplication of credentials</a:t>
            </a:r>
            <a:endParaRPr lang="en-ZA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 smtClean="0"/>
              <a:t>Single </a:t>
            </a:r>
            <a:r>
              <a:rPr lang="en-ZA" sz="2400" dirty="0" smtClean="0"/>
              <a:t>Sign-On</a:t>
            </a:r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Key concept </a:t>
            </a:r>
            <a:r>
              <a:rPr lang="en-ZA" sz="2400" dirty="0"/>
              <a:t>is </a:t>
            </a:r>
            <a:r>
              <a:rPr lang="en-ZA" sz="2400" b="1" dirty="0" smtClean="0"/>
              <a:t>to provide credentials once</a:t>
            </a:r>
            <a:r>
              <a:rPr lang="en-ZA" sz="2400" dirty="0" smtClean="0"/>
              <a:t> </a:t>
            </a:r>
            <a:r>
              <a:rPr lang="en-ZA" sz="2400" dirty="0"/>
              <a:t>and obtain access to multiple </a:t>
            </a:r>
            <a:r>
              <a:rPr lang="en-ZA" sz="2400" dirty="0" smtClean="0"/>
              <a:t>resources</a:t>
            </a:r>
          </a:p>
          <a:p>
            <a:r>
              <a:rPr lang="en-ZA" sz="2400" dirty="0" smtClean="0"/>
              <a:t>Each system may maintain its own set of credentials (e.g. password synchronisation)</a:t>
            </a: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  <p:sp>
        <p:nvSpPr>
          <p:cNvPr id="9" name="Explosion 1 8"/>
          <p:cNvSpPr/>
          <p:nvPr/>
        </p:nvSpPr>
        <p:spPr>
          <a:xfrm>
            <a:off x="5356460" y="3362325"/>
            <a:ext cx="4448175" cy="317744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Separate concepts, but a single technology may achieve both goals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90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Actors</a:t>
            </a:r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600" dirty="0" smtClean="0"/>
              <a:t>End User</a:t>
            </a:r>
          </a:p>
          <a:p>
            <a:r>
              <a:rPr lang="en-ZA" sz="2400" dirty="0" smtClean="0"/>
              <a:t>The end user is typically a real person who belongs to one or more organisations, and would like access to one or more resources or services</a:t>
            </a:r>
            <a:endParaRPr lang="en-ZA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40" y="3025020"/>
            <a:ext cx="207745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Actors</a:t>
            </a:r>
            <a:endParaRPr lang="en-Z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600" dirty="0" smtClean="0"/>
              <a:t>Identity Provider</a:t>
            </a:r>
          </a:p>
          <a:p>
            <a:r>
              <a:rPr lang="en-ZA" dirty="0" smtClean="0"/>
              <a:t>An Identity </a:t>
            </a:r>
            <a:r>
              <a:rPr lang="en-ZA" dirty="0"/>
              <a:t>P</a:t>
            </a:r>
            <a:r>
              <a:rPr lang="en-ZA" dirty="0" smtClean="0"/>
              <a:t>rovider knows the End </a:t>
            </a:r>
            <a:r>
              <a:rPr lang="en-ZA" dirty="0"/>
              <a:t>U</a:t>
            </a:r>
            <a:r>
              <a:rPr lang="en-ZA" dirty="0" smtClean="0"/>
              <a:t>ser, and can provide information about that user with a high degree of certainty</a:t>
            </a:r>
          </a:p>
          <a:p>
            <a:r>
              <a:rPr lang="en-ZA" dirty="0" smtClean="0"/>
              <a:t>Typically an organisation to which the End </a:t>
            </a:r>
            <a:r>
              <a:rPr lang="en-ZA" dirty="0"/>
              <a:t>U</a:t>
            </a:r>
            <a:r>
              <a:rPr lang="en-ZA" dirty="0" smtClean="0"/>
              <a:t>ser belongs or works for – e.g. students at a university, staff at a research council</a:t>
            </a:r>
          </a:p>
          <a:p>
            <a:r>
              <a:rPr lang="en-ZA" dirty="0" smtClean="0"/>
              <a:t>Also known as their </a:t>
            </a:r>
            <a:r>
              <a:rPr lang="en-ZA" b="1" dirty="0" smtClean="0"/>
              <a:t>Home Organisation</a:t>
            </a:r>
            <a:endParaRPr lang="en-ZA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059" y="3284748"/>
            <a:ext cx="2787618" cy="27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513" y="4385689"/>
            <a:ext cx="2043444" cy="15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600" dirty="0" smtClean="0"/>
              <a:t>Service Provider</a:t>
            </a:r>
          </a:p>
          <a:p>
            <a:r>
              <a:rPr lang="en-ZA" dirty="0" smtClean="0"/>
              <a:t>A </a:t>
            </a:r>
            <a:r>
              <a:rPr lang="en-ZA" dirty="0"/>
              <a:t>S</a:t>
            </a:r>
            <a:r>
              <a:rPr lang="en-ZA" dirty="0" smtClean="0"/>
              <a:t>ervice Provider operates a resource the End User wishes to gain access to, and needs/wants information about the End User</a:t>
            </a:r>
          </a:p>
          <a:p>
            <a:r>
              <a:rPr lang="en-ZA" dirty="0" smtClean="0"/>
              <a:t>Can be a third party (e.g. a publisher or research facility)</a:t>
            </a:r>
          </a:p>
          <a:p>
            <a:r>
              <a:rPr lang="en-ZA" dirty="0" smtClean="0"/>
              <a:t>Also known as the </a:t>
            </a:r>
            <a:r>
              <a:rPr lang="en-ZA" b="1" dirty="0" smtClean="0"/>
              <a:t>Visited Organisation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597" y="4772702"/>
            <a:ext cx="2438639" cy="1904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66" y="3284748"/>
            <a:ext cx="377700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Federation 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3600" dirty="0" smtClean="0"/>
              <a:t>Federation Operator</a:t>
            </a:r>
          </a:p>
          <a:p>
            <a:r>
              <a:rPr lang="en-ZA" dirty="0" smtClean="0"/>
              <a:t>A Federation Operator acts as a trusted intermediary between the Identity Provider and the Service Provider</a:t>
            </a:r>
          </a:p>
          <a:p>
            <a:r>
              <a:rPr lang="en-ZA" dirty="0" smtClean="0"/>
              <a:t>Provides the glue (metadata) that makes the federation work</a:t>
            </a:r>
          </a:p>
          <a:p>
            <a:r>
              <a:rPr lang="en-ZA" dirty="0" smtClean="0"/>
              <a:t>Also known as the </a:t>
            </a:r>
            <a:r>
              <a:rPr lang="en-ZA" b="1" dirty="0" smtClean="0"/>
              <a:t>Roaming Operator</a:t>
            </a:r>
            <a:endParaRPr lang="en-Z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805" y="4119198"/>
            <a:ext cx="988125" cy="986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243" y="3233780"/>
            <a:ext cx="869550" cy="62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243" y="4301732"/>
            <a:ext cx="869550" cy="62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243" y="5369683"/>
            <a:ext cx="869550" cy="62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392" y="3066046"/>
            <a:ext cx="988125" cy="957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4247" y="4263449"/>
            <a:ext cx="988125" cy="986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4247" y="5369683"/>
            <a:ext cx="988125" cy="986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9268" y="3140045"/>
            <a:ext cx="622519" cy="8090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9268" y="5458482"/>
            <a:ext cx="622519" cy="80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3345" y="4352248"/>
            <a:ext cx="622519" cy="8090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3"/>
            <a:endCxn id="6" idx="1"/>
          </p:cNvCxnSpPr>
          <p:nvPr/>
        </p:nvCxnSpPr>
        <p:spPr>
          <a:xfrm>
            <a:off x="5845517" y="3544580"/>
            <a:ext cx="1187288" cy="10679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1"/>
            <a:endCxn id="6" idx="3"/>
          </p:cNvCxnSpPr>
          <p:nvPr/>
        </p:nvCxnSpPr>
        <p:spPr>
          <a:xfrm flipH="1">
            <a:off x="8020930" y="4612532"/>
            <a:ext cx="13533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3"/>
          </p:cNvCxnSpPr>
          <p:nvPr/>
        </p:nvCxnSpPr>
        <p:spPr>
          <a:xfrm flipV="1">
            <a:off x="5872372" y="4756781"/>
            <a:ext cx="1160433" cy="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98406" y="4901032"/>
            <a:ext cx="1134399" cy="94895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7" idx="1"/>
          </p:cNvCxnSpPr>
          <p:nvPr/>
        </p:nvCxnSpPr>
        <p:spPr>
          <a:xfrm flipV="1">
            <a:off x="8034357" y="3544580"/>
            <a:ext cx="1339886" cy="91255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9" idx="1"/>
          </p:cNvCxnSpPr>
          <p:nvPr/>
        </p:nvCxnSpPr>
        <p:spPr>
          <a:xfrm>
            <a:off x="8034357" y="4808525"/>
            <a:ext cx="1339886" cy="87195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20930" y="4683345"/>
            <a:ext cx="1339886" cy="87195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034357" y="3389181"/>
            <a:ext cx="1326459" cy="93162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5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IRE.potx" id="{25C596E8-CD16-4387-BE4F-F6D96E7BFF78}" vid="{E46B6130-C475-4914-9B3A-AA3CF2614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SAFIRE</Template>
  <TotalTime>482</TotalTime>
  <Words>1034</Words>
  <Application>Microsoft Office PowerPoint</Application>
  <PresentationFormat>Widescreen</PresentationFormat>
  <Paragraphs>175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Eurostile LT Std Ext Two</vt:lpstr>
      <vt:lpstr>Wingdings 2</vt:lpstr>
      <vt:lpstr>SAFIRE</vt:lpstr>
      <vt:lpstr>South African Identity Federation</vt:lpstr>
      <vt:lpstr>Identity Federations</vt:lpstr>
      <vt:lpstr>Federated Identity</vt:lpstr>
      <vt:lpstr>The problem we’re trying to solve</vt:lpstr>
      <vt:lpstr>Federated Identity vs Single Sign-On</vt:lpstr>
      <vt:lpstr>Federation Actors</vt:lpstr>
      <vt:lpstr>Federation Actors</vt:lpstr>
      <vt:lpstr>Federation Actors</vt:lpstr>
      <vt:lpstr>Federation Actors</vt:lpstr>
      <vt:lpstr>Academic Identity Federations</vt:lpstr>
      <vt:lpstr>Why not just use Google?</vt:lpstr>
      <vt:lpstr>Academic Identity Federations</vt:lpstr>
      <vt:lpstr>Academic Federation Operators</vt:lpstr>
      <vt:lpstr>Academic Identity Federations Around the World</vt:lpstr>
      <vt:lpstr>Inter-federation</vt:lpstr>
      <vt:lpstr>Federation Technologies</vt:lpstr>
      <vt:lpstr>SAFIRE – South African Identity Federation</vt:lpstr>
      <vt:lpstr>SAFIRE History</vt:lpstr>
      <vt:lpstr>SAFIRE Status</vt:lpstr>
      <vt:lpstr>Why does all of this matter?</vt:lpstr>
      <vt:lpstr>Use cases</vt:lpstr>
      <vt:lpstr>Use cases</vt:lpstr>
      <vt:lpstr>Use cases</vt:lpstr>
      <vt:lpstr>Use cases</vt:lpstr>
      <vt:lpstr>Benefits of federating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African Identity Federation</dc:title>
  <dc:creator>Guy Halse</dc:creator>
  <cp:lastModifiedBy>Guy Halse</cp:lastModifiedBy>
  <cp:revision>46</cp:revision>
  <dcterms:created xsi:type="dcterms:W3CDTF">2016-08-15T07:14:18Z</dcterms:created>
  <dcterms:modified xsi:type="dcterms:W3CDTF">2016-09-16T13:43:47Z</dcterms:modified>
</cp:coreProperties>
</file>