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8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39"/>
    <a:srgbClr val="5DA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21" autoAdjust="0"/>
  </p:normalViewPr>
  <p:slideViewPr>
    <p:cSldViewPr snapToGrid="0">
      <p:cViewPr varScale="1">
        <p:scale>
          <a:sx n="100" d="100"/>
          <a:sy n="100" d="100"/>
        </p:scale>
        <p:origin x="2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A2101-06F9-476E-A91B-AEDD4B962746}" type="datetimeFigureOut">
              <a:rPr lang="en-ZA" smtClean="0"/>
              <a:t>2016/09/16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AC71-2F8F-426E-9194-CD003F069B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659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A9C55-D845-48A4-9817-F79F71CA8AF2}" type="datetimeFigureOut">
              <a:rPr lang="en-ZA" smtClean="0"/>
              <a:t>2016/09/16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A0BB7-5720-4614-903E-2A611CDF7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26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361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083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  <a:latin typeface="Eurostile LT Std Ext Two" panose="020B060702020206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98" y="6420816"/>
            <a:ext cx="670476" cy="2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7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68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10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298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622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8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5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25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7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7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30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65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South African Identity Federation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SLARG ‘16 report</a:t>
            </a:r>
            <a:endParaRPr lang="en-ZA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87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Governance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ZA" sz="2400" dirty="0" smtClean="0"/>
              <a:t>TENET is now the juristic body of record</a:t>
            </a:r>
          </a:p>
          <a:p>
            <a:pPr>
              <a:lnSpc>
                <a:spcPct val="150000"/>
              </a:lnSpc>
            </a:pPr>
            <a:r>
              <a:rPr lang="en-ZA" sz="2400" dirty="0" smtClean="0"/>
              <a:t>Eight funding institutions</a:t>
            </a:r>
            <a:br>
              <a:rPr lang="en-ZA" sz="2400" dirty="0" smtClean="0"/>
            </a:br>
            <a:r>
              <a:rPr lang="en-ZA" sz="1600" dirty="0" smtClean="0"/>
              <a:t>(NWU, RU, SU, UCT, UJ, UKZN, UP, UWC)</a:t>
            </a:r>
          </a:p>
          <a:p>
            <a:pPr>
              <a:lnSpc>
                <a:spcPct val="150000"/>
              </a:lnSpc>
            </a:pPr>
            <a:r>
              <a:rPr lang="en-ZA" sz="2400" dirty="0" smtClean="0"/>
              <a:t>Members vs Participants</a:t>
            </a:r>
          </a:p>
          <a:p>
            <a:pPr>
              <a:lnSpc>
                <a:spcPct val="150000"/>
              </a:lnSpc>
            </a:pPr>
            <a:r>
              <a:rPr lang="en-ZA" sz="2400" dirty="0" smtClean="0"/>
              <a:t>Steering committee to be reconstituted</a:t>
            </a:r>
          </a:p>
          <a:p>
            <a:pPr>
              <a:lnSpc>
                <a:spcPct val="150000"/>
              </a:lnSpc>
            </a:pPr>
            <a:r>
              <a:rPr lang="en-ZA" sz="2400" dirty="0" smtClean="0"/>
              <a:t>Will eventually have a body similar to (</a:t>
            </a:r>
            <a:r>
              <a:rPr lang="en-ZA" sz="2400" smtClean="0"/>
              <a:t>but separate from) </a:t>
            </a:r>
            <a:r>
              <a:rPr lang="en-ZA" sz="2400" dirty="0" smtClean="0"/>
              <a:t>SLARG where </a:t>
            </a:r>
            <a:r>
              <a:rPr lang="en-ZA" sz="2400" b="1" dirty="0" smtClean="0"/>
              <a:t>all</a:t>
            </a:r>
            <a:r>
              <a:rPr lang="en-ZA" sz="2400" dirty="0" smtClean="0"/>
              <a:t> participants can provide input</a:t>
            </a:r>
            <a:endParaRPr lang="en-ZA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838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ZA" sz="2400" dirty="0" smtClean="0"/>
              <a:t>Technology roadmap available (separate presentation)</a:t>
            </a:r>
          </a:p>
          <a:p>
            <a:r>
              <a:rPr lang="en-ZA" sz="2400" dirty="0" smtClean="0"/>
              <a:t>Hub basic </a:t>
            </a:r>
            <a:r>
              <a:rPr lang="en-ZA" sz="2400" dirty="0" err="1" smtClean="0"/>
              <a:t>config</a:t>
            </a:r>
            <a:r>
              <a:rPr lang="en-ZA" sz="2400" dirty="0" smtClean="0"/>
              <a:t> done; metadata management outstanding; branding issues</a:t>
            </a:r>
          </a:p>
          <a:p>
            <a:r>
              <a:rPr lang="en-ZA" sz="2400" dirty="0" smtClean="0"/>
              <a:t>Working </a:t>
            </a:r>
            <a:r>
              <a:rPr lang="en-ZA" sz="2400" dirty="0"/>
              <a:t>on </a:t>
            </a:r>
            <a:r>
              <a:rPr lang="en-ZA" sz="2400" dirty="0" smtClean="0"/>
              <a:t>DevOps-like </a:t>
            </a:r>
            <a:r>
              <a:rPr lang="en-ZA" sz="2400" dirty="0"/>
              <a:t>deployment</a:t>
            </a:r>
          </a:p>
          <a:p>
            <a:endParaRPr lang="en-ZA" sz="2400" dirty="0" smtClean="0"/>
          </a:p>
          <a:p>
            <a:r>
              <a:rPr lang="en-ZA" sz="2400" dirty="0"/>
              <a:t>Participation </a:t>
            </a:r>
            <a:r>
              <a:rPr lang="en-ZA" sz="2400" dirty="0" smtClean="0"/>
              <a:t>Agreement</a:t>
            </a:r>
          </a:p>
          <a:p>
            <a:pPr lvl="1"/>
            <a:r>
              <a:rPr lang="en-ZA" sz="2200" dirty="0" smtClean="0"/>
              <a:t>Technology agnostic (SAML2, RADIUS, ??)</a:t>
            </a:r>
          </a:p>
          <a:p>
            <a:pPr lvl="1"/>
            <a:r>
              <a:rPr lang="en-ZA" sz="2200" dirty="0" smtClean="0"/>
              <a:t>Will need to be signed before your metadata gets added to hub-and-spoke federation</a:t>
            </a:r>
          </a:p>
          <a:p>
            <a:endParaRPr lang="en-ZA" sz="2400" dirty="0" smtClean="0"/>
          </a:p>
          <a:p>
            <a:r>
              <a:rPr lang="en-ZA" sz="2400" dirty="0" smtClean="0"/>
              <a:t>Metadata Registration Practice Statement</a:t>
            </a:r>
          </a:p>
          <a:p>
            <a:r>
              <a:rPr lang="en-ZA" sz="2400" dirty="0" smtClean="0"/>
              <a:t>Privacy statement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106031" y="5315445"/>
            <a:ext cx="3006811" cy="1219200"/>
          </a:xfrm>
          <a:prstGeom prst="wedgeRoundRectCallout">
            <a:avLst>
              <a:gd name="adj1" fmla="val -83924"/>
              <a:gd name="adj2" fmla="val -602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ZA" dirty="0" smtClean="0"/>
              <a:t>Key to inter-federation trust model. Required to join </a:t>
            </a:r>
            <a:endParaRPr lang="en-ZA" dirty="0"/>
          </a:p>
        </p:txBody>
      </p:sp>
      <p:pic>
        <p:nvPicPr>
          <p:cNvPr id="1028" name="Picture 4" descr="https://wiki.edugain.org/bluespice-skin/edugain/eduGAI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811" y="5984748"/>
            <a:ext cx="16192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3</a:t>
            </a:fld>
            <a:endParaRPr lang="en-ZA"/>
          </a:p>
        </p:txBody>
      </p:sp>
      <p:sp>
        <p:nvSpPr>
          <p:cNvPr id="5" name="Rounded Rectangular Callout 4"/>
          <p:cNvSpPr/>
          <p:nvPr/>
        </p:nvSpPr>
        <p:spPr>
          <a:xfrm>
            <a:off x="8572500" y="2006600"/>
            <a:ext cx="2159000" cy="1028700"/>
          </a:xfrm>
          <a:prstGeom prst="wedgeRoundRectCallout">
            <a:avLst>
              <a:gd name="adj1" fmla="val -45145"/>
              <a:gd name="adj2" fmla="val 7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s://www.eduroam.org/wp-content/uploads/2015/06/eduroam_trans_200p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135" y="2106612"/>
            <a:ext cx="190500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Website &amp; Branding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ZA" sz="2400" dirty="0" smtClean="0"/>
              <a:t>Completely replace the current web page, with more emphasis on end users</a:t>
            </a:r>
          </a:p>
          <a:p>
            <a:pPr>
              <a:lnSpc>
                <a:spcPct val="150000"/>
              </a:lnSpc>
            </a:pPr>
            <a:r>
              <a:rPr lang="en-ZA" sz="2400" dirty="0" smtClean="0"/>
              <a:t>Draft site structure produced</a:t>
            </a:r>
          </a:p>
          <a:p>
            <a:pPr>
              <a:lnSpc>
                <a:spcPct val="150000"/>
              </a:lnSpc>
            </a:pPr>
            <a:r>
              <a:rPr lang="en-ZA" sz="2400" dirty="0" smtClean="0"/>
              <a:t>Some design work done, but stalled by branding issues</a:t>
            </a:r>
          </a:p>
          <a:p>
            <a:pPr>
              <a:lnSpc>
                <a:spcPct val="150000"/>
              </a:lnSpc>
            </a:pPr>
            <a:r>
              <a:rPr lang="en-ZA" sz="2400" dirty="0" smtClean="0"/>
              <a:t>Some content produced, but waiting for a web site to put it on…</a:t>
            </a:r>
            <a:endParaRPr lang="en-ZA" sz="2400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2594919" y="1548713"/>
            <a:ext cx="5717059" cy="3674075"/>
          </a:xfrm>
          <a:prstGeom prst="wedgeRoundRectCallout">
            <a:avLst>
              <a:gd name="adj1" fmla="val 62094"/>
              <a:gd name="adj2" fmla="val -6409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03" y="1845276"/>
            <a:ext cx="3267889" cy="293267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087392" y="3424428"/>
            <a:ext cx="601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rgbClr val="92D05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✔</a:t>
            </a:r>
            <a:endParaRPr lang="en-ZA" sz="4000" dirty="0">
              <a:ln>
                <a:solidFill>
                  <a:schemeClr val="accent3">
                    <a:lumMod val="75000"/>
                  </a:schemeClr>
                </a:solidFill>
              </a:ln>
              <a:solidFill>
                <a:srgbClr val="92D05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9838" y="3424428"/>
            <a:ext cx="535459" cy="76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✘</a:t>
            </a:r>
            <a:endParaRPr lang="en-ZA" sz="4400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12888" y="2251274"/>
            <a:ext cx="535459" cy="76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✘</a:t>
            </a:r>
            <a:endParaRPr lang="en-ZA" sz="4400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5717" y="4137381"/>
            <a:ext cx="535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ZA" sz="4800" b="1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4</a:t>
            </a:fld>
            <a:endParaRPr lang="en-ZA"/>
          </a:p>
        </p:txBody>
      </p:sp>
      <p:sp useBgFill="1">
        <p:nvSpPr>
          <p:cNvPr id="33" name="TextBox 32"/>
          <p:cNvSpPr txBox="1"/>
          <p:nvPr/>
        </p:nvSpPr>
        <p:spPr>
          <a:xfrm>
            <a:off x="9056551" y="2941332"/>
            <a:ext cx="2435362" cy="461665"/>
          </a:xfrm>
          <a:prstGeom prst="rect">
            <a:avLst/>
          </a:prstGeom>
        </p:spPr>
        <p:txBody>
          <a:bodyPr wrap="square" lIns="0" rtlCol="0">
            <a:spAutoFit/>
          </a:bodyPr>
          <a:lstStyle/>
          <a:p>
            <a:r>
              <a:rPr lang="en-ZA" sz="2400" b="1" dirty="0"/>
              <a:t>branding issues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72937" y="121133"/>
            <a:ext cx="3721684" cy="3583428"/>
          </a:xfrm>
          <a:prstGeom prst="cloudCallout">
            <a:avLst>
              <a:gd name="adj1" fmla="val 73325"/>
              <a:gd name="adj2" fmla="val 32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.ebayimg.com/00/s/MjU4WDE5NQ==/z/wK8AAOSwvhtXOaX9/$_20.JPG?set_id=8800004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24" y="560980"/>
            <a:ext cx="18573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echwarelabs.com/wp-content/gallery/companies/20100706191116_sapphire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0" y="1046481"/>
            <a:ext cx="2609442" cy="168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7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33" grpId="0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Things to think about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ZA" sz="2400" dirty="0" smtClean="0"/>
              <a:t>Where will your identity information will come from?</a:t>
            </a:r>
          </a:p>
          <a:p>
            <a:pPr lvl="1"/>
            <a:r>
              <a:rPr lang="en-ZA" sz="2200" dirty="0" smtClean="0"/>
              <a:t>In general, one identity provider per organisation</a:t>
            </a:r>
          </a:p>
          <a:p>
            <a:pPr lvl="1"/>
            <a:r>
              <a:rPr lang="en-ZA" sz="2200" dirty="0" smtClean="0"/>
              <a:t>Needs to know/be able to generate SAFIRE attributes</a:t>
            </a:r>
          </a:p>
          <a:p>
            <a:pPr lvl="1"/>
            <a:endParaRPr lang="en-ZA" sz="2000" dirty="0" smtClean="0"/>
          </a:p>
          <a:p>
            <a:r>
              <a:rPr lang="en-ZA" sz="2400" dirty="0"/>
              <a:t>C</a:t>
            </a:r>
            <a:r>
              <a:rPr lang="en-ZA" sz="2400" dirty="0" smtClean="0"/>
              <a:t>an you produce an </a:t>
            </a:r>
            <a:r>
              <a:rPr lang="en-ZA" sz="2400" dirty="0"/>
              <a:t>I</a:t>
            </a:r>
            <a:r>
              <a:rPr lang="en-ZA" sz="2400" dirty="0" smtClean="0"/>
              <a:t>dentity </a:t>
            </a:r>
            <a:r>
              <a:rPr lang="en-ZA" sz="2400" dirty="0"/>
              <a:t>M</a:t>
            </a:r>
            <a:r>
              <a:rPr lang="en-ZA" sz="2400" dirty="0" smtClean="0"/>
              <a:t>anagement </a:t>
            </a:r>
            <a:r>
              <a:rPr lang="en-ZA" sz="2400" dirty="0"/>
              <a:t>P</a:t>
            </a:r>
            <a:r>
              <a:rPr lang="en-ZA" sz="2400" dirty="0" smtClean="0"/>
              <a:t>ractice Statement for your </a:t>
            </a:r>
            <a:r>
              <a:rPr lang="en-ZA" sz="2400" dirty="0" err="1" smtClean="0"/>
              <a:t>IdP</a:t>
            </a:r>
            <a:r>
              <a:rPr lang="en-ZA" sz="2400" dirty="0" smtClean="0"/>
              <a:t>?</a:t>
            </a:r>
          </a:p>
          <a:p>
            <a:pPr lvl="1"/>
            <a:r>
              <a:rPr lang="en-ZA" sz="2200" dirty="0" smtClean="0"/>
              <a:t>Do you have documentation that explains who you grant access to and why?</a:t>
            </a:r>
          </a:p>
          <a:p>
            <a:pPr lvl="1"/>
            <a:r>
              <a:rPr lang="en-ZA" sz="2200" dirty="0" smtClean="0"/>
              <a:t>Can (parts of) it be made public?</a:t>
            </a:r>
          </a:p>
          <a:p>
            <a:pPr lvl="1"/>
            <a:r>
              <a:rPr lang="en-ZA" sz="2200" dirty="0" smtClean="0"/>
              <a:t>Part of the inter-federation trust model – is increasingly being requested by big science providers</a:t>
            </a:r>
          </a:p>
          <a:p>
            <a:pPr lvl="1"/>
            <a:endParaRPr lang="en-ZA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06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ZA" sz="2400" dirty="0" smtClean="0"/>
              <a:t>What are you doing about ORCID?</a:t>
            </a:r>
            <a:endParaRPr lang="en-ZA" sz="2400" dirty="0"/>
          </a:p>
          <a:p>
            <a:pPr lvl="1"/>
            <a:r>
              <a:rPr lang="en-ZA" sz="2200" dirty="0" smtClean="0"/>
              <a:t>Will be supported by SAFIRE, but not SAFIRE-specific</a:t>
            </a:r>
          </a:p>
          <a:p>
            <a:pPr lvl="1"/>
            <a:r>
              <a:rPr lang="en-ZA" sz="2200" dirty="0" smtClean="0"/>
              <a:t>NRF </a:t>
            </a:r>
            <a:r>
              <a:rPr lang="en-ZA" sz="2200" dirty="0"/>
              <a:t>are considering mandating ORCID identifiers </a:t>
            </a:r>
            <a:r>
              <a:rPr lang="en-ZA" sz="2200" dirty="0" smtClean="0"/>
              <a:t>for all </a:t>
            </a:r>
            <a:r>
              <a:rPr lang="en-ZA" sz="2200" dirty="0"/>
              <a:t>research grant applications</a:t>
            </a:r>
          </a:p>
          <a:p>
            <a:pPr lvl="1"/>
            <a:r>
              <a:rPr lang="en-ZA" sz="2200" dirty="0"/>
              <a:t>If you aren’t already, speak to your library </a:t>
            </a:r>
            <a:r>
              <a:rPr lang="en-ZA" sz="2200" dirty="0" smtClean="0"/>
              <a:t>and/or research </a:t>
            </a:r>
            <a:r>
              <a:rPr lang="en-ZA" sz="2200" dirty="0"/>
              <a:t>office about </a:t>
            </a:r>
            <a:r>
              <a:rPr lang="en-ZA" sz="2200" dirty="0" smtClean="0"/>
              <a:t>this</a:t>
            </a:r>
            <a:endParaRPr lang="en-ZA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6</a:t>
            </a:fld>
            <a:endParaRPr lang="en-ZA"/>
          </a:p>
        </p:txBody>
      </p:sp>
      <p:pic>
        <p:nvPicPr>
          <p:cNvPr id="5" name="Picture 2" descr="http://orcid.org" title="ORC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7268" y="41364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50807" y="5439385"/>
            <a:ext cx="21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solidFill>
                  <a:srgbClr val="A6CE39"/>
                </a:solidFill>
              </a:rPr>
              <a:t>http</a:t>
            </a:r>
            <a:r>
              <a:rPr lang="en-ZA" sz="2000" b="1" dirty="0">
                <a:solidFill>
                  <a:srgbClr val="A6CE39"/>
                </a:solidFill>
              </a:rPr>
              <a:t>://</a:t>
            </a:r>
            <a:r>
              <a:rPr lang="en-ZA" sz="2000" b="1" dirty="0" smtClean="0">
                <a:solidFill>
                  <a:srgbClr val="A6CE39"/>
                </a:solidFill>
              </a:rPr>
              <a:t>orcid.org/</a:t>
            </a:r>
            <a:endParaRPr lang="en-ZA" sz="2000" b="1" dirty="0">
              <a:solidFill>
                <a:srgbClr val="A6CE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1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AFIRE">
  <a:themeElements>
    <a:clrScheme name="SAFI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A77FB2"/>
      </a:accent1>
      <a:accent2>
        <a:srgbClr val="FAB900"/>
      </a:accent2>
      <a:accent3>
        <a:srgbClr val="90BB23"/>
      </a:accent3>
      <a:accent4>
        <a:srgbClr val="EE7008"/>
      </a:accent4>
      <a:accent5>
        <a:srgbClr val="6A488E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FIRE.potx" id="{25C596E8-CD16-4387-BE4F-F6D96E7BFF78}" vid="{E46B6130-C475-4914-9B3A-AA3CF26140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SAFIRE</Template>
  <TotalTime>205</TotalTime>
  <Words>269</Words>
  <Application>Microsoft Office PowerPoint</Application>
  <PresentationFormat>Widescreen</PresentationFormat>
  <Paragraphs>53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Calibri</vt:lpstr>
      <vt:lpstr>Corbel</vt:lpstr>
      <vt:lpstr>Eurostile LT Std Ext Two</vt:lpstr>
      <vt:lpstr>Wingdings 2</vt:lpstr>
      <vt:lpstr>SAFIRE</vt:lpstr>
      <vt:lpstr>South African Identity Federation</vt:lpstr>
      <vt:lpstr>Governance</vt:lpstr>
      <vt:lpstr>Technology</vt:lpstr>
      <vt:lpstr>Website &amp; Branding</vt:lpstr>
      <vt:lpstr>Things to think about</vt:lpstr>
      <vt:lpstr>Things to think about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African Identity Federation</dc:title>
  <dc:creator>Guy Halse</dc:creator>
  <cp:lastModifiedBy>Guy Halse</cp:lastModifiedBy>
  <cp:revision>22</cp:revision>
  <dcterms:created xsi:type="dcterms:W3CDTF">2016-08-15T07:14:18Z</dcterms:created>
  <dcterms:modified xsi:type="dcterms:W3CDTF">2016-09-16T13:42:42Z</dcterms:modified>
</cp:coreProperties>
</file>