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270" r:id="rId4"/>
    <p:sldId id="271" r:id="rId5"/>
    <p:sldId id="274" r:id="rId6"/>
    <p:sldId id="260" r:id="rId7"/>
    <p:sldId id="261" r:id="rId8"/>
    <p:sldId id="272" r:id="rId9"/>
    <p:sldId id="273" r:id="rId10"/>
    <p:sldId id="275" r:id="rId11"/>
    <p:sldId id="276" r:id="rId12"/>
  </p:sldIdLst>
  <p:sldSz cx="12192000" cy="6858000"/>
  <p:notesSz cx="6858000" cy="9144000"/>
  <p:embeddedFontLst>
    <p:embeddedFont>
      <p:font typeface="Esphimere Light" panose="020B0403030000020004" pitchFamily="34" charset="0"/>
      <p:regular r:id="rId15"/>
    </p:embeddedFont>
    <p:embeddedFont>
      <p:font typeface="Esphimere" panose="020B0603030000020004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Arial Unicode MS" panose="020B0604020202020204" pitchFamily="34" charset="-128"/>
      <p:regular r:id="rId22"/>
    </p:embeddedFont>
    <p:embeddedFont>
      <p:font typeface="Wingdings 2" panose="05020102010507070707" pitchFamily="18" charset="2"/>
      <p:regular r:id="rId23"/>
    </p:embeddedFont>
    <p:embeddedFont>
      <p:font typeface="Rounded Elegance" panose="02020603050405020304" pitchFamily="18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9DD"/>
    <a:srgbClr val="A6C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100" d="100"/>
          <a:sy n="100" d="100"/>
        </p:scale>
        <p:origin x="21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A2101-06F9-476E-A91B-AEDD4B962746}" type="datetimeFigureOut">
              <a:rPr lang="en-ZA" smtClean="0"/>
              <a:t>2016/10/17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8AC71-2F8F-426E-9194-CD003F069B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6591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A9C55-D845-48A4-9817-F79F71CA8AF2}" type="datetimeFigureOut">
              <a:rPr lang="en-ZA" smtClean="0"/>
              <a:t>2016/10/17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A0BB7-5720-4614-903E-2A611CDF7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266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3616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See https://safire.ac.za/technical/saml2/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712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Whilst the paperwork has been submitted, we have not</a:t>
            </a:r>
            <a:r>
              <a:rPr lang="en-ZA" baseline="0" dirty="0" smtClean="0"/>
              <a:t> had any feedback at the time of this presentation. So it is actually difficult to predict timeframes, or even whether we’ll be successful. So this is cautiously optimistic.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4840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The steering committee voted</a:t>
            </a:r>
            <a:r>
              <a:rPr lang="en-ZA" baseline="0" dirty="0" smtClean="0"/>
              <a:t> itself out of existence in early 2016, with the idea of reconstituting a new committee that had better cognisance of the de facto governance structure. See https://safire.ac.za/safire/governance/ for details.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172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Uses</a:t>
            </a:r>
            <a:r>
              <a:rPr lang="en-ZA" baseline="0" dirty="0" smtClean="0"/>
              <a:t> of the old logo need to be removed/replaced as soon as the new logo is properly available. See https://safire.ac.za/technical/logos/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27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The collaboration agreement was one of the last things the outgoing</a:t>
            </a:r>
            <a:r>
              <a:rPr lang="en-ZA" baseline="0" dirty="0" smtClean="0"/>
              <a:t> steering committee endorsed.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564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Clear separation between hub/proxy and metadata</a:t>
            </a:r>
            <a:r>
              <a:rPr lang="en-ZA" baseline="0" dirty="0" smtClean="0"/>
              <a:t> handling – hybrid architecture from day one.</a:t>
            </a:r>
          </a:p>
          <a:p>
            <a:r>
              <a:rPr lang="en-ZA" baseline="0" dirty="0" smtClean="0"/>
              <a:t>High availability for hub components.</a:t>
            </a:r>
          </a:p>
          <a:p>
            <a:r>
              <a:rPr lang="en-ZA" baseline="0" dirty="0" smtClean="0"/>
              <a:t>Segregation of data.</a:t>
            </a:r>
          </a:p>
          <a:p>
            <a:r>
              <a:rPr lang="en-ZA" baseline="0" dirty="0" smtClean="0"/>
              <a:t>Inheriting some software from WAYF.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672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Basic building blocks, expansible.</a:t>
            </a:r>
          </a:p>
          <a:p>
            <a:r>
              <a:rPr lang="en-ZA" dirty="0" smtClean="0"/>
              <a:t>Dropped </a:t>
            </a:r>
            <a:r>
              <a:rPr lang="en-ZA" dirty="0" err="1" smtClean="0"/>
              <a:t>SoftHSM</a:t>
            </a:r>
            <a:r>
              <a:rPr lang="en-ZA" dirty="0" smtClean="0"/>
              <a:t> for now to speed up deployment.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413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Using </a:t>
            </a:r>
            <a:r>
              <a:rPr lang="en-ZA" dirty="0" err="1" smtClean="0"/>
              <a:t>Ansible</a:t>
            </a:r>
            <a:r>
              <a:rPr lang="en-ZA" dirty="0" smtClean="0"/>
              <a:t> &amp; Vagrant for deployment.</a:t>
            </a:r>
          </a:p>
          <a:p>
            <a:r>
              <a:rPr lang="en-ZA" dirty="0" smtClean="0"/>
              <a:t>UK</a:t>
            </a:r>
            <a:r>
              <a:rPr lang="en-ZA" baseline="0" dirty="0" smtClean="0"/>
              <a:t> Access Federations still use Git as a metadata registry.</a:t>
            </a:r>
          </a:p>
          <a:p>
            <a:r>
              <a:rPr lang="en-ZA" baseline="0" dirty="0" smtClean="0"/>
              <a:t>Don’t need to re-invent the git wheel – and GitHub provide off-site backup.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278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Branding will not stall deployment.</a:t>
            </a:r>
            <a:r>
              <a:rPr lang="en-ZA" baseline="0" dirty="0" smtClean="0"/>
              <a:t> </a:t>
            </a:r>
            <a:r>
              <a:rPr lang="en-ZA" baseline="0" dirty="0" err="1" smtClean="0"/>
              <a:t>IdP</a:t>
            </a:r>
            <a:r>
              <a:rPr lang="en-ZA" baseline="0" dirty="0" smtClean="0"/>
              <a:t> proxies need not</a:t>
            </a:r>
            <a:r>
              <a:rPr lang="en-ZA" baseline="0" dirty="0" smtClean="0"/>
              <a:t>. So the big thing is metadata.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56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5D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Esphimere" panose="020B0603030000020004" pitchFamily="34" charset="0"/>
                <a:ea typeface="Esphimere" panose="020B06030300000200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98" y="6420816"/>
            <a:ext cx="670476" cy="2361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5394" y="5467738"/>
            <a:ext cx="2899667" cy="628261"/>
          </a:xfrm>
          <a:prstGeom prst="rect">
            <a:avLst/>
          </a:prstGeom>
        </p:spPr>
      </p:pic>
      <p:pic>
        <p:nvPicPr>
          <p:cNvPr id="1026" name="Picture 2" descr="http://www.tenet.ac.za/++theme++tenet/images/tenet-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282" y="159978"/>
            <a:ext cx="1043792" cy="53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47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668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10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298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622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08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58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256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74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57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30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5D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31232" y="66784"/>
            <a:ext cx="3005665" cy="6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0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Status Update: </a:t>
            </a:r>
            <a:br>
              <a:rPr lang="en-ZA" dirty="0" smtClean="0"/>
            </a:br>
            <a:r>
              <a:rPr lang="en-ZA" dirty="0" smtClean="0"/>
              <a:t>S A F I R 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ASAUDIT </a:t>
            </a:r>
            <a:r>
              <a:rPr lang="en-ZA" dirty="0" smtClean="0"/>
              <a:t>Spring </a:t>
            </a:r>
            <a:r>
              <a:rPr lang="en-ZA" dirty="0"/>
              <a:t>General Institutional </a:t>
            </a:r>
            <a:r>
              <a:rPr lang="en-ZA" dirty="0" smtClean="0"/>
              <a:t>Meeting</a:t>
            </a:r>
          </a:p>
          <a:p>
            <a:r>
              <a:rPr lang="en-ZA" dirty="0" smtClean="0"/>
              <a:t>October 2016</a:t>
            </a:r>
            <a:endParaRPr lang="en-ZA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2016/10/05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87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Transition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Will run the full-mesh &amp; hub-and-spoke federations in parallel until migration complete.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 smtClean="0"/>
              <a:t>Before migrating, entities must</a:t>
            </a:r>
          </a:p>
          <a:p>
            <a:pPr lvl="1"/>
            <a:r>
              <a:rPr lang="en-ZA" dirty="0" smtClean="0"/>
              <a:t>Sign the participation agreement</a:t>
            </a:r>
          </a:p>
          <a:p>
            <a:pPr lvl="1"/>
            <a:r>
              <a:rPr lang="en-ZA" dirty="0"/>
              <a:t>C</a:t>
            </a:r>
            <a:r>
              <a:rPr lang="en-ZA" dirty="0" smtClean="0"/>
              <a:t>omply with the Metadata Registration Practice Statement &amp; metadata profiles</a:t>
            </a:r>
          </a:p>
          <a:p>
            <a:pPr lvl="1"/>
            <a:r>
              <a:rPr lang="en-ZA" dirty="0" smtClean="0"/>
              <a:t>Supply new metadata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 smtClean="0"/>
              <a:t>So please get your </a:t>
            </a:r>
            <a:r>
              <a:rPr lang="en-ZA" dirty="0" err="1" smtClean="0"/>
              <a:t>IdM</a:t>
            </a:r>
            <a:r>
              <a:rPr lang="en-ZA" dirty="0" smtClean="0"/>
              <a:t> people to start reading these…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661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194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r>
              <a:rPr lang="en-ZA" dirty="0" smtClean="0"/>
              <a:t>As of the end of September, all paperwork has been completed and submitted</a:t>
            </a:r>
          </a:p>
          <a:p>
            <a:r>
              <a:rPr lang="en-ZA" dirty="0" smtClean="0"/>
              <a:t>Currently awaiting policy review – can take a long time :-(</a:t>
            </a:r>
          </a:p>
          <a:p>
            <a:r>
              <a:rPr lang="en-ZA" dirty="0" smtClean="0"/>
              <a:t>Then existing members will vote on admitting us as a participant</a:t>
            </a:r>
          </a:p>
          <a:p>
            <a:r>
              <a:rPr lang="en-ZA" dirty="0" smtClean="0"/>
              <a:t>Hopefully we’ll soon be the first African member of </a:t>
            </a:r>
            <a:r>
              <a:rPr lang="en-ZA" dirty="0" err="1" smtClean="0"/>
              <a:t>eduGAIN</a:t>
            </a:r>
            <a:r>
              <a:rPr lang="en-ZA" dirty="0" smtClean="0"/>
              <a:t> :-)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2</a:t>
            </a:fld>
            <a:endParaRPr lang="en-ZA"/>
          </a:p>
        </p:txBody>
      </p:sp>
      <p:pic>
        <p:nvPicPr>
          <p:cNvPr id="3076" name="Picture 4" descr="File:EduGAIN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868" y="2429065"/>
            <a:ext cx="7620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0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-0.00039 -0.335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Policy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 the absence of a reconstituted steering committee, have adopted a “rough consensus” model similar to the IETF</a:t>
            </a:r>
          </a:p>
          <a:p>
            <a:r>
              <a:rPr lang="en-ZA" dirty="0" smtClean="0"/>
              <a:t>Thus far have considered</a:t>
            </a:r>
          </a:p>
          <a:p>
            <a:pPr lvl="1"/>
            <a:r>
              <a:rPr lang="en-ZA" dirty="0" smtClean="0"/>
              <a:t>Participation agreement</a:t>
            </a:r>
          </a:p>
          <a:p>
            <a:pPr lvl="1"/>
            <a:r>
              <a:rPr lang="en-ZA" dirty="0" smtClean="0"/>
              <a:t>Metadata Registration Practice Statement</a:t>
            </a:r>
          </a:p>
          <a:p>
            <a:pPr lvl="1"/>
            <a:r>
              <a:rPr lang="en-ZA" dirty="0" smtClean="0"/>
              <a:t>Attribute Release Policy</a:t>
            </a:r>
          </a:p>
          <a:p>
            <a:r>
              <a:rPr lang="en-ZA" dirty="0" smtClean="0"/>
              <a:t>Also already drafted</a:t>
            </a:r>
          </a:p>
          <a:p>
            <a:pPr lvl="1"/>
            <a:r>
              <a:rPr lang="en-ZA" dirty="0" smtClean="0"/>
              <a:t>Key Management Practice Statement</a:t>
            </a:r>
          </a:p>
          <a:p>
            <a:pPr lvl="1"/>
            <a:r>
              <a:rPr lang="en-ZA" dirty="0" smtClean="0"/>
              <a:t>Privacy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3</a:t>
            </a:fld>
            <a:endParaRPr lang="en-ZA"/>
          </a:p>
        </p:txBody>
      </p:sp>
      <p:sp>
        <p:nvSpPr>
          <p:cNvPr id="7" name="Rounded Rectangle 6"/>
          <p:cNvSpPr/>
          <p:nvPr/>
        </p:nvSpPr>
        <p:spPr>
          <a:xfrm>
            <a:off x="3869269" y="2484148"/>
            <a:ext cx="7315200" cy="1880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900" dirty="0"/>
              <a:t>https://safire.ac.za/safire/policy/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411543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Website and branding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New version of the logo has been developed, now needs to be trademarked</a:t>
            </a:r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r>
              <a:rPr lang="en-ZA" dirty="0" smtClean="0"/>
              <a:t>Website has been </a:t>
            </a:r>
            <a:r>
              <a:rPr lang="en-ZA" dirty="0" err="1" smtClean="0"/>
              <a:t>been</a:t>
            </a:r>
            <a:r>
              <a:rPr lang="en-ZA" dirty="0" smtClean="0"/>
              <a:t> significantly re-worked and updated – new content</a:t>
            </a:r>
          </a:p>
          <a:p>
            <a:r>
              <a:rPr lang="en-ZA" dirty="0" smtClean="0"/>
              <a:t>Will engage a design company to re-skin the website &amp; brand the disco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4</a:t>
            </a:fld>
            <a:endParaRPr lang="en-Z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578" y="1878971"/>
            <a:ext cx="5022580" cy="1919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969" y="2119680"/>
            <a:ext cx="535379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WAYF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Have signed a formal collaboration agreement with WAYF – the Danish identity federation</a:t>
            </a:r>
          </a:p>
          <a:p>
            <a:r>
              <a:rPr lang="en-ZA" dirty="0" smtClean="0"/>
              <a:t>WAYF have already assisted with</a:t>
            </a:r>
          </a:p>
          <a:p>
            <a:pPr lvl="1"/>
            <a:r>
              <a:rPr lang="en-ZA" dirty="0" smtClean="0"/>
              <a:t>Introduction to global inter-federation</a:t>
            </a:r>
          </a:p>
          <a:p>
            <a:pPr lvl="1"/>
            <a:r>
              <a:rPr lang="en-ZA" dirty="0" smtClean="0"/>
              <a:t>Governance &amp; policy ideas</a:t>
            </a:r>
          </a:p>
          <a:p>
            <a:pPr lvl="1"/>
            <a:r>
              <a:rPr lang="en-ZA" dirty="0" smtClean="0"/>
              <a:t>Architecture</a:t>
            </a:r>
          </a:p>
          <a:p>
            <a:pPr lvl="1"/>
            <a:r>
              <a:rPr lang="en-ZA" dirty="0" smtClean="0"/>
              <a:t>Software (PHPH, BIRK)</a:t>
            </a:r>
          </a:p>
          <a:p>
            <a:pPr lvl="1"/>
            <a:r>
              <a:rPr lang="en-ZA" dirty="0" smtClean="0"/>
              <a:t>Metadata management</a:t>
            </a:r>
          </a:p>
          <a:p>
            <a:r>
              <a:rPr lang="en-ZA" dirty="0" smtClean="0"/>
              <a:t>Ongoing collaboration until the end of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04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Architecture </a:t>
            </a:r>
            <a:r>
              <a:rPr lang="en-ZA" dirty="0"/>
              <a:t>–</a:t>
            </a:r>
            <a:r>
              <a:rPr lang="en-ZA" dirty="0" smtClean="0"/>
              <a:t>  roadmap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6</a:t>
            </a:fld>
            <a:endParaRPr lang="en-ZA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0000" y="900000"/>
            <a:ext cx="6868615" cy="5121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46619" y="5911813"/>
            <a:ext cx="173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200" dirty="0"/>
              <a:t>a</a:t>
            </a:r>
            <a:r>
              <a:rPr lang="en-ZA" sz="1200" dirty="0" smtClean="0"/>
              <a:t>s at July 2016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2111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Architecture – first phase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7</a:t>
            </a:fld>
            <a:endParaRPr lang="en-ZA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0000" y="900000"/>
            <a:ext cx="4133695" cy="5121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46619" y="5911813"/>
            <a:ext cx="173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200" dirty="0"/>
              <a:t>a</a:t>
            </a:r>
            <a:r>
              <a:rPr lang="en-ZA" sz="1200" dirty="0" smtClean="0"/>
              <a:t>s at July 2016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5917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Architecture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Dev-ops approach to deployment:</a:t>
            </a:r>
          </a:p>
          <a:p>
            <a:pPr lvl="1"/>
            <a:r>
              <a:rPr lang="en-ZA" dirty="0" smtClean="0"/>
              <a:t>Self documenting</a:t>
            </a:r>
          </a:p>
          <a:p>
            <a:pPr lvl="1"/>
            <a:r>
              <a:rPr lang="en-ZA" dirty="0" smtClean="0"/>
              <a:t>Separate </a:t>
            </a:r>
            <a:r>
              <a:rPr lang="en-ZA" dirty="0" err="1" smtClean="0"/>
              <a:t>dev</a:t>
            </a:r>
            <a:r>
              <a:rPr lang="en-ZA" dirty="0" smtClean="0"/>
              <a:t>/production environments</a:t>
            </a:r>
          </a:p>
          <a:p>
            <a:pPr lvl="1"/>
            <a:r>
              <a:rPr lang="en-ZA" dirty="0" smtClean="0"/>
              <a:t>Can be redeployed in the event of disaster</a:t>
            </a:r>
          </a:p>
          <a:p>
            <a:r>
              <a:rPr lang="en-ZA" dirty="0" smtClean="0"/>
              <a:t>All non-sensitive </a:t>
            </a:r>
            <a:r>
              <a:rPr lang="en-ZA" dirty="0" err="1" smtClean="0"/>
              <a:t>config</a:t>
            </a:r>
            <a:r>
              <a:rPr lang="en-ZA" dirty="0" smtClean="0"/>
              <a:t> are in private GitHub repositories</a:t>
            </a:r>
          </a:p>
          <a:p>
            <a:endParaRPr lang="en-ZA" dirty="0"/>
          </a:p>
          <a:p>
            <a:r>
              <a:rPr lang="en-ZA" dirty="0" smtClean="0"/>
              <a:t>Metadata registry is a Git repository</a:t>
            </a:r>
          </a:p>
          <a:p>
            <a:pPr lvl="1"/>
            <a:r>
              <a:rPr lang="en-ZA" dirty="0" smtClean="0"/>
              <a:t>Aggregator will take internal registry and produced signed feeds.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540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Federation Status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Existing full-mesh federation in change freeze</a:t>
            </a:r>
          </a:p>
          <a:p>
            <a:r>
              <a:rPr lang="en-ZA" dirty="0" smtClean="0"/>
              <a:t>Basic hub &amp; spoke almost ready for deployment</a:t>
            </a:r>
          </a:p>
          <a:p>
            <a:r>
              <a:rPr lang="en-ZA" dirty="0" smtClean="0"/>
              <a:t>Waiting on: </a:t>
            </a:r>
          </a:p>
          <a:p>
            <a:pPr lvl="1"/>
            <a:r>
              <a:rPr lang="en-ZA" dirty="0"/>
              <a:t>P</a:t>
            </a:r>
            <a:r>
              <a:rPr lang="en-ZA" dirty="0" smtClean="0"/>
              <a:t>roduction VMs</a:t>
            </a:r>
          </a:p>
          <a:p>
            <a:pPr lvl="1"/>
            <a:r>
              <a:rPr lang="en-ZA" dirty="0" smtClean="0"/>
              <a:t>Branding</a:t>
            </a:r>
          </a:p>
          <a:p>
            <a:pPr lvl="1"/>
            <a:r>
              <a:rPr lang="en-ZA" dirty="0" smtClean="0"/>
              <a:t>WAYF’s assistance with </a:t>
            </a:r>
            <a:r>
              <a:rPr lang="en-ZA" dirty="0" err="1" smtClean="0"/>
              <a:t>IdP</a:t>
            </a:r>
            <a:r>
              <a:rPr lang="en-ZA" dirty="0" smtClean="0"/>
              <a:t> proxies</a:t>
            </a:r>
          </a:p>
          <a:p>
            <a:pPr lvl="1"/>
            <a:r>
              <a:rPr lang="en-ZA" b="1" dirty="0" smtClean="0"/>
              <a:t>Metadata</a:t>
            </a:r>
          </a:p>
          <a:p>
            <a:pPr lvl="1"/>
            <a:endParaRPr lang="en-ZA" dirty="0"/>
          </a:p>
          <a:p>
            <a:r>
              <a:rPr lang="en-ZA" dirty="0" smtClean="0"/>
              <a:t>Will take on </a:t>
            </a:r>
            <a:r>
              <a:rPr lang="en-ZA" dirty="0" err="1" smtClean="0"/>
              <a:t>IdPs</a:t>
            </a:r>
            <a:r>
              <a:rPr lang="en-ZA" dirty="0" smtClean="0"/>
              <a:t> &amp; existing services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23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FIRE">
  <a:themeElements>
    <a:clrScheme name="SAFI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A77FB2"/>
      </a:accent1>
      <a:accent2>
        <a:srgbClr val="FAB900"/>
      </a:accent2>
      <a:accent3>
        <a:srgbClr val="90BB23"/>
      </a:accent3>
      <a:accent4>
        <a:srgbClr val="EE7008"/>
      </a:accent4>
      <a:accent5>
        <a:srgbClr val="6A488E"/>
      </a:accent5>
      <a:accent6>
        <a:srgbClr val="D5393D"/>
      </a:accent6>
      <a:hlink>
        <a:srgbClr val="90BB23"/>
      </a:hlink>
      <a:folHlink>
        <a:srgbClr val="EE7008"/>
      </a:folHlink>
    </a:clrScheme>
    <a:fontScheme name="Custom 1">
      <a:majorFont>
        <a:latin typeface="Esphimere Light"/>
        <a:ea typeface=""/>
        <a:cs typeface=""/>
      </a:majorFont>
      <a:minorFont>
        <a:latin typeface="Arial Unicode MS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FIRE.potx" id="{25C596E8-CD16-4387-BE4F-F6D96E7BFF78}" vid="{E46B6130-C475-4914-9B3A-AA3CF26140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SAFIRE</Template>
  <TotalTime>442</TotalTime>
  <Words>577</Words>
  <Application>Microsoft Office PowerPoint</Application>
  <PresentationFormat>Widescreen</PresentationFormat>
  <Paragraphs>106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Esphimere Light</vt:lpstr>
      <vt:lpstr>Esphimere</vt:lpstr>
      <vt:lpstr>Calibri</vt:lpstr>
      <vt:lpstr>Arial Unicode MS</vt:lpstr>
      <vt:lpstr>Wingdings 2</vt:lpstr>
      <vt:lpstr>Rounded Elegance</vt:lpstr>
      <vt:lpstr>SAFIRE</vt:lpstr>
      <vt:lpstr>Status Update:  S A F I R E</vt:lpstr>
      <vt:lpstr>PowerPoint Presentation</vt:lpstr>
      <vt:lpstr>Policy development</vt:lpstr>
      <vt:lpstr>Website and branding</vt:lpstr>
      <vt:lpstr>WAYF Collaboration</vt:lpstr>
      <vt:lpstr>Architecture –  roadmap</vt:lpstr>
      <vt:lpstr>Architecture – first phase</vt:lpstr>
      <vt:lpstr>Architecture</vt:lpstr>
      <vt:lpstr>Federation Status</vt:lpstr>
      <vt:lpstr>Transition Plan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 African Identity Federation</dc:title>
  <dc:creator>Guy Halse</dc:creator>
  <cp:lastModifiedBy>Guy Halse</cp:lastModifiedBy>
  <cp:revision>53</cp:revision>
  <dcterms:created xsi:type="dcterms:W3CDTF">2016-08-15T07:14:18Z</dcterms:created>
  <dcterms:modified xsi:type="dcterms:W3CDTF">2016-10-17T07:45:36Z</dcterms:modified>
</cp:coreProperties>
</file>