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7" r:id="rId4"/>
    <p:sldId id="268" r:id="rId5"/>
    <p:sldId id="258" r:id="rId6"/>
    <p:sldId id="260" r:id="rId7"/>
    <p:sldId id="265" r:id="rId8"/>
    <p:sldId id="261" r:id="rId9"/>
    <p:sldId id="266" r:id="rId10"/>
    <p:sldId id="269" r:id="rId11"/>
    <p:sldId id="270" r:id="rId12"/>
    <p:sldId id="262" r:id="rId13"/>
    <p:sldId id="264" r:id="rId14"/>
    <p:sldId id="263" r:id="rId15"/>
    <p:sldId id="272" r:id="rId16"/>
    <p:sldId id="273" r:id="rId17"/>
    <p:sldId id="274" r:id="rId18"/>
  </p:sldIdLst>
  <p:sldSz cx="12192000" cy="6858000"/>
  <p:notesSz cx="6858000" cy="9144000"/>
  <p:embeddedFontLst>
    <p:embeddedFont>
      <p:font typeface="Wingdings 2" panose="05020102010507070707" pitchFamily="18" charset="2"/>
      <p:regular r:id="rId21"/>
    </p:embeddedFont>
    <p:embeddedFont>
      <p:font typeface="Rounded Elegance" panose="02020603050405020304" pitchFamily="18" charset="0"/>
      <p:regular r:id="rId22"/>
    </p:embeddedFont>
    <p:embeddedFont>
      <p:font typeface="Esphimere Light" panose="020B0403030000020004" pitchFamily="34" charset="0"/>
      <p:regular r:id="rId23"/>
    </p:embeddedFont>
    <p:embeddedFont>
      <p:font typeface="Esphimere" panose="020B0603030000020004" pitchFamily="34" charset="0"/>
      <p:regular r:id="rId24"/>
      <p:bold r:id="rId25"/>
    </p:embeddedFont>
    <p:embeddedFont>
      <p:font typeface="Arial Unicode MS" panose="020B0604020202020204" pitchFamily="34" charset="-128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9DD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2016/12/05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2016/12/05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361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</a:t>
            </a:r>
            <a:r>
              <a:rPr lang="en-ZA" baseline="0" dirty="0" smtClean="0"/>
              <a:t> the next priority, because a failed up will be a failed federation. We cannot really be “production” until we can protect this component.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532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 to show the potential</a:t>
            </a:r>
            <a:r>
              <a:rPr lang="en-ZA" baseline="0" dirty="0" smtClean="0"/>
              <a:t> for scale out if/when we need it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7950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</a:t>
            </a:r>
            <a:r>
              <a:rPr lang="en-ZA" baseline="0" dirty="0" smtClean="0"/>
              <a:t> to show that HSMs and SAML assertion signing have been catered for in the long term road map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184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Plenty of previous</a:t>
            </a:r>
            <a:r>
              <a:rPr lang="en-ZA" baseline="0" dirty="0" smtClean="0"/>
              <a:t> presentations cover the first three, but very few address the technical aspects. So since this is a technical forum, we’ll cover technical issues.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906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Two competing architectures. Full mesh means that the federation is only responsible for metadata, and individual participants talk to each other point-to-point.</a:t>
            </a:r>
            <a:r>
              <a:rPr lang="en-ZA" baseline="0" dirty="0" smtClean="0"/>
              <a:t> Hub and spoke acts as an SP to </a:t>
            </a:r>
            <a:r>
              <a:rPr lang="en-ZA" baseline="0" dirty="0" err="1" smtClean="0"/>
              <a:t>IdPs</a:t>
            </a:r>
            <a:r>
              <a:rPr lang="en-ZA" baseline="0" dirty="0" smtClean="0"/>
              <a:t> and an </a:t>
            </a:r>
            <a:r>
              <a:rPr lang="en-ZA" baseline="0" dirty="0" err="1" smtClean="0"/>
              <a:t>IdP</a:t>
            </a:r>
            <a:r>
              <a:rPr lang="en-ZA" baseline="0" dirty="0" smtClean="0"/>
              <a:t> to SPs – simpler metadata, centralised everything.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52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Wide deployment of AD in</a:t>
            </a:r>
            <a:r>
              <a:rPr lang="en-ZA" baseline="0" dirty="0" smtClean="0"/>
              <a:t> SA institutions, hence expect to deal with ADFS</a:t>
            </a:r>
          </a:p>
          <a:p>
            <a:r>
              <a:rPr lang="en-ZA" baseline="0" dirty="0" smtClean="0"/>
              <a:t>Managing ARPs in a full mesh is a headache</a:t>
            </a:r>
          </a:p>
          <a:p>
            <a:r>
              <a:rPr lang="en-ZA" baseline="0" dirty="0" smtClean="0"/>
              <a:t>SA institutions have little to no experience with ARP or POPI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735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Central ARP is a problem if you don’t trust the federation</a:t>
            </a:r>
          </a:p>
          <a:p>
            <a:r>
              <a:rPr lang="en-ZA" dirty="0" smtClean="0"/>
              <a:t>Double discovery = local discovery (of federation) + central discovery (of </a:t>
            </a:r>
            <a:r>
              <a:rPr lang="en-ZA" dirty="0" err="1" smtClean="0"/>
              <a:t>IdP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316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Full</a:t>
            </a:r>
            <a:r>
              <a:rPr lang="en-ZA" baseline="0" dirty="0" smtClean="0"/>
              <a:t> feature hub and spoke federation, but no redundancy or resiliency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27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Emphasis</a:t>
            </a:r>
            <a:r>
              <a:rPr lang="en-ZA" baseline="0" dirty="0" smtClean="0"/>
              <a:t> on the fact that this is no different to full mesh federations</a:t>
            </a:r>
          </a:p>
          <a:p>
            <a:r>
              <a:rPr lang="en-ZA" baseline="0" dirty="0" smtClean="0"/>
              <a:t>HSM the current holdup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13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IdP</a:t>
            </a:r>
            <a:r>
              <a:rPr lang="en-ZA" dirty="0" smtClean="0"/>
              <a:t> proxies</a:t>
            </a:r>
            <a:r>
              <a:rPr lang="en-ZA" baseline="0" dirty="0" smtClean="0"/>
              <a:t> introduce separate entities into the hub metadata for each identity provider, making the federation look like a full mesh but still directing traffic through the hub.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74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Only server that needs real backups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636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Esphimere" panose="020B0603030000020004" pitchFamily="34" charset="0"/>
                <a:ea typeface="Esphimere" panose="020B06030300000200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5394" y="5467738"/>
            <a:ext cx="2899667" cy="628261"/>
          </a:xfrm>
          <a:prstGeom prst="rect">
            <a:avLst/>
          </a:prstGeom>
        </p:spPr>
      </p:pic>
      <p:pic>
        <p:nvPicPr>
          <p:cNvPr id="1026" name="Picture 2" descr="http://www.tenet.ac.za/++theme++tenet/images/tenet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282" y="159978"/>
            <a:ext cx="1043792" cy="5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1232" y="66784"/>
            <a:ext cx="3005665" cy="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Building a green fields identity federation in South Africa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CHPC National </a:t>
            </a:r>
            <a:r>
              <a:rPr lang="en-ZA" dirty="0" smtClean="0"/>
              <a:t>Meeting</a:t>
            </a:r>
          </a:p>
          <a:p>
            <a:r>
              <a:rPr lang="en-ZA" dirty="0" smtClean="0"/>
              <a:t>December 2016</a:t>
            </a:r>
            <a:endParaRPr lang="en-ZA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2016/12/07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87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Building blocks – hub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Based on </a:t>
            </a:r>
            <a:r>
              <a:rPr lang="en-ZA" dirty="0" err="1" smtClean="0"/>
              <a:t>SimpleSAMLphp</a:t>
            </a:r>
            <a:endParaRPr lang="en-ZA" dirty="0" smtClean="0"/>
          </a:p>
          <a:p>
            <a:r>
              <a:rPr lang="en-ZA" dirty="0" smtClean="0"/>
              <a:t>Handles central discovery, attribute release and consent</a:t>
            </a:r>
          </a:p>
          <a:p>
            <a:r>
              <a:rPr lang="en-ZA" dirty="0" err="1" smtClean="0"/>
              <a:t>IdP</a:t>
            </a:r>
            <a:r>
              <a:rPr lang="en-ZA" dirty="0" smtClean="0"/>
              <a:t> proxies (to make the hub invisible) based on WAYF’s BIRK</a:t>
            </a:r>
          </a:p>
          <a:p>
            <a:r>
              <a:rPr lang="en-ZA" dirty="0" smtClean="0"/>
              <a:t>Consumes metadata aggregates just like any other </a:t>
            </a:r>
            <a:r>
              <a:rPr lang="en-ZA" dirty="0" err="1" smtClean="0"/>
              <a:t>IdP</a:t>
            </a:r>
            <a:r>
              <a:rPr lang="en-ZA" dirty="0" smtClean="0"/>
              <a:t>/SP</a:t>
            </a:r>
          </a:p>
          <a:p>
            <a:r>
              <a:rPr lang="en-ZA" dirty="0" smtClean="0"/>
              <a:t>If the hub goes down, people will notice!!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10</a:t>
            </a:fld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6206368" y="3424428"/>
            <a:ext cx="1869467" cy="186946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8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Building blocks – database &amp;</a:t>
            </a:r>
            <a:br>
              <a:rPr lang="en-ZA" dirty="0" smtClean="0"/>
            </a:br>
            <a:r>
              <a:rPr lang="en-ZA" dirty="0" smtClean="0"/>
              <a:t>syslog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Database for consent storage, web site</a:t>
            </a:r>
          </a:p>
          <a:p>
            <a:r>
              <a:rPr lang="en-ZA" dirty="0" smtClean="0"/>
              <a:t>Logging for entire federation</a:t>
            </a:r>
          </a:p>
          <a:p>
            <a:r>
              <a:rPr lang="en-ZA" dirty="0" smtClean="0"/>
              <a:t>Only server that contains critical information that needs to be backed up</a:t>
            </a:r>
          </a:p>
          <a:p>
            <a:r>
              <a:rPr lang="en-ZA" dirty="0" smtClean="0"/>
              <a:t>But! If it goes down, the hub will continue operations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11</a:t>
            </a:fld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4774327" y="4852008"/>
            <a:ext cx="1869467" cy="186946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8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Building a </a:t>
            </a:r>
            <a:r>
              <a:rPr lang="en-ZA" dirty="0" smtClean="0"/>
              <a:t>hub </a:t>
            </a:r>
            <a:r>
              <a:rPr lang="en-ZA" dirty="0"/>
              <a:t>&amp; s</a:t>
            </a:r>
            <a:r>
              <a:rPr lang="en-ZA" dirty="0" smtClean="0"/>
              <a:t>poke</a:t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Phase </a:t>
            </a:r>
            <a:r>
              <a:rPr lang="en-ZA" dirty="0" smtClean="0"/>
              <a:t>two – 2017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7286466" cy="54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12</a:t>
            </a:fld>
            <a:endParaRPr lang="en-ZA"/>
          </a:p>
        </p:txBody>
      </p:sp>
      <p:sp>
        <p:nvSpPr>
          <p:cNvPr id="6" name="Rounded Rectangular Callout 5"/>
          <p:cNvSpPr/>
          <p:nvPr/>
        </p:nvSpPr>
        <p:spPr>
          <a:xfrm>
            <a:off x="7796463" y="5486400"/>
            <a:ext cx="2598821" cy="1010653"/>
          </a:xfrm>
          <a:prstGeom prst="wedgeRoundRectCallout">
            <a:avLst>
              <a:gd name="adj1" fmla="val 11834"/>
              <a:gd name="adj2" fmla="val -96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Prioritise protecting the most noticeable component – the hub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6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Building a </a:t>
            </a:r>
            <a:r>
              <a:rPr lang="en-ZA" dirty="0" smtClean="0"/>
              <a:t>hub </a:t>
            </a:r>
            <a:r>
              <a:rPr lang="en-ZA" dirty="0"/>
              <a:t>&amp; s</a:t>
            </a:r>
            <a:r>
              <a:rPr lang="en-ZA" dirty="0" smtClean="0"/>
              <a:t>poke</a:t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Potential scale </a:t>
            </a:r>
            <a:r>
              <a:rPr lang="en-ZA" dirty="0" smtClean="0"/>
              <a:t>out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13</a:t>
            </a:fld>
            <a:endParaRPr lang="en-Z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78074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Building a </a:t>
            </a:r>
            <a:r>
              <a:rPr lang="en-ZA" dirty="0" smtClean="0"/>
              <a:t>hub </a:t>
            </a:r>
            <a:r>
              <a:rPr lang="en-ZA" dirty="0"/>
              <a:t>&amp; s</a:t>
            </a:r>
            <a:r>
              <a:rPr lang="en-ZA" dirty="0" smtClean="0"/>
              <a:t>poke</a:t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 smtClean="0"/>
              <a:t>HSMs everywhere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14</a:t>
            </a:fld>
            <a:endParaRPr lang="en-Z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78074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Deployment of the federation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Have tried to adopt a dev-ops approach</a:t>
            </a:r>
          </a:p>
          <a:p>
            <a:r>
              <a:rPr lang="en-ZA" dirty="0" smtClean="0"/>
              <a:t>All components deployed out of </a:t>
            </a:r>
            <a:r>
              <a:rPr lang="en-ZA" dirty="0" err="1" smtClean="0"/>
              <a:t>Ansible</a:t>
            </a:r>
            <a:endParaRPr lang="en-ZA" dirty="0"/>
          </a:p>
          <a:p>
            <a:pPr lvl="1"/>
            <a:r>
              <a:rPr lang="en-ZA" dirty="0" smtClean="0"/>
              <a:t>Complete redeployment of development environment takes about 15 minutes with minimal human involvement</a:t>
            </a:r>
          </a:p>
          <a:p>
            <a:r>
              <a:rPr lang="en-ZA" dirty="0" err="1" smtClean="0"/>
              <a:t>Ansible</a:t>
            </a:r>
            <a:r>
              <a:rPr lang="en-ZA" dirty="0" smtClean="0"/>
              <a:t> playbooks stored in Git</a:t>
            </a:r>
          </a:p>
          <a:p>
            <a:pPr lvl="1"/>
            <a:r>
              <a:rPr lang="en-ZA" dirty="0" smtClean="0"/>
              <a:t>more specifically, GitHub private </a:t>
            </a:r>
            <a:r>
              <a:rPr lang="en-ZA" dirty="0" err="1" smtClean="0"/>
              <a:t>respositories</a:t>
            </a:r>
            <a:r>
              <a:rPr lang="en-ZA" dirty="0" smtClean="0"/>
              <a:t> – which addresses some concerns about off-site backups</a:t>
            </a:r>
          </a:p>
          <a:p>
            <a:r>
              <a:rPr lang="en-ZA" dirty="0" smtClean="0"/>
              <a:t>Playbooks for all components except </a:t>
            </a:r>
            <a:r>
              <a:rPr lang="en-ZA" dirty="0" err="1" smtClean="0"/>
              <a:t>HAProxy</a:t>
            </a:r>
            <a:r>
              <a:rPr lang="en-ZA" dirty="0" smtClean="0"/>
              <a:t> currently exist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93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Hardware security modules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Federations are like certificate authorities, and the metadata signing certificate is like a CA certificate – the root of trust.</a:t>
            </a:r>
          </a:p>
          <a:p>
            <a:r>
              <a:rPr lang="en-ZA" dirty="0" smtClean="0"/>
              <a:t>Original plan was to introduce HSMs later, but this was brought forward based on suggestions from the international community</a:t>
            </a:r>
          </a:p>
          <a:p>
            <a:r>
              <a:rPr lang="en-ZA" dirty="0" smtClean="0"/>
              <a:t>Currently experimenting with a smartcard based HSM, and this is the last thing before the new SAFIRE hub &amp; spoke can go live.</a:t>
            </a:r>
          </a:p>
          <a:p>
            <a:r>
              <a:rPr lang="en-ZA" dirty="0" smtClean="0"/>
              <a:t>Later this can be replaced by a more traditional stand-alone HSM – if/when 2048 bit keys are compromised, or we want to sign SAML assertions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16</a:t>
            </a:fld>
            <a:endParaRPr lang="en-ZA"/>
          </a:p>
        </p:txBody>
      </p:sp>
      <p:pic>
        <p:nvPicPr>
          <p:cNvPr id="5122" name="Picture 2" descr="Nitrokey | Secure your digital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738" y="5623447"/>
            <a:ext cx="2491730" cy="7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1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3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What is an identity </a:t>
            </a:r>
            <a:r>
              <a:rPr lang="en-ZA" dirty="0"/>
              <a:t>f</a:t>
            </a:r>
            <a:r>
              <a:rPr lang="en-ZA" dirty="0" smtClean="0"/>
              <a:t>ederation?</a:t>
            </a:r>
          </a:p>
          <a:p>
            <a:r>
              <a:rPr lang="en-ZA" dirty="0" smtClean="0"/>
              <a:t>What is SAFIRE?</a:t>
            </a:r>
          </a:p>
          <a:p>
            <a:r>
              <a:rPr lang="en-ZA" dirty="0" smtClean="0"/>
              <a:t>History / politics / policy / </a:t>
            </a:r>
            <a:r>
              <a:rPr lang="en-ZA" dirty="0" smtClean="0"/>
              <a:t>etc.</a:t>
            </a:r>
            <a:endParaRPr lang="en-ZA" dirty="0" smtClean="0"/>
          </a:p>
          <a:p>
            <a:r>
              <a:rPr lang="en-ZA" dirty="0"/>
              <a:t>Technical architecture of SAFIRE</a:t>
            </a:r>
          </a:p>
          <a:p>
            <a:r>
              <a:rPr lang="en-ZA" dirty="0"/>
              <a:t>Implementation and d</a:t>
            </a:r>
            <a:r>
              <a:rPr lang="en-ZA" dirty="0" smtClean="0"/>
              <a:t>eployment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4090737" y="1080975"/>
            <a:ext cx="49342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90737" y="1603584"/>
            <a:ext cx="2957763" cy="16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90737" y="2142862"/>
            <a:ext cx="4619876" cy="1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architectures</a:t>
            </a:r>
            <a:endParaRPr lang="en-ZA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Full Mesh Federation</a:t>
            </a:r>
            <a:endParaRPr lang="en-ZA" dirty="0"/>
          </a:p>
        </p:txBody>
      </p:sp>
      <p:pic>
        <p:nvPicPr>
          <p:cNvPr id="1036" name="Picture 12" descr="https://wiki.edugain.org/index.php?action=remote&amp;title=-&amp;mod=SecureFileStore&amp;rf=getFile&amp;f=/0/0e/Full-Mesh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3"/>
          <a:stretch/>
        </p:blipFill>
        <p:spPr bwMode="auto">
          <a:xfrm>
            <a:off x="3600000" y="1872000"/>
            <a:ext cx="3780000" cy="411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 smtClean="0"/>
              <a:t>Hub &amp; Spoke Federation</a:t>
            </a:r>
            <a:endParaRPr lang="en-ZA" dirty="0"/>
          </a:p>
        </p:txBody>
      </p:sp>
      <p:pic>
        <p:nvPicPr>
          <p:cNvPr id="1038" name="Picture 14" descr="Hub-and-Spoke-Distributed.pn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"/>
          <a:stretch/>
        </p:blipFill>
        <p:spPr bwMode="auto">
          <a:xfrm>
            <a:off x="7740000" y="1872000"/>
            <a:ext cx="3780000" cy="38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  <p:sp>
        <p:nvSpPr>
          <p:cNvPr id="15" name="TextBox 14"/>
          <p:cNvSpPr txBox="1"/>
          <p:nvPr/>
        </p:nvSpPr>
        <p:spPr>
          <a:xfrm>
            <a:off x="7740000" y="6418929"/>
            <a:ext cx="37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 smtClean="0"/>
              <a:t> Source: </a:t>
            </a:r>
            <a:r>
              <a:rPr lang="en-ZA" sz="900" dirty="0" smtClean="0"/>
              <a:t>https</a:t>
            </a:r>
            <a:r>
              <a:rPr lang="en-ZA" sz="1000" dirty="0"/>
              <a:t>://wiki.edugain.org/Federation_Architecture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867912" y="2875978"/>
            <a:ext cx="3474720" cy="1815492"/>
          </a:xfrm>
          <a:prstGeom prst="wedgeRoundRectCallout">
            <a:avLst>
              <a:gd name="adj1" fmla="val -32863"/>
              <a:gd name="adj2" fmla="val -1097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More than 80% of the world’s research and education federations do this</a:t>
            </a:r>
            <a:endParaRPr lang="en-ZA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7892640" y="2875978"/>
            <a:ext cx="3474720" cy="1815492"/>
          </a:xfrm>
          <a:prstGeom prst="wedgeRoundRectCallout">
            <a:avLst>
              <a:gd name="adj1" fmla="val -32863"/>
              <a:gd name="adj2" fmla="val -1097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So we chose to do this…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1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Addressing the elephant in the room</a:t>
            </a:r>
            <a:endParaRPr lang="en-Z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SAFIRE’s architecture: hub &amp; spoke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  <p:pic>
        <p:nvPicPr>
          <p:cNvPr id="10" name="Picture 34" descr="Image result for elephant 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0" y="3310508"/>
            <a:ext cx="2857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elephant in the room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Why hub &amp; spoke?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Reduces the barriers to entry, particularly for identity providers</a:t>
            </a:r>
          </a:p>
          <a:p>
            <a:pPr lvl="1"/>
            <a:r>
              <a:rPr lang="en-ZA" dirty="0" smtClean="0"/>
              <a:t>Simplifies configuration</a:t>
            </a:r>
          </a:p>
          <a:p>
            <a:pPr lvl="1"/>
            <a:r>
              <a:rPr lang="en-ZA" dirty="0"/>
              <a:t>F</a:t>
            </a:r>
            <a:r>
              <a:rPr lang="en-ZA" dirty="0" smtClean="0"/>
              <a:t>orgiving of protocol anomalies</a:t>
            </a:r>
          </a:p>
          <a:p>
            <a:r>
              <a:rPr lang="en-ZA" dirty="0" smtClean="0"/>
              <a:t>Can do protocol translation in future</a:t>
            </a:r>
          </a:p>
          <a:p>
            <a:r>
              <a:rPr lang="en-ZA" dirty="0" smtClean="0"/>
              <a:t>Reduces the attribute release problem</a:t>
            </a:r>
          </a:p>
          <a:p>
            <a:r>
              <a:rPr lang="en-ZA" dirty="0"/>
              <a:t>Centralised consent </a:t>
            </a:r>
            <a:r>
              <a:rPr lang="en-ZA" dirty="0" smtClean="0"/>
              <a:t>(read POPI)</a:t>
            </a:r>
          </a:p>
          <a:p>
            <a:endParaRPr lang="en-ZA" dirty="0"/>
          </a:p>
          <a:p>
            <a:r>
              <a:rPr lang="en-ZA" dirty="0" err="1"/>
              <a:t>tl;dr</a:t>
            </a:r>
            <a:r>
              <a:rPr lang="en-ZA" dirty="0"/>
              <a:t> – </a:t>
            </a:r>
            <a:r>
              <a:rPr lang="en-ZA" dirty="0" smtClean="0"/>
              <a:t>seems a better </a:t>
            </a:r>
            <a:r>
              <a:rPr lang="en-ZA" dirty="0"/>
              <a:t>fit for South </a:t>
            </a:r>
            <a:r>
              <a:rPr lang="en-ZA" dirty="0" smtClean="0"/>
              <a:t>Africa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2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elephant in the room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But…</a:t>
            </a:r>
            <a:br>
              <a:rPr lang="en-ZA" dirty="0" smtClean="0"/>
            </a:br>
            <a:r>
              <a:rPr lang="en-ZA" dirty="0" smtClean="0"/>
              <a:t>There must be cons?!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Creates a single point of failure (hub)</a:t>
            </a:r>
          </a:p>
          <a:p>
            <a:r>
              <a:rPr lang="en-ZA" dirty="0" smtClean="0"/>
              <a:t>Makes the federation more complicated to implement and deploy</a:t>
            </a:r>
          </a:p>
          <a:p>
            <a:pPr lvl="1"/>
            <a:r>
              <a:rPr lang="en-ZA" dirty="0" smtClean="0"/>
              <a:t>Increases the central infrastructure costs</a:t>
            </a:r>
          </a:p>
          <a:p>
            <a:r>
              <a:rPr lang="en-ZA" dirty="0" smtClean="0"/>
              <a:t>Centralises control (and particularly ARP)</a:t>
            </a:r>
          </a:p>
          <a:p>
            <a:r>
              <a:rPr lang="en-ZA" dirty="0" smtClean="0"/>
              <a:t>Double discovery problem :-(</a:t>
            </a:r>
          </a:p>
          <a:p>
            <a:endParaRPr lang="en-ZA" dirty="0" smtClean="0"/>
          </a:p>
          <a:p>
            <a:r>
              <a:rPr lang="en-ZA" dirty="0" smtClean="0"/>
              <a:t>Most federations are evolving into hybrids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  <p:sp>
        <p:nvSpPr>
          <p:cNvPr id="5" name="Right Arrow 4"/>
          <p:cNvSpPr/>
          <p:nvPr/>
        </p:nvSpPr>
        <p:spPr>
          <a:xfrm>
            <a:off x="4179029" y="5005020"/>
            <a:ext cx="2520000" cy="14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Full Mesh</a:t>
            </a:r>
            <a:endParaRPr lang="en-ZA" dirty="0"/>
          </a:p>
        </p:txBody>
      </p:sp>
      <p:sp>
        <p:nvSpPr>
          <p:cNvPr id="6" name="Left Arrow 5"/>
          <p:cNvSpPr/>
          <p:nvPr/>
        </p:nvSpPr>
        <p:spPr>
          <a:xfrm>
            <a:off x="8538859" y="5005020"/>
            <a:ext cx="2520000" cy="14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Hub &amp; Spoke</a:t>
            </a:r>
            <a:endParaRPr lang="en-ZA" dirty="0"/>
          </a:p>
        </p:txBody>
      </p:sp>
      <p:sp>
        <p:nvSpPr>
          <p:cNvPr id="7" name="Hexagon 6"/>
          <p:cNvSpPr/>
          <p:nvPr/>
        </p:nvSpPr>
        <p:spPr>
          <a:xfrm>
            <a:off x="6898944" y="5005020"/>
            <a:ext cx="1440000" cy="1440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Hybrid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2442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 federation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SAFIRE technology roadmap (as at December 2016)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06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Phase one – now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71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Building a hub &amp; spoke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Building blocks – metadata aggregator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Based on WAYF’s PHPH</a:t>
            </a:r>
          </a:p>
          <a:p>
            <a:r>
              <a:rPr lang="en-ZA" dirty="0" smtClean="0"/>
              <a:t>Produces all metadata aggregates – both for internal operations, and for external consumption</a:t>
            </a:r>
          </a:p>
          <a:p>
            <a:r>
              <a:rPr lang="en-ZA" dirty="0" smtClean="0"/>
              <a:t>Uses a smartcard-based hardware security module to protect metadata signing key</a:t>
            </a:r>
          </a:p>
          <a:p>
            <a:r>
              <a:rPr lang="en-ZA" dirty="0" smtClean="0"/>
              <a:t>Works like a full mesh would (start of our hybrid)</a:t>
            </a:r>
          </a:p>
          <a:p>
            <a:r>
              <a:rPr lang="en-ZA" dirty="0" smtClean="0"/>
              <a:t>Because of caching, can go offline for several hours without loss of service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9</a:t>
            </a:fld>
            <a:endParaRPr lang="en-ZA"/>
          </a:p>
        </p:txBody>
      </p:sp>
      <p:sp>
        <p:nvSpPr>
          <p:cNvPr id="3" name="Oval 2"/>
          <p:cNvSpPr/>
          <p:nvPr/>
        </p:nvSpPr>
        <p:spPr>
          <a:xfrm>
            <a:off x="4864087" y="3424428"/>
            <a:ext cx="1691078" cy="169107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63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Esphimere Light"/>
        <a:ea typeface=""/>
        <a:cs typeface=""/>
      </a:majorFont>
      <a:minorFont>
        <a:latin typeface="Arial Unicode MS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IRE.potx" id="{25C596E8-CD16-4387-BE4F-F6D96E7BFF78}" vid="{E46B6130-C475-4914-9B3A-AA3CF26140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SAFIRE</Template>
  <TotalTime>0</TotalTime>
  <Words>828</Words>
  <Application>Microsoft Office PowerPoint</Application>
  <PresentationFormat>Widescreen</PresentationFormat>
  <Paragraphs>118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 2</vt:lpstr>
      <vt:lpstr>Rounded Elegance</vt:lpstr>
      <vt:lpstr>Esphimere Light</vt:lpstr>
      <vt:lpstr>Esphimere</vt:lpstr>
      <vt:lpstr>Arial Unicode MS</vt:lpstr>
      <vt:lpstr>Calibri</vt:lpstr>
      <vt:lpstr>SAFIRE</vt:lpstr>
      <vt:lpstr>Building a green fields identity federation in South Africa</vt:lpstr>
      <vt:lpstr>Introduction</vt:lpstr>
      <vt:lpstr>Federation architectures</vt:lpstr>
      <vt:lpstr>Addressing the elephant in the room</vt:lpstr>
      <vt:lpstr>The elephant in the room  Why hub &amp; spoke? </vt:lpstr>
      <vt:lpstr>The elephant in the room  But… There must be cons?!</vt:lpstr>
      <vt:lpstr>Building a hub &amp; spoke federation</vt:lpstr>
      <vt:lpstr>Building a hub &amp; spoke  Phase one – now  </vt:lpstr>
      <vt:lpstr>Building a hub &amp; spoke  Building blocks – metadata aggregator</vt:lpstr>
      <vt:lpstr>Building a hub &amp; spoke  Building blocks – hub  </vt:lpstr>
      <vt:lpstr>Building a hub &amp; spoke  Building blocks – database &amp; syslog</vt:lpstr>
      <vt:lpstr>Building a hub &amp; spoke  Phase two – 2017  </vt:lpstr>
      <vt:lpstr>Building a hub &amp; spoke  Potential scale out  </vt:lpstr>
      <vt:lpstr>Building a hub &amp; spoke  HSMs everywhere  </vt:lpstr>
      <vt:lpstr>Building a hub &amp; spoke  Deployment of the federation </vt:lpstr>
      <vt:lpstr>Building a hub &amp; spoke  Hardware security modules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2016-12-05T08:19:11Z</dcterms:created>
  <dcterms:modified xsi:type="dcterms:W3CDTF">2016-12-05T12:11:06Z</dcterms:modified>
</cp:coreProperties>
</file>