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72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260" r:id="rId4"/>
    <p:sldId id="259" r:id="rId5"/>
    <p:sldId id="265" r:id="rId6"/>
    <p:sldId id="261" r:id="rId7"/>
    <p:sldId id="262" r:id="rId8"/>
    <p:sldId id="268" r:id="rId9"/>
    <p:sldId id="266" r:id="rId10"/>
    <p:sldId id="267" r:id="rId11"/>
    <p:sldId id="269" r:id="rId12"/>
    <p:sldId id="270" r:id="rId13"/>
    <p:sldId id="272" r:id="rId14"/>
    <p:sldId id="271" r:id="rId15"/>
    <p:sldId id="275" r:id="rId16"/>
    <p:sldId id="273" r:id="rId17"/>
    <p:sldId id="274" r:id="rId18"/>
  </p:sldIdLst>
  <p:sldSz cx="12192000" cy="6858000"/>
  <p:notesSz cx="6858000" cy="9144000"/>
  <p:embeddedFontLst>
    <p:embeddedFont>
      <p:font typeface="Arial Unicode MS" panose="020B0604020202020204" pitchFamily="34" charset="-128"/>
      <p:regular r:id="rId21"/>
    </p:embeddedFont>
    <p:embeddedFont>
      <p:font typeface="Esphimere" panose="020B0603030000020004" pitchFamily="3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unded Elegance" panose="02020603050405020304" pitchFamily="18" charset="0"/>
      <p:regular r:id="rId28"/>
    </p:embeddedFont>
    <p:embeddedFont>
      <p:font typeface="Wingdings 2" panose="05020102010507070707" pitchFamily="18" charset="2"/>
      <p:regular r:id="rId29"/>
    </p:embeddedFont>
    <p:embeddedFont>
      <p:font typeface="Esphimere Light" panose="020B0403030000020004" pitchFamily="3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26E"/>
    <a:srgbClr val="5DA9DD"/>
    <a:srgbClr val="A6C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7342" autoAdjust="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outlineViewPr>
    <p:cViewPr>
      <p:scale>
        <a:sx n="33" d="100"/>
        <a:sy n="33" d="100"/>
      </p:scale>
      <p:origin x="0" y="-316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A2101-06F9-476E-A91B-AEDD4B962746}" type="datetimeFigureOut">
              <a:rPr lang="en-ZA" smtClean="0"/>
              <a:t>2017/03/23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8AC71-2F8F-426E-9194-CD003F069B9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6591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A9C55-D845-48A4-9817-F79F71CA8AF2}" type="datetimeFigureOut">
              <a:rPr lang="en-ZA" smtClean="0"/>
              <a:t>2017/03/23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A0BB7-5720-4614-903E-2A611CDF7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266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Original meeting at STIAS, hosted</a:t>
            </a:r>
            <a:r>
              <a:rPr lang="en-ZA" baseline="0" dirty="0" smtClean="0"/>
              <a:t> by SCA, ASAUDIT &amp; TENET and attended by most universities.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4468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https://learn.nsrc.org/fedidm/iam_researchers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4063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FIM4R</a:t>
            </a:r>
            <a:r>
              <a:rPr lang="en-ZA" baseline="0" dirty="0" smtClean="0"/>
              <a:t> is the Federated Identity Management for Researchers working group, comprising researchers from large science projects like CERN, Science &amp; Technology Facilities Council (UK), European Bioinformatics Group, etc. They published findings in 2012, which are summarised on this page. Heather Flannigan expands on them at https://learn.nsrc.org/fedidm/iam_researchers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802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 smtClean="0"/>
              <a:t>eduGAIN</a:t>
            </a:r>
            <a:r>
              <a:rPr lang="en-ZA" dirty="0" smtClean="0"/>
              <a:t> first</a:t>
            </a:r>
            <a:r>
              <a:rPr lang="en-ZA" baseline="0" dirty="0" smtClean="0"/>
              <a:t> pulled metadata on </a:t>
            </a:r>
            <a:r>
              <a:rPr lang="en-ZA" dirty="0" smtClean="0"/>
              <a:t>17</a:t>
            </a:r>
            <a:r>
              <a:rPr lang="en-ZA" baseline="30000" dirty="0" smtClean="0"/>
              <a:t>th</a:t>
            </a:r>
            <a:r>
              <a:rPr lang="en-ZA" dirty="0" smtClean="0"/>
              <a:t> February</a:t>
            </a:r>
            <a:r>
              <a:rPr lang="en-ZA" baseline="0" dirty="0" smtClean="0"/>
              <a:t> 2017</a:t>
            </a:r>
          </a:p>
          <a:p>
            <a:r>
              <a:rPr lang="en-ZA" baseline="0" dirty="0" smtClean="0"/>
              <a:t>Also have a collaboration agreement in place with WAYF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589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is the elephant in the room for anyone who’s looked at federation architectures,</a:t>
            </a:r>
            <a:r>
              <a:rPr lang="en-ZA" baseline="0" dirty="0" smtClean="0"/>
              <a:t> so we need to address it.</a:t>
            </a:r>
          </a:p>
          <a:p>
            <a:r>
              <a:rPr lang="en-ZA" baseline="0" dirty="0" smtClean="0"/>
              <a:t>Using a hub-and-spoke means we can do things like use </a:t>
            </a:r>
            <a:r>
              <a:rPr lang="en-ZA" baseline="0" dirty="0" err="1" smtClean="0"/>
              <a:t>Gsuite</a:t>
            </a:r>
            <a:r>
              <a:rPr lang="en-ZA" baseline="0" dirty="0" smtClean="0"/>
              <a:t> as an identity provider, that we can fix ADFS weirdness, and allows for protocol bridging later.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7693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Current, deployed</a:t>
            </a:r>
            <a:r>
              <a:rPr lang="en-ZA" baseline="0" dirty="0" smtClean="0"/>
              <a:t> architecture. All in Cape Town. Has separation between metadata (looks like a full mesh) and hub.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830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architecture</a:t>
            </a:r>
            <a:r>
              <a:rPr lang="en-ZA" baseline="0" dirty="0" smtClean="0"/>
              <a:t> splits components between Cape Town and </a:t>
            </a:r>
            <a:r>
              <a:rPr lang="en-ZA" baseline="0" dirty="0" err="1" smtClean="0"/>
              <a:t>Jo’burg</a:t>
            </a:r>
            <a:r>
              <a:rPr lang="en-ZA" baseline="0" dirty="0" smtClean="0"/>
              <a:t>, and uses </a:t>
            </a:r>
            <a:r>
              <a:rPr lang="en-ZA" baseline="0" dirty="0" err="1" smtClean="0"/>
              <a:t>haproxy</a:t>
            </a:r>
            <a:r>
              <a:rPr lang="en-ZA" baseline="0" dirty="0" smtClean="0"/>
              <a:t> as a load balancer. Not all components need to be built – for instance, we probably don’t need to replicate the database.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9461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New </a:t>
            </a:r>
            <a:r>
              <a:rPr lang="en-ZA" dirty="0" err="1" smtClean="0"/>
              <a:t>eduGAIN</a:t>
            </a:r>
            <a:r>
              <a:rPr lang="en-ZA" dirty="0" smtClean="0"/>
              <a:t> constitution is</a:t>
            </a:r>
            <a:r>
              <a:rPr lang="en-ZA" baseline="0" dirty="0" smtClean="0"/>
              <a:t> technology agnostic, so federation policy is all you’re really evaluated on.</a:t>
            </a:r>
            <a:endParaRPr lang="en-ZA" dirty="0" smtClean="0"/>
          </a:p>
          <a:p>
            <a:r>
              <a:rPr lang="en-ZA" dirty="0" smtClean="0"/>
              <a:t>REFEDS policy templates</a:t>
            </a:r>
            <a:r>
              <a:rPr lang="en-ZA" baseline="0" dirty="0" smtClean="0"/>
              <a:t> (https://wiki.refeds.org/display/FBP/Federation-Best-Practice+Home)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538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This is</a:t>
            </a:r>
            <a:r>
              <a:rPr lang="en-ZA" baseline="0" dirty="0" smtClean="0"/>
              <a:t> probably the ultimate goal of federation, but also an unrealistic one. “fewer identities” is probably more realistic.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4897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https://learn.nsrc.org/fedidm/idfed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15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https://learn.nsrc.org/fedidm/service_providers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A0BB7-5720-4614-903E-2A611CDF7B09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594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Esphimere" panose="020B0603030000020004" pitchFamily="34" charset="0"/>
                <a:ea typeface="Esphimere" panose="020B06030300000200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9598" y="6420816"/>
            <a:ext cx="670476" cy="2361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394" y="5467738"/>
            <a:ext cx="2899667" cy="628261"/>
          </a:xfrm>
          <a:prstGeom prst="rect">
            <a:avLst/>
          </a:prstGeom>
        </p:spPr>
      </p:pic>
      <p:pic>
        <p:nvPicPr>
          <p:cNvPr id="1026" name="Picture 2" descr="http://www.tenet.ac.za/++theme++tenet/images/tenet-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26282" y="159978"/>
            <a:ext cx="1043792" cy="53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472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668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10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298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622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08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58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256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74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57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30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5DA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2016/08/15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3816C73-210A-41C5-B827-B7540F9CA7FC}" type="slidenum">
              <a:rPr lang="en-ZA" smtClean="0"/>
              <a:t>‹#›</a:t>
            </a:fld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232" y="66784"/>
            <a:ext cx="3005665" cy="6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0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Identity Federation in South Africa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err="1" smtClean="0"/>
              <a:t>Sci-GaIA</a:t>
            </a:r>
            <a:r>
              <a:rPr lang="en-ZA" dirty="0" smtClean="0"/>
              <a:t> Final Event</a:t>
            </a:r>
            <a:br>
              <a:rPr lang="en-ZA" dirty="0" smtClean="0"/>
            </a:br>
            <a:r>
              <a:rPr lang="en-ZA" dirty="0" smtClean="0"/>
              <a:t>CSIR International Convention Centre, March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20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One </a:t>
            </a:r>
            <a:r>
              <a:rPr lang="en-ZA" strike="sngStrike" dirty="0" smtClean="0"/>
              <a:t>ring </a:t>
            </a:r>
            <a:r>
              <a:rPr lang="en-ZA" dirty="0" smtClean="0"/>
              <a:t>identity to rule them all</a:t>
            </a:r>
            <a:endParaRPr lang="en-US" dirty="0"/>
          </a:p>
        </p:txBody>
      </p:sp>
      <p:pic>
        <p:nvPicPr>
          <p:cNvPr id="1028" name="Picture 4" descr="http://vignette1.wikia.nocookie.net/lotr/images/6/65/One_Ring_Render.png/revision/latest?cb=2015021800510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69882" y="863600"/>
            <a:ext cx="5912911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10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7740000" y="6418929"/>
            <a:ext cx="378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000" dirty="0" smtClean="0"/>
              <a:t> Source: </a:t>
            </a:r>
            <a:r>
              <a:rPr lang="en-ZA" sz="1000" dirty="0"/>
              <a:t>http://lotr.wikia.com</a:t>
            </a:r>
          </a:p>
        </p:txBody>
      </p:sp>
    </p:spTree>
    <p:extLst>
      <p:ext uri="{BB962C8B-B14F-4D97-AF65-F5344CB8AC3E}">
        <p14:creationId xmlns:p14="http://schemas.microsoft.com/office/powerpoint/2010/main" val="27034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For identity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Simplified integration = lower costs</a:t>
            </a:r>
          </a:p>
          <a:p>
            <a:r>
              <a:rPr lang="en-ZA" dirty="0" smtClean="0"/>
              <a:t>Reuse of existing identity information</a:t>
            </a:r>
          </a:p>
          <a:p>
            <a:r>
              <a:rPr lang="en-ZA" dirty="0" smtClean="0"/>
              <a:t>Standardised attribute release</a:t>
            </a:r>
          </a:p>
          <a:p>
            <a:pPr lvl="1"/>
            <a:r>
              <a:rPr lang="en-ZA" dirty="0" smtClean="0"/>
              <a:t>The hub also</a:t>
            </a:r>
            <a:r>
              <a:rPr lang="en-ZA" baseline="0" dirty="0" smtClean="0"/>
              <a:t> helps by adding missing attributes</a:t>
            </a:r>
            <a:endParaRPr lang="en-ZA" dirty="0" smtClean="0"/>
          </a:p>
          <a:p>
            <a:r>
              <a:rPr lang="en-ZA" dirty="0" smtClean="0"/>
              <a:t>Mandatory consent</a:t>
            </a:r>
          </a:p>
          <a:p>
            <a:pPr lvl="1"/>
            <a:r>
              <a:rPr lang="en-ZA" dirty="0" smtClean="0"/>
              <a:t>Helps with POPI/privacy legislation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11</a:t>
            </a:fld>
            <a:endParaRPr lang="en-ZA"/>
          </a:p>
        </p:txBody>
      </p:sp>
      <p:sp>
        <p:nvSpPr>
          <p:cNvPr id="6" name="Cloud Callout 5"/>
          <p:cNvSpPr/>
          <p:nvPr/>
        </p:nvSpPr>
        <p:spPr>
          <a:xfrm>
            <a:off x="6794695" y="864108"/>
            <a:ext cx="4389773" cy="3187387"/>
          </a:xfrm>
          <a:prstGeom prst="cloudCallout">
            <a:avLst>
              <a:gd name="adj1" fmla="val 61162"/>
              <a:gd name="adj2" fmla="val 109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Things university management / IT departments care about, not researchers…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43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For service </a:t>
            </a:r>
            <a:r>
              <a:rPr lang="en-ZA" dirty="0"/>
              <a:t>p</a:t>
            </a:r>
            <a:r>
              <a:rPr lang="en-ZA" dirty="0" smtClean="0"/>
              <a:t>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Access to existing, high quality identity information</a:t>
            </a:r>
          </a:p>
          <a:p>
            <a:r>
              <a:rPr lang="en-ZA" dirty="0" smtClean="0"/>
              <a:t>Reduced support costs</a:t>
            </a:r>
          </a:p>
          <a:p>
            <a:pPr lvl="1"/>
            <a:r>
              <a:rPr lang="en-ZA" dirty="0" smtClean="0"/>
              <a:t>P</a:t>
            </a:r>
            <a:r>
              <a:rPr lang="en-ZA" baseline="0" dirty="0" smtClean="0"/>
              <a:t>assword problems go to the </a:t>
            </a:r>
            <a:r>
              <a:rPr lang="en-ZA" baseline="0" dirty="0" err="1" smtClean="0"/>
              <a:t>IdP’s</a:t>
            </a:r>
            <a:r>
              <a:rPr lang="en-ZA" baseline="0" dirty="0" smtClean="0"/>
              <a:t> help desk</a:t>
            </a:r>
            <a:endParaRPr lang="en-ZA" dirty="0" smtClean="0"/>
          </a:p>
          <a:p>
            <a:r>
              <a:rPr lang="en-ZA" dirty="0" smtClean="0"/>
              <a:t>Helps comply with privacy and identity laws</a:t>
            </a:r>
          </a:p>
          <a:p>
            <a:r>
              <a:rPr lang="en-ZA" dirty="0" smtClean="0"/>
              <a:t>Less personal info = reduced risk</a:t>
            </a:r>
          </a:p>
          <a:p>
            <a:r>
              <a:rPr lang="en-ZA" dirty="0" smtClean="0"/>
              <a:t>Access is revoked when people leave</a:t>
            </a:r>
          </a:p>
          <a:p>
            <a:r>
              <a:rPr lang="en-ZA" dirty="0" smtClean="0"/>
              <a:t>Improved user experience – easier for people to get started using your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12</a:t>
            </a:fld>
            <a:endParaRPr lang="en-ZA"/>
          </a:p>
        </p:txBody>
      </p:sp>
      <p:sp>
        <p:nvSpPr>
          <p:cNvPr id="5" name="Cloud Callout 4"/>
          <p:cNvSpPr/>
          <p:nvPr/>
        </p:nvSpPr>
        <p:spPr>
          <a:xfrm>
            <a:off x="6794695" y="864108"/>
            <a:ext cx="4389773" cy="3187387"/>
          </a:xfrm>
          <a:prstGeom prst="cloudCallout">
            <a:avLst>
              <a:gd name="adj1" fmla="val 60842"/>
              <a:gd name="adj2" fmla="val 110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Things CIOs / IT managers care about, not academics…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32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For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Provides a new approach to electronic resource management</a:t>
            </a:r>
          </a:p>
          <a:p>
            <a:r>
              <a:rPr lang="en-ZA" dirty="0" smtClean="0"/>
              <a:t>Better control over who has access to your resources = better compliance with licensing agreements</a:t>
            </a:r>
          </a:p>
          <a:p>
            <a:r>
              <a:rPr lang="en-ZA" dirty="0" smtClean="0"/>
              <a:t>Allows you to downsize/decommission reverse proxies</a:t>
            </a:r>
          </a:p>
          <a:p>
            <a:pPr lvl="1"/>
            <a:r>
              <a:rPr lang="en-ZA" dirty="0" smtClean="0"/>
              <a:t>Deals with the burgeoning SSL subject</a:t>
            </a:r>
            <a:r>
              <a:rPr lang="en-ZA" baseline="0" dirty="0" smtClean="0"/>
              <a:t> alternative name </a:t>
            </a:r>
            <a:r>
              <a:rPr lang="en-ZA" dirty="0" smtClean="0"/>
              <a:t>problem</a:t>
            </a:r>
          </a:p>
          <a:p>
            <a:pPr lvl="0"/>
            <a:r>
              <a:rPr lang="en-US" dirty="0" smtClean="0"/>
              <a:t>Less confusing</a:t>
            </a:r>
            <a:r>
              <a:rPr lang="en-US" baseline="0" dirty="0" smtClean="0"/>
              <a:t> for your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13</a:t>
            </a:fld>
            <a:endParaRPr lang="en-ZA"/>
          </a:p>
        </p:txBody>
      </p:sp>
      <p:sp>
        <p:nvSpPr>
          <p:cNvPr id="6" name="Cloud Callout 5"/>
          <p:cNvSpPr/>
          <p:nvPr/>
        </p:nvSpPr>
        <p:spPr>
          <a:xfrm>
            <a:off x="6794695" y="864108"/>
            <a:ext cx="4389773" cy="3187387"/>
          </a:xfrm>
          <a:prstGeom prst="cloudCallout">
            <a:avLst>
              <a:gd name="adj1" fmla="val 60842"/>
              <a:gd name="adj2" fmla="val 110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/>
              <a:t>Things library directors care about…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3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For academic &amp; research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Immediate access to a wide range of existing global services via </a:t>
            </a:r>
            <a:r>
              <a:rPr lang="en-ZA" dirty="0" err="1"/>
              <a:t>eduGAIN</a:t>
            </a:r>
            <a:endParaRPr lang="en-ZA" dirty="0"/>
          </a:p>
          <a:p>
            <a:r>
              <a:rPr lang="en-ZA" dirty="0"/>
              <a:t>One username and password to remember</a:t>
            </a:r>
          </a:p>
          <a:p>
            <a:r>
              <a:rPr lang="en-ZA" dirty="0"/>
              <a:t>Better control over your personal info</a:t>
            </a:r>
          </a:p>
          <a:p>
            <a:r>
              <a:rPr lang="en-ZA" dirty="0"/>
              <a:t>Fosters (global) </a:t>
            </a:r>
            <a:r>
              <a:rPr lang="en-ZA" dirty="0" smtClean="0"/>
              <a:t>collaboration</a:t>
            </a:r>
            <a:endParaRPr lang="en-US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r>
              <a:rPr lang="en-ZA" dirty="0" smtClean="0"/>
              <a:t>Allows you to forget about identity and focus on teaching &amp; research…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14</a:t>
            </a:fld>
            <a:endParaRPr lang="en-ZA"/>
          </a:p>
        </p:txBody>
      </p:sp>
      <p:grpSp>
        <p:nvGrpSpPr>
          <p:cNvPr id="5" name="Group 4"/>
          <p:cNvGrpSpPr/>
          <p:nvPr/>
        </p:nvGrpSpPr>
        <p:grpSpPr>
          <a:xfrm>
            <a:off x="6794695" y="864108"/>
            <a:ext cx="4389773" cy="3187387"/>
            <a:chOff x="6794695" y="864108"/>
            <a:chExt cx="4389773" cy="3187387"/>
          </a:xfrm>
        </p:grpSpPr>
        <p:sp>
          <p:nvSpPr>
            <p:cNvPr id="6" name="Cloud Callout 5"/>
            <p:cNvSpPr/>
            <p:nvPr/>
          </p:nvSpPr>
          <p:spPr>
            <a:xfrm>
              <a:off x="6794695" y="864108"/>
              <a:ext cx="4389773" cy="3187387"/>
            </a:xfrm>
            <a:prstGeom prst="cloudCallout">
              <a:avLst>
                <a:gd name="adj1" fmla="val 60842"/>
                <a:gd name="adj2" fmla="val 1100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/>
            </a:p>
            <a:p>
              <a:pPr algn="ctr"/>
              <a:endParaRPr lang="en-US" sz="2400" dirty="0"/>
            </a:p>
            <a:p>
              <a:pPr algn="ctr"/>
              <a:endParaRPr lang="en-US" sz="2400" dirty="0" smtClean="0"/>
            </a:p>
            <a:p>
              <a:pPr algn="ctr"/>
              <a:endParaRPr lang="en-US" sz="2400" dirty="0"/>
            </a:p>
          </p:txBody>
        </p:sp>
        <p:pic>
          <p:nvPicPr>
            <p:cNvPr id="2052" name="Picture 4" descr="Image result for happy face emo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6603" y="1340653"/>
              <a:ext cx="1325956" cy="1325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7971486" y="2759969"/>
            <a:ext cx="2036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But don’t take my word for it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2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FIM4R Findings (2012)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Federated technologies are good. Take advantage of them.</a:t>
            </a:r>
          </a:p>
          <a:p>
            <a:r>
              <a:rPr lang="en-ZA" dirty="0" smtClean="0"/>
              <a:t>The infrastructure needs to be improved to take advantage of federated technologies. Do it.</a:t>
            </a:r>
          </a:p>
          <a:p>
            <a:r>
              <a:rPr lang="en-ZA" dirty="0" smtClean="0"/>
              <a:t>Relying on older models of local account creation and IP-based ACLs is easier. This is a very limited view. Stop it.</a:t>
            </a:r>
          </a:p>
          <a:p>
            <a:r>
              <a:rPr lang="en-ZA" dirty="0" smtClean="0"/>
              <a:t>If you can’t fix it all yourself (and you can’t), facilitate the efforts of groups that can. Build relationships, target your spending or funding to make the biggest impact.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15</a:t>
            </a:fld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7740000" y="6356350"/>
            <a:ext cx="37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ZA" sz="1000" dirty="0" smtClean="0"/>
              <a:t> Source: </a:t>
            </a:r>
            <a:r>
              <a:rPr lang="en-ZA" sz="1000" dirty="0"/>
              <a:t>http://</a:t>
            </a:r>
            <a:r>
              <a:rPr lang="en-ZA" sz="1000" dirty="0" smtClean="0"/>
              <a:t>cds.cern.ch/record/1442597</a:t>
            </a:r>
            <a:r>
              <a:rPr lang="en-ZA" sz="1000" dirty="0"/>
              <a:t/>
            </a:r>
            <a:br>
              <a:rPr lang="en-ZA" sz="1000" dirty="0"/>
            </a:br>
            <a:r>
              <a:rPr lang="en-ZA" sz="1000" dirty="0"/>
              <a:t>Via: https://learn.nsrc.org/fedidm/iam_researchers</a:t>
            </a:r>
          </a:p>
        </p:txBody>
      </p:sp>
    </p:spTree>
    <p:extLst>
      <p:ext uri="{BB962C8B-B14F-4D97-AF65-F5344CB8AC3E}">
        <p14:creationId xmlns:p14="http://schemas.microsoft.com/office/powerpoint/2010/main" val="21139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91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17</a:t>
            </a:fld>
            <a:endParaRPr lang="en-ZA"/>
          </a:p>
        </p:txBody>
      </p:sp>
      <p:sp>
        <p:nvSpPr>
          <p:cNvPr id="7" name="Rectangle 6"/>
          <p:cNvSpPr/>
          <p:nvPr/>
        </p:nvSpPr>
        <p:spPr>
          <a:xfrm>
            <a:off x="4596063" y="1354154"/>
            <a:ext cx="691524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2400" dirty="0" smtClean="0">
                <a:solidFill>
                  <a:srgbClr val="25326E"/>
                </a:solidFill>
              </a:rPr>
              <a:t>With your help, the RIPE NCC is building the largest Internet measurement network ever made. RIPE Atlas employs a global network of (&gt;10,000) probes that measure Internet connectivity and reachability, providing an unprecedented understanding of the state of the Internet in real time.</a:t>
            </a:r>
          </a:p>
          <a:p>
            <a:pPr algn="ctr"/>
            <a:endParaRPr lang="en-ZA" sz="2800" dirty="0" smtClean="0">
              <a:solidFill>
                <a:srgbClr val="25326E"/>
              </a:solidFill>
            </a:endParaRPr>
          </a:p>
          <a:p>
            <a:pPr algn="ctr"/>
            <a:r>
              <a:rPr lang="en-ZA" sz="3200" dirty="0" smtClean="0">
                <a:solidFill>
                  <a:srgbClr val="25326E"/>
                </a:solidFill>
              </a:rPr>
              <a:t>https://atlas.ripe.net/</a:t>
            </a:r>
            <a:endParaRPr lang="en-ZA" sz="3200" dirty="0">
              <a:solidFill>
                <a:srgbClr val="25326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596"/>
            <a:ext cx="4467849" cy="5182323"/>
          </a:xfrm>
          <a:prstGeom prst="rect">
            <a:avLst/>
          </a:prstGeom>
        </p:spPr>
      </p:pic>
      <p:pic>
        <p:nvPicPr>
          <p:cNvPr id="1032" name="Picture 8" descr="RIPE NCC Network Coordin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834" y="5617264"/>
            <a:ext cx="265747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title" idx="4294967295"/>
          </p:nvPr>
        </p:nvSpPr>
        <p:spPr>
          <a:xfrm>
            <a:off x="-1" y="78159"/>
            <a:ext cx="4467849" cy="885437"/>
          </a:xfrm>
        </p:spPr>
        <p:txBody>
          <a:bodyPr>
            <a:normAutofit/>
          </a:bodyPr>
          <a:lstStyle/>
          <a:p>
            <a:r>
              <a:rPr lang="en-ZA" dirty="0" smtClean="0"/>
              <a:t>RIPE Atlas</a:t>
            </a:r>
            <a:r>
              <a:rPr lang="en-ZA" baseline="0" dirty="0" smtClean="0"/>
              <a:t> Punt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31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Introducing SAFIRE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78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Brief history of SAFIRE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need for an identity federation was identified by the community in 2014</a:t>
            </a:r>
          </a:p>
          <a:p>
            <a:r>
              <a:rPr lang="en-ZA" dirty="0" smtClean="0"/>
              <a:t>Took a long time to get going – apparently a common story :-)</a:t>
            </a:r>
          </a:p>
          <a:p>
            <a:r>
              <a:rPr lang="en-ZA" dirty="0" smtClean="0"/>
              <a:t>Eventually a number of universities agreed to provide seed funding, which spurred some motion</a:t>
            </a:r>
            <a:endParaRPr lang="en-US" dirty="0" smtClean="0"/>
          </a:p>
          <a:p>
            <a:r>
              <a:rPr lang="en-ZA" dirty="0" smtClean="0"/>
              <a:t>Initially piloted as a full-mesh federation, later changed architecture to a hub-and-spoke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53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Current status of identity federation in South Africa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Hub-and-spoke architecture deployed</a:t>
            </a:r>
          </a:p>
          <a:p>
            <a:r>
              <a:rPr lang="en-ZA" dirty="0" smtClean="0"/>
              <a:t>Transition from pilot underway, mostly completed</a:t>
            </a:r>
          </a:p>
          <a:p>
            <a:r>
              <a:rPr lang="en-ZA" dirty="0" smtClean="0"/>
              <a:t>Roadmap showing next phases</a:t>
            </a:r>
          </a:p>
          <a:p>
            <a:r>
              <a:rPr lang="en-ZA" dirty="0" smtClean="0"/>
              <a:t>Supported service with full time staff</a:t>
            </a:r>
          </a:p>
          <a:p>
            <a:endParaRPr lang="en-ZA" dirty="0" smtClean="0"/>
          </a:p>
          <a:p>
            <a:r>
              <a:rPr lang="en-ZA" dirty="0" smtClean="0"/>
              <a:t>South Africa was accepted as a member of </a:t>
            </a:r>
            <a:r>
              <a:rPr lang="en-ZA" dirty="0" err="1" smtClean="0"/>
              <a:t>eduGAIN</a:t>
            </a:r>
            <a:r>
              <a:rPr lang="en-ZA" dirty="0" smtClean="0"/>
              <a:t> in February 2017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… and published metadata the next day</a:t>
            </a:r>
            <a:endParaRPr lang="en-Z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52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hub-and-spoke?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The hub-and-spoke architecture was chosen to address two concerns: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 smtClean="0"/>
              <a:t>Reducing the barriers to entry for identity providers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 smtClean="0"/>
              <a:t>Increasing access to attributes for service providers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5</a:t>
            </a:fld>
            <a:endParaRPr lang="en-ZA"/>
          </a:p>
        </p:txBody>
      </p:sp>
      <p:pic>
        <p:nvPicPr>
          <p:cNvPr id="5" name="Picture 34" descr="Image result for elephant roo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658" y="4346917"/>
            <a:ext cx="1718004" cy="163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Current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6</a:t>
            </a:fld>
            <a:endParaRPr lang="en-ZA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900000"/>
            <a:ext cx="421925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8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Roadmap to a resilient, fully redundant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7</a:t>
            </a:fld>
            <a:endParaRPr lang="en-ZA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900000"/>
            <a:ext cx="780745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Pause for reflection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technology is easy(</a:t>
            </a:r>
            <a:r>
              <a:rPr lang="en-ZA" dirty="0" err="1" smtClean="0"/>
              <a:t>ish</a:t>
            </a:r>
            <a:r>
              <a:rPr lang="en-ZA" dirty="0" smtClean="0"/>
              <a:t>)</a:t>
            </a:r>
          </a:p>
          <a:p>
            <a:r>
              <a:rPr lang="en-ZA" dirty="0" smtClean="0"/>
              <a:t>The difficult part is getting the governance layer right – policies, contracts, lawyers, </a:t>
            </a:r>
            <a:r>
              <a:rPr lang="en-ZA" dirty="0" err="1" smtClean="0"/>
              <a:t>etc</a:t>
            </a:r>
            <a:endParaRPr lang="en-ZA" dirty="0" smtClean="0"/>
          </a:p>
          <a:p>
            <a:r>
              <a:rPr lang="en-ZA" dirty="0" smtClean="0"/>
              <a:t>However, that time wasn’t wasted – because that’s the bit that </a:t>
            </a:r>
            <a:r>
              <a:rPr lang="en-ZA" dirty="0" err="1" smtClean="0"/>
              <a:t>eduGAIN</a:t>
            </a:r>
            <a:r>
              <a:rPr lang="en-ZA" dirty="0" smtClean="0"/>
              <a:t> cared most about</a:t>
            </a:r>
          </a:p>
          <a:p>
            <a:r>
              <a:rPr lang="en-ZA" dirty="0" smtClean="0"/>
              <a:t>And it’s also an area where REFEDS has done a lot of work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17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 what does this all mean for R&amp;E?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6C73-210A-41C5-B827-B7540F9CA7FC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31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FIRE">
  <a:themeElements>
    <a:clrScheme name="SAFIR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A77FB2"/>
      </a:accent1>
      <a:accent2>
        <a:srgbClr val="FAB900"/>
      </a:accent2>
      <a:accent3>
        <a:srgbClr val="90BB23"/>
      </a:accent3>
      <a:accent4>
        <a:srgbClr val="EE7008"/>
      </a:accent4>
      <a:accent5>
        <a:srgbClr val="6A488E"/>
      </a:accent5>
      <a:accent6>
        <a:srgbClr val="D5393D"/>
      </a:accent6>
      <a:hlink>
        <a:srgbClr val="90BB23"/>
      </a:hlink>
      <a:folHlink>
        <a:srgbClr val="EE7008"/>
      </a:folHlink>
    </a:clrScheme>
    <a:fontScheme name="Custom 1">
      <a:majorFont>
        <a:latin typeface="Esphimere Light"/>
        <a:ea typeface=""/>
        <a:cs typeface=""/>
      </a:majorFont>
      <a:minorFont>
        <a:latin typeface="Arial Unicode MS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9400C5-9B23-44AA-9F88-7F7892F0EC2E}" vid="{E5EF56D0-9EE5-4261-9C38-7BEAD6FC1E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887</Words>
  <Application>Microsoft Office PowerPoint</Application>
  <PresentationFormat>Widescreen</PresentationFormat>
  <Paragraphs>119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Unicode MS</vt:lpstr>
      <vt:lpstr>Esphimere</vt:lpstr>
      <vt:lpstr>Calibri</vt:lpstr>
      <vt:lpstr>Rounded Elegance</vt:lpstr>
      <vt:lpstr>Wingdings 2</vt:lpstr>
      <vt:lpstr>Esphimere Light</vt:lpstr>
      <vt:lpstr>SAFIRE</vt:lpstr>
      <vt:lpstr>Identity Federation in South Africa</vt:lpstr>
      <vt:lpstr>Introducing SAFIRE</vt:lpstr>
      <vt:lpstr>Brief history of SAFIRE</vt:lpstr>
      <vt:lpstr>Current status of identity federation in South Africa</vt:lpstr>
      <vt:lpstr>Why hub-and-spoke?</vt:lpstr>
      <vt:lpstr>Current deployment</vt:lpstr>
      <vt:lpstr>Roadmap to a resilient, fully redundant architecture</vt:lpstr>
      <vt:lpstr>Pause for reflection</vt:lpstr>
      <vt:lpstr>So what does this all mean for R&amp;E?</vt:lpstr>
      <vt:lpstr>One ring identity to rule them all</vt:lpstr>
      <vt:lpstr>For identity providers</vt:lpstr>
      <vt:lpstr>For service providers</vt:lpstr>
      <vt:lpstr>For libraries</vt:lpstr>
      <vt:lpstr>For academic &amp; research staff</vt:lpstr>
      <vt:lpstr>FIM4R Findings (2012)</vt:lpstr>
      <vt:lpstr>Questions?</vt:lpstr>
      <vt:lpstr>RIPE Atlas Punt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2017-03-22T18:27:40Z</dcterms:created>
  <dcterms:modified xsi:type="dcterms:W3CDTF">2017-03-23T09:57:42Z</dcterms:modified>
</cp:coreProperties>
</file>