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726" r:id="rId1"/>
  </p:sldMasterIdLst>
  <p:notesMasterIdLst>
    <p:notesMasterId r:id="rId47"/>
  </p:notesMasterIdLst>
  <p:handoutMasterIdLst>
    <p:handoutMasterId r:id="rId48"/>
  </p:handoutMasterIdLst>
  <p:sldIdLst>
    <p:sldId id="256" r:id="rId2"/>
    <p:sldId id="257" r:id="rId3"/>
    <p:sldId id="258" r:id="rId4"/>
    <p:sldId id="266" r:id="rId5"/>
    <p:sldId id="281" r:id="rId6"/>
    <p:sldId id="268" r:id="rId7"/>
    <p:sldId id="269" r:id="rId8"/>
    <p:sldId id="270" r:id="rId9"/>
    <p:sldId id="271" r:id="rId10"/>
    <p:sldId id="279" r:id="rId11"/>
    <p:sldId id="280" r:id="rId12"/>
    <p:sldId id="277" r:id="rId13"/>
    <p:sldId id="272" r:id="rId14"/>
    <p:sldId id="278" r:id="rId15"/>
    <p:sldId id="259" r:id="rId16"/>
    <p:sldId id="267" r:id="rId17"/>
    <p:sldId id="273" r:id="rId18"/>
    <p:sldId id="276" r:id="rId19"/>
    <p:sldId id="274" r:id="rId20"/>
    <p:sldId id="275" r:id="rId21"/>
    <p:sldId id="302" r:id="rId22"/>
    <p:sldId id="298" r:id="rId23"/>
    <p:sldId id="260" r:id="rId24"/>
    <p:sldId id="265" r:id="rId25"/>
    <p:sldId id="288" r:id="rId26"/>
    <p:sldId id="261" r:id="rId27"/>
    <p:sldId id="282" r:id="rId28"/>
    <p:sldId id="283" r:id="rId29"/>
    <p:sldId id="286" r:id="rId30"/>
    <p:sldId id="285" r:id="rId31"/>
    <p:sldId id="284" r:id="rId32"/>
    <p:sldId id="287" r:id="rId33"/>
    <p:sldId id="262" r:id="rId34"/>
    <p:sldId id="299" r:id="rId35"/>
    <p:sldId id="294" r:id="rId36"/>
    <p:sldId id="293" r:id="rId37"/>
    <p:sldId id="263" r:id="rId38"/>
    <p:sldId id="289" r:id="rId39"/>
    <p:sldId id="290" r:id="rId40"/>
    <p:sldId id="291" r:id="rId41"/>
    <p:sldId id="292" r:id="rId42"/>
    <p:sldId id="300" r:id="rId43"/>
    <p:sldId id="297" r:id="rId44"/>
    <p:sldId id="264" r:id="rId45"/>
    <p:sldId id="296" r:id="rId46"/>
  </p:sldIdLst>
  <p:sldSz cx="12192000" cy="6858000"/>
  <p:notesSz cx="6858000" cy="9144000"/>
  <p:embeddedFontLst>
    <p:embeddedFont>
      <p:font typeface="Wingdings 2" panose="05020102010507070707" pitchFamily="18" charset="2"/>
      <p:regular r:id="rId49"/>
    </p:embeddedFont>
    <p:embeddedFont>
      <p:font typeface="Esphimere" panose="020B0603030000020004" pitchFamily="34" charset="0"/>
      <p:regular r:id="rId50"/>
      <p:bold r:id="rId51"/>
    </p:embeddedFont>
    <p:embeddedFont>
      <p:font typeface="Arial Unicode MS" panose="020B0604020202020204" pitchFamily="34" charset="-128"/>
      <p:regular r:id="rId52"/>
    </p:embeddedFont>
    <p:embeddedFont>
      <p:font typeface="Calibri" panose="020F0502020204030204" pitchFamily="34" charset="0"/>
      <p:regular r:id="rId53"/>
      <p:bold r:id="rId54"/>
      <p:italic r:id="rId55"/>
      <p:boldItalic r:id="rId56"/>
    </p:embeddedFont>
    <p:embeddedFont>
      <p:font typeface="Rounded Elegance" panose="02020603050405020304" pitchFamily="18" charset="0"/>
      <p:regular r:id="rId57"/>
    </p:embeddedFont>
    <p:embeddedFont>
      <p:font typeface="Esphimere Light" panose="020B0403030000020004" pitchFamily="34" charset="0"/>
      <p:regular r:id="rId5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A9DD"/>
    <a:srgbClr val="A6CE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410" autoAdjust="0"/>
  </p:normalViewPr>
  <p:slideViewPr>
    <p:cSldViewPr snapToGrid="0">
      <p:cViewPr varScale="1">
        <p:scale>
          <a:sx n="100" d="100"/>
          <a:sy n="100" d="100"/>
        </p:scale>
        <p:origin x="936" y="96"/>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8" d="100"/>
          <a:sy n="88" d="100"/>
        </p:scale>
        <p:origin x="296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2.fntdata"/><Relationship Id="rId55"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56"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D9A2101-06F9-476E-A91B-AEDD4B962746}" type="datetimeFigureOut">
              <a:rPr lang="en-ZA" smtClean="0"/>
              <a:t>2017/07/03</a:t>
            </a:fld>
            <a:endParaRPr lang="en-Z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18AC71-2F8F-426E-9194-CD003F069B9D}" type="slidenum">
              <a:rPr lang="en-ZA" smtClean="0"/>
              <a:t>‹#›</a:t>
            </a:fld>
            <a:endParaRPr lang="en-ZA"/>
          </a:p>
        </p:txBody>
      </p:sp>
    </p:spTree>
    <p:extLst>
      <p:ext uri="{BB962C8B-B14F-4D97-AF65-F5344CB8AC3E}">
        <p14:creationId xmlns:p14="http://schemas.microsoft.com/office/powerpoint/2010/main" val="35865917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CA9C55-D845-48A4-9817-F79F71CA8AF2}" type="datetimeFigureOut">
              <a:rPr lang="en-ZA" smtClean="0"/>
              <a:t>2017/07/03</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8A0BB7-5720-4614-903E-2A611CDF7B09}" type="slidenum">
              <a:rPr lang="en-ZA" smtClean="0"/>
              <a:t>‹#›</a:t>
            </a:fld>
            <a:endParaRPr lang="en-ZA"/>
          </a:p>
        </p:txBody>
      </p:sp>
    </p:spTree>
    <p:extLst>
      <p:ext uri="{BB962C8B-B14F-4D97-AF65-F5344CB8AC3E}">
        <p14:creationId xmlns:p14="http://schemas.microsoft.com/office/powerpoint/2010/main" val="1952661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Lunch break between</a:t>
            </a:r>
            <a:r>
              <a:rPr lang="en-ZA" baseline="0" dirty="0" smtClean="0"/>
              <a:t> attributes/what is SAML</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2</a:t>
            </a:fld>
            <a:endParaRPr lang="en-ZA"/>
          </a:p>
        </p:txBody>
      </p:sp>
    </p:spTree>
    <p:extLst>
      <p:ext uri="{BB962C8B-B14F-4D97-AF65-F5344CB8AC3E}">
        <p14:creationId xmlns:p14="http://schemas.microsoft.com/office/powerpoint/2010/main" val="3178400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Tag cloud shows frequency</a:t>
            </a:r>
            <a:r>
              <a:rPr lang="en-ZA" baseline="0" dirty="0" smtClean="0"/>
              <a:t> (number of federations) of various academic publishers in eduGAIN metadata</a:t>
            </a:r>
            <a:endParaRPr lang="en-US" dirty="0"/>
          </a:p>
        </p:txBody>
      </p:sp>
      <p:sp>
        <p:nvSpPr>
          <p:cNvPr id="4" name="Slide Number Placeholder 3"/>
          <p:cNvSpPr>
            <a:spLocks noGrp="1"/>
          </p:cNvSpPr>
          <p:nvPr>
            <p:ph type="sldNum" sz="quarter" idx="10"/>
          </p:nvPr>
        </p:nvSpPr>
        <p:spPr/>
        <p:txBody>
          <a:bodyPr/>
          <a:lstStyle/>
          <a:p>
            <a:fld id="{F78A0BB7-5720-4614-903E-2A611CDF7B09}" type="slidenum">
              <a:rPr lang="en-ZA" smtClean="0"/>
              <a:t>19</a:t>
            </a:fld>
            <a:endParaRPr lang="en-ZA"/>
          </a:p>
        </p:txBody>
      </p:sp>
    </p:spTree>
    <p:extLst>
      <p:ext uri="{BB962C8B-B14F-4D97-AF65-F5344CB8AC3E}">
        <p14:creationId xmlns:p14="http://schemas.microsoft.com/office/powerpoint/2010/main" val="1737715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Consent interface – mandatory consent helps with </a:t>
            </a:r>
            <a:r>
              <a:rPr lang="en-ZA"/>
              <a:t>POPI compliance</a:t>
            </a:r>
          </a:p>
          <a:p>
            <a:r>
              <a:rPr lang="en-ZA"/>
              <a:t>Play on homophones – poppy vs POPI</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20</a:t>
            </a:fld>
            <a:endParaRPr lang="en-ZA"/>
          </a:p>
        </p:txBody>
      </p:sp>
    </p:spTree>
    <p:extLst>
      <p:ext uri="{BB962C8B-B14F-4D97-AF65-F5344CB8AC3E}">
        <p14:creationId xmlns:p14="http://schemas.microsoft.com/office/powerpoint/2010/main" val="2987817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Stylised</a:t>
            </a:r>
            <a:r>
              <a:rPr lang="en-ZA" baseline="0" dirty="0" smtClean="0"/>
              <a:t> “MONEY” made up from the following currency symbols: </a:t>
            </a:r>
            <a:r>
              <a:rPr lang="en-ZA" dirty="0" smtClean="0"/>
              <a:t>Mill (1/1000</a:t>
            </a:r>
            <a:r>
              <a:rPr lang="en-ZA" baseline="30000" dirty="0" smtClean="0"/>
              <a:t>th</a:t>
            </a:r>
            <a:r>
              <a:rPr lang="en-ZA" dirty="0" smtClean="0"/>
              <a:t> of US$),</a:t>
            </a:r>
            <a:r>
              <a:rPr lang="en-ZA" baseline="0" dirty="0" smtClean="0"/>
              <a:t> </a:t>
            </a:r>
            <a:r>
              <a:rPr lang="en-ZA" dirty="0" smtClean="0"/>
              <a:t>Guatemala Quetzal,</a:t>
            </a:r>
            <a:r>
              <a:rPr lang="en-ZA" baseline="0" dirty="0" smtClean="0"/>
              <a:t> </a:t>
            </a:r>
            <a:r>
              <a:rPr lang="en-ZA" dirty="0" smtClean="0"/>
              <a:t>Nigerian Naira, Euro,</a:t>
            </a:r>
            <a:r>
              <a:rPr lang="en-ZA" baseline="0" dirty="0" smtClean="0"/>
              <a:t> Japanese Yen (also Chinese Yuan)</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21</a:t>
            </a:fld>
            <a:endParaRPr lang="en-ZA"/>
          </a:p>
        </p:txBody>
      </p:sp>
    </p:spTree>
    <p:extLst>
      <p:ext uri="{BB962C8B-B14F-4D97-AF65-F5344CB8AC3E}">
        <p14:creationId xmlns:p14="http://schemas.microsoft.com/office/powerpoint/2010/main" val="3295527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List from</a:t>
            </a:r>
            <a:r>
              <a:rPr lang="en-ZA" baseline="0" dirty="0" smtClean="0"/>
              <a:t> SAFIRE’s internal stats and personal knowledge.</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22</a:t>
            </a:fld>
            <a:endParaRPr lang="en-ZA"/>
          </a:p>
        </p:txBody>
      </p:sp>
    </p:spTree>
    <p:extLst>
      <p:ext uri="{BB962C8B-B14F-4D97-AF65-F5344CB8AC3E}">
        <p14:creationId xmlns:p14="http://schemas.microsoft.com/office/powerpoint/2010/main" val="2214340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A generic view of what’s required for</a:t>
            </a:r>
            <a:r>
              <a:rPr lang="en-ZA" baseline="0" dirty="0" smtClean="0"/>
              <a:t> identity federation to work, leading into a discussion of identity sources (AD, </a:t>
            </a:r>
            <a:r>
              <a:rPr lang="en-ZA" baseline="0" dirty="0" err="1" smtClean="0"/>
              <a:t>eDirectory</a:t>
            </a:r>
            <a:r>
              <a:rPr lang="en-ZA" baseline="0" dirty="0" smtClean="0"/>
              <a:t>, </a:t>
            </a:r>
            <a:r>
              <a:rPr lang="en-ZA" baseline="0" dirty="0" err="1" smtClean="0"/>
              <a:t>etc</a:t>
            </a:r>
            <a:r>
              <a:rPr lang="en-ZA" baseline="0" dirty="0" smtClean="0"/>
              <a:t>) and </a:t>
            </a:r>
            <a:r>
              <a:rPr lang="en-ZA" baseline="0" dirty="0" err="1" smtClean="0"/>
              <a:t>IdM</a:t>
            </a:r>
            <a:r>
              <a:rPr lang="en-ZA" baseline="0" dirty="0" smtClean="0"/>
              <a:t> strategies (breaking silos, </a:t>
            </a:r>
            <a:r>
              <a:rPr lang="en-ZA" baseline="0" dirty="0" err="1" smtClean="0"/>
              <a:t>etc</a:t>
            </a:r>
            <a:r>
              <a:rPr lang="en-ZA" baseline="0" dirty="0" smtClean="0"/>
              <a:t>).</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24</a:t>
            </a:fld>
            <a:endParaRPr lang="en-ZA"/>
          </a:p>
        </p:txBody>
      </p:sp>
    </p:spTree>
    <p:extLst>
      <p:ext uri="{BB962C8B-B14F-4D97-AF65-F5344CB8AC3E}">
        <p14:creationId xmlns:p14="http://schemas.microsoft.com/office/powerpoint/2010/main" val="6961853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Presentation on UCT’s </a:t>
            </a:r>
            <a:r>
              <a:rPr lang="en-ZA" dirty="0" err="1" smtClean="0"/>
              <a:t>IdM</a:t>
            </a:r>
            <a:r>
              <a:rPr lang="en-ZA" baseline="0" dirty="0" smtClean="0"/>
              <a:t> </a:t>
            </a:r>
            <a:r>
              <a:rPr lang="en-ZA" dirty="0" smtClean="0"/>
              <a:t>history.</a:t>
            </a:r>
          </a:p>
        </p:txBody>
      </p:sp>
      <p:sp>
        <p:nvSpPr>
          <p:cNvPr id="4" name="Slide Number Placeholder 3"/>
          <p:cNvSpPr>
            <a:spLocks noGrp="1"/>
          </p:cNvSpPr>
          <p:nvPr>
            <p:ph type="sldNum" sz="quarter" idx="10"/>
          </p:nvPr>
        </p:nvSpPr>
        <p:spPr/>
        <p:txBody>
          <a:bodyPr/>
          <a:lstStyle/>
          <a:p>
            <a:fld id="{F78A0BB7-5720-4614-903E-2A611CDF7B09}" type="slidenum">
              <a:rPr lang="en-ZA" smtClean="0"/>
              <a:t>25</a:t>
            </a:fld>
            <a:endParaRPr lang="en-ZA"/>
          </a:p>
        </p:txBody>
      </p:sp>
    </p:spTree>
    <p:extLst>
      <p:ext uri="{BB962C8B-B14F-4D97-AF65-F5344CB8AC3E}">
        <p14:creationId xmlns:p14="http://schemas.microsoft.com/office/powerpoint/2010/main" val="600394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The minimum</a:t>
            </a:r>
            <a:r>
              <a:rPr lang="en-ZA" baseline="0" dirty="0" smtClean="0"/>
              <a:t> set of attributes required for participation. This sets the barrier deliberately very low, so as to allow things like </a:t>
            </a:r>
            <a:r>
              <a:rPr lang="en-ZA" baseline="0" dirty="0" err="1" smtClean="0"/>
              <a:t>Gsuite</a:t>
            </a:r>
            <a:r>
              <a:rPr lang="en-ZA" baseline="0" dirty="0" smtClean="0"/>
              <a:t> to work. However, this set is </a:t>
            </a:r>
            <a:r>
              <a:rPr lang="en-ZA" b="1" baseline="0" dirty="0" smtClean="0"/>
              <a:t>very</a:t>
            </a:r>
            <a:r>
              <a:rPr lang="en-ZA" baseline="0" dirty="0" smtClean="0"/>
              <a:t> limiting and more attributes (particularly mail) are required.</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27</a:t>
            </a:fld>
            <a:endParaRPr lang="en-ZA"/>
          </a:p>
        </p:txBody>
      </p:sp>
    </p:spTree>
    <p:extLst>
      <p:ext uri="{BB962C8B-B14F-4D97-AF65-F5344CB8AC3E}">
        <p14:creationId xmlns:p14="http://schemas.microsoft.com/office/powerpoint/2010/main" val="22134187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SAFIRE’s recommended</a:t>
            </a:r>
            <a:r>
              <a:rPr lang="en-ZA" baseline="0" dirty="0" smtClean="0"/>
              <a:t> </a:t>
            </a:r>
            <a:r>
              <a:rPr lang="en-ZA" b="1" baseline="0" dirty="0" smtClean="0"/>
              <a:t>minimum</a:t>
            </a:r>
            <a:r>
              <a:rPr lang="en-ZA" b="0" baseline="0" dirty="0" smtClean="0"/>
              <a:t> set of attributes. Providing these allows for </a:t>
            </a:r>
            <a:r>
              <a:rPr lang="en-ZA" b="0" baseline="0" dirty="0" err="1" smtClean="0"/>
              <a:t>eduPersonScopedAffiliation</a:t>
            </a:r>
            <a:r>
              <a:rPr lang="en-ZA" b="0" baseline="0" dirty="0" smtClean="0"/>
              <a:t> to be set, meeting the REFEDS R&amp;S attribute set. This unlocks many international service providers.</a:t>
            </a:r>
            <a:endParaRPr lang="en-ZA" b="1" dirty="0"/>
          </a:p>
        </p:txBody>
      </p:sp>
      <p:sp>
        <p:nvSpPr>
          <p:cNvPr id="4" name="Slide Number Placeholder 3"/>
          <p:cNvSpPr>
            <a:spLocks noGrp="1"/>
          </p:cNvSpPr>
          <p:nvPr>
            <p:ph type="sldNum" sz="quarter" idx="10"/>
          </p:nvPr>
        </p:nvSpPr>
        <p:spPr/>
        <p:txBody>
          <a:bodyPr/>
          <a:lstStyle/>
          <a:p>
            <a:fld id="{F78A0BB7-5720-4614-903E-2A611CDF7B09}" type="slidenum">
              <a:rPr lang="en-ZA" smtClean="0"/>
              <a:t>28</a:t>
            </a:fld>
            <a:endParaRPr lang="en-ZA"/>
          </a:p>
        </p:txBody>
      </p:sp>
    </p:spTree>
    <p:extLst>
      <p:ext uri="{BB962C8B-B14F-4D97-AF65-F5344CB8AC3E}">
        <p14:creationId xmlns:p14="http://schemas.microsoft.com/office/powerpoint/2010/main" val="1125456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Vocabulary of </a:t>
            </a:r>
            <a:r>
              <a:rPr lang="en-ZA" dirty="0" err="1" smtClean="0"/>
              <a:t>eduPersonAffiliation</a:t>
            </a:r>
            <a:r>
              <a:rPr lang="en-ZA" dirty="0" smtClean="0"/>
              <a:t>. The values</a:t>
            </a:r>
            <a:r>
              <a:rPr lang="en-ZA" baseline="0" dirty="0" smtClean="0"/>
              <a:t> in bold are widely used and have common meaning amongst many federations. However, the values for student, staff, faculty, and employee are defined in South Africa in terms of the HEMIS data elements as described at https://safire.ac.za/technical/attributes/edupersonaffiliation/</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29</a:t>
            </a:fld>
            <a:endParaRPr lang="en-ZA"/>
          </a:p>
        </p:txBody>
      </p:sp>
    </p:spTree>
    <p:extLst>
      <p:ext uri="{BB962C8B-B14F-4D97-AF65-F5344CB8AC3E}">
        <p14:creationId xmlns:p14="http://schemas.microsoft.com/office/powerpoint/2010/main" val="23512483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Examples</a:t>
            </a:r>
            <a:r>
              <a:rPr lang="en-ZA" baseline="0" dirty="0" smtClean="0"/>
              <a:t> of scoped affiliations showing departments/faculties as pseudo-DNS scopes (must end in a valid DNS domain that’s reflected in metadata scope elements). The interpretation of the right-hand-side is not standardised, and probably doesn’t need to be. It must make sense to internal stakeholders (and can be used to reflect internal structure to external stakeholders like library e-resource providers).</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30</a:t>
            </a:fld>
            <a:endParaRPr lang="en-ZA"/>
          </a:p>
        </p:txBody>
      </p:sp>
    </p:spTree>
    <p:extLst>
      <p:ext uri="{BB962C8B-B14F-4D97-AF65-F5344CB8AC3E}">
        <p14:creationId xmlns:p14="http://schemas.microsoft.com/office/powerpoint/2010/main" val="2169163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The perpetuation</a:t>
            </a:r>
            <a:r>
              <a:rPr lang="en-ZA" baseline="0" dirty="0" smtClean="0"/>
              <a:t> of local accounts at individual service providers, and the problems with updating them when stuff changes (e.g. people get married, change name, change title, </a:t>
            </a:r>
            <a:r>
              <a:rPr lang="en-ZA" baseline="0" dirty="0" err="1" smtClean="0"/>
              <a:t>etc</a:t>
            </a:r>
            <a:r>
              <a:rPr lang="en-ZA" baseline="0" dirty="0" smtClean="0"/>
              <a:t>). And the orange one at the end symbolising errors in transcription.</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5</a:t>
            </a:fld>
            <a:endParaRPr lang="en-ZA"/>
          </a:p>
        </p:txBody>
      </p:sp>
    </p:spTree>
    <p:extLst>
      <p:ext uri="{BB962C8B-B14F-4D97-AF65-F5344CB8AC3E}">
        <p14:creationId xmlns:p14="http://schemas.microsoft.com/office/powerpoint/2010/main" val="24660940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Remaining SAFIRE attribute</a:t>
            </a:r>
            <a:r>
              <a:rPr lang="en-ZA" baseline="0" dirty="0" smtClean="0"/>
              <a:t> set</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31</a:t>
            </a:fld>
            <a:endParaRPr lang="en-ZA"/>
          </a:p>
        </p:txBody>
      </p:sp>
    </p:spTree>
    <p:extLst>
      <p:ext uri="{BB962C8B-B14F-4D97-AF65-F5344CB8AC3E}">
        <p14:creationId xmlns:p14="http://schemas.microsoft.com/office/powerpoint/2010/main" val="33590334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A snapshot</a:t>
            </a:r>
            <a:r>
              <a:rPr lang="en-ZA" baseline="0" dirty="0" smtClean="0"/>
              <a:t> showing the most commonly requested attributes in </a:t>
            </a:r>
            <a:r>
              <a:rPr lang="en-ZA" baseline="0" dirty="0" err="1" smtClean="0"/>
              <a:t>eduGAIN</a:t>
            </a:r>
            <a:r>
              <a:rPr lang="en-ZA" baseline="0" dirty="0" smtClean="0"/>
              <a:t> metadata. From this we learn that new </a:t>
            </a:r>
            <a:r>
              <a:rPr lang="en-ZA" baseline="0" dirty="0" err="1" smtClean="0"/>
              <a:t>IdPs</a:t>
            </a:r>
            <a:r>
              <a:rPr lang="en-ZA" baseline="0" dirty="0" smtClean="0"/>
              <a:t> really need to provide the recommended set, but focusing on that (including </a:t>
            </a:r>
            <a:r>
              <a:rPr lang="en-ZA" baseline="0" dirty="0" err="1" smtClean="0"/>
              <a:t>eduPersonAffiliation</a:t>
            </a:r>
            <a:r>
              <a:rPr lang="en-ZA" baseline="0" dirty="0" smtClean="0"/>
              <a:t>/</a:t>
            </a:r>
            <a:r>
              <a:rPr lang="en-ZA" baseline="0" dirty="0" err="1" smtClean="0"/>
              <a:t>eduPersonScopedAffiliation</a:t>
            </a:r>
            <a:r>
              <a:rPr lang="en-ZA" baseline="0" dirty="0" smtClean="0"/>
              <a:t>) is really a good first step. Other attributes can come later.</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32</a:t>
            </a:fld>
            <a:endParaRPr lang="en-ZA"/>
          </a:p>
        </p:txBody>
      </p:sp>
    </p:spTree>
    <p:extLst>
      <p:ext uri="{BB962C8B-B14F-4D97-AF65-F5344CB8AC3E}">
        <p14:creationId xmlns:p14="http://schemas.microsoft.com/office/powerpoint/2010/main" val="7566446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Try</a:t>
            </a:r>
            <a:r>
              <a:rPr lang="en-ZA" baseline="0" dirty="0" smtClean="0"/>
              <a:t> and reinforce the use of the term “SAML” whilst being aware that libraries, </a:t>
            </a:r>
            <a:r>
              <a:rPr lang="en-ZA" baseline="0" dirty="0" err="1" smtClean="0"/>
              <a:t>etc</a:t>
            </a:r>
            <a:r>
              <a:rPr lang="en-ZA" baseline="0" dirty="0" smtClean="0"/>
              <a:t> know it as “Shibboleth”.</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34</a:t>
            </a:fld>
            <a:endParaRPr lang="en-ZA"/>
          </a:p>
        </p:txBody>
      </p:sp>
    </p:spTree>
    <p:extLst>
      <p:ext uri="{BB962C8B-B14F-4D97-AF65-F5344CB8AC3E}">
        <p14:creationId xmlns:p14="http://schemas.microsoft.com/office/powerpoint/2010/main" val="9810631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A schematic</a:t>
            </a:r>
            <a:r>
              <a:rPr lang="en-ZA" baseline="0" dirty="0" smtClean="0"/>
              <a:t> view of SAML </a:t>
            </a:r>
            <a:r>
              <a:rPr lang="en-ZA" baseline="0" dirty="0" err="1" smtClean="0"/>
              <a:t>WebSSO</a:t>
            </a:r>
            <a:r>
              <a:rPr lang="en-ZA" baseline="0" dirty="0" smtClean="0"/>
              <a:t>. Importantly, in SAML2 all information is exchanged via the browser – there are no back channels, etc. This reinforces the need for signing. You can view the SAML exchange with a browser plugin such as https://chrome.google.com/webstore/detail/saml-message-decoder/mpabchoaimgbdbbjjieoaeiibojelbhm?hl=en</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35</a:t>
            </a:fld>
            <a:endParaRPr lang="en-ZA"/>
          </a:p>
        </p:txBody>
      </p:sp>
    </p:spTree>
    <p:extLst>
      <p:ext uri="{BB962C8B-B14F-4D97-AF65-F5344CB8AC3E}">
        <p14:creationId xmlns:p14="http://schemas.microsoft.com/office/powerpoint/2010/main" val="4178933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Topics for discussion</a:t>
            </a:r>
            <a:r>
              <a:rPr lang="en-ZA" baseline="0" dirty="0" smtClean="0"/>
              <a:t> to explore SAML metadata. </a:t>
            </a:r>
            <a:r>
              <a:rPr lang="en-ZA" baseline="0" dirty="0" err="1" smtClean="0"/>
              <a:t>MetaIOP</a:t>
            </a:r>
            <a:r>
              <a:rPr lang="en-ZA" baseline="0" dirty="0" smtClean="0"/>
              <a:t> is the </a:t>
            </a:r>
            <a:r>
              <a:rPr lang="en-ZA" sz="1200" b="0" i="0" kern="1200" dirty="0" smtClean="0">
                <a:solidFill>
                  <a:schemeClr val="tx1"/>
                </a:solidFill>
                <a:effectLst/>
                <a:latin typeface="+mn-lt"/>
                <a:ea typeface="+mn-ea"/>
                <a:cs typeface="+mn-cs"/>
              </a:rPr>
              <a:t>Metadata Interoperability Profile (https://wiki.oasis-open.org/security/SAML2MetadataIOP). SAML2int is the deployment profile we (and most other)</a:t>
            </a:r>
            <a:r>
              <a:rPr lang="en-ZA" sz="1200" b="0" i="0" kern="1200" baseline="0" dirty="0" smtClean="0">
                <a:solidFill>
                  <a:schemeClr val="tx1"/>
                </a:solidFill>
                <a:effectLst/>
                <a:latin typeface="+mn-lt"/>
                <a:ea typeface="+mn-ea"/>
                <a:cs typeface="+mn-cs"/>
              </a:rPr>
              <a:t> federations use (http://saml2int.org/). SAFIRE’s </a:t>
            </a:r>
            <a:r>
              <a:rPr lang="en-ZA" sz="1200" b="0" i="0" kern="1200" baseline="0" dirty="0" err="1" smtClean="0">
                <a:solidFill>
                  <a:schemeClr val="tx1"/>
                </a:solidFill>
                <a:effectLst/>
                <a:latin typeface="+mn-lt"/>
                <a:ea typeface="+mn-ea"/>
                <a:cs typeface="+mn-cs"/>
              </a:rPr>
              <a:t>IdP</a:t>
            </a:r>
            <a:r>
              <a:rPr lang="en-ZA" sz="1200" b="0" i="0" kern="1200" baseline="0" dirty="0" smtClean="0">
                <a:solidFill>
                  <a:schemeClr val="tx1"/>
                </a:solidFill>
                <a:effectLst/>
                <a:latin typeface="+mn-lt"/>
                <a:ea typeface="+mn-ea"/>
                <a:cs typeface="+mn-cs"/>
              </a:rPr>
              <a:t> requirements are at https://safire.ac.za/technical/saml2/idp-requirements/, and they require MDUI (metadata user interface) elements such as a logo. You can validate metadata against [most of] SAFIRE’s standards at https://validator.safire.ac.za/.</a:t>
            </a:r>
          </a:p>
        </p:txBody>
      </p:sp>
      <p:sp>
        <p:nvSpPr>
          <p:cNvPr id="4" name="Slide Number Placeholder 3"/>
          <p:cNvSpPr>
            <a:spLocks noGrp="1"/>
          </p:cNvSpPr>
          <p:nvPr>
            <p:ph type="sldNum" sz="quarter" idx="10"/>
          </p:nvPr>
        </p:nvSpPr>
        <p:spPr/>
        <p:txBody>
          <a:bodyPr/>
          <a:lstStyle/>
          <a:p>
            <a:fld id="{F78A0BB7-5720-4614-903E-2A611CDF7B09}" type="slidenum">
              <a:rPr lang="en-ZA" smtClean="0"/>
              <a:t>36</a:t>
            </a:fld>
            <a:endParaRPr lang="en-ZA"/>
          </a:p>
        </p:txBody>
      </p:sp>
    </p:spTree>
    <p:extLst>
      <p:ext uri="{BB962C8B-B14F-4D97-AF65-F5344CB8AC3E}">
        <p14:creationId xmlns:p14="http://schemas.microsoft.com/office/powerpoint/2010/main" val="37011778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Signing the Participation</a:t>
            </a:r>
            <a:r>
              <a:rPr lang="en-ZA" baseline="0" dirty="0" smtClean="0"/>
              <a:t> Agreement is perhaps the most important – and most complex – part. It defines the trust relationship, and more importantly defines the relationship in terms of the POPI Act. This seems to scare institutions, because POPI is new and complex and we aren’t used to seeing it in contracts. However, what’s in the Participation Agreement is really meant to be good for everyone. There are some notes available to help people understand the Participation Agreement at https://safire.ac.za/safire/policy/practice-note-participation-agreement/.</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39</a:t>
            </a:fld>
            <a:endParaRPr lang="en-ZA"/>
          </a:p>
        </p:txBody>
      </p:sp>
    </p:spTree>
    <p:extLst>
      <p:ext uri="{BB962C8B-B14F-4D97-AF65-F5344CB8AC3E}">
        <p14:creationId xmlns:p14="http://schemas.microsoft.com/office/powerpoint/2010/main" val="16050772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SAFIRE isn’t prescriptive;</a:t>
            </a:r>
            <a:r>
              <a:rPr lang="en-ZA" baseline="0" dirty="0" smtClean="0"/>
              <a:t> use whatever software works best for you. If you have an existing ADFS, that may make sense; if you use </a:t>
            </a:r>
            <a:r>
              <a:rPr lang="en-ZA" baseline="0" dirty="0" err="1" smtClean="0"/>
              <a:t>Gsuite</a:t>
            </a:r>
            <a:r>
              <a:rPr lang="en-ZA" baseline="0" dirty="0" smtClean="0"/>
              <a:t>, it’s another quick-and-easy way to connect. Most importantly, understand the limitations/pros/cons of what you choose.</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40</a:t>
            </a:fld>
            <a:endParaRPr lang="en-ZA"/>
          </a:p>
        </p:txBody>
      </p:sp>
    </p:spTree>
    <p:extLst>
      <p:ext uri="{BB962C8B-B14F-4D97-AF65-F5344CB8AC3E}">
        <p14:creationId xmlns:p14="http://schemas.microsoft.com/office/powerpoint/2010/main" val="26631857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Registering metadata involves completing a form</a:t>
            </a:r>
            <a:r>
              <a:rPr lang="en-ZA" baseline="0" dirty="0" smtClean="0"/>
              <a:t> and submitting the XML metadata. You can get the form from https://safire.ac.za/technical/saml2/forms/, and you can test your metadata at https://validator.safire.ac.za/.</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41</a:t>
            </a:fld>
            <a:endParaRPr lang="en-ZA"/>
          </a:p>
        </p:txBody>
      </p:sp>
    </p:spTree>
    <p:extLst>
      <p:ext uri="{BB962C8B-B14F-4D97-AF65-F5344CB8AC3E}">
        <p14:creationId xmlns:p14="http://schemas.microsoft.com/office/powerpoint/2010/main" val="35053482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SAFIRE has a test service provider at https://test.safire.ac.za/. This</a:t>
            </a:r>
            <a:r>
              <a:rPr lang="en-ZA" baseline="0" dirty="0" smtClean="0"/>
              <a:t> can help you make sure attribute release is working the way you intend.</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42</a:t>
            </a:fld>
            <a:endParaRPr lang="en-ZA"/>
          </a:p>
        </p:txBody>
      </p:sp>
    </p:spTree>
    <p:extLst>
      <p:ext uri="{BB962C8B-B14F-4D97-AF65-F5344CB8AC3E}">
        <p14:creationId xmlns:p14="http://schemas.microsoft.com/office/powerpoint/2010/main" val="31823957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These are things that are becoming increasingly</a:t>
            </a:r>
            <a:r>
              <a:rPr lang="en-ZA" baseline="0" dirty="0" smtClean="0"/>
              <a:t> relevant, and that you should be aware of.</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43</a:t>
            </a:fld>
            <a:endParaRPr lang="en-ZA"/>
          </a:p>
        </p:txBody>
      </p:sp>
    </p:spTree>
    <p:extLst>
      <p:ext uri="{BB962C8B-B14F-4D97-AF65-F5344CB8AC3E}">
        <p14:creationId xmlns:p14="http://schemas.microsoft.com/office/powerpoint/2010/main" val="2921796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Some slides from a presentation by</a:t>
            </a:r>
            <a:r>
              <a:rPr lang="en-ZA" baseline="0" dirty="0" smtClean="0"/>
              <a:t> Chris Philips of </a:t>
            </a:r>
            <a:r>
              <a:rPr lang="en-ZA" baseline="0" dirty="0" err="1" smtClean="0"/>
              <a:t>Canarie</a:t>
            </a:r>
            <a:r>
              <a:rPr lang="en-ZA" baseline="0" dirty="0" smtClean="0"/>
              <a:t>/Canadian Access Federation. These are used to facilitate a discussion around where individual attendees are in terms of their own process and maturity.</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6</a:t>
            </a:fld>
            <a:endParaRPr lang="en-ZA"/>
          </a:p>
        </p:txBody>
      </p:sp>
    </p:spTree>
    <p:extLst>
      <p:ext uri="{BB962C8B-B14F-4D97-AF65-F5344CB8AC3E}">
        <p14:creationId xmlns:p14="http://schemas.microsoft.com/office/powerpoint/2010/main" val="10119306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https://safire.ac.za/technical/resources/ has a lot of notes</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44</a:t>
            </a:fld>
            <a:endParaRPr lang="en-ZA"/>
          </a:p>
        </p:txBody>
      </p:sp>
    </p:spTree>
    <p:extLst>
      <p:ext uri="{BB962C8B-B14F-4D97-AF65-F5344CB8AC3E}">
        <p14:creationId xmlns:p14="http://schemas.microsoft.com/office/powerpoint/2010/main" val="1798247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Would</a:t>
            </a:r>
            <a:r>
              <a:rPr lang="en-ZA" baseline="0" dirty="0" smtClean="0"/>
              <a:t> you allow Donald.trump17@gmail.com access to sensitive medical records?</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11</a:t>
            </a:fld>
            <a:endParaRPr lang="en-ZA"/>
          </a:p>
        </p:txBody>
      </p:sp>
    </p:spTree>
    <p:extLst>
      <p:ext uri="{BB962C8B-B14F-4D97-AF65-F5344CB8AC3E}">
        <p14:creationId xmlns:p14="http://schemas.microsoft.com/office/powerpoint/2010/main" val="3197984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If</a:t>
            </a:r>
            <a:r>
              <a:rPr lang="en-ZA" baseline="0" dirty="0" smtClean="0"/>
              <a:t> there’s one thing people take home from this workshop it should be this word. The sort of federations we’re talking about are predominately about building trust, as opposed to donald.trump17@gmail.com which is about providing authentication. (We’ve moved on from SSO.)</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12</a:t>
            </a:fld>
            <a:endParaRPr lang="en-ZA"/>
          </a:p>
        </p:txBody>
      </p:sp>
    </p:spTree>
    <p:extLst>
      <p:ext uri="{BB962C8B-B14F-4D97-AF65-F5344CB8AC3E}">
        <p14:creationId xmlns:p14="http://schemas.microsoft.com/office/powerpoint/2010/main" val="1929839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Red are known production</a:t>
            </a:r>
            <a:r>
              <a:rPr lang="en-ZA" baseline="0" dirty="0" smtClean="0"/>
              <a:t> federations; purple are pilots. Not all of these are </a:t>
            </a:r>
            <a:r>
              <a:rPr lang="en-ZA" baseline="0" dirty="0" err="1" smtClean="0"/>
              <a:t>interfederated</a:t>
            </a:r>
            <a:r>
              <a:rPr lang="en-ZA" baseline="0" dirty="0" smtClean="0"/>
              <a:t>.</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13</a:t>
            </a:fld>
            <a:endParaRPr lang="en-ZA"/>
          </a:p>
        </p:txBody>
      </p:sp>
    </p:spTree>
    <p:extLst>
      <p:ext uri="{BB962C8B-B14F-4D97-AF65-F5344CB8AC3E}">
        <p14:creationId xmlns:p14="http://schemas.microsoft.com/office/powerpoint/2010/main" val="3454020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A brief</a:t>
            </a:r>
            <a:r>
              <a:rPr lang="en-ZA" baseline="0" dirty="0" smtClean="0"/>
              <a:t> pictorial overview of how </a:t>
            </a:r>
            <a:r>
              <a:rPr lang="en-ZA" baseline="0" dirty="0" err="1" smtClean="0"/>
              <a:t>interfederation</a:t>
            </a:r>
            <a:r>
              <a:rPr lang="en-ZA" baseline="0" dirty="0" smtClean="0"/>
              <a:t> works between national federations.</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14</a:t>
            </a:fld>
            <a:endParaRPr lang="en-ZA"/>
          </a:p>
        </p:txBody>
      </p:sp>
    </p:spTree>
    <p:extLst>
      <p:ext uri="{BB962C8B-B14F-4D97-AF65-F5344CB8AC3E}">
        <p14:creationId xmlns:p14="http://schemas.microsoft.com/office/powerpoint/2010/main" val="3524217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These are</a:t>
            </a:r>
            <a:r>
              <a:rPr lang="en-ZA" baseline="0" dirty="0" smtClean="0"/>
              <a:t> the Federated Identity Management 4 Research 2012 findings. Note that they’re now five years out of date, but are still relevant in South Africa – implying we’re about five years behind where we need to be.</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17</a:t>
            </a:fld>
            <a:endParaRPr lang="en-ZA"/>
          </a:p>
        </p:txBody>
      </p:sp>
    </p:spTree>
    <p:extLst>
      <p:ext uri="{BB962C8B-B14F-4D97-AF65-F5344CB8AC3E}">
        <p14:creationId xmlns:p14="http://schemas.microsoft.com/office/powerpoint/2010/main" val="1737906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So far as I can tell, FIM4R hasn’t released any findings for 2017 (they met in April). However, based on discussions that have traction</a:t>
            </a:r>
            <a:r>
              <a:rPr lang="en-ZA" baseline="0" dirty="0" smtClean="0"/>
              <a:t> at the moment amongst the federation operators, we can make some guesses/predictions as to what they might contain.</a:t>
            </a:r>
            <a:endParaRPr lang="en-ZA" dirty="0"/>
          </a:p>
        </p:txBody>
      </p:sp>
      <p:sp>
        <p:nvSpPr>
          <p:cNvPr id="4" name="Slide Number Placeholder 3"/>
          <p:cNvSpPr>
            <a:spLocks noGrp="1"/>
          </p:cNvSpPr>
          <p:nvPr>
            <p:ph type="sldNum" sz="quarter" idx="10"/>
          </p:nvPr>
        </p:nvSpPr>
        <p:spPr/>
        <p:txBody>
          <a:bodyPr/>
          <a:lstStyle/>
          <a:p>
            <a:fld id="{F78A0BB7-5720-4614-903E-2A611CDF7B09}" type="slidenum">
              <a:rPr lang="en-ZA" smtClean="0"/>
              <a:t>18</a:t>
            </a:fld>
            <a:endParaRPr lang="en-ZA"/>
          </a:p>
        </p:txBody>
      </p:sp>
    </p:spTree>
    <p:extLst>
      <p:ext uri="{BB962C8B-B14F-4D97-AF65-F5344CB8AC3E}">
        <p14:creationId xmlns:p14="http://schemas.microsoft.com/office/powerpoint/2010/main" val="3939649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rgbClr val="5DA9D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400" spc="-100" baseline="0">
                <a:solidFill>
                  <a:srgbClr val="FFFFFF"/>
                </a:solidFill>
                <a:latin typeface="Rounded Elegance" panose="02020603050405020304" pitchFamily="18" charset="0"/>
                <a:ea typeface="Rounded Elegance" panose="02020603050405020304" pitchFamily="18" charset="0"/>
                <a:cs typeface="Rounded Elegance" panose="02020603050405020304" pitchFamily="18"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latin typeface="Esphimere" panose="020B0603030000020004" pitchFamily="34" charset="0"/>
                <a:ea typeface="Esphimere" panose="020B0603030000020004" pitchFamily="34" charset="0"/>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2016/08/15</a:t>
            </a:r>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3816C73-210A-41C5-B827-B7540F9CA7FC}" type="slidenum">
              <a:rPr lang="en-ZA" smtClean="0"/>
              <a:t>‹#›</a:t>
            </a:fld>
            <a:endParaRPr lang="en-ZA"/>
          </a:p>
        </p:txBody>
      </p:sp>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399598" y="6420816"/>
            <a:ext cx="670476" cy="236191"/>
          </a:xfrm>
          <a:prstGeom prst="rect">
            <a:avLst/>
          </a:prstGeom>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265394" y="5467738"/>
            <a:ext cx="2899667" cy="628261"/>
          </a:xfrm>
          <a:prstGeom prst="rect">
            <a:avLst/>
          </a:prstGeom>
        </p:spPr>
      </p:pic>
      <p:pic>
        <p:nvPicPr>
          <p:cNvPr id="1026" name="Picture 2" descr="http://www.tenet.ac.za/++theme++tenet/images/tenet-logo.png"/>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11026282" y="159978"/>
            <a:ext cx="1043792" cy="537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47266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2016/08/15</a:t>
            </a:r>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C3816C73-210A-41C5-B827-B7540F9CA7FC}" type="slidenum">
              <a:rPr lang="en-ZA" smtClean="0"/>
              <a:t>‹#›</a:t>
            </a:fld>
            <a:endParaRPr lang="en-ZA"/>
          </a:p>
        </p:txBody>
      </p:sp>
    </p:spTree>
    <p:extLst>
      <p:ext uri="{BB962C8B-B14F-4D97-AF65-F5344CB8AC3E}">
        <p14:creationId xmlns:p14="http://schemas.microsoft.com/office/powerpoint/2010/main" val="726683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2016/08/15</a:t>
            </a:r>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C3816C73-210A-41C5-B827-B7540F9CA7FC}" type="slidenum">
              <a:rPr lang="en-ZA" smtClean="0"/>
              <a:t>‹#›</a:t>
            </a:fld>
            <a:endParaRPr lang="en-ZA"/>
          </a:p>
        </p:txBody>
      </p:sp>
    </p:spTree>
    <p:extLst>
      <p:ext uri="{BB962C8B-B14F-4D97-AF65-F5344CB8AC3E}">
        <p14:creationId xmlns:p14="http://schemas.microsoft.com/office/powerpoint/2010/main" val="1941084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2016/08/15</a:t>
            </a:r>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3816C73-210A-41C5-B827-B7540F9CA7FC}" type="slidenum">
              <a:rPr lang="en-ZA" smtClean="0"/>
              <a:t>‹#›</a:t>
            </a:fld>
            <a:endParaRPr lang="en-ZA"/>
          </a:p>
        </p:txBody>
      </p:sp>
    </p:spTree>
    <p:extLst>
      <p:ext uri="{BB962C8B-B14F-4D97-AF65-F5344CB8AC3E}">
        <p14:creationId xmlns:p14="http://schemas.microsoft.com/office/powerpoint/2010/main" val="40029801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2016/08/15</a:t>
            </a:r>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3816C73-210A-41C5-B827-B7540F9CA7FC}" type="slidenum">
              <a:rPr lang="en-ZA" smtClean="0"/>
              <a:t>‹#›</a:t>
            </a:fld>
            <a:endParaRPr lang="en-ZA"/>
          </a:p>
        </p:txBody>
      </p:sp>
    </p:spTree>
    <p:extLst>
      <p:ext uri="{BB962C8B-B14F-4D97-AF65-F5344CB8AC3E}">
        <p14:creationId xmlns:p14="http://schemas.microsoft.com/office/powerpoint/2010/main" val="229622627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r>
              <a:rPr lang="en-US" smtClean="0"/>
              <a:t>2016/08/15</a:t>
            </a:r>
            <a:endParaRPr lang="en-ZA"/>
          </a:p>
        </p:txBody>
      </p:sp>
      <p:sp>
        <p:nvSpPr>
          <p:cNvPr id="9" name="Footer Placeholder 8"/>
          <p:cNvSpPr>
            <a:spLocks noGrp="1"/>
          </p:cNvSpPr>
          <p:nvPr>
            <p:ph type="ftr" sz="quarter" idx="11"/>
          </p:nvPr>
        </p:nvSpPr>
        <p:spPr/>
        <p:txBody>
          <a:bodyPr/>
          <a:lstStyle/>
          <a:p>
            <a:endParaRPr lang="en-ZA"/>
          </a:p>
        </p:txBody>
      </p:sp>
      <p:sp>
        <p:nvSpPr>
          <p:cNvPr id="10" name="Slide Number Placeholder 9"/>
          <p:cNvSpPr>
            <a:spLocks noGrp="1"/>
          </p:cNvSpPr>
          <p:nvPr>
            <p:ph type="sldNum" sz="quarter" idx="12"/>
          </p:nvPr>
        </p:nvSpPr>
        <p:spPr/>
        <p:txBody>
          <a:bodyPr/>
          <a:lstStyle/>
          <a:p>
            <a:fld id="{C3816C73-210A-41C5-B827-B7540F9CA7FC}" type="slidenum">
              <a:rPr lang="en-ZA" smtClean="0"/>
              <a:t>‹#›</a:t>
            </a:fld>
            <a:endParaRPr lang="en-ZA"/>
          </a:p>
        </p:txBody>
      </p:sp>
    </p:spTree>
    <p:extLst>
      <p:ext uri="{BB962C8B-B14F-4D97-AF65-F5344CB8AC3E}">
        <p14:creationId xmlns:p14="http://schemas.microsoft.com/office/powerpoint/2010/main" val="35808809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r>
              <a:rPr lang="en-US" smtClean="0"/>
              <a:t>2016/08/15</a:t>
            </a:r>
            <a:endParaRPr lang="en-ZA"/>
          </a:p>
        </p:txBody>
      </p:sp>
      <p:sp>
        <p:nvSpPr>
          <p:cNvPr id="11" name="Footer Placeholder 10"/>
          <p:cNvSpPr>
            <a:spLocks noGrp="1"/>
          </p:cNvSpPr>
          <p:nvPr>
            <p:ph type="ftr" sz="quarter" idx="11"/>
          </p:nvPr>
        </p:nvSpPr>
        <p:spPr/>
        <p:txBody>
          <a:bodyPr/>
          <a:lstStyle/>
          <a:p>
            <a:endParaRPr lang="en-ZA"/>
          </a:p>
        </p:txBody>
      </p:sp>
      <p:sp>
        <p:nvSpPr>
          <p:cNvPr id="12" name="Slide Number Placeholder 11"/>
          <p:cNvSpPr>
            <a:spLocks noGrp="1"/>
          </p:cNvSpPr>
          <p:nvPr>
            <p:ph type="sldNum" sz="quarter" idx="12"/>
          </p:nvPr>
        </p:nvSpPr>
        <p:spPr/>
        <p:txBody>
          <a:bodyPr/>
          <a:lstStyle/>
          <a:p>
            <a:fld id="{C3816C73-210A-41C5-B827-B7540F9CA7FC}" type="slidenum">
              <a:rPr lang="en-ZA" smtClean="0"/>
              <a:t>‹#›</a:t>
            </a:fld>
            <a:endParaRPr lang="en-ZA"/>
          </a:p>
        </p:txBody>
      </p:sp>
    </p:spTree>
    <p:extLst>
      <p:ext uri="{BB962C8B-B14F-4D97-AF65-F5344CB8AC3E}">
        <p14:creationId xmlns:p14="http://schemas.microsoft.com/office/powerpoint/2010/main" val="21858964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r>
              <a:rPr lang="en-US" smtClean="0"/>
              <a:t>2016/08/15</a:t>
            </a:r>
            <a:endParaRPr lang="en-ZA"/>
          </a:p>
        </p:txBody>
      </p:sp>
      <p:sp>
        <p:nvSpPr>
          <p:cNvPr id="7" name="Footer Placeholder 6"/>
          <p:cNvSpPr>
            <a:spLocks noGrp="1"/>
          </p:cNvSpPr>
          <p:nvPr>
            <p:ph type="ftr" sz="quarter" idx="11"/>
          </p:nvPr>
        </p:nvSpPr>
        <p:spPr/>
        <p:txBody>
          <a:bodyPr/>
          <a:lstStyle/>
          <a:p>
            <a:endParaRPr lang="en-ZA"/>
          </a:p>
        </p:txBody>
      </p:sp>
      <p:sp>
        <p:nvSpPr>
          <p:cNvPr id="8" name="Slide Number Placeholder 7"/>
          <p:cNvSpPr>
            <a:spLocks noGrp="1"/>
          </p:cNvSpPr>
          <p:nvPr>
            <p:ph type="sldNum" sz="quarter" idx="12"/>
          </p:nvPr>
        </p:nvSpPr>
        <p:spPr/>
        <p:txBody>
          <a:bodyPr/>
          <a:lstStyle/>
          <a:p>
            <a:fld id="{C3816C73-210A-41C5-B827-B7540F9CA7FC}" type="slidenum">
              <a:rPr lang="en-ZA" smtClean="0"/>
              <a:t>‹#›</a:t>
            </a:fld>
            <a:endParaRPr lang="en-ZA"/>
          </a:p>
        </p:txBody>
      </p:sp>
    </p:spTree>
    <p:extLst>
      <p:ext uri="{BB962C8B-B14F-4D97-AF65-F5344CB8AC3E}">
        <p14:creationId xmlns:p14="http://schemas.microsoft.com/office/powerpoint/2010/main" val="333256920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smtClean="0"/>
              <a:t>2016/08/15</a:t>
            </a:r>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C3816C73-210A-41C5-B827-B7540F9CA7FC}" type="slidenum">
              <a:rPr lang="en-ZA" smtClean="0"/>
              <a:t>‹#›</a:t>
            </a:fld>
            <a:endParaRPr lang="en-ZA"/>
          </a:p>
        </p:txBody>
      </p:sp>
    </p:spTree>
    <p:extLst>
      <p:ext uri="{BB962C8B-B14F-4D97-AF65-F5344CB8AC3E}">
        <p14:creationId xmlns:p14="http://schemas.microsoft.com/office/powerpoint/2010/main" val="18797488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r>
              <a:rPr lang="en-US" smtClean="0"/>
              <a:t>2016/08/15</a:t>
            </a:r>
            <a:endParaRPr lang="en-ZA"/>
          </a:p>
        </p:txBody>
      </p:sp>
      <p:sp>
        <p:nvSpPr>
          <p:cNvPr id="9" name="Footer Placeholder 8"/>
          <p:cNvSpPr>
            <a:spLocks noGrp="1"/>
          </p:cNvSpPr>
          <p:nvPr>
            <p:ph type="ftr" sz="quarter" idx="11"/>
          </p:nvPr>
        </p:nvSpPr>
        <p:spPr/>
        <p:txBody>
          <a:bodyPr/>
          <a:lstStyle/>
          <a:p>
            <a:endParaRPr lang="en-ZA"/>
          </a:p>
        </p:txBody>
      </p:sp>
      <p:sp>
        <p:nvSpPr>
          <p:cNvPr id="10" name="Slide Number Placeholder 9"/>
          <p:cNvSpPr>
            <a:spLocks noGrp="1"/>
          </p:cNvSpPr>
          <p:nvPr>
            <p:ph type="sldNum" sz="quarter" idx="12"/>
          </p:nvPr>
        </p:nvSpPr>
        <p:spPr/>
        <p:txBody>
          <a:bodyPr/>
          <a:lstStyle/>
          <a:p>
            <a:fld id="{C3816C73-210A-41C5-B827-B7540F9CA7FC}" type="slidenum">
              <a:rPr lang="en-ZA" smtClean="0"/>
              <a:t>‹#›</a:t>
            </a:fld>
            <a:endParaRPr lang="en-ZA"/>
          </a:p>
        </p:txBody>
      </p:sp>
    </p:spTree>
    <p:extLst>
      <p:ext uri="{BB962C8B-B14F-4D97-AF65-F5344CB8AC3E}">
        <p14:creationId xmlns:p14="http://schemas.microsoft.com/office/powerpoint/2010/main" val="575781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r>
              <a:rPr lang="en-US" smtClean="0"/>
              <a:t>2016/08/15</a:t>
            </a:r>
            <a:endParaRPr lang="en-ZA"/>
          </a:p>
        </p:txBody>
      </p:sp>
      <p:sp>
        <p:nvSpPr>
          <p:cNvPr id="9" name="Footer Placeholder 8"/>
          <p:cNvSpPr>
            <a:spLocks noGrp="1"/>
          </p:cNvSpPr>
          <p:nvPr>
            <p:ph type="ftr" sz="quarter" idx="11"/>
          </p:nvPr>
        </p:nvSpPr>
        <p:spPr>
          <a:xfrm>
            <a:off x="3499101" y="6356350"/>
            <a:ext cx="5911517" cy="365125"/>
          </a:xfrm>
        </p:spPr>
        <p:txBody>
          <a:bodyPr/>
          <a:lstStyle/>
          <a:p>
            <a:endParaRPr lang="en-ZA"/>
          </a:p>
        </p:txBody>
      </p:sp>
      <p:sp>
        <p:nvSpPr>
          <p:cNvPr id="10" name="Slide Number Placeholder 9"/>
          <p:cNvSpPr>
            <a:spLocks noGrp="1"/>
          </p:cNvSpPr>
          <p:nvPr>
            <p:ph type="sldNum" sz="quarter" idx="12"/>
          </p:nvPr>
        </p:nvSpPr>
        <p:spPr/>
        <p:txBody>
          <a:bodyPr/>
          <a:lstStyle/>
          <a:p>
            <a:fld id="{C3816C73-210A-41C5-B827-B7540F9CA7FC}" type="slidenum">
              <a:rPr lang="en-ZA" smtClean="0"/>
              <a:t>‹#›</a:t>
            </a:fld>
            <a:endParaRPr lang="en-ZA"/>
          </a:p>
        </p:txBody>
      </p:sp>
    </p:spTree>
    <p:extLst>
      <p:ext uri="{BB962C8B-B14F-4D97-AF65-F5344CB8AC3E}">
        <p14:creationId xmlns:p14="http://schemas.microsoft.com/office/powerpoint/2010/main" val="993039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rgbClr val="5DA9D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smtClean="0"/>
              <a:t>2016/08/15</a:t>
            </a:r>
            <a:endParaRPr lang="en-ZA"/>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ZA"/>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C3816C73-210A-41C5-B827-B7540F9CA7FC}" type="slidenum">
              <a:rPr lang="en-ZA" smtClean="0"/>
              <a:t>‹#›</a:t>
            </a:fld>
            <a:endParaRPr lang="en-ZA"/>
          </a:p>
        </p:txBody>
      </p:sp>
      <p:pic>
        <p:nvPicPr>
          <p:cNvPr id="9" name="Picture 8"/>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131232" y="66784"/>
            <a:ext cx="3005665" cy="654568"/>
          </a:xfrm>
          <a:prstGeom prst="rect">
            <a:avLst/>
          </a:prstGeom>
        </p:spPr>
      </p:pic>
    </p:spTree>
    <p:extLst>
      <p:ext uri="{BB962C8B-B14F-4D97-AF65-F5344CB8AC3E}">
        <p14:creationId xmlns:p14="http://schemas.microsoft.com/office/powerpoint/2010/main" val="333650252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image" Target="../media/image18.emf"/><Relationship Id="rId7" Type="http://schemas.openxmlformats.org/officeDocument/2006/relationships/image" Target="../media/image22.emf"/><Relationship Id="rId2" Type="http://schemas.openxmlformats.org/officeDocument/2006/relationships/image" Target="../media/image17.emf"/><Relationship Id="rId1" Type="http://schemas.openxmlformats.org/officeDocument/2006/relationships/slideLayout" Target="../slideLayouts/slideLayout2.xml"/><Relationship Id="rId6" Type="http://schemas.openxmlformats.org/officeDocument/2006/relationships/image" Target="../media/image21.emf"/><Relationship Id="rId11" Type="http://schemas.openxmlformats.org/officeDocument/2006/relationships/image" Target="../media/image26.emf"/><Relationship Id="rId5" Type="http://schemas.openxmlformats.org/officeDocument/2006/relationships/image" Target="../media/image20.emf"/><Relationship Id="rId10" Type="http://schemas.openxmlformats.org/officeDocument/2006/relationships/image" Target="../media/image25.emf"/><Relationship Id="rId4" Type="http://schemas.openxmlformats.org/officeDocument/2006/relationships/image" Target="../media/image19.emf"/><Relationship Id="rId9" Type="http://schemas.openxmlformats.org/officeDocument/2006/relationships/image" Target="../media/image24.emf"/></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slideLayout" Target="../slideLayouts/slideLayout2.xml"/><Relationship Id="rId1" Type="http://schemas.openxmlformats.org/officeDocument/2006/relationships/video" Target="https://www.youtube.com/embed/r2ZO36OHSJQ"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ideo" Target="https://www.youtube.com/embed/aSKMc3RQugk"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9.jpeg"/><Relationship Id="rId5" Type="http://schemas.openxmlformats.org/officeDocument/2006/relationships/image" Target="../media/image48.png"/><Relationship Id="rId4" Type="http://schemas.openxmlformats.org/officeDocument/2006/relationships/image" Target="../media/image47.png"/></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SAFIRE Workshop @ NATE 2017</a:t>
            </a:r>
            <a:endParaRPr lang="en-US" dirty="0"/>
          </a:p>
        </p:txBody>
      </p:sp>
      <p:sp>
        <p:nvSpPr>
          <p:cNvPr id="3" name="Subtitle 2"/>
          <p:cNvSpPr>
            <a:spLocks noGrp="1"/>
          </p:cNvSpPr>
          <p:nvPr>
            <p:ph type="subTitle" idx="1"/>
          </p:nvPr>
        </p:nvSpPr>
        <p:spPr/>
        <p:txBody>
          <a:bodyPr/>
          <a:lstStyle/>
          <a:p>
            <a:r>
              <a:rPr lang="en-US" dirty="0"/>
              <a:t>Mangosuthu University of </a:t>
            </a:r>
            <a:r>
              <a:rPr lang="en-US" dirty="0" smtClean="0"/>
              <a:t>Technology, June 2017</a:t>
            </a:r>
            <a:endParaRPr lang="en-US" dirty="0"/>
          </a:p>
        </p:txBody>
      </p:sp>
      <p:sp>
        <p:nvSpPr>
          <p:cNvPr id="4" name="Slide Number Placeholder 3"/>
          <p:cNvSpPr>
            <a:spLocks noGrp="1"/>
          </p:cNvSpPr>
          <p:nvPr>
            <p:ph type="sldNum" sz="quarter" idx="12"/>
          </p:nvPr>
        </p:nvSpPr>
        <p:spPr/>
        <p:txBody>
          <a:bodyPr/>
          <a:lstStyle/>
          <a:p>
            <a:fld id="{C3816C73-210A-41C5-B827-B7540F9CA7FC}" type="slidenum">
              <a:rPr lang="en-ZA" smtClean="0"/>
              <a:t>1</a:t>
            </a:fld>
            <a:endParaRPr lang="en-ZA"/>
          </a:p>
        </p:txBody>
      </p:sp>
    </p:spTree>
    <p:extLst>
      <p:ext uri="{BB962C8B-B14F-4D97-AF65-F5344CB8AC3E}">
        <p14:creationId xmlns:p14="http://schemas.microsoft.com/office/powerpoint/2010/main" val="21920683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Federated Identity</a:t>
            </a:r>
            <a:endParaRPr lang="en-ZA" dirty="0"/>
          </a:p>
        </p:txBody>
      </p:sp>
      <p:sp>
        <p:nvSpPr>
          <p:cNvPr id="4" name="Slide Number Placeholder 3"/>
          <p:cNvSpPr>
            <a:spLocks noGrp="1"/>
          </p:cNvSpPr>
          <p:nvPr>
            <p:ph type="sldNum" sz="quarter" idx="12"/>
          </p:nvPr>
        </p:nvSpPr>
        <p:spPr/>
        <p:txBody>
          <a:bodyPr/>
          <a:lstStyle/>
          <a:p>
            <a:fld id="{C3816C73-210A-41C5-B827-B7540F9CA7FC}" type="slidenum">
              <a:rPr lang="en-ZA" smtClean="0"/>
              <a:t>10</a:t>
            </a:fld>
            <a:endParaRPr lang="en-ZA"/>
          </a:p>
        </p:txBody>
      </p:sp>
      <p:pic>
        <p:nvPicPr>
          <p:cNvPr id="6" name="Picture 5"/>
          <p:cNvPicPr>
            <a:picLocks noChangeAspect="1"/>
          </p:cNvPicPr>
          <p:nvPr/>
        </p:nvPicPr>
        <p:blipFill>
          <a:blip r:embed="rId2"/>
          <a:stretch>
            <a:fillRect/>
          </a:stretch>
        </p:blipFill>
        <p:spPr>
          <a:xfrm>
            <a:off x="7423147" y="2871164"/>
            <a:ext cx="988125" cy="986667"/>
          </a:xfrm>
          <a:prstGeom prst="rect">
            <a:avLst/>
          </a:prstGeom>
        </p:spPr>
      </p:pic>
      <p:pic>
        <p:nvPicPr>
          <p:cNvPr id="7" name="Picture 6"/>
          <p:cNvPicPr>
            <a:picLocks noChangeAspect="1"/>
          </p:cNvPicPr>
          <p:nvPr/>
        </p:nvPicPr>
        <p:blipFill>
          <a:blip r:embed="rId3"/>
          <a:stretch>
            <a:fillRect/>
          </a:stretch>
        </p:blipFill>
        <p:spPr>
          <a:xfrm>
            <a:off x="10199360" y="1768887"/>
            <a:ext cx="869550" cy="621600"/>
          </a:xfrm>
          <a:prstGeom prst="rect">
            <a:avLst/>
          </a:prstGeom>
        </p:spPr>
      </p:pic>
      <p:pic>
        <p:nvPicPr>
          <p:cNvPr id="8" name="Picture 7"/>
          <p:cNvPicPr>
            <a:picLocks noChangeAspect="1"/>
          </p:cNvPicPr>
          <p:nvPr/>
        </p:nvPicPr>
        <p:blipFill>
          <a:blip r:embed="rId4"/>
          <a:stretch>
            <a:fillRect/>
          </a:stretch>
        </p:blipFill>
        <p:spPr>
          <a:xfrm>
            <a:off x="10212787" y="3023478"/>
            <a:ext cx="869550" cy="621600"/>
          </a:xfrm>
          <a:prstGeom prst="rect">
            <a:avLst/>
          </a:prstGeom>
        </p:spPr>
      </p:pic>
      <p:pic>
        <p:nvPicPr>
          <p:cNvPr id="9" name="Picture 8"/>
          <p:cNvPicPr>
            <a:picLocks noChangeAspect="1"/>
          </p:cNvPicPr>
          <p:nvPr/>
        </p:nvPicPr>
        <p:blipFill>
          <a:blip r:embed="rId5"/>
          <a:stretch>
            <a:fillRect/>
          </a:stretch>
        </p:blipFill>
        <p:spPr>
          <a:xfrm>
            <a:off x="10212787" y="4392874"/>
            <a:ext cx="869550" cy="621600"/>
          </a:xfrm>
          <a:prstGeom prst="rect">
            <a:avLst/>
          </a:prstGeom>
        </p:spPr>
      </p:pic>
      <p:pic>
        <p:nvPicPr>
          <p:cNvPr id="10" name="Picture 9"/>
          <p:cNvPicPr>
            <a:picLocks noChangeAspect="1"/>
          </p:cNvPicPr>
          <p:nvPr/>
        </p:nvPicPr>
        <p:blipFill>
          <a:blip r:embed="rId6"/>
          <a:stretch>
            <a:fillRect/>
          </a:stretch>
        </p:blipFill>
        <p:spPr>
          <a:xfrm>
            <a:off x="5247734" y="1818012"/>
            <a:ext cx="988125" cy="957067"/>
          </a:xfrm>
          <a:prstGeom prst="rect">
            <a:avLst/>
          </a:prstGeom>
        </p:spPr>
      </p:pic>
      <p:pic>
        <p:nvPicPr>
          <p:cNvPr id="11" name="Picture 10"/>
          <p:cNvPicPr>
            <a:picLocks noChangeAspect="1"/>
          </p:cNvPicPr>
          <p:nvPr/>
        </p:nvPicPr>
        <p:blipFill>
          <a:blip r:embed="rId7"/>
          <a:stretch>
            <a:fillRect/>
          </a:stretch>
        </p:blipFill>
        <p:spPr>
          <a:xfrm>
            <a:off x="5274589" y="3015415"/>
            <a:ext cx="988125" cy="986667"/>
          </a:xfrm>
          <a:prstGeom prst="rect">
            <a:avLst/>
          </a:prstGeom>
        </p:spPr>
      </p:pic>
      <p:pic>
        <p:nvPicPr>
          <p:cNvPr id="12" name="Picture 11"/>
          <p:cNvPicPr>
            <a:picLocks noChangeAspect="1"/>
          </p:cNvPicPr>
          <p:nvPr/>
        </p:nvPicPr>
        <p:blipFill>
          <a:blip r:embed="rId8"/>
          <a:stretch>
            <a:fillRect/>
          </a:stretch>
        </p:blipFill>
        <p:spPr>
          <a:xfrm>
            <a:off x="5274589" y="4121649"/>
            <a:ext cx="988125" cy="986667"/>
          </a:xfrm>
          <a:prstGeom prst="rect">
            <a:avLst/>
          </a:prstGeom>
        </p:spPr>
      </p:pic>
      <p:pic>
        <p:nvPicPr>
          <p:cNvPr id="13" name="Picture 12"/>
          <p:cNvPicPr>
            <a:picLocks noChangeAspect="1"/>
          </p:cNvPicPr>
          <p:nvPr/>
        </p:nvPicPr>
        <p:blipFill>
          <a:blip r:embed="rId9"/>
          <a:stretch>
            <a:fillRect/>
          </a:stretch>
        </p:blipFill>
        <p:spPr>
          <a:xfrm>
            <a:off x="4259610" y="1892011"/>
            <a:ext cx="622519" cy="809067"/>
          </a:xfrm>
          <a:prstGeom prst="rect">
            <a:avLst/>
          </a:prstGeom>
        </p:spPr>
      </p:pic>
      <p:pic>
        <p:nvPicPr>
          <p:cNvPr id="15" name="Picture 14"/>
          <p:cNvPicPr>
            <a:picLocks noChangeAspect="1"/>
          </p:cNvPicPr>
          <p:nvPr/>
        </p:nvPicPr>
        <p:blipFill>
          <a:blip r:embed="rId10"/>
          <a:stretch>
            <a:fillRect/>
          </a:stretch>
        </p:blipFill>
        <p:spPr>
          <a:xfrm>
            <a:off x="4259610" y="4210448"/>
            <a:ext cx="622519" cy="809067"/>
          </a:xfrm>
          <a:prstGeom prst="rect">
            <a:avLst/>
          </a:prstGeom>
        </p:spPr>
      </p:pic>
      <p:pic>
        <p:nvPicPr>
          <p:cNvPr id="16" name="Picture 15"/>
          <p:cNvPicPr>
            <a:picLocks noChangeAspect="1"/>
          </p:cNvPicPr>
          <p:nvPr/>
        </p:nvPicPr>
        <p:blipFill>
          <a:blip r:embed="rId11"/>
          <a:stretch>
            <a:fillRect/>
          </a:stretch>
        </p:blipFill>
        <p:spPr>
          <a:xfrm>
            <a:off x="4263687" y="3104214"/>
            <a:ext cx="622519" cy="809067"/>
          </a:xfrm>
          <a:prstGeom prst="rect">
            <a:avLst/>
          </a:prstGeom>
        </p:spPr>
      </p:pic>
      <p:cxnSp>
        <p:nvCxnSpPr>
          <p:cNvPr id="18" name="Straight Connector 17"/>
          <p:cNvCxnSpPr>
            <a:stCxn id="10" idx="3"/>
            <a:endCxn id="6" idx="1"/>
          </p:cNvCxnSpPr>
          <p:nvPr/>
        </p:nvCxnSpPr>
        <p:spPr>
          <a:xfrm>
            <a:off x="6235859" y="2296546"/>
            <a:ext cx="1187288" cy="1067952"/>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8" idx="1"/>
            <a:endCxn id="6" idx="3"/>
          </p:cNvCxnSpPr>
          <p:nvPr/>
        </p:nvCxnSpPr>
        <p:spPr>
          <a:xfrm flipH="1">
            <a:off x="8411272" y="3334278"/>
            <a:ext cx="1801515" cy="3022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1" idx="3"/>
          </p:cNvCxnSpPr>
          <p:nvPr/>
        </p:nvCxnSpPr>
        <p:spPr>
          <a:xfrm flipV="1">
            <a:off x="6262714" y="3508747"/>
            <a:ext cx="1160433" cy="2"/>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6288748" y="3652998"/>
            <a:ext cx="1134399" cy="948952"/>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7" idx="1"/>
          </p:cNvCxnSpPr>
          <p:nvPr/>
        </p:nvCxnSpPr>
        <p:spPr>
          <a:xfrm flipV="1">
            <a:off x="8411272" y="2079687"/>
            <a:ext cx="1788088" cy="1088819"/>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9" idx="1"/>
          </p:cNvCxnSpPr>
          <p:nvPr/>
        </p:nvCxnSpPr>
        <p:spPr>
          <a:xfrm>
            <a:off x="8424699" y="3530270"/>
            <a:ext cx="1788088" cy="1173404"/>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411272" y="3435311"/>
            <a:ext cx="1777021" cy="1166639"/>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8397845" y="1977963"/>
            <a:ext cx="1782555" cy="1126252"/>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037994" y="768545"/>
            <a:ext cx="2419480" cy="646331"/>
          </a:xfrm>
          <a:prstGeom prst="rect">
            <a:avLst/>
          </a:prstGeom>
          <a:noFill/>
        </p:spPr>
        <p:txBody>
          <a:bodyPr wrap="square" rtlCol="0">
            <a:spAutoFit/>
          </a:bodyPr>
          <a:lstStyle/>
          <a:p>
            <a:pPr algn="ctr"/>
            <a:r>
              <a:rPr lang="en-ZA" dirty="0" smtClean="0"/>
              <a:t>Identity Providers</a:t>
            </a:r>
          </a:p>
          <a:p>
            <a:pPr algn="ctr"/>
            <a:r>
              <a:rPr lang="en-ZA" dirty="0" smtClean="0"/>
              <a:t>(Home Organisations)</a:t>
            </a:r>
            <a:endParaRPr lang="en-ZA" dirty="0"/>
          </a:p>
        </p:txBody>
      </p:sp>
      <p:sp>
        <p:nvSpPr>
          <p:cNvPr id="27" name="TextBox 26"/>
          <p:cNvSpPr txBox="1"/>
          <p:nvPr/>
        </p:nvSpPr>
        <p:spPr>
          <a:xfrm>
            <a:off x="6707469" y="786490"/>
            <a:ext cx="2419480" cy="646331"/>
          </a:xfrm>
          <a:prstGeom prst="rect">
            <a:avLst/>
          </a:prstGeom>
          <a:noFill/>
        </p:spPr>
        <p:txBody>
          <a:bodyPr wrap="square" rtlCol="0">
            <a:spAutoFit/>
          </a:bodyPr>
          <a:lstStyle/>
          <a:p>
            <a:pPr algn="ctr"/>
            <a:r>
              <a:rPr lang="en-ZA" dirty="0" smtClean="0"/>
              <a:t>Identity</a:t>
            </a:r>
            <a:br>
              <a:rPr lang="en-ZA" dirty="0" smtClean="0"/>
            </a:br>
            <a:r>
              <a:rPr lang="en-ZA" dirty="0" smtClean="0"/>
              <a:t>Federation</a:t>
            </a:r>
            <a:endParaRPr lang="en-ZA" dirty="0"/>
          </a:p>
        </p:txBody>
      </p:sp>
      <p:sp>
        <p:nvSpPr>
          <p:cNvPr id="28" name="TextBox 27"/>
          <p:cNvSpPr txBox="1"/>
          <p:nvPr/>
        </p:nvSpPr>
        <p:spPr>
          <a:xfrm>
            <a:off x="9424395" y="791460"/>
            <a:ext cx="2419480" cy="646331"/>
          </a:xfrm>
          <a:prstGeom prst="rect">
            <a:avLst/>
          </a:prstGeom>
          <a:noFill/>
        </p:spPr>
        <p:txBody>
          <a:bodyPr wrap="square" rtlCol="0">
            <a:spAutoFit/>
          </a:bodyPr>
          <a:lstStyle/>
          <a:p>
            <a:pPr algn="ctr"/>
            <a:r>
              <a:rPr lang="en-ZA" dirty="0" smtClean="0"/>
              <a:t>Service Providers’ Web Sites</a:t>
            </a:r>
          </a:p>
        </p:txBody>
      </p:sp>
      <p:pic>
        <p:nvPicPr>
          <p:cNvPr id="36" name="Picture 35"/>
          <p:cNvPicPr>
            <a:picLocks noChangeAspect="1"/>
          </p:cNvPicPr>
          <p:nvPr/>
        </p:nvPicPr>
        <p:blipFill>
          <a:blip r:embed="rId5"/>
          <a:stretch>
            <a:fillRect/>
          </a:stretch>
        </p:blipFill>
        <p:spPr>
          <a:xfrm>
            <a:off x="10228083" y="5762270"/>
            <a:ext cx="869550" cy="621600"/>
          </a:xfrm>
          <a:prstGeom prst="rect">
            <a:avLst/>
          </a:prstGeom>
        </p:spPr>
      </p:pic>
      <p:cxnSp>
        <p:nvCxnSpPr>
          <p:cNvPr id="43" name="Straight Connector 42"/>
          <p:cNvCxnSpPr>
            <a:endCxn id="36" idx="1"/>
          </p:cNvCxnSpPr>
          <p:nvPr/>
        </p:nvCxnSpPr>
        <p:spPr>
          <a:xfrm>
            <a:off x="8336902" y="3722436"/>
            <a:ext cx="1891181" cy="2350634"/>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005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up)">
                                      <p:cBhvr>
                                        <p:cTn id="12" dur="250"/>
                                        <p:tgtEl>
                                          <p:spTgt spid="18"/>
                                        </p:tgtEl>
                                      </p:cBhvr>
                                    </p:animEffect>
                                  </p:childTnLst>
                                </p:cTn>
                              </p:par>
                            </p:childTnLst>
                          </p:cTn>
                        </p:par>
                        <p:par>
                          <p:cTn id="13" fill="hold">
                            <p:stCondLst>
                              <p:cond delay="750"/>
                            </p:stCondLst>
                            <p:childTnLst>
                              <p:par>
                                <p:cTn id="14" presetID="22" presetClass="entr" presetSubtype="4" fill="hold" nodeType="after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wipe(down)">
                                      <p:cBhvr>
                                        <p:cTn id="16" dur="250"/>
                                        <p:tgtEl>
                                          <p:spTgt spid="42"/>
                                        </p:tgtEl>
                                      </p:cBhvr>
                                    </p:animEffect>
                                  </p:childTnLst>
                                </p:cTn>
                              </p:par>
                            </p:childTnLst>
                          </p:cTn>
                        </p:par>
                        <p:par>
                          <p:cTn id="17" fill="hold">
                            <p:stCondLst>
                              <p:cond delay="1000"/>
                            </p:stCondLst>
                            <p:childTnLst>
                              <p:par>
                                <p:cTn id="18" presetID="1" presetClass="exit" presetSubtype="0" fill="hold" nodeType="afterEffect">
                                  <p:stCondLst>
                                    <p:cond delay="250"/>
                                  </p:stCondLst>
                                  <p:childTnLst>
                                    <p:set>
                                      <p:cBhvr>
                                        <p:cTn id="19" dur="1" fill="hold">
                                          <p:stCondLst>
                                            <p:cond delay="0"/>
                                          </p:stCondLst>
                                        </p:cTn>
                                        <p:tgtEl>
                                          <p:spTgt spid="18"/>
                                        </p:tgtEl>
                                        <p:attrNameLst>
                                          <p:attrName>style.visibility</p:attrName>
                                        </p:attrNameLst>
                                      </p:cBhvr>
                                      <p:to>
                                        <p:strVal val="hidden"/>
                                      </p:to>
                                    </p:set>
                                  </p:childTnLst>
                                </p:cTn>
                              </p:par>
                              <p:par>
                                <p:cTn id="20" presetID="1" presetClass="exit" presetSubtype="0" fill="hold" nodeType="withEffect">
                                  <p:stCondLst>
                                    <p:cond delay="250"/>
                                  </p:stCondLst>
                                  <p:childTnLst>
                                    <p:set>
                                      <p:cBhvr>
                                        <p:cTn id="21" dur="1" fill="hold">
                                          <p:stCondLst>
                                            <p:cond delay="0"/>
                                          </p:stCondLst>
                                        </p:cTn>
                                        <p:tgtEl>
                                          <p:spTgt spid="42"/>
                                        </p:tgtEl>
                                        <p:attrNameLst>
                                          <p:attrName>style.visibility</p:attrName>
                                        </p:attrNameLst>
                                      </p:cBhvr>
                                      <p:to>
                                        <p:strVal val="hidden"/>
                                      </p:to>
                                    </p:set>
                                  </p:childTnLst>
                                </p:cTn>
                              </p:par>
                            </p:childTnLst>
                          </p:cTn>
                        </p:par>
                        <p:par>
                          <p:cTn id="22" fill="hold">
                            <p:stCondLst>
                              <p:cond delay="1250"/>
                            </p:stCondLst>
                            <p:childTnLst>
                              <p:par>
                                <p:cTn id="23" presetID="22" presetClass="entr" presetSubtype="4" fill="hold" nodeType="afterEffect">
                                  <p:stCondLst>
                                    <p:cond delay="250"/>
                                  </p:stCondLst>
                                  <p:childTnLst>
                                    <p:set>
                                      <p:cBhvr>
                                        <p:cTn id="24" dur="1" fill="hold">
                                          <p:stCondLst>
                                            <p:cond delay="0"/>
                                          </p:stCondLst>
                                        </p:cTn>
                                        <p:tgtEl>
                                          <p:spTgt spid="35"/>
                                        </p:tgtEl>
                                        <p:attrNameLst>
                                          <p:attrName>style.visibility</p:attrName>
                                        </p:attrNameLst>
                                      </p:cBhvr>
                                      <p:to>
                                        <p:strVal val="visible"/>
                                      </p:to>
                                    </p:set>
                                    <p:animEffect transition="in" filter="wipe(down)">
                                      <p:cBhvr>
                                        <p:cTn id="25" dur="250"/>
                                        <p:tgtEl>
                                          <p:spTgt spid="35"/>
                                        </p:tgtEl>
                                      </p:cBhvr>
                                    </p:animEffect>
                                  </p:childTnLst>
                                </p:cTn>
                              </p:par>
                            </p:childTnLst>
                          </p:cTn>
                        </p:par>
                        <p:par>
                          <p:cTn id="26" fill="hold">
                            <p:stCondLst>
                              <p:cond delay="1750"/>
                            </p:stCondLst>
                            <p:childTnLst>
                              <p:par>
                                <p:cTn id="27" presetID="22" presetClass="entr" presetSubtype="4" fill="hold" nodeType="after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down)">
                                      <p:cBhvr>
                                        <p:cTn id="29" dur="250"/>
                                        <p:tgtEl>
                                          <p:spTgt spid="37"/>
                                        </p:tgtEl>
                                      </p:cBhvr>
                                    </p:animEffect>
                                  </p:childTnLst>
                                </p:cTn>
                              </p:par>
                            </p:childTnLst>
                          </p:cTn>
                        </p:par>
                        <p:par>
                          <p:cTn id="30" fill="hold">
                            <p:stCondLst>
                              <p:cond delay="2000"/>
                            </p:stCondLst>
                            <p:childTnLst>
                              <p:par>
                                <p:cTn id="31" presetID="1" presetClass="exit" presetSubtype="0" fill="hold" nodeType="afterEffect">
                                  <p:stCondLst>
                                    <p:cond delay="500"/>
                                  </p:stCondLst>
                                  <p:childTnLst>
                                    <p:set>
                                      <p:cBhvr>
                                        <p:cTn id="32" dur="1" fill="hold">
                                          <p:stCondLst>
                                            <p:cond delay="0"/>
                                          </p:stCondLst>
                                        </p:cTn>
                                        <p:tgtEl>
                                          <p:spTgt spid="35"/>
                                        </p:tgtEl>
                                        <p:attrNameLst>
                                          <p:attrName>style.visibility</p:attrName>
                                        </p:attrNameLst>
                                      </p:cBhvr>
                                      <p:to>
                                        <p:strVal val="hidden"/>
                                      </p:to>
                                    </p:set>
                                  </p:childTnLst>
                                </p:cTn>
                              </p:par>
                              <p:par>
                                <p:cTn id="33" presetID="1" presetClass="exit" presetSubtype="0" fill="hold" nodeType="withEffect">
                                  <p:stCondLst>
                                    <p:cond delay="500"/>
                                  </p:stCondLst>
                                  <p:childTnLst>
                                    <p:set>
                                      <p:cBhvr>
                                        <p:cTn id="34" dur="1" fill="hold">
                                          <p:stCondLst>
                                            <p:cond delay="0"/>
                                          </p:stCondLst>
                                        </p:cTn>
                                        <p:tgtEl>
                                          <p:spTgt spid="37"/>
                                        </p:tgtEl>
                                        <p:attrNameLst>
                                          <p:attrName>style.visibility</p:attrName>
                                        </p:attrNameLst>
                                      </p:cBhvr>
                                      <p:to>
                                        <p:strVal val="hidden"/>
                                      </p:to>
                                    </p:set>
                                  </p:childTnLst>
                                </p:cTn>
                              </p:par>
                            </p:childTnLst>
                          </p:cTn>
                        </p:par>
                        <p:par>
                          <p:cTn id="35" fill="hold">
                            <p:stCondLst>
                              <p:cond delay="2500"/>
                            </p:stCondLst>
                            <p:childTnLst>
                              <p:par>
                                <p:cTn id="36" presetID="22" presetClass="entr" presetSubtype="8" fill="hold" nodeType="afterEffect">
                                  <p:stCondLst>
                                    <p:cond delay="250"/>
                                  </p:stCondLst>
                                  <p:childTnLst>
                                    <p:set>
                                      <p:cBhvr>
                                        <p:cTn id="37" dur="1" fill="hold">
                                          <p:stCondLst>
                                            <p:cond delay="0"/>
                                          </p:stCondLst>
                                        </p:cTn>
                                        <p:tgtEl>
                                          <p:spTgt spid="32"/>
                                        </p:tgtEl>
                                        <p:attrNameLst>
                                          <p:attrName>style.visibility</p:attrName>
                                        </p:attrNameLst>
                                      </p:cBhvr>
                                      <p:to>
                                        <p:strVal val="visible"/>
                                      </p:to>
                                    </p:set>
                                    <p:animEffect transition="in" filter="wipe(left)">
                                      <p:cBhvr>
                                        <p:cTn id="38" dur="250"/>
                                        <p:tgtEl>
                                          <p:spTgt spid="32"/>
                                        </p:tgtEl>
                                      </p:cBhvr>
                                    </p:animEffect>
                                  </p:childTnLst>
                                </p:cTn>
                              </p:par>
                            </p:childTnLst>
                          </p:cTn>
                        </p:par>
                        <p:par>
                          <p:cTn id="39" fill="hold">
                            <p:stCondLst>
                              <p:cond delay="3000"/>
                            </p:stCondLst>
                            <p:childTnLst>
                              <p:par>
                                <p:cTn id="40" presetID="22" presetClass="entr" presetSubtype="1" fill="hold" nodeType="after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wipe(up)">
                                      <p:cBhvr>
                                        <p:cTn id="42" dur="250"/>
                                        <p:tgtEl>
                                          <p:spTgt spid="39"/>
                                        </p:tgtEl>
                                      </p:cBhvr>
                                    </p:animEffect>
                                  </p:childTnLst>
                                </p:cTn>
                              </p:par>
                            </p:childTnLst>
                          </p:cTn>
                        </p:par>
                        <p:par>
                          <p:cTn id="43" fill="hold">
                            <p:stCondLst>
                              <p:cond delay="3250"/>
                            </p:stCondLst>
                            <p:childTnLst>
                              <p:par>
                                <p:cTn id="44" presetID="1" presetClass="exit" presetSubtype="0" fill="hold" nodeType="afterEffect">
                                  <p:stCondLst>
                                    <p:cond delay="250"/>
                                  </p:stCondLst>
                                  <p:childTnLst>
                                    <p:set>
                                      <p:cBhvr>
                                        <p:cTn id="45" dur="1" fill="hold">
                                          <p:stCondLst>
                                            <p:cond delay="0"/>
                                          </p:stCondLst>
                                        </p:cTn>
                                        <p:tgtEl>
                                          <p:spTgt spid="32"/>
                                        </p:tgtEl>
                                        <p:attrNameLst>
                                          <p:attrName>style.visibility</p:attrName>
                                        </p:attrNameLst>
                                      </p:cBhvr>
                                      <p:to>
                                        <p:strVal val="hidden"/>
                                      </p:to>
                                    </p:set>
                                  </p:childTnLst>
                                </p:cTn>
                              </p:par>
                              <p:par>
                                <p:cTn id="46" presetID="1" presetClass="exit" presetSubtype="0" fill="hold" nodeType="withEffect">
                                  <p:stCondLst>
                                    <p:cond delay="250"/>
                                  </p:stCondLst>
                                  <p:childTnLst>
                                    <p:set>
                                      <p:cBhvr>
                                        <p:cTn id="47" dur="1" fill="hold">
                                          <p:stCondLst>
                                            <p:cond delay="0"/>
                                          </p:stCondLst>
                                        </p:cTn>
                                        <p:tgtEl>
                                          <p:spTgt spid="39"/>
                                        </p:tgtEl>
                                        <p:attrNameLst>
                                          <p:attrName>style.visibility</p:attrName>
                                        </p:attrNameLst>
                                      </p:cBhvr>
                                      <p:to>
                                        <p:strVal val="hidden"/>
                                      </p:to>
                                    </p:set>
                                  </p:childTnLst>
                                </p:cTn>
                              </p:par>
                            </p:childTnLst>
                          </p:cTn>
                        </p:par>
                        <p:par>
                          <p:cTn id="48" fill="hold">
                            <p:stCondLst>
                              <p:cond delay="3500"/>
                            </p:stCondLst>
                            <p:childTnLst>
                              <p:par>
                                <p:cTn id="49" presetID="22" presetClass="entr" presetSubtype="4" fill="hold" nodeType="afterEffect">
                                  <p:stCondLst>
                                    <p:cond delay="250"/>
                                  </p:stCondLst>
                                  <p:childTnLst>
                                    <p:set>
                                      <p:cBhvr>
                                        <p:cTn id="50" dur="1" fill="hold">
                                          <p:stCondLst>
                                            <p:cond delay="0"/>
                                          </p:stCondLst>
                                        </p:cTn>
                                        <p:tgtEl>
                                          <p:spTgt spid="35"/>
                                        </p:tgtEl>
                                        <p:attrNameLst>
                                          <p:attrName>style.visibility</p:attrName>
                                        </p:attrNameLst>
                                      </p:cBhvr>
                                      <p:to>
                                        <p:strVal val="visible"/>
                                      </p:to>
                                    </p:set>
                                    <p:animEffect transition="in" filter="wipe(down)">
                                      <p:cBhvr>
                                        <p:cTn id="51" dur="250"/>
                                        <p:tgtEl>
                                          <p:spTgt spid="35"/>
                                        </p:tgtEl>
                                      </p:cBhvr>
                                    </p:animEffect>
                                  </p:childTnLst>
                                </p:cTn>
                              </p:par>
                            </p:childTnLst>
                          </p:cTn>
                        </p:par>
                        <p:par>
                          <p:cTn id="52" fill="hold">
                            <p:stCondLst>
                              <p:cond delay="4000"/>
                            </p:stCondLst>
                            <p:childTnLst>
                              <p:par>
                                <p:cTn id="53" presetID="22" presetClass="entr" presetSubtype="1" fill="hold" nodeType="after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wipe(up)">
                                      <p:cBhvr>
                                        <p:cTn id="55" dur="250"/>
                                        <p:tgtEl>
                                          <p:spTgt spid="41"/>
                                        </p:tgtEl>
                                      </p:cBhvr>
                                    </p:animEffect>
                                  </p:childTnLst>
                                </p:cTn>
                              </p:par>
                            </p:childTnLst>
                          </p:cTn>
                        </p:par>
                        <p:par>
                          <p:cTn id="56" fill="hold">
                            <p:stCondLst>
                              <p:cond delay="4250"/>
                            </p:stCondLst>
                            <p:childTnLst>
                              <p:par>
                                <p:cTn id="57" presetID="1" presetClass="exit" presetSubtype="0" fill="hold" nodeType="afterEffect">
                                  <p:stCondLst>
                                    <p:cond delay="250"/>
                                  </p:stCondLst>
                                  <p:childTnLst>
                                    <p:set>
                                      <p:cBhvr>
                                        <p:cTn id="58" dur="1" fill="hold">
                                          <p:stCondLst>
                                            <p:cond delay="0"/>
                                          </p:stCondLst>
                                        </p:cTn>
                                        <p:tgtEl>
                                          <p:spTgt spid="35"/>
                                        </p:tgtEl>
                                        <p:attrNameLst>
                                          <p:attrName>style.visibility</p:attrName>
                                        </p:attrNameLst>
                                      </p:cBhvr>
                                      <p:to>
                                        <p:strVal val="hidden"/>
                                      </p:to>
                                    </p:set>
                                  </p:childTnLst>
                                </p:cTn>
                              </p:par>
                              <p:par>
                                <p:cTn id="59" presetID="1" presetClass="exit" presetSubtype="0" fill="hold" nodeType="withEffect">
                                  <p:stCondLst>
                                    <p:cond delay="250"/>
                                  </p:stCondLst>
                                  <p:childTnLst>
                                    <p:set>
                                      <p:cBhvr>
                                        <p:cTn id="60" dur="1" fill="hold">
                                          <p:stCondLst>
                                            <p:cond delay="0"/>
                                          </p:stCondLst>
                                        </p:cTn>
                                        <p:tgtEl>
                                          <p:spTgt spid="41"/>
                                        </p:tgtEl>
                                        <p:attrNameLst>
                                          <p:attrName>style.visibility</p:attrName>
                                        </p:attrNameLst>
                                      </p:cBhvr>
                                      <p:to>
                                        <p:strVal val="hidden"/>
                                      </p:to>
                                    </p:set>
                                  </p:childTnLst>
                                </p:cTn>
                              </p:par>
                            </p:childTnLst>
                          </p:cTn>
                        </p:par>
                        <p:par>
                          <p:cTn id="61" fill="hold">
                            <p:stCondLst>
                              <p:cond delay="4500"/>
                            </p:stCondLst>
                            <p:childTnLst>
                              <p:par>
                                <p:cTn id="62" presetID="22" presetClass="entr" presetSubtype="1" fill="hold" nodeType="afterEffect">
                                  <p:stCondLst>
                                    <p:cond delay="250"/>
                                  </p:stCondLst>
                                  <p:childTnLst>
                                    <p:set>
                                      <p:cBhvr>
                                        <p:cTn id="63" dur="1" fill="hold">
                                          <p:stCondLst>
                                            <p:cond delay="0"/>
                                          </p:stCondLst>
                                        </p:cTn>
                                        <p:tgtEl>
                                          <p:spTgt spid="18"/>
                                        </p:tgtEl>
                                        <p:attrNameLst>
                                          <p:attrName>style.visibility</p:attrName>
                                        </p:attrNameLst>
                                      </p:cBhvr>
                                      <p:to>
                                        <p:strVal val="visible"/>
                                      </p:to>
                                    </p:set>
                                    <p:animEffect transition="in" filter="wipe(up)">
                                      <p:cBhvr>
                                        <p:cTn id="64" dur="250"/>
                                        <p:tgtEl>
                                          <p:spTgt spid="18"/>
                                        </p:tgtEl>
                                      </p:cBhvr>
                                    </p:animEffect>
                                  </p:childTnLst>
                                </p:cTn>
                              </p:par>
                            </p:childTnLst>
                          </p:cTn>
                        </p:par>
                        <p:par>
                          <p:cTn id="65" fill="hold">
                            <p:stCondLst>
                              <p:cond delay="5000"/>
                            </p:stCondLst>
                            <p:childTnLst>
                              <p:par>
                                <p:cTn id="66" presetID="22" presetClass="entr" presetSubtype="8" fill="hold" nodeType="after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250"/>
                                        <p:tgtEl>
                                          <p:spTgt spid="24"/>
                                        </p:tgtEl>
                                      </p:cBhvr>
                                    </p:animEffect>
                                  </p:childTnLst>
                                </p:cTn>
                              </p:par>
                            </p:childTnLst>
                          </p:cTn>
                        </p:par>
                        <p:par>
                          <p:cTn id="69" fill="hold">
                            <p:stCondLst>
                              <p:cond delay="5250"/>
                            </p:stCondLst>
                            <p:childTnLst>
                              <p:par>
                                <p:cTn id="70" presetID="1" presetClass="exit" presetSubtype="0" fill="hold" nodeType="afterEffect">
                                  <p:stCondLst>
                                    <p:cond delay="250"/>
                                  </p:stCondLst>
                                  <p:childTnLst>
                                    <p:set>
                                      <p:cBhvr>
                                        <p:cTn id="71" dur="1" fill="hold">
                                          <p:stCondLst>
                                            <p:cond delay="0"/>
                                          </p:stCondLst>
                                        </p:cTn>
                                        <p:tgtEl>
                                          <p:spTgt spid="18"/>
                                        </p:tgtEl>
                                        <p:attrNameLst>
                                          <p:attrName>style.visibility</p:attrName>
                                        </p:attrNameLst>
                                      </p:cBhvr>
                                      <p:to>
                                        <p:strVal val="hidden"/>
                                      </p:to>
                                    </p:set>
                                  </p:childTnLst>
                                </p:cTn>
                              </p:par>
                              <p:par>
                                <p:cTn id="72" presetID="1" presetClass="exit" presetSubtype="0" fill="hold" nodeType="withEffect">
                                  <p:stCondLst>
                                    <p:cond delay="250"/>
                                  </p:stCondLst>
                                  <p:childTnLst>
                                    <p:set>
                                      <p:cBhvr>
                                        <p:cTn id="73" dur="1" fill="hold">
                                          <p:stCondLst>
                                            <p:cond delay="0"/>
                                          </p:stCondLst>
                                        </p:cTn>
                                        <p:tgtEl>
                                          <p:spTgt spid="24"/>
                                        </p:tgtEl>
                                        <p:attrNameLst>
                                          <p:attrName>style.visibility</p:attrName>
                                        </p:attrNameLst>
                                      </p:cBhvr>
                                      <p:to>
                                        <p:strVal val="hidden"/>
                                      </p:to>
                                    </p:set>
                                  </p:childTnLst>
                                </p:cTn>
                              </p:par>
                              <p:par>
                                <p:cTn id="74" presetID="22" presetClass="entr" presetSubtype="8" fill="hold" nodeType="withEffect">
                                  <p:stCondLst>
                                    <p:cond delay="250"/>
                                  </p:stCondLst>
                                  <p:childTnLst>
                                    <p:set>
                                      <p:cBhvr>
                                        <p:cTn id="75" dur="1" fill="hold">
                                          <p:stCondLst>
                                            <p:cond delay="0"/>
                                          </p:stCondLst>
                                        </p:cTn>
                                        <p:tgtEl>
                                          <p:spTgt spid="32"/>
                                        </p:tgtEl>
                                        <p:attrNameLst>
                                          <p:attrName>style.visibility</p:attrName>
                                        </p:attrNameLst>
                                      </p:cBhvr>
                                      <p:to>
                                        <p:strVal val="visible"/>
                                      </p:to>
                                    </p:set>
                                    <p:animEffect transition="in" filter="wipe(left)">
                                      <p:cBhvr>
                                        <p:cTn id="76" dur="250"/>
                                        <p:tgtEl>
                                          <p:spTgt spid="32"/>
                                        </p:tgtEl>
                                      </p:cBhvr>
                                    </p:animEffect>
                                  </p:childTnLst>
                                </p:cTn>
                              </p:par>
                            </p:childTnLst>
                          </p:cTn>
                        </p:par>
                        <p:par>
                          <p:cTn id="77" fill="hold">
                            <p:stCondLst>
                              <p:cond delay="5750"/>
                            </p:stCondLst>
                            <p:childTnLst>
                              <p:par>
                                <p:cTn id="78" presetID="22" presetClass="entr" presetSubtype="1" fill="hold" nodeType="afterEffect">
                                  <p:stCondLst>
                                    <p:cond delay="0"/>
                                  </p:stCondLst>
                                  <p:childTnLst>
                                    <p:set>
                                      <p:cBhvr>
                                        <p:cTn id="79" dur="1" fill="hold">
                                          <p:stCondLst>
                                            <p:cond delay="0"/>
                                          </p:stCondLst>
                                        </p:cTn>
                                        <p:tgtEl>
                                          <p:spTgt spid="43"/>
                                        </p:tgtEl>
                                        <p:attrNameLst>
                                          <p:attrName>style.visibility</p:attrName>
                                        </p:attrNameLst>
                                      </p:cBhvr>
                                      <p:to>
                                        <p:strVal val="visible"/>
                                      </p:to>
                                    </p:set>
                                    <p:animEffect transition="in" filter="wipe(up)">
                                      <p:cBhvr>
                                        <p:cTn id="80" dur="250"/>
                                        <p:tgtEl>
                                          <p:spTgt spid="43"/>
                                        </p:tgtEl>
                                      </p:cBhvr>
                                    </p:animEffect>
                                  </p:childTnLst>
                                </p:cTn>
                              </p:par>
                            </p:childTnLst>
                          </p:cTn>
                        </p:par>
                        <p:par>
                          <p:cTn id="81" fill="hold">
                            <p:stCondLst>
                              <p:cond delay="6000"/>
                            </p:stCondLst>
                            <p:childTnLst>
                              <p:par>
                                <p:cTn id="82" presetID="1" presetClass="exit" presetSubtype="0" fill="hold" nodeType="afterEffect">
                                  <p:stCondLst>
                                    <p:cond delay="250"/>
                                  </p:stCondLst>
                                  <p:childTnLst>
                                    <p:set>
                                      <p:cBhvr>
                                        <p:cTn id="83" dur="1" fill="hold">
                                          <p:stCondLst>
                                            <p:cond delay="0"/>
                                          </p:stCondLst>
                                        </p:cTn>
                                        <p:tgtEl>
                                          <p:spTgt spid="32"/>
                                        </p:tgtEl>
                                        <p:attrNameLst>
                                          <p:attrName>style.visibility</p:attrName>
                                        </p:attrNameLst>
                                      </p:cBhvr>
                                      <p:to>
                                        <p:strVal val="hidden"/>
                                      </p:to>
                                    </p:set>
                                  </p:childTnLst>
                                </p:cTn>
                              </p:par>
                            </p:childTnLst>
                          </p:cTn>
                        </p:par>
                        <p:par>
                          <p:cTn id="84" fill="hold">
                            <p:stCondLst>
                              <p:cond delay="6250"/>
                            </p:stCondLst>
                            <p:childTnLst>
                              <p:par>
                                <p:cTn id="85" presetID="1" presetClass="exit" presetSubtype="0" fill="hold" nodeType="afterEffect">
                                  <p:stCondLst>
                                    <p:cond delay="0"/>
                                  </p:stCondLst>
                                  <p:childTnLst>
                                    <p:set>
                                      <p:cBhvr>
                                        <p:cTn id="86" dur="1" fill="hold">
                                          <p:stCondLst>
                                            <p:cond delay="0"/>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ZA" dirty="0" smtClean="0"/>
              <a:t>Why not just use Google?</a:t>
            </a:r>
            <a:endParaRPr lang="en-ZA" dirty="0"/>
          </a:p>
        </p:txBody>
      </p:sp>
      <p:sp>
        <p:nvSpPr>
          <p:cNvPr id="6" name="Content Placeholder 5"/>
          <p:cNvSpPr>
            <a:spLocks noGrp="1"/>
          </p:cNvSpPr>
          <p:nvPr>
            <p:ph idx="1"/>
          </p:nvPr>
        </p:nvSpPr>
        <p:spPr/>
        <p:txBody>
          <a:bodyPr>
            <a:noAutofit/>
          </a:bodyPr>
          <a:lstStyle/>
          <a:p>
            <a:r>
              <a:rPr lang="en-ZA" sz="2400" dirty="0" smtClean="0"/>
              <a:t>All the major social network platforms provide federated identities…</a:t>
            </a:r>
          </a:p>
          <a:p>
            <a:endParaRPr lang="en-ZA" sz="2400" dirty="0" smtClean="0"/>
          </a:p>
          <a:p>
            <a:pPr marL="0" indent="0">
              <a:buNone/>
            </a:pPr>
            <a:endParaRPr lang="en-ZA" sz="2400" dirty="0" smtClean="0"/>
          </a:p>
          <a:p>
            <a:r>
              <a:rPr lang="en-ZA" sz="2400" dirty="0" smtClean="0"/>
              <a:t>… so why don’t we just use these?</a:t>
            </a:r>
          </a:p>
          <a:p>
            <a:endParaRPr lang="en-ZA" sz="2400" dirty="0" smtClean="0"/>
          </a:p>
          <a:p>
            <a:r>
              <a:rPr lang="en-ZA" sz="2400" dirty="0" smtClean="0"/>
              <a:t>They all have one major drawback – they are self asserted</a:t>
            </a:r>
          </a:p>
          <a:p>
            <a:r>
              <a:rPr lang="en-ZA" sz="2400" dirty="0" smtClean="0"/>
              <a:t>This means you cannot trust any of the information</a:t>
            </a:r>
          </a:p>
          <a:p>
            <a:r>
              <a:rPr lang="en-ZA" sz="2400" dirty="0" smtClean="0"/>
              <a:t>This is often okay, but…</a:t>
            </a:r>
          </a:p>
        </p:txBody>
      </p:sp>
      <p:sp>
        <p:nvSpPr>
          <p:cNvPr id="4" name="Slide Number Placeholder 3"/>
          <p:cNvSpPr>
            <a:spLocks noGrp="1"/>
          </p:cNvSpPr>
          <p:nvPr>
            <p:ph type="sldNum" sz="quarter" idx="12"/>
          </p:nvPr>
        </p:nvSpPr>
        <p:spPr/>
        <p:txBody>
          <a:bodyPr/>
          <a:lstStyle/>
          <a:p>
            <a:fld id="{C3816C73-210A-41C5-B827-B7540F9CA7FC}" type="slidenum">
              <a:rPr lang="en-ZA" smtClean="0"/>
              <a:t>11</a:t>
            </a:fld>
            <a:endParaRPr lang="en-ZA"/>
          </a:p>
        </p:txBody>
      </p:sp>
      <p:pic>
        <p:nvPicPr>
          <p:cNvPr id="1028" name="Picture 4" descr="enter image description here"/>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076877" y="1770569"/>
            <a:ext cx="1924050" cy="4381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www.codenameone.com/img/blog/google-sign-in.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328605" y="1752570"/>
            <a:ext cx="2160000" cy="47414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log in linked in"/>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8855193" y="1728953"/>
            <a:ext cx="2160000" cy="52138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354646" y="5401854"/>
            <a:ext cx="6107918" cy="646331"/>
          </a:xfrm>
          <a:prstGeom prst="rect">
            <a:avLst/>
          </a:prstGeom>
          <a:noFill/>
        </p:spPr>
        <p:txBody>
          <a:bodyPr wrap="square" rtlCol="0">
            <a:spAutoFit/>
          </a:bodyPr>
          <a:lstStyle/>
          <a:p>
            <a:pPr algn="ctr"/>
            <a:r>
              <a:rPr lang="en-ZA" sz="3600" dirty="0"/>
              <a:t>d</a:t>
            </a:r>
            <a:r>
              <a:rPr lang="en-ZA" sz="3600" dirty="0" smtClean="0"/>
              <a:t>onald.trump17@gmail.com</a:t>
            </a:r>
            <a:endParaRPr lang="en-ZA" sz="3600" dirty="0"/>
          </a:p>
        </p:txBody>
      </p:sp>
    </p:spTree>
    <p:extLst>
      <p:ext uri="{BB962C8B-B14F-4D97-AF65-F5344CB8AC3E}">
        <p14:creationId xmlns:p14="http://schemas.microsoft.com/office/powerpoint/2010/main" val="917736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ZA"/>
          </a:p>
        </p:txBody>
      </p:sp>
      <p:sp>
        <p:nvSpPr>
          <p:cNvPr id="4" name="Content Placeholder 3"/>
          <p:cNvSpPr>
            <a:spLocks noGrp="1"/>
          </p:cNvSpPr>
          <p:nvPr>
            <p:ph idx="1"/>
          </p:nvPr>
        </p:nvSpPr>
        <p:spPr/>
        <p:txBody>
          <a:bodyPr/>
          <a:lstStyle/>
          <a:p>
            <a:endParaRPr lang="en-ZA" dirty="0"/>
          </a:p>
        </p:txBody>
      </p:sp>
      <p:sp>
        <p:nvSpPr>
          <p:cNvPr id="2" name="Slide Number Placeholder 1"/>
          <p:cNvSpPr>
            <a:spLocks noGrp="1"/>
          </p:cNvSpPr>
          <p:nvPr>
            <p:ph type="sldNum" sz="quarter" idx="12"/>
          </p:nvPr>
        </p:nvSpPr>
        <p:spPr/>
        <p:txBody>
          <a:bodyPr/>
          <a:lstStyle/>
          <a:p>
            <a:fld id="{C3816C73-210A-41C5-B827-B7540F9CA7FC}" type="slidenum">
              <a:rPr lang="en-ZA" smtClean="0"/>
              <a:t>12</a:t>
            </a:fld>
            <a:endParaRPr lang="en-ZA"/>
          </a:p>
        </p:txBody>
      </p:sp>
      <p:sp>
        <p:nvSpPr>
          <p:cNvPr id="5" name="Rectangle 4"/>
          <p:cNvSpPr/>
          <p:nvPr/>
        </p:nvSpPr>
        <p:spPr>
          <a:xfrm>
            <a:off x="3869268" y="1539296"/>
            <a:ext cx="7165744" cy="3770263"/>
          </a:xfrm>
          <a:prstGeom prst="rect">
            <a:avLst/>
          </a:prstGeom>
          <a:noFill/>
        </p:spPr>
        <p:txBody>
          <a:bodyPr wrap="none" lIns="91440" tIns="45720" rIns="91440" bIns="45720">
            <a:spAutoFit/>
          </a:bodyPr>
          <a:lstStyle/>
          <a:p>
            <a:pPr algn="ctr"/>
            <a:r>
              <a:rPr lang="en-US" sz="239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Trust</a:t>
            </a:r>
            <a:endParaRPr lang="en-US" sz="239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3642723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ZA" dirty="0" smtClean="0"/>
              <a:t>Academic Federations</a:t>
            </a:r>
            <a:endParaRPr lang="en-ZA" dirty="0"/>
          </a:p>
        </p:txBody>
      </p:sp>
      <p:sp>
        <p:nvSpPr>
          <p:cNvPr id="4" name="Slide Number Placeholder 3"/>
          <p:cNvSpPr>
            <a:spLocks noGrp="1"/>
          </p:cNvSpPr>
          <p:nvPr>
            <p:ph type="sldNum" sz="quarter" idx="12"/>
          </p:nvPr>
        </p:nvSpPr>
        <p:spPr/>
        <p:txBody>
          <a:bodyPr/>
          <a:lstStyle/>
          <a:p>
            <a:fld id="{C3816C73-210A-41C5-B827-B7540F9CA7FC}" type="slidenum">
              <a:rPr lang="en-ZA" smtClean="0"/>
              <a:t>13</a:t>
            </a:fld>
            <a:endParaRPr lang="en-ZA"/>
          </a:p>
        </p:txBody>
      </p:sp>
      <p:pic>
        <p:nvPicPr>
          <p:cNvPr id="6" name="Picture 2" descr="REFEDS"/>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516938" y="180861"/>
            <a:ext cx="2667000" cy="942976"/>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9"/>
          <p:cNvSpPr>
            <a:spLocks noGrp="1"/>
          </p:cNvSpPr>
          <p:nvPr>
            <p:ph idx="1"/>
          </p:nvPr>
        </p:nvSpPr>
        <p:spPr/>
        <p:txBody>
          <a:bodyPr/>
          <a:lstStyle/>
          <a:p>
            <a:endParaRPr lang="en-US" dirty="0"/>
          </a:p>
        </p:txBody>
      </p:sp>
      <p:pic>
        <p:nvPicPr>
          <p:cNvPr id="11" name="Picture 10"/>
          <p:cNvPicPr>
            <a:picLocks noChangeAspect="1"/>
          </p:cNvPicPr>
          <p:nvPr/>
        </p:nvPicPr>
        <p:blipFill>
          <a:blip r:embed="rId4"/>
          <a:stretch>
            <a:fillRect/>
          </a:stretch>
        </p:blipFill>
        <p:spPr>
          <a:xfrm>
            <a:off x="3511520" y="890424"/>
            <a:ext cx="8030696" cy="5068007"/>
          </a:xfrm>
          <a:prstGeom prst="rect">
            <a:avLst/>
          </a:prstGeom>
        </p:spPr>
      </p:pic>
      <p:sp>
        <p:nvSpPr>
          <p:cNvPr id="13" name="Oval 12"/>
          <p:cNvSpPr/>
          <p:nvPr/>
        </p:nvSpPr>
        <p:spPr>
          <a:xfrm>
            <a:off x="7818068" y="4675238"/>
            <a:ext cx="595631" cy="589937"/>
          </a:xfrm>
          <a:prstGeom prst="ellipse">
            <a:avLst/>
          </a:prstGeom>
          <a:noFill/>
          <a:ln w="38100">
            <a:solidFill>
              <a:srgbClr val="5DA9D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735078" y="6400412"/>
            <a:ext cx="4131125" cy="261610"/>
          </a:xfrm>
          <a:prstGeom prst="rect">
            <a:avLst/>
          </a:prstGeom>
          <a:noFill/>
        </p:spPr>
        <p:txBody>
          <a:bodyPr wrap="square" rtlCol="0">
            <a:spAutoFit/>
          </a:bodyPr>
          <a:lstStyle/>
          <a:p>
            <a:pPr algn="r"/>
            <a:r>
              <a:rPr lang="en-ZA" sz="1100" dirty="0"/>
              <a:t>https://refeds.org/federations/federations-map, May 2017</a:t>
            </a:r>
          </a:p>
        </p:txBody>
      </p:sp>
    </p:spTree>
    <p:extLst>
      <p:ext uri="{BB962C8B-B14F-4D97-AF65-F5344CB8AC3E}">
        <p14:creationId xmlns:p14="http://schemas.microsoft.com/office/powerpoint/2010/main" val="2183767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100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Inter-federation</a:t>
            </a:r>
            <a:endParaRPr lang="en-ZA" dirty="0"/>
          </a:p>
        </p:txBody>
      </p:sp>
      <p:sp>
        <p:nvSpPr>
          <p:cNvPr id="3" name="Content Placeholder 2"/>
          <p:cNvSpPr>
            <a:spLocks noGrp="1"/>
          </p:cNvSpPr>
          <p:nvPr>
            <p:ph idx="1"/>
          </p:nvPr>
        </p:nvSpPr>
        <p:spPr/>
        <p:txBody>
          <a:bodyPr/>
          <a:lstStyle/>
          <a:p>
            <a:endParaRPr lang="en-ZA" dirty="0"/>
          </a:p>
        </p:txBody>
      </p:sp>
      <p:sp>
        <p:nvSpPr>
          <p:cNvPr id="4" name="Slide Number Placeholder 3"/>
          <p:cNvSpPr>
            <a:spLocks noGrp="1"/>
          </p:cNvSpPr>
          <p:nvPr>
            <p:ph type="sldNum" sz="quarter" idx="12"/>
          </p:nvPr>
        </p:nvSpPr>
        <p:spPr/>
        <p:txBody>
          <a:bodyPr/>
          <a:lstStyle/>
          <a:p>
            <a:fld id="{C3816C73-210A-41C5-B827-B7540F9CA7FC}" type="slidenum">
              <a:rPr lang="en-ZA" smtClean="0"/>
              <a:t>14</a:t>
            </a:fld>
            <a:endParaRPr lang="en-ZA"/>
          </a:p>
        </p:txBody>
      </p:sp>
      <p:pic>
        <p:nvPicPr>
          <p:cNvPr id="2050" name="Picture 2" descr="https://www.geant.org/Services/Trust_identity_and_security/eduGAIN/PublishingImages/edugain_graphic_lukas.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53720" y="864108"/>
            <a:ext cx="8146296" cy="450955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521896" y="6400412"/>
            <a:ext cx="7344307" cy="261610"/>
          </a:xfrm>
          <a:prstGeom prst="rect">
            <a:avLst/>
          </a:prstGeom>
          <a:noFill/>
        </p:spPr>
        <p:txBody>
          <a:bodyPr wrap="square" rtlCol="0">
            <a:spAutoFit/>
          </a:bodyPr>
          <a:lstStyle/>
          <a:p>
            <a:pPr algn="r"/>
            <a:r>
              <a:rPr lang="en-ZA" sz="1100" dirty="0"/>
              <a:t>https://www.geant.org/Services/Trust_identity_and_security/eduGAIN/Pages/About-eduGAIN.aspx</a:t>
            </a:r>
          </a:p>
        </p:txBody>
      </p:sp>
    </p:spTree>
    <p:extLst>
      <p:ext uri="{BB962C8B-B14F-4D97-AF65-F5344CB8AC3E}">
        <p14:creationId xmlns:p14="http://schemas.microsoft.com/office/powerpoint/2010/main" val="29973088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What the use cases</a:t>
            </a:r>
            <a:r>
              <a:rPr lang="en-ZA" dirty="0" smtClean="0"/>
              <a:t>?</a:t>
            </a:r>
            <a:endParaRPr lang="en-ZA" dirty="0"/>
          </a:p>
        </p:txBody>
      </p:sp>
      <p:sp>
        <p:nvSpPr>
          <p:cNvPr id="3" name="Text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2"/>
          </p:nvPr>
        </p:nvSpPr>
        <p:spPr/>
        <p:txBody>
          <a:bodyPr/>
          <a:lstStyle/>
          <a:p>
            <a:fld id="{C3816C73-210A-41C5-B827-B7540F9CA7FC}" type="slidenum">
              <a:rPr lang="en-ZA" smtClean="0"/>
              <a:t>15</a:t>
            </a:fld>
            <a:endParaRPr lang="en-ZA"/>
          </a:p>
        </p:txBody>
      </p:sp>
    </p:spTree>
    <p:extLst>
      <p:ext uri="{BB962C8B-B14F-4D97-AF65-F5344CB8AC3E}">
        <p14:creationId xmlns:p14="http://schemas.microsoft.com/office/powerpoint/2010/main" val="16740972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ZA"/>
          </a:p>
        </p:txBody>
      </p:sp>
      <p:sp>
        <p:nvSpPr>
          <p:cNvPr id="4" name="Slide Number Placeholder 3"/>
          <p:cNvSpPr>
            <a:spLocks noGrp="1"/>
          </p:cNvSpPr>
          <p:nvPr>
            <p:ph type="sldNum" sz="quarter" idx="12"/>
          </p:nvPr>
        </p:nvSpPr>
        <p:spPr/>
        <p:txBody>
          <a:bodyPr/>
          <a:lstStyle/>
          <a:p>
            <a:fld id="{C3816C73-210A-41C5-B827-B7540F9CA7FC}" type="slidenum">
              <a:rPr lang="en-ZA" smtClean="0"/>
              <a:t>16</a:t>
            </a:fld>
            <a:endParaRPr lang="en-ZA"/>
          </a:p>
        </p:txBody>
      </p:sp>
      <p:sp>
        <p:nvSpPr>
          <p:cNvPr id="9" name="TextBox 8"/>
          <p:cNvSpPr txBox="1"/>
          <p:nvPr/>
        </p:nvSpPr>
        <p:spPr>
          <a:xfrm>
            <a:off x="7735078" y="6400412"/>
            <a:ext cx="4131125" cy="261610"/>
          </a:xfrm>
          <a:prstGeom prst="rect">
            <a:avLst/>
          </a:prstGeom>
          <a:noFill/>
        </p:spPr>
        <p:txBody>
          <a:bodyPr wrap="square" rtlCol="0">
            <a:spAutoFit/>
          </a:bodyPr>
          <a:lstStyle/>
          <a:p>
            <a:pPr algn="r"/>
            <a:r>
              <a:rPr lang="en-ZA" sz="1100" dirty="0"/>
              <a:t>https://learn.nsrc.org/fedidm/iam_researchers</a:t>
            </a:r>
          </a:p>
        </p:txBody>
      </p:sp>
      <p:pic>
        <p:nvPicPr>
          <p:cNvPr id="12" name="r2ZO36OHSJQ"/>
          <p:cNvPicPr>
            <a:picLocks noGrp="1" noRot="1" noChangeAspect="1"/>
          </p:cNvPicPr>
          <p:nvPr>
            <p:ph idx="1"/>
            <a:videoFile r:link="rId1"/>
          </p:nvPr>
        </p:nvPicPr>
        <p:blipFill>
          <a:blip r:embed="rId3"/>
          <a:stretch>
            <a:fillRect/>
          </a:stretch>
        </p:blipFill>
        <p:spPr>
          <a:xfrm>
            <a:off x="1726660" y="724428"/>
            <a:ext cx="9600000" cy="54000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787820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FIM4R Findings (2012)</a:t>
            </a:r>
            <a:endParaRPr lang="en-ZA" dirty="0"/>
          </a:p>
        </p:txBody>
      </p:sp>
      <p:sp>
        <p:nvSpPr>
          <p:cNvPr id="3" name="Content Placeholder 2"/>
          <p:cNvSpPr>
            <a:spLocks noGrp="1"/>
          </p:cNvSpPr>
          <p:nvPr>
            <p:ph idx="1"/>
          </p:nvPr>
        </p:nvSpPr>
        <p:spPr/>
        <p:txBody>
          <a:bodyPr>
            <a:normAutofit lnSpcReduction="10000"/>
          </a:bodyPr>
          <a:lstStyle/>
          <a:p>
            <a:r>
              <a:rPr lang="en-ZA" dirty="0"/>
              <a:t>Federated technologies are good. Take advantage of them.</a:t>
            </a:r>
          </a:p>
          <a:p>
            <a:r>
              <a:rPr lang="en-ZA" dirty="0"/>
              <a:t>The infrastructure needs to be improved to take advantage of federated technologies. Do it.</a:t>
            </a:r>
          </a:p>
          <a:p>
            <a:r>
              <a:rPr lang="en-ZA" dirty="0"/>
              <a:t>Relying on older models of local account creation and IP-based ACLs is easier. This is a very limited view. Stop it.</a:t>
            </a:r>
          </a:p>
          <a:p>
            <a:r>
              <a:rPr lang="en-ZA" dirty="0"/>
              <a:t>If you can’t fix it all yourself (and you can’t), facilitate the efforts of groups that can. Build relationships, target your spending or funding to make the biggest impact</a:t>
            </a:r>
            <a:r>
              <a:rPr lang="en-ZA" dirty="0" smtClean="0"/>
              <a:t>.</a:t>
            </a:r>
            <a:endParaRPr lang="en-ZA" dirty="0"/>
          </a:p>
        </p:txBody>
      </p:sp>
      <p:sp>
        <p:nvSpPr>
          <p:cNvPr id="4" name="Slide Number Placeholder 3"/>
          <p:cNvSpPr>
            <a:spLocks noGrp="1"/>
          </p:cNvSpPr>
          <p:nvPr>
            <p:ph type="sldNum" sz="quarter" idx="12"/>
          </p:nvPr>
        </p:nvSpPr>
        <p:spPr/>
        <p:txBody>
          <a:bodyPr/>
          <a:lstStyle/>
          <a:p>
            <a:fld id="{C3816C73-210A-41C5-B827-B7540F9CA7FC}" type="slidenum">
              <a:rPr lang="en-ZA" smtClean="0"/>
              <a:t>17</a:t>
            </a:fld>
            <a:endParaRPr lang="en-ZA"/>
          </a:p>
        </p:txBody>
      </p:sp>
      <p:sp>
        <p:nvSpPr>
          <p:cNvPr id="5" name="TextBox 4"/>
          <p:cNvSpPr txBox="1"/>
          <p:nvPr/>
        </p:nvSpPr>
        <p:spPr>
          <a:xfrm>
            <a:off x="7735078" y="6400412"/>
            <a:ext cx="4131125" cy="430887"/>
          </a:xfrm>
          <a:prstGeom prst="rect">
            <a:avLst/>
          </a:prstGeom>
          <a:noFill/>
        </p:spPr>
        <p:txBody>
          <a:bodyPr wrap="square" rtlCol="0">
            <a:spAutoFit/>
          </a:bodyPr>
          <a:lstStyle/>
          <a:p>
            <a:pPr algn="r"/>
            <a:r>
              <a:rPr lang="en-ZA" sz="1100" dirty="0"/>
              <a:t> Source: http://cds.cern.ch/record/1442597</a:t>
            </a:r>
            <a:br>
              <a:rPr lang="en-ZA" sz="1100" dirty="0"/>
            </a:br>
            <a:r>
              <a:rPr lang="en-ZA" sz="1100" dirty="0"/>
              <a:t>Via: https://learn.nsrc.org/fedidm/iam_researchers</a:t>
            </a:r>
          </a:p>
        </p:txBody>
      </p:sp>
    </p:spTree>
    <p:extLst>
      <p:ext uri="{BB962C8B-B14F-4D97-AF65-F5344CB8AC3E}">
        <p14:creationId xmlns:p14="http://schemas.microsoft.com/office/powerpoint/2010/main" val="26909283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FIM4R Findings (2017)</a:t>
            </a:r>
            <a:endParaRPr lang="en-ZA" dirty="0"/>
          </a:p>
        </p:txBody>
      </p:sp>
      <p:sp>
        <p:nvSpPr>
          <p:cNvPr id="3" name="Content Placeholder 2"/>
          <p:cNvSpPr>
            <a:spLocks noGrp="1"/>
          </p:cNvSpPr>
          <p:nvPr>
            <p:ph idx="1"/>
          </p:nvPr>
        </p:nvSpPr>
        <p:spPr/>
        <p:txBody>
          <a:bodyPr/>
          <a:lstStyle/>
          <a:p>
            <a:endParaRPr lang="en-ZA" dirty="0"/>
          </a:p>
        </p:txBody>
      </p:sp>
      <p:sp>
        <p:nvSpPr>
          <p:cNvPr id="4" name="Slide Number Placeholder 3"/>
          <p:cNvSpPr>
            <a:spLocks noGrp="1"/>
          </p:cNvSpPr>
          <p:nvPr>
            <p:ph type="sldNum" sz="quarter" idx="12"/>
          </p:nvPr>
        </p:nvSpPr>
        <p:spPr/>
        <p:txBody>
          <a:bodyPr/>
          <a:lstStyle/>
          <a:p>
            <a:fld id="{C3816C73-210A-41C5-B827-B7540F9CA7FC}" type="slidenum">
              <a:rPr lang="en-ZA" smtClean="0"/>
              <a:t>18</a:t>
            </a:fld>
            <a:endParaRPr lang="en-ZA"/>
          </a:p>
        </p:txBody>
      </p:sp>
      <p:sp>
        <p:nvSpPr>
          <p:cNvPr id="5" name="Rectangle 4"/>
          <p:cNvSpPr/>
          <p:nvPr/>
        </p:nvSpPr>
        <p:spPr>
          <a:xfrm>
            <a:off x="6582538" y="1539296"/>
            <a:ext cx="1888659" cy="3770263"/>
          </a:xfrm>
          <a:prstGeom prst="rect">
            <a:avLst/>
          </a:prstGeom>
          <a:noFill/>
        </p:spPr>
        <p:txBody>
          <a:bodyPr wrap="none" lIns="91440" tIns="45720" rIns="91440" bIns="45720">
            <a:spAutoFit/>
          </a:bodyPr>
          <a:lstStyle/>
          <a:p>
            <a:pPr algn="ctr"/>
            <a:r>
              <a:rPr lang="en-US" sz="239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t>
            </a:r>
            <a:endParaRPr lang="en-US" sz="239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1026" name="Picture 2" descr="Sirtfi Logo"/>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rot="20082263">
            <a:off x="8055396" y="3745819"/>
            <a:ext cx="3048000" cy="24384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rot="20328394">
            <a:off x="3699750" y="1195018"/>
            <a:ext cx="4987263" cy="769441"/>
          </a:xfrm>
          <a:prstGeom prst="rect">
            <a:avLst/>
          </a:prstGeom>
          <a:noFill/>
        </p:spPr>
        <p:txBody>
          <a:bodyPr wrap="none" lIns="91440" tIns="45720" rIns="91440" bIns="45720">
            <a:spAutoFit/>
          </a:bodyPr>
          <a:lstStyle/>
          <a:p>
            <a:pPr algn="ctr"/>
            <a:r>
              <a:rPr lang="en-US" sz="4400" b="0" cap="none" spc="0" dirty="0" smtClean="0">
                <a:ln w="0"/>
                <a:solidFill>
                  <a:schemeClr val="accent1"/>
                </a:solidFill>
                <a:effectLst>
                  <a:outerShdw blurRad="38100" dist="25400" dir="5400000" algn="ctr" rotWithShape="0">
                    <a:srgbClr val="6E747A">
                      <a:alpha val="43000"/>
                    </a:srgbClr>
                  </a:outerShdw>
                </a:effectLst>
              </a:rPr>
              <a:t>Level of Assurance</a:t>
            </a:r>
            <a:endParaRPr lang="en-US" sz="4400" b="0" cap="none" spc="0" dirty="0">
              <a:ln w="0"/>
              <a:solidFill>
                <a:schemeClr val="accent1"/>
              </a:solidFill>
              <a:effectLst>
                <a:outerShdw blurRad="38100" dist="25400" dir="5400000" algn="ctr" rotWithShape="0">
                  <a:srgbClr val="6E747A">
                    <a:alpha val="43000"/>
                  </a:srgbClr>
                </a:outerShdw>
              </a:effectLst>
            </a:endParaRPr>
          </a:p>
        </p:txBody>
      </p:sp>
      <p:sp>
        <p:nvSpPr>
          <p:cNvPr id="7" name="Rectangle 6"/>
          <p:cNvSpPr/>
          <p:nvPr/>
        </p:nvSpPr>
        <p:spPr>
          <a:xfrm rot="2193902">
            <a:off x="3779188" y="4411604"/>
            <a:ext cx="3922869" cy="707886"/>
          </a:xfrm>
          <a:prstGeom prst="rect">
            <a:avLst/>
          </a:prstGeom>
          <a:noFill/>
        </p:spPr>
        <p:txBody>
          <a:bodyPr wrap="none" lIns="91440" tIns="45720" rIns="91440" bIns="45720">
            <a:spAutoFit/>
          </a:bodyPr>
          <a:lstStyle/>
          <a:p>
            <a:pPr algn="ctr"/>
            <a:r>
              <a:rPr lang="en-US" sz="40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Multi-factor </a:t>
            </a:r>
            <a:r>
              <a:rPr lang="en-US" sz="4000" b="1" cap="none" spc="0"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Auth</a:t>
            </a:r>
            <a:endParaRPr lang="en-US"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Rectangle 7"/>
          <p:cNvSpPr/>
          <p:nvPr/>
        </p:nvSpPr>
        <p:spPr>
          <a:xfrm rot="2077495">
            <a:off x="7505606" y="2479198"/>
            <a:ext cx="4705134" cy="769441"/>
          </a:xfrm>
          <a:prstGeom prst="rect">
            <a:avLst/>
          </a:prstGeom>
          <a:noFill/>
        </p:spPr>
        <p:txBody>
          <a:bodyPr wrap="none" lIns="91440" tIns="45720" rIns="91440" bIns="45720">
            <a:spAutoFit/>
          </a:bodyPr>
          <a:lstStyle/>
          <a:p>
            <a:pPr algn="ctr"/>
            <a:r>
              <a:rPr lang="en-US" sz="4400" b="1" cap="none" spc="0" dirty="0" err="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IdP</a:t>
            </a:r>
            <a:r>
              <a:rPr lang="en-US" sz="4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 of Last Resort</a:t>
            </a:r>
            <a:endParaRPr lang="en-US" sz="4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251774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ZA" dirty="0" smtClean="0"/>
              <a:t>Publishers’ Service Providers</a:t>
            </a:r>
            <a:endParaRPr lang="en-US" dirty="0"/>
          </a:p>
        </p:txBody>
      </p:sp>
      <p:sp>
        <p:nvSpPr>
          <p:cNvPr id="4" name="Slide Number Placeholder 3"/>
          <p:cNvSpPr>
            <a:spLocks noGrp="1"/>
          </p:cNvSpPr>
          <p:nvPr>
            <p:ph type="sldNum" sz="quarter" idx="12"/>
          </p:nvPr>
        </p:nvSpPr>
        <p:spPr/>
        <p:txBody>
          <a:bodyPr/>
          <a:lstStyle/>
          <a:p>
            <a:fld id="{C3816C73-210A-41C5-B827-B7540F9CA7FC}" type="slidenum">
              <a:rPr lang="en-ZA" smtClean="0"/>
              <a:t>19</a:t>
            </a:fld>
            <a:endParaRPr lang="en-ZA"/>
          </a:p>
        </p:txBody>
      </p:sp>
      <p:pic>
        <p:nvPicPr>
          <p:cNvPr id="6" name="Picture Placeholder 12"/>
          <p:cNvPicPr>
            <a:picLocks noGrp="1" noChangeAspect="1"/>
          </p:cNvPicPr>
          <p:nvPr>
            <p:ph idx="1"/>
          </p:nvPr>
        </p:nvPicPr>
        <p:blipFill>
          <a:blip r:embed="rId3" cstate="print">
            <a:extLst>
              <a:ext uri="{28A0092B-C50C-407E-A947-70E740481C1C}">
                <a14:useLocalDpi xmlns:a14="http://schemas.microsoft.com/office/drawing/2010/main"/>
              </a:ext>
            </a:extLst>
          </a:blip>
          <a:srcRect l="1019" r="1019"/>
          <a:stretch>
            <a:fillRect/>
          </a:stretch>
        </p:blipFill>
        <p:spPr>
          <a:xfrm>
            <a:off x="3868738" y="1006867"/>
            <a:ext cx="7315200" cy="4805245"/>
          </a:xfrm>
          <a:prstGeom prst="rect">
            <a:avLst/>
          </a:prstGeom>
        </p:spPr>
      </p:pic>
      <p:sp>
        <p:nvSpPr>
          <p:cNvPr id="9" name="TextBox 8"/>
          <p:cNvSpPr txBox="1"/>
          <p:nvPr/>
        </p:nvSpPr>
        <p:spPr>
          <a:xfrm>
            <a:off x="7735078" y="6400412"/>
            <a:ext cx="4131125" cy="261610"/>
          </a:xfrm>
          <a:prstGeom prst="rect">
            <a:avLst/>
          </a:prstGeom>
          <a:noFill/>
        </p:spPr>
        <p:txBody>
          <a:bodyPr wrap="square" rtlCol="0">
            <a:spAutoFit/>
          </a:bodyPr>
          <a:lstStyle/>
          <a:p>
            <a:pPr algn="r"/>
            <a:r>
              <a:rPr lang="en-ZA" sz="1100" dirty="0"/>
              <a:t>Rhodes University Library &amp; eduGAIN MET, August 2016</a:t>
            </a:r>
          </a:p>
        </p:txBody>
      </p:sp>
    </p:spTree>
    <p:extLst>
      <p:ext uri="{BB962C8B-B14F-4D97-AF65-F5344CB8AC3E}">
        <p14:creationId xmlns:p14="http://schemas.microsoft.com/office/powerpoint/2010/main" val="325485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 rough outline of what we’d like to cover today</a:t>
            </a:r>
            <a:endParaRPr lang="en-ZA" dirty="0"/>
          </a:p>
        </p:txBody>
      </p:sp>
      <p:sp>
        <p:nvSpPr>
          <p:cNvPr id="3" name="Content Placeholder 2"/>
          <p:cNvSpPr>
            <a:spLocks noGrp="1"/>
          </p:cNvSpPr>
          <p:nvPr>
            <p:ph idx="1"/>
          </p:nvPr>
        </p:nvSpPr>
        <p:spPr/>
        <p:txBody>
          <a:bodyPr/>
          <a:lstStyle/>
          <a:p>
            <a:r>
              <a:rPr lang="en-ZA" dirty="0" smtClean="0"/>
              <a:t>What is federation?</a:t>
            </a:r>
          </a:p>
          <a:p>
            <a:r>
              <a:rPr lang="en-ZA" dirty="0" smtClean="0"/>
              <a:t>What the use cases?</a:t>
            </a:r>
          </a:p>
          <a:p>
            <a:r>
              <a:rPr lang="en-ZA" dirty="0" smtClean="0"/>
              <a:t>What do you need?</a:t>
            </a:r>
          </a:p>
          <a:p>
            <a:r>
              <a:rPr lang="en-ZA" dirty="0" smtClean="0"/>
              <a:t>Attributes</a:t>
            </a:r>
          </a:p>
          <a:p>
            <a:r>
              <a:rPr lang="en-ZA" dirty="0" smtClean="0"/>
              <a:t>What is SAML?</a:t>
            </a:r>
          </a:p>
          <a:p>
            <a:r>
              <a:rPr lang="en-ZA" dirty="0" smtClean="0"/>
              <a:t>Participating in SAFIRE</a:t>
            </a:r>
          </a:p>
          <a:p>
            <a:r>
              <a:rPr lang="en-ZA" dirty="0" smtClean="0"/>
              <a:t>Creating an </a:t>
            </a:r>
            <a:r>
              <a:rPr lang="en-ZA" dirty="0" err="1" smtClean="0"/>
              <a:t>IdP</a:t>
            </a:r>
            <a:endParaRPr lang="en-ZA" dirty="0" smtClean="0"/>
          </a:p>
          <a:p>
            <a:endParaRPr lang="en-ZA" dirty="0"/>
          </a:p>
        </p:txBody>
      </p:sp>
      <p:sp>
        <p:nvSpPr>
          <p:cNvPr id="4" name="Slide Number Placeholder 3"/>
          <p:cNvSpPr>
            <a:spLocks noGrp="1"/>
          </p:cNvSpPr>
          <p:nvPr>
            <p:ph type="sldNum" sz="quarter" idx="12"/>
          </p:nvPr>
        </p:nvSpPr>
        <p:spPr/>
        <p:txBody>
          <a:bodyPr/>
          <a:lstStyle/>
          <a:p>
            <a:fld id="{C3816C73-210A-41C5-B827-B7540F9CA7FC}" type="slidenum">
              <a:rPr lang="en-ZA" smtClean="0"/>
              <a:t>2</a:t>
            </a:fld>
            <a:endParaRPr lang="en-ZA"/>
          </a:p>
        </p:txBody>
      </p:sp>
    </p:spTree>
    <p:extLst>
      <p:ext uri="{BB962C8B-B14F-4D97-AF65-F5344CB8AC3E}">
        <p14:creationId xmlns:p14="http://schemas.microsoft.com/office/powerpoint/2010/main" val="20183145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Consent &amp; Privacy</a:t>
            </a:r>
            <a:endParaRPr lang="en-ZA" dirty="0"/>
          </a:p>
        </p:txBody>
      </p:sp>
      <p:sp>
        <p:nvSpPr>
          <p:cNvPr id="4" name="Slide Number Placeholder 3"/>
          <p:cNvSpPr>
            <a:spLocks noGrp="1"/>
          </p:cNvSpPr>
          <p:nvPr>
            <p:ph type="sldNum" sz="quarter" idx="12"/>
          </p:nvPr>
        </p:nvSpPr>
        <p:spPr/>
        <p:txBody>
          <a:bodyPr/>
          <a:lstStyle/>
          <a:p>
            <a:fld id="{C3816C73-210A-41C5-B827-B7540F9CA7FC}" type="slidenum">
              <a:rPr lang="en-ZA" smtClean="0"/>
              <a:t>20</a:t>
            </a:fld>
            <a:endParaRPr lang="en-ZA"/>
          </a:p>
        </p:txBody>
      </p:sp>
      <p:pic>
        <p:nvPicPr>
          <p:cNvPr id="7" name="Content Placeholder 6"/>
          <p:cNvPicPr>
            <a:picLocks noGrp="1" noChangeAspect="1"/>
          </p:cNvPicPr>
          <p:nvPr>
            <p:ph idx="1"/>
          </p:nvPr>
        </p:nvPicPr>
        <p:blipFill>
          <a:blip r:embed="rId3"/>
          <a:stretch>
            <a:fillRect/>
          </a:stretch>
        </p:blipFill>
        <p:spPr>
          <a:xfrm>
            <a:off x="3686537" y="147594"/>
            <a:ext cx="7964687" cy="6573881"/>
          </a:xfrm>
          <a:prstGeom prst="rect">
            <a:avLst/>
          </a:prstGeom>
        </p:spPr>
      </p:pic>
      <p:pic>
        <p:nvPicPr>
          <p:cNvPr id="8" name="Picture 7"/>
          <p:cNvPicPr>
            <a:picLocks noChangeAspect="1"/>
          </p:cNvPicPr>
          <p:nvPr/>
        </p:nvPicPr>
        <p:blipFill>
          <a:blip r:embed="rId4"/>
          <a:stretch>
            <a:fillRect/>
          </a:stretch>
        </p:blipFill>
        <p:spPr>
          <a:xfrm>
            <a:off x="3340456" y="2364818"/>
            <a:ext cx="2667372" cy="3991532"/>
          </a:xfrm>
          <a:prstGeom prst="rect">
            <a:avLst/>
          </a:prstGeom>
        </p:spPr>
      </p:pic>
      <p:pic>
        <p:nvPicPr>
          <p:cNvPr id="10" name="Picture 9"/>
          <p:cNvPicPr>
            <a:picLocks noChangeAspect="1"/>
          </p:cNvPicPr>
          <p:nvPr/>
        </p:nvPicPr>
        <p:blipFill>
          <a:blip r:embed="rId4"/>
          <a:stretch>
            <a:fillRect/>
          </a:stretch>
        </p:blipFill>
        <p:spPr>
          <a:xfrm>
            <a:off x="8999400" y="2364818"/>
            <a:ext cx="2667372" cy="3991532"/>
          </a:xfrm>
          <a:prstGeom prst="rect">
            <a:avLst/>
          </a:prstGeom>
        </p:spPr>
      </p:pic>
      <p:pic>
        <p:nvPicPr>
          <p:cNvPr id="11" name="Picture 10"/>
          <p:cNvPicPr>
            <a:picLocks noChangeAspect="1"/>
          </p:cNvPicPr>
          <p:nvPr/>
        </p:nvPicPr>
        <p:blipFill>
          <a:blip r:embed="rId4"/>
          <a:stretch>
            <a:fillRect/>
          </a:stretch>
        </p:blipFill>
        <p:spPr>
          <a:xfrm>
            <a:off x="6261826" y="2364818"/>
            <a:ext cx="2667372" cy="3991532"/>
          </a:xfrm>
          <a:prstGeom prst="rect">
            <a:avLst/>
          </a:prstGeom>
        </p:spPr>
      </p:pic>
      <p:pic>
        <p:nvPicPr>
          <p:cNvPr id="12" name="Picture 11"/>
          <p:cNvPicPr>
            <a:picLocks noChangeAspect="1"/>
          </p:cNvPicPr>
          <p:nvPr/>
        </p:nvPicPr>
        <p:blipFill>
          <a:blip r:embed="rId4"/>
          <a:stretch>
            <a:fillRect/>
          </a:stretch>
        </p:blipFill>
        <p:spPr>
          <a:xfrm>
            <a:off x="392974" y="2364818"/>
            <a:ext cx="2667372" cy="3991532"/>
          </a:xfrm>
          <a:prstGeom prst="rect">
            <a:avLst/>
          </a:prstGeom>
        </p:spPr>
      </p:pic>
    </p:spTree>
    <p:extLst>
      <p:ext uri="{BB962C8B-B14F-4D97-AF65-F5344CB8AC3E}">
        <p14:creationId xmlns:p14="http://schemas.microsoft.com/office/powerpoint/2010/main" val="604962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 universal language?</a:t>
            </a:r>
            <a:endParaRPr lang="en-ZA" dirty="0"/>
          </a:p>
        </p:txBody>
      </p:sp>
      <p:sp>
        <p:nvSpPr>
          <p:cNvPr id="3" name="Content Placeholder 2"/>
          <p:cNvSpPr>
            <a:spLocks noGrp="1"/>
          </p:cNvSpPr>
          <p:nvPr>
            <p:ph idx="1"/>
          </p:nvPr>
        </p:nvSpPr>
        <p:spPr/>
        <p:txBody>
          <a:bodyPr/>
          <a:lstStyle/>
          <a:p>
            <a:endParaRPr lang="en-ZA" dirty="0"/>
          </a:p>
        </p:txBody>
      </p:sp>
      <p:sp>
        <p:nvSpPr>
          <p:cNvPr id="4" name="Slide Number Placeholder 3"/>
          <p:cNvSpPr>
            <a:spLocks noGrp="1"/>
          </p:cNvSpPr>
          <p:nvPr>
            <p:ph type="sldNum" sz="quarter" idx="12"/>
          </p:nvPr>
        </p:nvSpPr>
        <p:spPr/>
        <p:txBody>
          <a:bodyPr/>
          <a:lstStyle/>
          <a:p>
            <a:fld id="{C3816C73-210A-41C5-B827-B7540F9CA7FC}" type="slidenum">
              <a:rPr lang="en-ZA" smtClean="0"/>
              <a:t>21</a:t>
            </a:fld>
            <a:endParaRPr lang="en-ZA"/>
          </a:p>
        </p:txBody>
      </p:sp>
      <p:sp>
        <p:nvSpPr>
          <p:cNvPr id="5" name="Rectangle 4"/>
          <p:cNvSpPr/>
          <p:nvPr/>
        </p:nvSpPr>
        <p:spPr>
          <a:xfrm>
            <a:off x="3943194" y="2100989"/>
            <a:ext cx="7167347" cy="2646878"/>
          </a:xfrm>
          <a:prstGeom prst="rect">
            <a:avLst/>
          </a:prstGeom>
          <a:noFill/>
        </p:spPr>
        <p:txBody>
          <a:bodyPr wrap="none" lIns="91440" tIns="45720" rIns="91440" bIns="45720">
            <a:spAutoFit/>
          </a:bodyPr>
          <a:lstStyle/>
          <a:p>
            <a:pPr algn="ctr"/>
            <a:r>
              <a:rPr lang="en-US" sz="166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₥Q₦€</a:t>
            </a:r>
            <a:r>
              <a:rPr lang="en-US" sz="16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6477154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South African research collaboration already using eduGAIN</a:t>
            </a:r>
            <a:br>
              <a:rPr lang="en-ZA" dirty="0" smtClean="0"/>
            </a:br>
            <a:r>
              <a:rPr lang="en-ZA" sz="2400" dirty="0" smtClean="0"/>
              <a:t>(that we know about)</a:t>
            </a:r>
            <a:endParaRPr lang="en-ZA" sz="2400" dirty="0"/>
          </a:p>
        </p:txBody>
      </p:sp>
      <p:sp>
        <p:nvSpPr>
          <p:cNvPr id="3" name="Content Placeholder 2"/>
          <p:cNvSpPr>
            <a:spLocks noGrp="1"/>
          </p:cNvSpPr>
          <p:nvPr>
            <p:ph idx="1"/>
          </p:nvPr>
        </p:nvSpPr>
        <p:spPr/>
        <p:txBody>
          <a:bodyPr>
            <a:normAutofit lnSpcReduction="10000"/>
          </a:bodyPr>
          <a:lstStyle/>
          <a:p>
            <a:r>
              <a:rPr lang="en-ZA" dirty="0"/>
              <a:t>NIH / NIAID Science Forum</a:t>
            </a:r>
          </a:p>
          <a:p>
            <a:r>
              <a:rPr lang="en-ZA" dirty="0" err="1"/>
              <a:t>CILogon</a:t>
            </a:r>
            <a:r>
              <a:rPr lang="en-ZA" dirty="0"/>
              <a:t> (ATLAS</a:t>
            </a:r>
            <a:r>
              <a:rPr lang="en-ZA"/>
              <a:t>, LHCONE, Globus, etc</a:t>
            </a:r>
            <a:r>
              <a:rPr lang="en-ZA" dirty="0"/>
              <a:t>)</a:t>
            </a:r>
          </a:p>
          <a:p>
            <a:r>
              <a:rPr lang="en-ZA" dirty="0" err="1"/>
              <a:t>Sci</a:t>
            </a:r>
            <a:r>
              <a:rPr lang="en-ZA" dirty="0"/>
              <a:t>-GAIA</a:t>
            </a:r>
          </a:p>
          <a:p>
            <a:r>
              <a:rPr lang="en-ZA" dirty="0"/>
              <a:t>African Research Cloud</a:t>
            </a:r>
          </a:p>
          <a:p>
            <a:r>
              <a:rPr lang="en-ZA" dirty="0"/>
              <a:t>ORCID</a:t>
            </a:r>
          </a:p>
          <a:p>
            <a:endParaRPr lang="en-ZA" dirty="0"/>
          </a:p>
          <a:p>
            <a:pPr marL="0" indent="0">
              <a:buNone/>
            </a:pPr>
            <a:endParaRPr lang="en-ZA" dirty="0"/>
          </a:p>
          <a:p>
            <a:r>
              <a:rPr lang="en-ZA"/>
              <a:t>But… what’s the </a:t>
            </a:r>
            <a:r>
              <a:rPr lang="en-ZA" dirty="0"/>
              <a:t>latent demand??</a:t>
            </a:r>
          </a:p>
          <a:p>
            <a:r>
              <a:rPr lang="en-ZA" dirty="0"/>
              <a:t>SKA (work in progress)</a:t>
            </a:r>
          </a:p>
          <a:p>
            <a:r>
              <a:rPr lang="en-ZA" dirty="0"/>
              <a:t>EGI, LIGO, CERN</a:t>
            </a:r>
          </a:p>
        </p:txBody>
      </p:sp>
      <p:sp>
        <p:nvSpPr>
          <p:cNvPr id="4" name="Slide Number Placeholder 3"/>
          <p:cNvSpPr>
            <a:spLocks noGrp="1"/>
          </p:cNvSpPr>
          <p:nvPr>
            <p:ph type="sldNum" sz="quarter" idx="12"/>
          </p:nvPr>
        </p:nvSpPr>
        <p:spPr/>
        <p:txBody>
          <a:bodyPr/>
          <a:lstStyle/>
          <a:p>
            <a:fld id="{C3816C73-210A-41C5-B827-B7540F9CA7FC}" type="slidenum">
              <a:rPr lang="en-ZA" smtClean="0"/>
              <a:t>22</a:t>
            </a:fld>
            <a:endParaRPr lang="en-ZA"/>
          </a:p>
        </p:txBody>
      </p:sp>
    </p:spTree>
    <p:extLst>
      <p:ext uri="{BB962C8B-B14F-4D97-AF65-F5344CB8AC3E}">
        <p14:creationId xmlns:p14="http://schemas.microsoft.com/office/powerpoint/2010/main" val="33661516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What do you need</a:t>
            </a:r>
            <a:r>
              <a:rPr lang="en-ZA" dirty="0" smtClean="0"/>
              <a:t>?</a:t>
            </a:r>
            <a:endParaRPr lang="en-ZA" dirty="0"/>
          </a:p>
        </p:txBody>
      </p:sp>
      <p:sp>
        <p:nvSpPr>
          <p:cNvPr id="3" name="Text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2"/>
          </p:nvPr>
        </p:nvSpPr>
        <p:spPr/>
        <p:txBody>
          <a:bodyPr/>
          <a:lstStyle/>
          <a:p>
            <a:fld id="{C3816C73-210A-41C5-B827-B7540F9CA7FC}" type="slidenum">
              <a:rPr lang="en-ZA" smtClean="0"/>
              <a:t>23</a:t>
            </a:fld>
            <a:endParaRPr lang="en-ZA"/>
          </a:p>
        </p:txBody>
      </p:sp>
    </p:spTree>
    <p:extLst>
      <p:ext uri="{BB962C8B-B14F-4D97-AF65-F5344CB8AC3E}">
        <p14:creationId xmlns:p14="http://schemas.microsoft.com/office/powerpoint/2010/main" val="18077716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ZA" dirty="0" smtClean="0"/>
              <a:t>What do you need?</a:t>
            </a:r>
            <a:endParaRPr lang="en-ZA" dirty="0"/>
          </a:p>
        </p:txBody>
      </p:sp>
      <p:sp>
        <p:nvSpPr>
          <p:cNvPr id="6" name="Content Placeholder 5"/>
          <p:cNvSpPr>
            <a:spLocks noGrp="1"/>
          </p:cNvSpPr>
          <p:nvPr>
            <p:ph idx="1"/>
          </p:nvPr>
        </p:nvSpPr>
        <p:spPr/>
        <p:txBody>
          <a:bodyPr/>
          <a:lstStyle/>
          <a:p>
            <a:r>
              <a:rPr lang="en-ZA" dirty="0" smtClean="0"/>
              <a:t>A source of identity information</a:t>
            </a:r>
          </a:p>
          <a:p>
            <a:r>
              <a:rPr lang="en-ZA" dirty="0" smtClean="0"/>
              <a:t>An internal identity management strategy</a:t>
            </a:r>
          </a:p>
          <a:p>
            <a:r>
              <a:rPr lang="en-ZA" dirty="0" smtClean="0"/>
              <a:t>A technology shim to make this interoperate</a:t>
            </a:r>
          </a:p>
          <a:p>
            <a:pPr lvl="1"/>
            <a:r>
              <a:rPr lang="en-ZA" dirty="0" smtClean="0"/>
              <a:t>Legacy ⇨ LDAP, </a:t>
            </a:r>
            <a:r>
              <a:rPr lang="en-ZA" dirty="0" err="1" smtClean="0"/>
              <a:t>etc</a:t>
            </a:r>
            <a:endParaRPr lang="en-ZA" dirty="0" smtClean="0"/>
          </a:p>
          <a:p>
            <a:pPr lvl="1"/>
            <a:r>
              <a:rPr lang="en-ZA" dirty="0" smtClean="0"/>
              <a:t>eduroam ⇨ RADIUS</a:t>
            </a:r>
          </a:p>
          <a:p>
            <a:pPr lvl="1"/>
            <a:r>
              <a:rPr lang="en-ZA" dirty="0" smtClean="0"/>
              <a:t>SAFIRE ⇨ SAML2</a:t>
            </a:r>
          </a:p>
          <a:p>
            <a:pPr lvl="1"/>
            <a:r>
              <a:rPr lang="en-ZA" dirty="0" err="1"/>
              <a:t>e</a:t>
            </a:r>
            <a:r>
              <a:rPr lang="en-ZA" dirty="0" err="1" smtClean="0"/>
              <a:t>tc</a:t>
            </a:r>
            <a:r>
              <a:rPr lang="en-ZA" dirty="0" smtClean="0"/>
              <a:t>…</a:t>
            </a:r>
            <a:endParaRPr lang="en-ZA" dirty="0"/>
          </a:p>
        </p:txBody>
      </p:sp>
      <p:sp>
        <p:nvSpPr>
          <p:cNvPr id="4" name="Slide Number Placeholder 3"/>
          <p:cNvSpPr>
            <a:spLocks noGrp="1"/>
          </p:cNvSpPr>
          <p:nvPr>
            <p:ph type="sldNum" sz="quarter" idx="12"/>
          </p:nvPr>
        </p:nvSpPr>
        <p:spPr/>
        <p:txBody>
          <a:bodyPr/>
          <a:lstStyle/>
          <a:p>
            <a:fld id="{C3816C73-210A-41C5-B827-B7540F9CA7FC}" type="slidenum">
              <a:rPr lang="en-ZA" smtClean="0"/>
              <a:t>24</a:t>
            </a:fld>
            <a:endParaRPr lang="en-ZA"/>
          </a:p>
        </p:txBody>
      </p:sp>
    </p:spTree>
    <p:extLst>
      <p:ext uri="{BB962C8B-B14F-4D97-AF65-F5344CB8AC3E}">
        <p14:creationId xmlns:p14="http://schemas.microsoft.com/office/powerpoint/2010/main" val="1538745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4" name="Slide Number Placeholder 3"/>
          <p:cNvSpPr>
            <a:spLocks noGrp="1"/>
          </p:cNvSpPr>
          <p:nvPr>
            <p:ph type="sldNum" sz="quarter" idx="12"/>
          </p:nvPr>
        </p:nvSpPr>
        <p:spPr/>
        <p:txBody>
          <a:bodyPr/>
          <a:lstStyle/>
          <a:p>
            <a:fld id="{C3816C73-210A-41C5-B827-B7540F9CA7FC}" type="slidenum">
              <a:rPr lang="en-ZA" smtClean="0"/>
              <a:t>25</a:t>
            </a:fld>
            <a:endParaRPr lang="en-ZA"/>
          </a:p>
        </p:txBody>
      </p:sp>
      <p:pic>
        <p:nvPicPr>
          <p:cNvPr id="3074" name="Picture 2" descr="https://www.uct.ac.za/images/uct.ac.za/about/intro/logo/logocircless.gif"/>
          <p:cNvPicPr>
            <a:picLocks noGrp="1" noChangeAspect="1" noChangeArrowheads="1"/>
          </p:cNvPicPr>
          <p:nvPr>
            <p:ph idx="1"/>
          </p:nvPr>
        </p:nvPicPr>
        <p:blipFill>
          <a:blip r:embed="rId3">
            <a:extLst>
              <a:ext uri="{28A0092B-C50C-407E-A947-70E740481C1C}">
                <a14:useLocalDpi xmlns:a14="http://schemas.microsoft.com/office/drawing/2010/main"/>
              </a:ext>
            </a:extLst>
          </a:blip>
          <a:srcRect/>
          <a:stretch>
            <a:fillRect/>
          </a:stretch>
        </p:blipFill>
        <p:spPr bwMode="auto">
          <a:xfrm>
            <a:off x="6811963" y="2700337"/>
            <a:ext cx="1428750"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07378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Attributes</a:t>
            </a:r>
            <a:endParaRPr lang="en-ZA" dirty="0"/>
          </a:p>
        </p:txBody>
      </p:sp>
      <p:sp>
        <p:nvSpPr>
          <p:cNvPr id="3" name="Text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2"/>
          </p:nvPr>
        </p:nvSpPr>
        <p:spPr/>
        <p:txBody>
          <a:bodyPr/>
          <a:lstStyle/>
          <a:p>
            <a:fld id="{C3816C73-210A-41C5-B827-B7540F9CA7FC}" type="slidenum">
              <a:rPr lang="en-ZA" smtClean="0"/>
              <a:t>26</a:t>
            </a:fld>
            <a:endParaRPr lang="en-ZA"/>
          </a:p>
        </p:txBody>
      </p:sp>
    </p:spTree>
    <p:extLst>
      <p:ext uri="{BB962C8B-B14F-4D97-AF65-F5344CB8AC3E}">
        <p14:creationId xmlns:p14="http://schemas.microsoft.com/office/powerpoint/2010/main" val="35577073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ZA" dirty="0"/>
              <a:t>Minimum attributes required for participation</a:t>
            </a:r>
            <a:br>
              <a:rPr lang="en-ZA" dirty="0"/>
            </a:br>
            <a:endParaRPr lang="en-ZA" dirty="0"/>
          </a:p>
        </p:txBody>
      </p:sp>
      <p:sp>
        <p:nvSpPr>
          <p:cNvPr id="6" name="Content Placeholder 5"/>
          <p:cNvSpPr>
            <a:spLocks noGrp="1"/>
          </p:cNvSpPr>
          <p:nvPr>
            <p:ph idx="1"/>
          </p:nvPr>
        </p:nvSpPr>
        <p:spPr/>
        <p:txBody>
          <a:bodyPr/>
          <a:lstStyle/>
          <a:p>
            <a:r>
              <a:rPr lang="en-ZA" dirty="0" err="1" smtClean="0"/>
              <a:t>eduPersonPrincipalName</a:t>
            </a:r>
            <a:endParaRPr lang="en-ZA" dirty="0"/>
          </a:p>
          <a:p>
            <a:r>
              <a:rPr lang="en-ZA" dirty="0" err="1" smtClean="0"/>
              <a:t>givenName</a:t>
            </a:r>
            <a:endParaRPr lang="en-ZA" dirty="0"/>
          </a:p>
          <a:p>
            <a:r>
              <a:rPr lang="en-ZA" dirty="0" err="1" smtClean="0"/>
              <a:t>sn</a:t>
            </a:r>
            <a:endParaRPr lang="en-ZA" dirty="0"/>
          </a:p>
        </p:txBody>
      </p:sp>
      <p:sp>
        <p:nvSpPr>
          <p:cNvPr id="4" name="Slide Number Placeholder 3"/>
          <p:cNvSpPr>
            <a:spLocks noGrp="1"/>
          </p:cNvSpPr>
          <p:nvPr>
            <p:ph type="sldNum" sz="quarter" idx="12"/>
          </p:nvPr>
        </p:nvSpPr>
        <p:spPr/>
        <p:txBody>
          <a:bodyPr/>
          <a:lstStyle/>
          <a:p>
            <a:fld id="{C3816C73-210A-41C5-B827-B7540F9CA7FC}" type="slidenum">
              <a:rPr lang="en-ZA" smtClean="0"/>
              <a:t>27</a:t>
            </a:fld>
            <a:endParaRPr lang="en-ZA"/>
          </a:p>
        </p:txBody>
      </p:sp>
    </p:spTree>
    <p:extLst>
      <p:ext uri="{BB962C8B-B14F-4D97-AF65-F5344CB8AC3E}">
        <p14:creationId xmlns:p14="http://schemas.microsoft.com/office/powerpoint/2010/main" val="41781377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Recommended attributes</a:t>
            </a:r>
          </a:p>
        </p:txBody>
      </p:sp>
      <p:sp>
        <p:nvSpPr>
          <p:cNvPr id="3" name="Content Placeholder 2"/>
          <p:cNvSpPr>
            <a:spLocks noGrp="1"/>
          </p:cNvSpPr>
          <p:nvPr>
            <p:ph idx="1"/>
          </p:nvPr>
        </p:nvSpPr>
        <p:spPr/>
        <p:txBody>
          <a:bodyPr/>
          <a:lstStyle/>
          <a:p>
            <a:r>
              <a:rPr lang="en-ZA" dirty="0" err="1" smtClean="0"/>
              <a:t>displayName</a:t>
            </a:r>
            <a:r>
              <a:rPr lang="en-ZA" dirty="0" smtClean="0"/>
              <a:t> (= </a:t>
            </a:r>
            <a:r>
              <a:rPr lang="en-ZA" dirty="0" err="1" smtClean="0"/>
              <a:t>givenName</a:t>
            </a:r>
            <a:r>
              <a:rPr lang="en-ZA" dirty="0" smtClean="0"/>
              <a:t> + </a:t>
            </a:r>
            <a:r>
              <a:rPr lang="en-ZA" dirty="0" err="1" smtClean="0"/>
              <a:t>sn</a:t>
            </a:r>
            <a:r>
              <a:rPr lang="en-ZA" dirty="0" smtClean="0"/>
              <a:t>)</a:t>
            </a:r>
            <a:endParaRPr lang="en-ZA" dirty="0"/>
          </a:p>
          <a:p>
            <a:r>
              <a:rPr lang="en-ZA" dirty="0" err="1" smtClean="0"/>
              <a:t>eduPersonAffiliation</a:t>
            </a:r>
            <a:endParaRPr lang="en-ZA" dirty="0"/>
          </a:p>
          <a:p>
            <a:r>
              <a:rPr lang="en-ZA" dirty="0" smtClean="0"/>
              <a:t>mail</a:t>
            </a:r>
            <a:endParaRPr lang="en-ZA" dirty="0"/>
          </a:p>
        </p:txBody>
      </p:sp>
      <p:sp>
        <p:nvSpPr>
          <p:cNvPr id="4" name="Slide Number Placeholder 3"/>
          <p:cNvSpPr>
            <a:spLocks noGrp="1"/>
          </p:cNvSpPr>
          <p:nvPr>
            <p:ph type="sldNum" sz="quarter" idx="12"/>
          </p:nvPr>
        </p:nvSpPr>
        <p:spPr/>
        <p:txBody>
          <a:bodyPr/>
          <a:lstStyle/>
          <a:p>
            <a:fld id="{C3816C73-210A-41C5-B827-B7540F9CA7FC}" type="slidenum">
              <a:rPr lang="en-ZA" smtClean="0"/>
              <a:t>28</a:t>
            </a:fld>
            <a:endParaRPr lang="en-ZA"/>
          </a:p>
        </p:txBody>
      </p:sp>
    </p:spTree>
    <p:extLst>
      <p:ext uri="{BB962C8B-B14F-4D97-AF65-F5344CB8AC3E}">
        <p14:creationId xmlns:p14="http://schemas.microsoft.com/office/powerpoint/2010/main" val="39524216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err="1" smtClean="0"/>
              <a:t>eduPerson</a:t>
            </a:r>
            <a:r>
              <a:rPr lang="en-ZA" dirty="0" smtClean="0"/>
              <a:t/>
            </a:r>
            <a:br>
              <a:rPr lang="en-ZA" dirty="0" smtClean="0"/>
            </a:br>
            <a:r>
              <a:rPr lang="en-ZA" dirty="0" smtClean="0"/>
              <a:t>Affiliation</a:t>
            </a:r>
            <a:endParaRPr lang="en-ZA" dirty="0"/>
          </a:p>
        </p:txBody>
      </p:sp>
      <p:sp>
        <p:nvSpPr>
          <p:cNvPr id="3" name="Content Placeholder 2"/>
          <p:cNvSpPr>
            <a:spLocks noGrp="1"/>
          </p:cNvSpPr>
          <p:nvPr>
            <p:ph idx="1"/>
          </p:nvPr>
        </p:nvSpPr>
        <p:spPr/>
        <p:txBody>
          <a:bodyPr/>
          <a:lstStyle/>
          <a:p>
            <a:r>
              <a:rPr lang="en-ZA" b="1" dirty="0"/>
              <a:t>alum</a:t>
            </a:r>
          </a:p>
          <a:p>
            <a:r>
              <a:rPr lang="en-ZA" dirty="0"/>
              <a:t>affiliate</a:t>
            </a:r>
          </a:p>
          <a:p>
            <a:r>
              <a:rPr lang="en-ZA" dirty="0"/>
              <a:t>employee (implies member)</a:t>
            </a:r>
          </a:p>
          <a:p>
            <a:r>
              <a:rPr lang="en-ZA" b="1" dirty="0"/>
              <a:t>faculty</a:t>
            </a:r>
            <a:r>
              <a:rPr lang="en-ZA" dirty="0"/>
              <a:t> (implies employee, member)</a:t>
            </a:r>
          </a:p>
          <a:p>
            <a:r>
              <a:rPr lang="en-ZA" dirty="0"/>
              <a:t>library-walk-in</a:t>
            </a:r>
          </a:p>
          <a:p>
            <a:r>
              <a:rPr lang="en-ZA" b="1" dirty="0"/>
              <a:t>member</a:t>
            </a:r>
          </a:p>
          <a:p>
            <a:r>
              <a:rPr lang="en-ZA" dirty="0"/>
              <a:t>staff (implies employee, member)</a:t>
            </a:r>
          </a:p>
          <a:p>
            <a:r>
              <a:rPr lang="en-ZA" b="1" dirty="0"/>
              <a:t>student</a:t>
            </a:r>
            <a:r>
              <a:rPr lang="en-ZA" dirty="0"/>
              <a:t> (implies member)</a:t>
            </a:r>
          </a:p>
        </p:txBody>
      </p:sp>
      <p:sp>
        <p:nvSpPr>
          <p:cNvPr id="4" name="Slide Number Placeholder 3"/>
          <p:cNvSpPr>
            <a:spLocks noGrp="1"/>
          </p:cNvSpPr>
          <p:nvPr>
            <p:ph type="sldNum" sz="quarter" idx="12"/>
          </p:nvPr>
        </p:nvSpPr>
        <p:spPr/>
        <p:txBody>
          <a:bodyPr/>
          <a:lstStyle/>
          <a:p>
            <a:fld id="{C3816C73-210A-41C5-B827-B7540F9CA7FC}" type="slidenum">
              <a:rPr lang="en-ZA" smtClean="0"/>
              <a:t>29</a:t>
            </a:fld>
            <a:endParaRPr lang="en-ZA"/>
          </a:p>
        </p:txBody>
      </p:sp>
      <p:sp>
        <p:nvSpPr>
          <p:cNvPr id="6" name="TextBox 5"/>
          <p:cNvSpPr txBox="1"/>
          <p:nvPr/>
        </p:nvSpPr>
        <p:spPr>
          <a:xfrm>
            <a:off x="7735078" y="6400412"/>
            <a:ext cx="4131125" cy="261610"/>
          </a:xfrm>
          <a:prstGeom prst="rect">
            <a:avLst/>
          </a:prstGeom>
          <a:noFill/>
        </p:spPr>
        <p:txBody>
          <a:bodyPr wrap="square" rtlCol="0">
            <a:spAutoFit/>
          </a:bodyPr>
          <a:lstStyle/>
          <a:p>
            <a:pPr algn="r"/>
            <a:r>
              <a:rPr lang="en-ZA" sz="1100" dirty="0"/>
              <a:t>https://safire.ac.za/technical/attributes/edupersonaffiliation/</a:t>
            </a:r>
          </a:p>
        </p:txBody>
      </p:sp>
    </p:spTree>
    <p:extLst>
      <p:ext uri="{BB962C8B-B14F-4D97-AF65-F5344CB8AC3E}">
        <p14:creationId xmlns:p14="http://schemas.microsoft.com/office/powerpoint/2010/main" val="6406162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What is a federation?</a:t>
            </a:r>
            <a:endParaRPr lang="en-ZA" dirty="0"/>
          </a:p>
        </p:txBody>
      </p:sp>
      <p:sp>
        <p:nvSpPr>
          <p:cNvPr id="3" name="Text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2"/>
          </p:nvPr>
        </p:nvSpPr>
        <p:spPr/>
        <p:txBody>
          <a:bodyPr/>
          <a:lstStyle/>
          <a:p>
            <a:fld id="{C3816C73-210A-41C5-B827-B7540F9CA7FC}" type="slidenum">
              <a:rPr lang="en-ZA" smtClean="0"/>
              <a:t>3</a:t>
            </a:fld>
            <a:endParaRPr lang="en-ZA"/>
          </a:p>
        </p:txBody>
      </p:sp>
    </p:spTree>
    <p:extLst>
      <p:ext uri="{BB962C8B-B14F-4D97-AF65-F5344CB8AC3E}">
        <p14:creationId xmlns:p14="http://schemas.microsoft.com/office/powerpoint/2010/main" val="36634133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err="1" smtClean="0"/>
              <a:t>eduPerson</a:t>
            </a:r>
            <a:r>
              <a:rPr lang="en-ZA" dirty="0" smtClean="0"/>
              <a:t/>
            </a:r>
            <a:br>
              <a:rPr lang="en-ZA" dirty="0" smtClean="0"/>
            </a:br>
            <a:r>
              <a:rPr lang="en-ZA" dirty="0" smtClean="0"/>
              <a:t>Scoped</a:t>
            </a:r>
            <a:br>
              <a:rPr lang="en-ZA" dirty="0" smtClean="0"/>
            </a:br>
            <a:r>
              <a:rPr lang="en-ZA" dirty="0" smtClean="0"/>
              <a:t>Affiliation</a:t>
            </a:r>
            <a:endParaRPr lang="en-ZA" dirty="0"/>
          </a:p>
        </p:txBody>
      </p:sp>
      <p:sp>
        <p:nvSpPr>
          <p:cNvPr id="3" name="Content Placeholder 2"/>
          <p:cNvSpPr>
            <a:spLocks noGrp="1"/>
          </p:cNvSpPr>
          <p:nvPr>
            <p:ph idx="1"/>
          </p:nvPr>
        </p:nvSpPr>
        <p:spPr/>
        <p:txBody>
          <a:bodyPr/>
          <a:lstStyle/>
          <a:p>
            <a:r>
              <a:rPr lang="en-ZA" dirty="0" smtClean="0"/>
              <a:t>alum@example.ac.za</a:t>
            </a:r>
          </a:p>
          <a:p>
            <a:r>
              <a:rPr lang="en-ZA" dirty="0" smtClean="0"/>
              <a:t>member@example.ac.za</a:t>
            </a:r>
            <a:endParaRPr lang="en-ZA" dirty="0"/>
          </a:p>
          <a:p>
            <a:r>
              <a:rPr lang="en-ZA" dirty="0"/>
              <a:t>employee@example.ac.za</a:t>
            </a:r>
          </a:p>
          <a:p>
            <a:r>
              <a:rPr lang="en-ZA" dirty="0" smtClean="0"/>
              <a:t>student@astrobiology.example.ac.za</a:t>
            </a:r>
            <a:endParaRPr lang="en-ZA" dirty="0"/>
          </a:p>
          <a:p>
            <a:r>
              <a:rPr lang="en-ZA" dirty="0" smtClean="0"/>
              <a:t>faculty@science.example.ac.za</a:t>
            </a:r>
          </a:p>
        </p:txBody>
      </p:sp>
      <p:sp>
        <p:nvSpPr>
          <p:cNvPr id="4" name="Slide Number Placeholder 3"/>
          <p:cNvSpPr>
            <a:spLocks noGrp="1"/>
          </p:cNvSpPr>
          <p:nvPr>
            <p:ph type="sldNum" sz="quarter" idx="12"/>
          </p:nvPr>
        </p:nvSpPr>
        <p:spPr/>
        <p:txBody>
          <a:bodyPr/>
          <a:lstStyle/>
          <a:p>
            <a:fld id="{C3816C73-210A-41C5-B827-B7540F9CA7FC}" type="slidenum">
              <a:rPr lang="en-ZA" smtClean="0"/>
              <a:t>30</a:t>
            </a:fld>
            <a:endParaRPr lang="en-ZA"/>
          </a:p>
        </p:txBody>
      </p:sp>
    </p:spTree>
    <p:extLst>
      <p:ext uri="{BB962C8B-B14F-4D97-AF65-F5344CB8AC3E}">
        <p14:creationId xmlns:p14="http://schemas.microsoft.com/office/powerpoint/2010/main" val="25715955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Other attributes</a:t>
            </a:r>
            <a:endParaRPr lang="en-ZA" dirty="0"/>
          </a:p>
        </p:txBody>
      </p:sp>
      <p:sp>
        <p:nvSpPr>
          <p:cNvPr id="3" name="Content Placeholder 2"/>
          <p:cNvSpPr>
            <a:spLocks noGrp="1"/>
          </p:cNvSpPr>
          <p:nvPr>
            <p:ph idx="1"/>
          </p:nvPr>
        </p:nvSpPr>
        <p:spPr/>
        <p:txBody>
          <a:bodyPr/>
          <a:lstStyle/>
          <a:p>
            <a:r>
              <a:rPr lang="en-ZA" dirty="0" err="1"/>
              <a:t>eduPersonOrcid</a:t>
            </a:r>
            <a:endParaRPr lang="en-ZA" dirty="0"/>
          </a:p>
          <a:p>
            <a:r>
              <a:rPr lang="en-ZA" dirty="0" err="1"/>
              <a:t>eduPersonPrimaryAffiliation</a:t>
            </a:r>
            <a:endParaRPr lang="en-ZA" dirty="0"/>
          </a:p>
          <a:p>
            <a:r>
              <a:rPr lang="en-ZA" dirty="0" err="1"/>
              <a:t>eduPersonScopedAffiliation</a:t>
            </a:r>
            <a:endParaRPr lang="en-ZA" dirty="0"/>
          </a:p>
          <a:p>
            <a:r>
              <a:rPr lang="en-ZA" dirty="0" err="1"/>
              <a:t>employeeNumber</a:t>
            </a:r>
            <a:endParaRPr lang="en-ZA" dirty="0"/>
          </a:p>
          <a:p>
            <a:r>
              <a:rPr lang="en-ZA" dirty="0" err="1"/>
              <a:t>preferredLanguage</a:t>
            </a:r>
            <a:endParaRPr lang="en-ZA" dirty="0"/>
          </a:p>
          <a:p>
            <a:r>
              <a:rPr lang="en-ZA" dirty="0" err="1"/>
              <a:t>schacHomeOrganization</a:t>
            </a:r>
            <a:endParaRPr lang="en-ZA" dirty="0" smtClean="0"/>
          </a:p>
          <a:p>
            <a:r>
              <a:rPr lang="en-ZA" dirty="0" err="1"/>
              <a:t>eduPersonTargetedID</a:t>
            </a:r>
            <a:endParaRPr lang="en-ZA" dirty="0"/>
          </a:p>
          <a:p>
            <a:r>
              <a:rPr lang="en-ZA" dirty="0"/>
              <a:t>o</a:t>
            </a:r>
          </a:p>
          <a:p>
            <a:r>
              <a:rPr lang="en-ZA" dirty="0" err="1"/>
              <a:t>schacHomeOrganizationType</a:t>
            </a:r>
            <a:endParaRPr lang="en-ZA" dirty="0"/>
          </a:p>
        </p:txBody>
      </p:sp>
      <p:sp>
        <p:nvSpPr>
          <p:cNvPr id="4" name="Slide Number Placeholder 3"/>
          <p:cNvSpPr>
            <a:spLocks noGrp="1"/>
          </p:cNvSpPr>
          <p:nvPr>
            <p:ph type="sldNum" sz="quarter" idx="12"/>
          </p:nvPr>
        </p:nvSpPr>
        <p:spPr/>
        <p:txBody>
          <a:bodyPr/>
          <a:lstStyle/>
          <a:p>
            <a:fld id="{C3816C73-210A-41C5-B827-B7540F9CA7FC}" type="slidenum">
              <a:rPr lang="en-ZA" smtClean="0"/>
              <a:t>31</a:t>
            </a:fld>
            <a:endParaRPr lang="en-ZA"/>
          </a:p>
        </p:txBody>
      </p:sp>
      <p:sp>
        <p:nvSpPr>
          <p:cNvPr id="5" name="TextBox 4"/>
          <p:cNvSpPr txBox="1"/>
          <p:nvPr/>
        </p:nvSpPr>
        <p:spPr>
          <a:xfrm>
            <a:off x="7735078" y="6400412"/>
            <a:ext cx="4131125" cy="261610"/>
          </a:xfrm>
          <a:prstGeom prst="rect">
            <a:avLst/>
          </a:prstGeom>
          <a:noFill/>
        </p:spPr>
        <p:txBody>
          <a:bodyPr wrap="square" rtlCol="0">
            <a:spAutoFit/>
          </a:bodyPr>
          <a:lstStyle/>
          <a:p>
            <a:pPr algn="r"/>
            <a:r>
              <a:rPr lang="en-ZA" sz="1100" dirty="0"/>
              <a:t>https://safire.ac.za/technical/attributes/</a:t>
            </a:r>
          </a:p>
        </p:txBody>
      </p:sp>
    </p:spTree>
    <p:extLst>
      <p:ext uri="{BB962C8B-B14F-4D97-AF65-F5344CB8AC3E}">
        <p14:creationId xmlns:p14="http://schemas.microsoft.com/office/powerpoint/2010/main" val="30442445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Which ones should we prioritise?</a:t>
            </a:r>
            <a:endParaRPr lang="en-ZA" dirty="0"/>
          </a:p>
        </p:txBody>
      </p:sp>
      <p:sp>
        <p:nvSpPr>
          <p:cNvPr id="3" name="Content Placeholder 2"/>
          <p:cNvSpPr>
            <a:spLocks noGrp="1"/>
          </p:cNvSpPr>
          <p:nvPr>
            <p:ph idx="1"/>
          </p:nvPr>
        </p:nvSpPr>
        <p:spPr/>
        <p:txBody>
          <a:bodyPr/>
          <a:lstStyle/>
          <a:p>
            <a:endParaRPr lang="en-ZA" dirty="0"/>
          </a:p>
        </p:txBody>
      </p:sp>
      <p:sp>
        <p:nvSpPr>
          <p:cNvPr id="4" name="Slide Number Placeholder 3"/>
          <p:cNvSpPr>
            <a:spLocks noGrp="1"/>
          </p:cNvSpPr>
          <p:nvPr>
            <p:ph type="sldNum" sz="quarter" idx="12"/>
          </p:nvPr>
        </p:nvSpPr>
        <p:spPr/>
        <p:txBody>
          <a:bodyPr/>
          <a:lstStyle/>
          <a:p>
            <a:fld id="{C3816C73-210A-41C5-B827-B7540F9CA7FC}" type="slidenum">
              <a:rPr lang="en-ZA" smtClean="0"/>
              <a:t>32</a:t>
            </a:fld>
            <a:endParaRPr lang="en-ZA"/>
          </a:p>
        </p:txBody>
      </p:sp>
      <p:pic>
        <p:nvPicPr>
          <p:cNvPr id="6" name="Picture 5"/>
          <p:cNvPicPr>
            <a:picLocks noChangeAspect="1"/>
          </p:cNvPicPr>
          <p:nvPr/>
        </p:nvPicPr>
        <p:blipFill>
          <a:blip r:embed="rId3"/>
          <a:stretch>
            <a:fillRect/>
          </a:stretch>
        </p:blipFill>
        <p:spPr>
          <a:xfrm>
            <a:off x="3566850" y="780871"/>
            <a:ext cx="8440328" cy="5287113"/>
          </a:xfrm>
          <a:prstGeom prst="rect">
            <a:avLst/>
          </a:prstGeom>
        </p:spPr>
      </p:pic>
      <p:sp>
        <p:nvSpPr>
          <p:cNvPr id="7" name="TextBox 6"/>
          <p:cNvSpPr txBox="1"/>
          <p:nvPr/>
        </p:nvSpPr>
        <p:spPr>
          <a:xfrm>
            <a:off x="7735078" y="6400412"/>
            <a:ext cx="4131125" cy="261610"/>
          </a:xfrm>
          <a:prstGeom prst="rect">
            <a:avLst/>
          </a:prstGeom>
          <a:noFill/>
        </p:spPr>
        <p:txBody>
          <a:bodyPr wrap="square" rtlCol="0">
            <a:spAutoFit/>
          </a:bodyPr>
          <a:lstStyle/>
          <a:p>
            <a:pPr algn="r"/>
            <a:r>
              <a:rPr lang="en-ZA" sz="1100" dirty="0"/>
              <a:t>https://phph.safire.ac.za/attribs</a:t>
            </a:r>
          </a:p>
        </p:txBody>
      </p:sp>
    </p:spTree>
    <p:extLst>
      <p:ext uri="{BB962C8B-B14F-4D97-AF65-F5344CB8AC3E}">
        <p14:creationId xmlns:p14="http://schemas.microsoft.com/office/powerpoint/2010/main" val="31361885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What is SAML</a:t>
            </a:r>
            <a:r>
              <a:rPr lang="en-ZA" dirty="0" smtClean="0"/>
              <a:t>?</a:t>
            </a:r>
            <a:endParaRPr lang="en-ZA" dirty="0"/>
          </a:p>
        </p:txBody>
      </p:sp>
      <p:sp>
        <p:nvSpPr>
          <p:cNvPr id="3" name="Text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2"/>
          </p:nvPr>
        </p:nvSpPr>
        <p:spPr/>
        <p:txBody>
          <a:bodyPr/>
          <a:lstStyle/>
          <a:p>
            <a:fld id="{C3816C73-210A-41C5-B827-B7540F9CA7FC}" type="slidenum">
              <a:rPr lang="en-ZA" smtClean="0"/>
              <a:t>33</a:t>
            </a:fld>
            <a:endParaRPr lang="en-ZA"/>
          </a:p>
        </p:txBody>
      </p:sp>
    </p:spTree>
    <p:extLst>
      <p:ext uri="{BB962C8B-B14F-4D97-AF65-F5344CB8AC3E}">
        <p14:creationId xmlns:p14="http://schemas.microsoft.com/office/powerpoint/2010/main" val="35181315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ZA" dirty="0" smtClean="0"/>
              <a:t>Terminology</a:t>
            </a:r>
            <a:endParaRPr lang="en-ZA" dirty="0"/>
          </a:p>
        </p:txBody>
      </p:sp>
      <p:sp>
        <p:nvSpPr>
          <p:cNvPr id="6" name="Content Placeholder 5"/>
          <p:cNvSpPr>
            <a:spLocks noGrp="1"/>
          </p:cNvSpPr>
          <p:nvPr>
            <p:ph idx="1"/>
          </p:nvPr>
        </p:nvSpPr>
        <p:spPr/>
        <p:txBody>
          <a:bodyPr>
            <a:normAutofit/>
          </a:bodyPr>
          <a:lstStyle/>
          <a:p>
            <a:pPr marL="0" indent="0" algn="ctr">
              <a:lnSpc>
                <a:spcPct val="150000"/>
              </a:lnSpc>
              <a:buNone/>
            </a:pPr>
            <a:r>
              <a:rPr lang="en-ZA" sz="4000" dirty="0" smtClean="0"/>
              <a:t>Shibboleth is to SAML</a:t>
            </a:r>
          </a:p>
          <a:p>
            <a:pPr marL="0" indent="0" algn="ctr">
              <a:lnSpc>
                <a:spcPct val="150000"/>
              </a:lnSpc>
              <a:buNone/>
            </a:pPr>
            <a:r>
              <a:rPr lang="en-ZA" sz="4000" dirty="0"/>
              <a:t>a</a:t>
            </a:r>
            <a:r>
              <a:rPr lang="en-ZA" sz="4000" dirty="0" smtClean="0"/>
              <a:t>s</a:t>
            </a:r>
          </a:p>
          <a:p>
            <a:pPr marL="0" indent="0" algn="ctr">
              <a:lnSpc>
                <a:spcPct val="150000"/>
              </a:lnSpc>
              <a:buNone/>
            </a:pPr>
            <a:r>
              <a:rPr lang="en-ZA" sz="4000" dirty="0" err="1" smtClean="0"/>
              <a:t>Panado</a:t>
            </a:r>
            <a:r>
              <a:rPr lang="en-ZA" sz="4000" dirty="0" smtClean="0"/>
              <a:t> is to Paracetamol</a:t>
            </a:r>
            <a:endParaRPr lang="en-ZA" sz="4000" dirty="0"/>
          </a:p>
        </p:txBody>
      </p:sp>
      <p:sp>
        <p:nvSpPr>
          <p:cNvPr id="4" name="Slide Number Placeholder 3"/>
          <p:cNvSpPr>
            <a:spLocks noGrp="1"/>
          </p:cNvSpPr>
          <p:nvPr>
            <p:ph type="sldNum" sz="quarter" idx="12"/>
          </p:nvPr>
        </p:nvSpPr>
        <p:spPr/>
        <p:txBody>
          <a:bodyPr/>
          <a:lstStyle/>
          <a:p>
            <a:fld id="{C3816C73-210A-41C5-B827-B7540F9CA7FC}" type="slidenum">
              <a:rPr lang="en-ZA" smtClean="0"/>
              <a:t>34</a:t>
            </a:fld>
            <a:endParaRPr lang="en-ZA"/>
          </a:p>
        </p:txBody>
      </p:sp>
      <p:pic>
        <p:nvPicPr>
          <p:cNvPr id="8" name="Picture 7"/>
          <p:cNvPicPr>
            <a:picLocks noChangeAspect="1"/>
          </p:cNvPicPr>
          <p:nvPr/>
        </p:nvPicPr>
        <p:blipFill>
          <a:blip r:embed="rId3"/>
          <a:stretch>
            <a:fillRect/>
          </a:stretch>
        </p:blipFill>
        <p:spPr>
          <a:xfrm>
            <a:off x="8461721" y="4319928"/>
            <a:ext cx="2172414" cy="1764000"/>
          </a:xfrm>
          <a:prstGeom prst="rect">
            <a:avLst/>
          </a:prstGeom>
        </p:spPr>
      </p:pic>
      <p:pic>
        <p:nvPicPr>
          <p:cNvPr id="9" name="Picture 8"/>
          <p:cNvPicPr>
            <a:picLocks noChangeAspect="1"/>
          </p:cNvPicPr>
          <p:nvPr/>
        </p:nvPicPr>
        <p:blipFill>
          <a:blip r:embed="rId4"/>
          <a:stretch>
            <a:fillRect/>
          </a:stretch>
        </p:blipFill>
        <p:spPr>
          <a:xfrm>
            <a:off x="3869268" y="4321557"/>
            <a:ext cx="2095792" cy="1762371"/>
          </a:xfrm>
          <a:prstGeom prst="rect">
            <a:avLst/>
          </a:prstGeom>
        </p:spPr>
      </p:pic>
      <p:sp>
        <p:nvSpPr>
          <p:cNvPr id="11" name="TextBox 10"/>
          <p:cNvSpPr txBox="1"/>
          <p:nvPr/>
        </p:nvSpPr>
        <p:spPr>
          <a:xfrm>
            <a:off x="4344908" y="3199206"/>
            <a:ext cx="2128616" cy="707886"/>
          </a:xfrm>
          <a:prstGeom prst="rect">
            <a:avLst/>
          </a:prstGeom>
          <a:solidFill>
            <a:schemeClr val="bg1"/>
          </a:solidFill>
        </p:spPr>
        <p:txBody>
          <a:bodyPr wrap="square" rtlCol="0">
            <a:spAutoFit/>
          </a:bodyPr>
          <a:lstStyle/>
          <a:p>
            <a:pPr algn="r"/>
            <a:r>
              <a:rPr lang="en-ZA" sz="4000" dirty="0" err="1" smtClean="0">
                <a:solidFill>
                  <a:schemeClr val="tx1">
                    <a:lumMod val="65000"/>
                    <a:lumOff val="35000"/>
                  </a:schemeClr>
                </a:solidFill>
              </a:rPr>
              <a:t>Disprin</a:t>
            </a:r>
            <a:endParaRPr lang="en-ZA" sz="4000" dirty="0">
              <a:solidFill>
                <a:schemeClr val="tx1">
                  <a:lumMod val="65000"/>
                  <a:lumOff val="35000"/>
                </a:schemeClr>
              </a:solidFill>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3869268" y="4402170"/>
            <a:ext cx="2160000" cy="1599515"/>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8474135" y="4630646"/>
            <a:ext cx="2160000" cy="1142561"/>
          </a:xfrm>
          <a:prstGeom prst="rect">
            <a:avLst/>
          </a:prstGeom>
        </p:spPr>
      </p:pic>
    </p:spTree>
    <p:extLst>
      <p:ext uri="{BB962C8B-B14F-4D97-AF65-F5344CB8AC3E}">
        <p14:creationId xmlns:p14="http://schemas.microsoft.com/office/powerpoint/2010/main" val="3804876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8"/>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ZA" dirty="0" smtClean="0"/>
              <a:t>SAML 2.0 </a:t>
            </a:r>
            <a:r>
              <a:rPr lang="en-ZA" dirty="0" err="1" smtClean="0"/>
              <a:t>WebSSO</a:t>
            </a:r>
            <a:endParaRPr lang="en-ZA" dirty="0"/>
          </a:p>
        </p:txBody>
      </p:sp>
      <p:sp>
        <p:nvSpPr>
          <p:cNvPr id="4" name="Slide Number Placeholder 3"/>
          <p:cNvSpPr>
            <a:spLocks noGrp="1"/>
          </p:cNvSpPr>
          <p:nvPr>
            <p:ph type="sldNum" sz="quarter" idx="12"/>
          </p:nvPr>
        </p:nvSpPr>
        <p:spPr/>
        <p:txBody>
          <a:bodyPr/>
          <a:lstStyle/>
          <a:p>
            <a:fld id="{C3816C73-210A-41C5-B827-B7540F9CA7FC}" type="slidenum">
              <a:rPr lang="en-ZA" smtClean="0"/>
              <a:t>35</a:t>
            </a:fld>
            <a:endParaRPr lang="en-ZA"/>
          </a:p>
        </p:txBody>
      </p:sp>
      <p:pic>
        <p:nvPicPr>
          <p:cNvPr id="1026" name="Picture 2" descr="SAFIRE Login Process"/>
          <p:cNvPicPr>
            <a:picLocks noGrp="1" noChangeAspect="1" noChangeArrowheads="1"/>
          </p:cNvPicPr>
          <p:nvPr>
            <p:ph idx="1"/>
          </p:nvPr>
        </p:nvPicPr>
        <p:blipFill>
          <a:blip r:embed="rId3">
            <a:extLst>
              <a:ext uri="{28A0092B-C50C-407E-A947-70E740481C1C}">
                <a14:useLocalDpi xmlns:a14="http://schemas.microsoft.com/office/drawing/2010/main"/>
              </a:ext>
            </a:extLst>
          </a:blip>
          <a:srcRect/>
          <a:stretch>
            <a:fillRect/>
          </a:stretch>
        </p:blipFill>
        <p:spPr bwMode="auto">
          <a:xfrm>
            <a:off x="3868738" y="1814748"/>
            <a:ext cx="7315200" cy="3218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6749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SAML Metadata</a:t>
            </a:r>
            <a:endParaRPr lang="en-ZA" dirty="0"/>
          </a:p>
        </p:txBody>
      </p:sp>
      <p:sp>
        <p:nvSpPr>
          <p:cNvPr id="3" name="Content Placeholder 2"/>
          <p:cNvSpPr>
            <a:spLocks noGrp="1"/>
          </p:cNvSpPr>
          <p:nvPr>
            <p:ph idx="1"/>
          </p:nvPr>
        </p:nvSpPr>
        <p:spPr/>
        <p:txBody>
          <a:bodyPr/>
          <a:lstStyle/>
          <a:p>
            <a:r>
              <a:rPr lang="en-ZA" dirty="0" err="1" smtClean="0"/>
              <a:t>MetaIOP</a:t>
            </a:r>
            <a:endParaRPr lang="en-ZA" dirty="0" smtClean="0"/>
          </a:p>
          <a:p>
            <a:r>
              <a:rPr lang="en-ZA" dirty="0" smtClean="0"/>
              <a:t>SAML2int</a:t>
            </a:r>
          </a:p>
          <a:p>
            <a:r>
              <a:rPr lang="en-ZA" strike="sngStrike" dirty="0" smtClean="0"/>
              <a:t>ADFS</a:t>
            </a:r>
          </a:p>
          <a:p>
            <a:r>
              <a:rPr lang="en-ZA" dirty="0" smtClean="0"/>
              <a:t>SAFIRE </a:t>
            </a:r>
            <a:r>
              <a:rPr lang="en-ZA" dirty="0" err="1" smtClean="0"/>
              <a:t>IdP</a:t>
            </a:r>
            <a:r>
              <a:rPr lang="en-ZA" dirty="0" smtClean="0"/>
              <a:t> Requirements</a:t>
            </a:r>
          </a:p>
          <a:p>
            <a:r>
              <a:rPr lang="en-ZA" dirty="0" smtClean="0"/>
              <a:t>MDUI</a:t>
            </a:r>
          </a:p>
          <a:p>
            <a:r>
              <a:rPr lang="en-ZA" dirty="0" smtClean="0"/>
              <a:t>validator.safire.ac.za</a:t>
            </a:r>
            <a:endParaRPr lang="en-ZA" dirty="0"/>
          </a:p>
        </p:txBody>
      </p:sp>
      <p:sp>
        <p:nvSpPr>
          <p:cNvPr id="4" name="Slide Number Placeholder 3"/>
          <p:cNvSpPr>
            <a:spLocks noGrp="1"/>
          </p:cNvSpPr>
          <p:nvPr>
            <p:ph type="sldNum" sz="quarter" idx="12"/>
          </p:nvPr>
        </p:nvSpPr>
        <p:spPr/>
        <p:txBody>
          <a:bodyPr/>
          <a:lstStyle/>
          <a:p>
            <a:fld id="{C3816C73-210A-41C5-B827-B7540F9CA7FC}" type="slidenum">
              <a:rPr lang="en-ZA" smtClean="0"/>
              <a:t>36</a:t>
            </a:fld>
            <a:endParaRPr lang="en-ZA"/>
          </a:p>
        </p:txBody>
      </p:sp>
    </p:spTree>
    <p:extLst>
      <p:ext uri="{BB962C8B-B14F-4D97-AF65-F5344CB8AC3E}">
        <p14:creationId xmlns:p14="http://schemas.microsoft.com/office/powerpoint/2010/main" val="28412398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Participating in </a:t>
            </a:r>
            <a:r>
              <a:rPr lang="en-ZA" dirty="0" smtClean="0"/>
              <a:t>SAFIRE</a:t>
            </a:r>
            <a:endParaRPr lang="en-ZA" dirty="0"/>
          </a:p>
        </p:txBody>
      </p:sp>
      <p:sp>
        <p:nvSpPr>
          <p:cNvPr id="3" name="Text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2"/>
          </p:nvPr>
        </p:nvSpPr>
        <p:spPr/>
        <p:txBody>
          <a:bodyPr/>
          <a:lstStyle/>
          <a:p>
            <a:fld id="{C3816C73-210A-41C5-B827-B7540F9CA7FC}" type="slidenum">
              <a:rPr lang="en-ZA" smtClean="0"/>
              <a:t>37</a:t>
            </a:fld>
            <a:endParaRPr lang="en-ZA"/>
          </a:p>
        </p:txBody>
      </p:sp>
    </p:spTree>
    <p:extLst>
      <p:ext uri="{BB962C8B-B14F-4D97-AF65-F5344CB8AC3E}">
        <p14:creationId xmlns:p14="http://schemas.microsoft.com/office/powerpoint/2010/main" val="7306568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ZA" dirty="0" smtClean="0"/>
              <a:t>How to join</a:t>
            </a:r>
            <a:endParaRPr lang="en-ZA" dirty="0"/>
          </a:p>
        </p:txBody>
      </p:sp>
      <p:sp>
        <p:nvSpPr>
          <p:cNvPr id="6" name="Content Placeholder 5"/>
          <p:cNvSpPr>
            <a:spLocks noGrp="1"/>
          </p:cNvSpPr>
          <p:nvPr>
            <p:ph idx="1"/>
          </p:nvPr>
        </p:nvSpPr>
        <p:spPr/>
        <p:txBody>
          <a:bodyPr/>
          <a:lstStyle/>
          <a:p>
            <a:r>
              <a:rPr lang="en-ZA" dirty="0"/>
              <a:t>Sign Participation Agreement</a:t>
            </a:r>
          </a:p>
          <a:p>
            <a:r>
              <a:rPr lang="en-ZA" dirty="0"/>
              <a:t>Install an Identity (or Service) Provider</a:t>
            </a:r>
          </a:p>
          <a:p>
            <a:r>
              <a:rPr lang="en-ZA" dirty="0"/>
              <a:t>Register metadata</a:t>
            </a:r>
          </a:p>
          <a:p>
            <a:r>
              <a:rPr lang="en-ZA" dirty="0"/>
              <a:t>Test</a:t>
            </a:r>
          </a:p>
        </p:txBody>
      </p:sp>
      <p:sp>
        <p:nvSpPr>
          <p:cNvPr id="4" name="Slide Number Placeholder 3"/>
          <p:cNvSpPr>
            <a:spLocks noGrp="1"/>
          </p:cNvSpPr>
          <p:nvPr>
            <p:ph type="sldNum" sz="quarter" idx="12"/>
          </p:nvPr>
        </p:nvSpPr>
        <p:spPr/>
        <p:txBody>
          <a:bodyPr/>
          <a:lstStyle/>
          <a:p>
            <a:fld id="{C3816C73-210A-41C5-B827-B7540F9CA7FC}" type="slidenum">
              <a:rPr lang="en-ZA" smtClean="0"/>
              <a:t>38</a:t>
            </a:fld>
            <a:endParaRPr lang="en-ZA"/>
          </a:p>
        </p:txBody>
      </p:sp>
    </p:spTree>
    <p:extLst>
      <p:ext uri="{BB962C8B-B14F-4D97-AF65-F5344CB8AC3E}">
        <p14:creationId xmlns:p14="http://schemas.microsoft.com/office/powerpoint/2010/main" val="17605388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ZA" dirty="0" smtClean="0"/>
              <a:t>How to join</a:t>
            </a:r>
            <a:endParaRPr lang="en-ZA" dirty="0"/>
          </a:p>
        </p:txBody>
      </p:sp>
      <p:sp>
        <p:nvSpPr>
          <p:cNvPr id="6" name="Content Placeholder 5"/>
          <p:cNvSpPr>
            <a:spLocks noGrp="1"/>
          </p:cNvSpPr>
          <p:nvPr>
            <p:ph idx="1"/>
          </p:nvPr>
        </p:nvSpPr>
        <p:spPr/>
        <p:txBody>
          <a:bodyPr/>
          <a:lstStyle/>
          <a:p>
            <a:r>
              <a:rPr lang="en-ZA" b="1" dirty="0">
                <a:solidFill>
                  <a:srgbClr val="5DA9DD"/>
                </a:solidFill>
              </a:rPr>
              <a:t>Sign Participation Agreement</a:t>
            </a:r>
            <a:endParaRPr lang="en-ZA" b="1" dirty="0"/>
          </a:p>
          <a:p>
            <a:r>
              <a:rPr lang="en-ZA" dirty="0"/>
              <a:t>Install an Identity (or Service) Provider</a:t>
            </a:r>
          </a:p>
          <a:p>
            <a:r>
              <a:rPr lang="en-ZA" dirty="0"/>
              <a:t>Register metadata</a:t>
            </a:r>
          </a:p>
          <a:p>
            <a:r>
              <a:rPr lang="en-ZA" dirty="0"/>
              <a:t>Test</a:t>
            </a:r>
          </a:p>
        </p:txBody>
      </p:sp>
      <p:sp>
        <p:nvSpPr>
          <p:cNvPr id="4" name="Slide Number Placeholder 3"/>
          <p:cNvSpPr>
            <a:spLocks noGrp="1"/>
          </p:cNvSpPr>
          <p:nvPr>
            <p:ph type="sldNum" sz="quarter" idx="12"/>
          </p:nvPr>
        </p:nvSpPr>
        <p:spPr/>
        <p:txBody>
          <a:bodyPr/>
          <a:lstStyle/>
          <a:p>
            <a:fld id="{C3816C73-210A-41C5-B827-B7540F9CA7FC}" type="slidenum">
              <a:rPr lang="en-ZA" smtClean="0"/>
              <a:t>39</a:t>
            </a:fld>
            <a:endParaRPr lang="en-ZA"/>
          </a:p>
        </p:txBody>
      </p:sp>
      <p:pic>
        <p:nvPicPr>
          <p:cNvPr id="2" name="Picture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rot="20191458">
            <a:off x="5370050" y="2350890"/>
            <a:ext cx="4313635" cy="6097508"/>
          </a:xfrm>
          <a:prstGeom prst="rect">
            <a:avLst/>
          </a:prstGeom>
        </p:spPr>
      </p:pic>
      <p:sp>
        <p:nvSpPr>
          <p:cNvPr id="7" name="TextBox 6"/>
          <p:cNvSpPr txBox="1"/>
          <p:nvPr/>
        </p:nvSpPr>
        <p:spPr>
          <a:xfrm>
            <a:off x="7735078" y="6400412"/>
            <a:ext cx="4131125" cy="261610"/>
          </a:xfrm>
          <a:prstGeom prst="rect">
            <a:avLst/>
          </a:prstGeom>
          <a:noFill/>
        </p:spPr>
        <p:txBody>
          <a:bodyPr wrap="square" rtlCol="0">
            <a:spAutoFit/>
          </a:bodyPr>
          <a:lstStyle/>
          <a:p>
            <a:pPr algn="r"/>
            <a:r>
              <a:rPr lang="en-ZA" sz="1100" dirty="0"/>
              <a:t>https://</a:t>
            </a:r>
            <a:r>
              <a:rPr lang="en-ZA" sz="1100" dirty="0" smtClean="0"/>
              <a:t>safire.ac.za/policy/participation/</a:t>
            </a:r>
            <a:endParaRPr lang="en-ZA" sz="1100" dirty="0"/>
          </a:p>
        </p:txBody>
      </p:sp>
    </p:spTree>
    <p:extLst>
      <p:ext uri="{BB962C8B-B14F-4D97-AF65-F5344CB8AC3E}">
        <p14:creationId xmlns:p14="http://schemas.microsoft.com/office/powerpoint/2010/main" val="35671239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ZA" dirty="0"/>
          </a:p>
        </p:txBody>
      </p:sp>
      <p:sp>
        <p:nvSpPr>
          <p:cNvPr id="4" name="Slide Number Placeholder 3"/>
          <p:cNvSpPr>
            <a:spLocks noGrp="1"/>
          </p:cNvSpPr>
          <p:nvPr>
            <p:ph type="sldNum" sz="quarter" idx="12"/>
          </p:nvPr>
        </p:nvSpPr>
        <p:spPr/>
        <p:txBody>
          <a:bodyPr/>
          <a:lstStyle/>
          <a:p>
            <a:fld id="{C3816C73-210A-41C5-B827-B7540F9CA7FC}" type="slidenum">
              <a:rPr lang="en-ZA" smtClean="0"/>
              <a:t>4</a:t>
            </a:fld>
            <a:endParaRPr lang="en-ZA"/>
          </a:p>
        </p:txBody>
      </p:sp>
      <p:sp>
        <p:nvSpPr>
          <p:cNvPr id="10" name="TextBox 9"/>
          <p:cNvSpPr txBox="1"/>
          <p:nvPr/>
        </p:nvSpPr>
        <p:spPr>
          <a:xfrm>
            <a:off x="7735078" y="6400412"/>
            <a:ext cx="4131125" cy="261610"/>
          </a:xfrm>
          <a:prstGeom prst="rect">
            <a:avLst/>
          </a:prstGeom>
          <a:noFill/>
        </p:spPr>
        <p:txBody>
          <a:bodyPr wrap="square" rtlCol="0">
            <a:spAutoFit/>
          </a:bodyPr>
          <a:lstStyle/>
          <a:p>
            <a:pPr algn="r"/>
            <a:r>
              <a:rPr lang="en-ZA" sz="1100" dirty="0"/>
              <a:t>https://learn.nsrc.org/fedidm/idfed</a:t>
            </a:r>
          </a:p>
        </p:txBody>
      </p:sp>
      <p:pic>
        <p:nvPicPr>
          <p:cNvPr id="3" name="aSKMc3RQugk"/>
          <p:cNvPicPr>
            <a:picLocks noGrp="1" noRot="1" noChangeAspect="1"/>
          </p:cNvPicPr>
          <p:nvPr>
            <p:ph idx="1"/>
            <a:videoFile r:link="rId1"/>
          </p:nvPr>
        </p:nvPicPr>
        <p:blipFill>
          <a:blip r:embed="rId3"/>
          <a:stretch>
            <a:fillRect/>
          </a:stretch>
        </p:blipFill>
        <p:spPr>
          <a:xfrm>
            <a:off x="1726660" y="724428"/>
            <a:ext cx="9600000" cy="54000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4765034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ZA" dirty="0" smtClean="0"/>
              <a:t>How to join</a:t>
            </a:r>
            <a:endParaRPr lang="en-ZA" dirty="0"/>
          </a:p>
        </p:txBody>
      </p:sp>
      <p:sp>
        <p:nvSpPr>
          <p:cNvPr id="6" name="Content Placeholder 5"/>
          <p:cNvSpPr>
            <a:spLocks noGrp="1"/>
          </p:cNvSpPr>
          <p:nvPr>
            <p:ph idx="1"/>
          </p:nvPr>
        </p:nvSpPr>
        <p:spPr/>
        <p:txBody>
          <a:bodyPr/>
          <a:lstStyle/>
          <a:p>
            <a:r>
              <a:rPr lang="en-ZA" dirty="0"/>
              <a:t>Sign Participation Agreement</a:t>
            </a:r>
          </a:p>
          <a:p>
            <a:r>
              <a:rPr lang="en-ZA" b="1" dirty="0">
                <a:solidFill>
                  <a:srgbClr val="5DA9DD"/>
                </a:solidFill>
              </a:rPr>
              <a:t>Install an Identity (or Service) Provider</a:t>
            </a:r>
            <a:endParaRPr lang="en-ZA" b="1" dirty="0"/>
          </a:p>
          <a:p>
            <a:r>
              <a:rPr lang="en-ZA" dirty="0"/>
              <a:t>Register metadata</a:t>
            </a:r>
          </a:p>
          <a:p>
            <a:r>
              <a:rPr lang="en-ZA" dirty="0"/>
              <a:t>Test</a:t>
            </a:r>
          </a:p>
        </p:txBody>
      </p:sp>
      <p:sp>
        <p:nvSpPr>
          <p:cNvPr id="4" name="Slide Number Placeholder 3"/>
          <p:cNvSpPr>
            <a:spLocks noGrp="1"/>
          </p:cNvSpPr>
          <p:nvPr>
            <p:ph type="sldNum" sz="quarter" idx="12"/>
          </p:nvPr>
        </p:nvSpPr>
        <p:spPr/>
        <p:txBody>
          <a:bodyPr/>
          <a:lstStyle/>
          <a:p>
            <a:fld id="{C3816C73-210A-41C5-B827-B7540F9CA7FC}" type="slidenum">
              <a:rPr lang="en-ZA" smtClean="0"/>
              <a:t>40</a:t>
            </a:fld>
            <a:endParaRPr lang="en-ZA"/>
          </a:p>
        </p:txBody>
      </p:sp>
      <p:pic>
        <p:nvPicPr>
          <p:cNvPr id="4098" name="Picture 2" descr="Shibboleth"/>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061470" y="3162886"/>
            <a:ext cx="3122997" cy="10800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adfs"/>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037227" y="3162886"/>
            <a:ext cx="2375999" cy="1080000"/>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Image result for gsuite for education site:google.com"/>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8542969" y="4904748"/>
            <a:ext cx="216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Image result for simplesamlphp"/>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968500" y="4904748"/>
            <a:ext cx="2513455" cy="1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5066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ZA" dirty="0" smtClean="0"/>
              <a:t>How to join</a:t>
            </a:r>
            <a:endParaRPr lang="en-ZA" dirty="0"/>
          </a:p>
        </p:txBody>
      </p:sp>
      <p:sp>
        <p:nvSpPr>
          <p:cNvPr id="6" name="Content Placeholder 5"/>
          <p:cNvSpPr>
            <a:spLocks noGrp="1"/>
          </p:cNvSpPr>
          <p:nvPr>
            <p:ph idx="1"/>
          </p:nvPr>
        </p:nvSpPr>
        <p:spPr/>
        <p:txBody>
          <a:bodyPr/>
          <a:lstStyle/>
          <a:p>
            <a:r>
              <a:rPr lang="en-ZA" dirty="0"/>
              <a:t>Sign Participation Agreement</a:t>
            </a:r>
          </a:p>
          <a:p>
            <a:r>
              <a:rPr lang="en-ZA" dirty="0"/>
              <a:t>Install an Identity (or Service) Provider</a:t>
            </a:r>
          </a:p>
          <a:p>
            <a:r>
              <a:rPr lang="en-ZA" b="1" dirty="0">
                <a:solidFill>
                  <a:srgbClr val="5DA9DD"/>
                </a:solidFill>
              </a:rPr>
              <a:t>Register metadata</a:t>
            </a:r>
          </a:p>
          <a:p>
            <a:r>
              <a:rPr lang="en-ZA" b="1" dirty="0">
                <a:solidFill>
                  <a:srgbClr val="5DA9DD"/>
                </a:solidFill>
              </a:rPr>
              <a:t>Test</a:t>
            </a:r>
          </a:p>
        </p:txBody>
      </p:sp>
      <p:sp>
        <p:nvSpPr>
          <p:cNvPr id="4" name="Slide Number Placeholder 3"/>
          <p:cNvSpPr>
            <a:spLocks noGrp="1"/>
          </p:cNvSpPr>
          <p:nvPr>
            <p:ph type="sldNum" sz="quarter" idx="12"/>
          </p:nvPr>
        </p:nvSpPr>
        <p:spPr/>
        <p:txBody>
          <a:bodyPr/>
          <a:lstStyle/>
          <a:p>
            <a:fld id="{C3816C73-210A-41C5-B827-B7540F9CA7FC}" type="slidenum">
              <a:rPr lang="en-ZA" smtClean="0"/>
              <a:t>41</a:t>
            </a:fld>
            <a:endParaRPr lang="en-ZA"/>
          </a:p>
        </p:txBody>
      </p:sp>
      <p:pic>
        <p:nvPicPr>
          <p:cNvPr id="3" name="Picture 2"/>
          <p:cNvPicPr>
            <a:picLocks noChangeAspect="1"/>
          </p:cNvPicPr>
          <p:nvPr/>
        </p:nvPicPr>
        <p:blipFill>
          <a:blip r:embed="rId3"/>
          <a:stretch>
            <a:fillRect/>
          </a:stretch>
        </p:blipFill>
        <p:spPr>
          <a:xfrm>
            <a:off x="2994909" y="2440652"/>
            <a:ext cx="5818209" cy="4280823"/>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706316">
            <a:off x="7344587" y="2336506"/>
            <a:ext cx="3934957" cy="5565967"/>
          </a:xfrm>
          <a:prstGeom prst="rect">
            <a:avLst/>
          </a:prstGeom>
        </p:spPr>
      </p:pic>
    </p:spTree>
    <p:extLst>
      <p:ext uri="{BB962C8B-B14F-4D97-AF65-F5344CB8AC3E}">
        <p14:creationId xmlns:p14="http://schemas.microsoft.com/office/powerpoint/2010/main" val="7576953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ZA" dirty="0" smtClean="0"/>
              <a:t>How to join</a:t>
            </a:r>
            <a:endParaRPr lang="en-ZA" dirty="0"/>
          </a:p>
        </p:txBody>
      </p:sp>
      <p:sp>
        <p:nvSpPr>
          <p:cNvPr id="6" name="Content Placeholder 5"/>
          <p:cNvSpPr>
            <a:spLocks noGrp="1"/>
          </p:cNvSpPr>
          <p:nvPr>
            <p:ph idx="1"/>
          </p:nvPr>
        </p:nvSpPr>
        <p:spPr/>
        <p:txBody>
          <a:bodyPr/>
          <a:lstStyle/>
          <a:p>
            <a:r>
              <a:rPr lang="en-ZA" dirty="0" smtClean="0"/>
              <a:t>Sign Participation Agreement</a:t>
            </a:r>
          </a:p>
          <a:p>
            <a:r>
              <a:rPr lang="en-ZA" dirty="0" smtClean="0"/>
              <a:t>Install an Identity (or Service) Provider</a:t>
            </a:r>
          </a:p>
          <a:p>
            <a:r>
              <a:rPr lang="en-ZA" dirty="0" smtClean="0"/>
              <a:t>Register metadata</a:t>
            </a:r>
          </a:p>
          <a:p>
            <a:r>
              <a:rPr lang="en-ZA" b="1" dirty="0" smtClean="0">
                <a:solidFill>
                  <a:srgbClr val="5DA9DD"/>
                </a:solidFill>
              </a:rPr>
              <a:t>Test</a:t>
            </a:r>
            <a:endParaRPr lang="en-ZA" b="1" dirty="0">
              <a:solidFill>
                <a:srgbClr val="5DA9DD"/>
              </a:solidFill>
            </a:endParaRPr>
          </a:p>
        </p:txBody>
      </p:sp>
      <p:sp>
        <p:nvSpPr>
          <p:cNvPr id="4" name="Slide Number Placeholder 3"/>
          <p:cNvSpPr>
            <a:spLocks noGrp="1"/>
          </p:cNvSpPr>
          <p:nvPr>
            <p:ph type="sldNum" sz="quarter" idx="12"/>
          </p:nvPr>
        </p:nvSpPr>
        <p:spPr/>
        <p:txBody>
          <a:bodyPr/>
          <a:lstStyle/>
          <a:p>
            <a:fld id="{C3816C73-210A-41C5-B827-B7540F9CA7FC}" type="slidenum">
              <a:rPr lang="en-ZA" smtClean="0"/>
              <a:t>42</a:t>
            </a:fld>
            <a:endParaRPr lang="en-ZA"/>
          </a:p>
        </p:txBody>
      </p:sp>
    </p:spTree>
    <p:extLst>
      <p:ext uri="{BB962C8B-B14F-4D97-AF65-F5344CB8AC3E}">
        <p14:creationId xmlns:p14="http://schemas.microsoft.com/office/powerpoint/2010/main" val="42757989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Other things to start thinking about…</a:t>
            </a:r>
            <a:endParaRPr lang="en-ZA" dirty="0"/>
          </a:p>
        </p:txBody>
      </p:sp>
      <p:sp>
        <p:nvSpPr>
          <p:cNvPr id="3" name="Content Placeholder 2"/>
          <p:cNvSpPr>
            <a:spLocks noGrp="1"/>
          </p:cNvSpPr>
          <p:nvPr>
            <p:ph idx="1"/>
          </p:nvPr>
        </p:nvSpPr>
        <p:spPr/>
        <p:txBody>
          <a:bodyPr/>
          <a:lstStyle/>
          <a:p>
            <a:r>
              <a:rPr lang="en-ZA" dirty="0"/>
              <a:t>What internal services you might want to expose (your own service providers)</a:t>
            </a:r>
          </a:p>
          <a:p>
            <a:r>
              <a:rPr lang="en-ZA" dirty="0"/>
              <a:t>Research &amp; Scholarship</a:t>
            </a:r>
          </a:p>
          <a:p>
            <a:endParaRPr lang="en-ZA" dirty="0"/>
          </a:p>
          <a:p>
            <a:r>
              <a:rPr lang="en-ZA" dirty="0" err="1"/>
              <a:t>Sirtfi</a:t>
            </a:r>
            <a:endParaRPr lang="en-ZA" dirty="0"/>
          </a:p>
          <a:p>
            <a:r>
              <a:rPr lang="en-ZA" dirty="0"/>
              <a:t>ORCID</a:t>
            </a:r>
          </a:p>
          <a:p>
            <a:r>
              <a:rPr lang="en-ZA"/>
              <a:t>Tracking levels of </a:t>
            </a:r>
            <a:r>
              <a:rPr lang="en-ZA" dirty="0"/>
              <a:t>assurance</a:t>
            </a:r>
          </a:p>
        </p:txBody>
      </p:sp>
      <p:sp>
        <p:nvSpPr>
          <p:cNvPr id="4" name="Slide Number Placeholder 3"/>
          <p:cNvSpPr>
            <a:spLocks noGrp="1"/>
          </p:cNvSpPr>
          <p:nvPr>
            <p:ph type="sldNum" sz="quarter" idx="12"/>
          </p:nvPr>
        </p:nvSpPr>
        <p:spPr/>
        <p:txBody>
          <a:bodyPr/>
          <a:lstStyle/>
          <a:p>
            <a:fld id="{C3816C73-210A-41C5-B827-B7540F9CA7FC}" type="slidenum">
              <a:rPr lang="en-ZA" smtClean="0"/>
              <a:t>43</a:t>
            </a:fld>
            <a:endParaRPr lang="en-ZA"/>
          </a:p>
        </p:txBody>
      </p:sp>
    </p:spTree>
    <p:extLst>
      <p:ext uri="{BB962C8B-B14F-4D97-AF65-F5344CB8AC3E}">
        <p14:creationId xmlns:p14="http://schemas.microsoft.com/office/powerpoint/2010/main" val="15179596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Creating an </a:t>
            </a:r>
            <a:r>
              <a:rPr lang="en-ZA" dirty="0" err="1" smtClean="0"/>
              <a:t>IdP</a:t>
            </a:r>
            <a:endParaRPr lang="en-ZA" dirty="0"/>
          </a:p>
        </p:txBody>
      </p:sp>
      <p:sp>
        <p:nvSpPr>
          <p:cNvPr id="3" name="Text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2"/>
          </p:nvPr>
        </p:nvSpPr>
        <p:spPr/>
        <p:txBody>
          <a:bodyPr/>
          <a:lstStyle/>
          <a:p>
            <a:fld id="{C3816C73-210A-41C5-B827-B7540F9CA7FC}" type="slidenum">
              <a:rPr lang="en-ZA" smtClean="0"/>
              <a:t>44</a:t>
            </a:fld>
            <a:endParaRPr lang="en-ZA"/>
          </a:p>
        </p:txBody>
      </p:sp>
    </p:spTree>
    <p:extLst>
      <p:ext uri="{BB962C8B-B14F-4D97-AF65-F5344CB8AC3E}">
        <p14:creationId xmlns:p14="http://schemas.microsoft.com/office/powerpoint/2010/main" val="35399212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ZA"/>
          </a:p>
        </p:txBody>
      </p:sp>
      <p:sp>
        <p:nvSpPr>
          <p:cNvPr id="6" name="Content Placeholder 5"/>
          <p:cNvSpPr>
            <a:spLocks noGrp="1"/>
          </p:cNvSpPr>
          <p:nvPr>
            <p:ph idx="1"/>
          </p:nvPr>
        </p:nvSpPr>
        <p:spPr/>
        <p:txBody>
          <a:bodyPr/>
          <a:lstStyle/>
          <a:p>
            <a:endParaRPr lang="en-ZA"/>
          </a:p>
        </p:txBody>
      </p:sp>
      <p:sp>
        <p:nvSpPr>
          <p:cNvPr id="4" name="Slide Number Placeholder 3"/>
          <p:cNvSpPr>
            <a:spLocks noGrp="1"/>
          </p:cNvSpPr>
          <p:nvPr>
            <p:ph type="sldNum" sz="quarter" idx="12"/>
          </p:nvPr>
        </p:nvSpPr>
        <p:spPr/>
        <p:txBody>
          <a:bodyPr/>
          <a:lstStyle/>
          <a:p>
            <a:fld id="{C3816C73-210A-41C5-B827-B7540F9CA7FC}" type="slidenum">
              <a:rPr lang="en-ZA" smtClean="0"/>
              <a:t>45</a:t>
            </a:fld>
            <a:endParaRPr lang="en-ZA"/>
          </a:p>
        </p:txBody>
      </p:sp>
      <p:sp>
        <p:nvSpPr>
          <p:cNvPr id="7" name="TextBox 6"/>
          <p:cNvSpPr txBox="1"/>
          <p:nvPr/>
        </p:nvSpPr>
        <p:spPr>
          <a:xfrm>
            <a:off x="7735078" y="6400412"/>
            <a:ext cx="4131125" cy="261610"/>
          </a:xfrm>
          <a:prstGeom prst="rect">
            <a:avLst/>
          </a:prstGeom>
          <a:noFill/>
        </p:spPr>
        <p:txBody>
          <a:bodyPr wrap="square" rtlCol="0">
            <a:spAutoFit/>
          </a:bodyPr>
          <a:lstStyle/>
          <a:p>
            <a:pPr algn="r"/>
            <a:r>
              <a:rPr lang="en-ZA" sz="1100" dirty="0"/>
              <a:t>https://safire.ac.za/technical/attributes/</a:t>
            </a:r>
          </a:p>
        </p:txBody>
      </p:sp>
    </p:spTree>
    <p:extLst>
      <p:ext uri="{BB962C8B-B14F-4D97-AF65-F5344CB8AC3E}">
        <p14:creationId xmlns:p14="http://schemas.microsoft.com/office/powerpoint/2010/main" val="14656544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The problem we’re trying to solve</a:t>
            </a:r>
            <a:endParaRPr lang="en-ZA" dirty="0"/>
          </a:p>
        </p:txBody>
      </p:sp>
      <p:sp>
        <p:nvSpPr>
          <p:cNvPr id="4" name="Slide Number Placeholder 3"/>
          <p:cNvSpPr>
            <a:spLocks noGrp="1"/>
          </p:cNvSpPr>
          <p:nvPr>
            <p:ph type="sldNum" sz="quarter" idx="12"/>
          </p:nvPr>
        </p:nvSpPr>
        <p:spPr/>
        <p:txBody>
          <a:bodyPr/>
          <a:lstStyle/>
          <a:p>
            <a:fld id="{C3816C73-210A-41C5-B827-B7540F9CA7FC}" type="slidenum">
              <a:rPr lang="en-ZA" smtClean="0"/>
              <a:t>5</a:t>
            </a:fld>
            <a:endParaRPr lang="en-ZA"/>
          </a:p>
        </p:txBody>
      </p:sp>
      <p:pic>
        <p:nvPicPr>
          <p:cNvPr id="9" name="Picture 8"/>
          <p:cNvPicPr>
            <a:picLocks noChangeAspect="1"/>
          </p:cNvPicPr>
          <p:nvPr/>
        </p:nvPicPr>
        <p:blipFill>
          <a:blip r:embed="rId3"/>
          <a:stretch>
            <a:fillRect/>
          </a:stretch>
        </p:blipFill>
        <p:spPr>
          <a:xfrm>
            <a:off x="4986249" y="1523082"/>
            <a:ext cx="622519" cy="809067"/>
          </a:xfrm>
          <a:prstGeom prst="rect">
            <a:avLst/>
          </a:prstGeom>
        </p:spPr>
      </p:pic>
      <p:pic>
        <p:nvPicPr>
          <p:cNvPr id="10" name="Picture 9"/>
          <p:cNvPicPr>
            <a:picLocks noChangeAspect="1"/>
          </p:cNvPicPr>
          <p:nvPr/>
        </p:nvPicPr>
        <p:blipFill>
          <a:blip r:embed="rId4"/>
          <a:stretch>
            <a:fillRect/>
          </a:stretch>
        </p:blipFill>
        <p:spPr>
          <a:xfrm>
            <a:off x="8880943" y="1616815"/>
            <a:ext cx="869550" cy="621600"/>
          </a:xfrm>
          <a:prstGeom prst="rect">
            <a:avLst/>
          </a:prstGeom>
        </p:spPr>
      </p:pic>
      <p:pic>
        <p:nvPicPr>
          <p:cNvPr id="11" name="Picture 10"/>
          <p:cNvPicPr>
            <a:picLocks noChangeAspect="1"/>
          </p:cNvPicPr>
          <p:nvPr/>
        </p:nvPicPr>
        <p:blipFill>
          <a:blip r:embed="rId5"/>
          <a:stretch>
            <a:fillRect/>
          </a:stretch>
        </p:blipFill>
        <p:spPr>
          <a:xfrm>
            <a:off x="9296420" y="1736579"/>
            <a:ext cx="622519" cy="809067"/>
          </a:xfrm>
          <a:prstGeom prst="rect">
            <a:avLst/>
          </a:prstGeom>
        </p:spPr>
      </p:pic>
      <p:pic>
        <p:nvPicPr>
          <p:cNvPr id="12" name="Picture 11"/>
          <p:cNvPicPr>
            <a:picLocks noChangeAspect="1"/>
          </p:cNvPicPr>
          <p:nvPr/>
        </p:nvPicPr>
        <p:blipFill>
          <a:blip r:embed="rId4"/>
          <a:stretch>
            <a:fillRect/>
          </a:stretch>
        </p:blipFill>
        <p:spPr>
          <a:xfrm>
            <a:off x="8880943" y="2863919"/>
            <a:ext cx="869550" cy="621600"/>
          </a:xfrm>
          <a:prstGeom prst="rect">
            <a:avLst/>
          </a:prstGeom>
        </p:spPr>
      </p:pic>
      <p:pic>
        <p:nvPicPr>
          <p:cNvPr id="13" name="Picture 12"/>
          <p:cNvPicPr>
            <a:picLocks noChangeAspect="1"/>
          </p:cNvPicPr>
          <p:nvPr/>
        </p:nvPicPr>
        <p:blipFill>
          <a:blip r:embed="rId5"/>
          <a:stretch>
            <a:fillRect/>
          </a:stretch>
        </p:blipFill>
        <p:spPr>
          <a:xfrm>
            <a:off x="9296420" y="2983683"/>
            <a:ext cx="622519" cy="809067"/>
          </a:xfrm>
          <a:prstGeom prst="rect">
            <a:avLst/>
          </a:prstGeom>
        </p:spPr>
      </p:pic>
      <p:pic>
        <p:nvPicPr>
          <p:cNvPr id="14" name="Picture 13"/>
          <p:cNvPicPr>
            <a:picLocks noChangeAspect="1"/>
          </p:cNvPicPr>
          <p:nvPr/>
        </p:nvPicPr>
        <p:blipFill>
          <a:blip r:embed="rId4"/>
          <a:stretch>
            <a:fillRect/>
          </a:stretch>
        </p:blipFill>
        <p:spPr>
          <a:xfrm>
            <a:off x="8880943" y="4153615"/>
            <a:ext cx="869550" cy="621600"/>
          </a:xfrm>
          <a:prstGeom prst="rect">
            <a:avLst/>
          </a:prstGeom>
        </p:spPr>
      </p:pic>
      <p:pic>
        <p:nvPicPr>
          <p:cNvPr id="15" name="Picture 14"/>
          <p:cNvPicPr>
            <a:picLocks noChangeAspect="1"/>
          </p:cNvPicPr>
          <p:nvPr/>
        </p:nvPicPr>
        <p:blipFill>
          <a:blip r:embed="rId5"/>
          <a:stretch>
            <a:fillRect/>
          </a:stretch>
        </p:blipFill>
        <p:spPr>
          <a:xfrm>
            <a:off x="9296420" y="4273379"/>
            <a:ext cx="622519" cy="809067"/>
          </a:xfrm>
          <a:prstGeom prst="rect">
            <a:avLst/>
          </a:prstGeom>
        </p:spPr>
      </p:pic>
      <p:pic>
        <p:nvPicPr>
          <p:cNvPr id="16" name="Picture 15"/>
          <p:cNvPicPr>
            <a:picLocks noChangeAspect="1"/>
          </p:cNvPicPr>
          <p:nvPr/>
        </p:nvPicPr>
        <p:blipFill>
          <a:blip r:embed="rId4"/>
          <a:stretch>
            <a:fillRect/>
          </a:stretch>
        </p:blipFill>
        <p:spPr>
          <a:xfrm>
            <a:off x="7549033" y="4464415"/>
            <a:ext cx="869550" cy="621600"/>
          </a:xfrm>
          <a:prstGeom prst="rect">
            <a:avLst/>
          </a:prstGeom>
        </p:spPr>
      </p:pic>
      <p:pic>
        <p:nvPicPr>
          <p:cNvPr id="17" name="Picture 16"/>
          <p:cNvPicPr>
            <a:picLocks noChangeAspect="1"/>
          </p:cNvPicPr>
          <p:nvPr/>
        </p:nvPicPr>
        <p:blipFill>
          <a:blip r:embed="rId5"/>
          <a:stretch>
            <a:fillRect/>
          </a:stretch>
        </p:blipFill>
        <p:spPr>
          <a:xfrm>
            <a:off x="7964510" y="4584179"/>
            <a:ext cx="622519" cy="809067"/>
          </a:xfrm>
          <a:prstGeom prst="rect">
            <a:avLst/>
          </a:prstGeom>
        </p:spPr>
      </p:pic>
      <p:pic>
        <p:nvPicPr>
          <p:cNvPr id="18" name="Picture 17"/>
          <p:cNvPicPr>
            <a:picLocks noChangeAspect="1"/>
          </p:cNvPicPr>
          <p:nvPr/>
        </p:nvPicPr>
        <p:blipFill>
          <a:blip r:embed="rId4"/>
          <a:stretch>
            <a:fillRect/>
          </a:stretch>
        </p:blipFill>
        <p:spPr>
          <a:xfrm>
            <a:off x="5801647" y="4273379"/>
            <a:ext cx="869550" cy="621600"/>
          </a:xfrm>
          <a:prstGeom prst="rect">
            <a:avLst/>
          </a:prstGeom>
        </p:spPr>
      </p:pic>
      <p:pic>
        <p:nvPicPr>
          <p:cNvPr id="19" name="Picture 18"/>
          <p:cNvPicPr>
            <a:picLocks noChangeAspect="1"/>
          </p:cNvPicPr>
          <p:nvPr/>
        </p:nvPicPr>
        <p:blipFill>
          <a:blip r:embed="rId5"/>
          <a:stretch>
            <a:fillRect/>
          </a:stretch>
        </p:blipFill>
        <p:spPr>
          <a:xfrm>
            <a:off x="6217124" y="4393143"/>
            <a:ext cx="622519" cy="809067"/>
          </a:xfrm>
          <a:prstGeom prst="rect">
            <a:avLst/>
          </a:prstGeom>
        </p:spPr>
      </p:pic>
      <p:pic>
        <p:nvPicPr>
          <p:cNvPr id="20" name="Picture 19"/>
          <p:cNvPicPr>
            <a:picLocks noChangeAspect="1"/>
          </p:cNvPicPr>
          <p:nvPr/>
        </p:nvPicPr>
        <p:blipFill>
          <a:blip r:embed="rId4"/>
          <a:stretch>
            <a:fillRect/>
          </a:stretch>
        </p:blipFill>
        <p:spPr>
          <a:xfrm>
            <a:off x="3930920" y="3651779"/>
            <a:ext cx="869550" cy="621600"/>
          </a:xfrm>
          <a:prstGeom prst="rect">
            <a:avLst/>
          </a:prstGeom>
        </p:spPr>
      </p:pic>
      <p:pic>
        <p:nvPicPr>
          <p:cNvPr id="21" name="Picture 20"/>
          <p:cNvPicPr>
            <a:picLocks noChangeAspect="1"/>
          </p:cNvPicPr>
          <p:nvPr/>
        </p:nvPicPr>
        <p:blipFill>
          <a:blip r:embed="rId5"/>
          <a:stretch>
            <a:fillRect/>
          </a:stretch>
        </p:blipFill>
        <p:spPr>
          <a:xfrm>
            <a:off x="4346397" y="3771543"/>
            <a:ext cx="622519" cy="809067"/>
          </a:xfrm>
          <a:prstGeom prst="rect">
            <a:avLst/>
          </a:prstGeom>
        </p:spPr>
      </p:pic>
      <p:pic>
        <p:nvPicPr>
          <p:cNvPr id="24" name="Picture 23"/>
          <p:cNvPicPr>
            <a:picLocks noChangeAspect="1"/>
          </p:cNvPicPr>
          <p:nvPr/>
        </p:nvPicPr>
        <p:blipFill>
          <a:blip r:embed="rId6"/>
          <a:stretch>
            <a:fillRect/>
          </a:stretch>
        </p:blipFill>
        <p:spPr>
          <a:xfrm>
            <a:off x="4986249" y="1523081"/>
            <a:ext cx="622519" cy="809067"/>
          </a:xfrm>
          <a:prstGeom prst="rect">
            <a:avLst/>
          </a:prstGeom>
        </p:spPr>
      </p:pic>
      <p:pic>
        <p:nvPicPr>
          <p:cNvPr id="25" name="Picture 24"/>
          <p:cNvPicPr>
            <a:picLocks noChangeAspect="1"/>
          </p:cNvPicPr>
          <p:nvPr/>
        </p:nvPicPr>
        <p:blipFill>
          <a:blip r:embed="rId6"/>
          <a:stretch>
            <a:fillRect/>
          </a:stretch>
        </p:blipFill>
        <p:spPr>
          <a:xfrm>
            <a:off x="9296420" y="1736579"/>
            <a:ext cx="622519" cy="809067"/>
          </a:xfrm>
          <a:prstGeom prst="rect">
            <a:avLst/>
          </a:prstGeom>
        </p:spPr>
      </p:pic>
      <p:pic>
        <p:nvPicPr>
          <p:cNvPr id="26" name="Picture 25"/>
          <p:cNvPicPr>
            <a:picLocks noChangeAspect="1"/>
          </p:cNvPicPr>
          <p:nvPr/>
        </p:nvPicPr>
        <p:blipFill>
          <a:blip r:embed="rId6"/>
          <a:stretch>
            <a:fillRect/>
          </a:stretch>
        </p:blipFill>
        <p:spPr>
          <a:xfrm>
            <a:off x="9294783" y="2983682"/>
            <a:ext cx="622519" cy="809067"/>
          </a:xfrm>
          <a:prstGeom prst="rect">
            <a:avLst/>
          </a:prstGeom>
        </p:spPr>
      </p:pic>
      <p:pic>
        <p:nvPicPr>
          <p:cNvPr id="27" name="Picture 26"/>
          <p:cNvPicPr>
            <a:picLocks noChangeAspect="1"/>
          </p:cNvPicPr>
          <p:nvPr/>
        </p:nvPicPr>
        <p:blipFill>
          <a:blip r:embed="rId6"/>
          <a:stretch>
            <a:fillRect/>
          </a:stretch>
        </p:blipFill>
        <p:spPr>
          <a:xfrm>
            <a:off x="7969292" y="4584179"/>
            <a:ext cx="622519" cy="809067"/>
          </a:xfrm>
          <a:prstGeom prst="rect">
            <a:avLst/>
          </a:prstGeom>
        </p:spPr>
      </p:pic>
      <p:pic>
        <p:nvPicPr>
          <p:cNvPr id="28" name="Picture 27"/>
          <p:cNvPicPr>
            <a:picLocks noChangeAspect="1"/>
          </p:cNvPicPr>
          <p:nvPr/>
        </p:nvPicPr>
        <p:blipFill>
          <a:blip r:embed="rId6"/>
          <a:stretch>
            <a:fillRect/>
          </a:stretch>
        </p:blipFill>
        <p:spPr>
          <a:xfrm>
            <a:off x="6217124" y="4393142"/>
            <a:ext cx="622519" cy="809067"/>
          </a:xfrm>
          <a:prstGeom prst="rect">
            <a:avLst/>
          </a:prstGeom>
        </p:spPr>
      </p:pic>
      <p:pic>
        <p:nvPicPr>
          <p:cNvPr id="29" name="Picture 28"/>
          <p:cNvPicPr>
            <a:picLocks noChangeAspect="1"/>
          </p:cNvPicPr>
          <p:nvPr/>
        </p:nvPicPr>
        <p:blipFill>
          <a:blip r:embed="rId7"/>
          <a:stretch>
            <a:fillRect/>
          </a:stretch>
        </p:blipFill>
        <p:spPr>
          <a:xfrm>
            <a:off x="4986249" y="1523081"/>
            <a:ext cx="622519" cy="809067"/>
          </a:xfrm>
          <a:prstGeom prst="rect">
            <a:avLst/>
          </a:prstGeom>
        </p:spPr>
      </p:pic>
      <p:pic>
        <p:nvPicPr>
          <p:cNvPr id="30" name="Picture 29"/>
          <p:cNvPicPr>
            <a:picLocks noChangeAspect="1"/>
          </p:cNvPicPr>
          <p:nvPr/>
        </p:nvPicPr>
        <p:blipFill>
          <a:blip r:embed="rId7"/>
          <a:stretch>
            <a:fillRect/>
          </a:stretch>
        </p:blipFill>
        <p:spPr>
          <a:xfrm>
            <a:off x="4346397" y="3771543"/>
            <a:ext cx="622519" cy="809067"/>
          </a:xfrm>
          <a:prstGeom prst="rect">
            <a:avLst/>
          </a:prstGeom>
        </p:spPr>
      </p:pic>
      <p:pic>
        <p:nvPicPr>
          <p:cNvPr id="31" name="Picture 30"/>
          <p:cNvPicPr>
            <a:picLocks noChangeAspect="1"/>
          </p:cNvPicPr>
          <p:nvPr/>
        </p:nvPicPr>
        <p:blipFill>
          <a:blip r:embed="rId7"/>
          <a:stretch>
            <a:fillRect/>
          </a:stretch>
        </p:blipFill>
        <p:spPr>
          <a:xfrm>
            <a:off x="6217123" y="4393141"/>
            <a:ext cx="622519" cy="809067"/>
          </a:xfrm>
          <a:prstGeom prst="rect">
            <a:avLst/>
          </a:prstGeom>
        </p:spPr>
      </p:pic>
      <p:pic>
        <p:nvPicPr>
          <p:cNvPr id="32" name="Picture 31"/>
          <p:cNvPicPr>
            <a:picLocks noChangeAspect="1"/>
          </p:cNvPicPr>
          <p:nvPr/>
        </p:nvPicPr>
        <p:blipFill>
          <a:blip r:embed="rId7"/>
          <a:stretch>
            <a:fillRect/>
          </a:stretch>
        </p:blipFill>
        <p:spPr>
          <a:xfrm>
            <a:off x="9294782" y="2989305"/>
            <a:ext cx="622519" cy="809067"/>
          </a:xfrm>
          <a:prstGeom prst="rect">
            <a:avLst/>
          </a:prstGeom>
        </p:spPr>
      </p:pic>
      <p:pic>
        <p:nvPicPr>
          <p:cNvPr id="34" name="Picture 33"/>
          <p:cNvPicPr>
            <a:picLocks noChangeAspect="1"/>
          </p:cNvPicPr>
          <p:nvPr/>
        </p:nvPicPr>
        <p:blipFill>
          <a:blip r:embed="rId8"/>
          <a:stretch>
            <a:fillRect/>
          </a:stretch>
        </p:blipFill>
        <p:spPr>
          <a:xfrm>
            <a:off x="7974074" y="4584178"/>
            <a:ext cx="622519" cy="809067"/>
          </a:xfrm>
          <a:prstGeom prst="rect">
            <a:avLst/>
          </a:prstGeom>
        </p:spPr>
      </p:pic>
    </p:spTree>
    <p:extLst>
      <p:ext uri="{BB962C8B-B14F-4D97-AF65-F5344CB8AC3E}">
        <p14:creationId xmlns:p14="http://schemas.microsoft.com/office/powerpoint/2010/main" val="144390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3816C73-210A-41C5-B827-B7540F9CA7FC}" type="slidenum">
              <a:rPr lang="en-ZA" smtClean="0"/>
              <a:t>6</a:t>
            </a:fld>
            <a:endParaRPr lang="en-ZA"/>
          </a:p>
        </p:txBody>
      </p:sp>
      <p:pic>
        <p:nvPicPr>
          <p:cNvPr id="11" name="Picture 10"/>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524571" y="428"/>
            <a:ext cx="9142857" cy="6857143"/>
          </a:xfrm>
          <a:prstGeom prst="rect">
            <a:avLst/>
          </a:prstGeom>
        </p:spPr>
      </p:pic>
      <p:sp>
        <p:nvSpPr>
          <p:cNvPr id="13" name="TextBox 12"/>
          <p:cNvSpPr txBox="1"/>
          <p:nvPr/>
        </p:nvSpPr>
        <p:spPr>
          <a:xfrm>
            <a:off x="7735078" y="6400412"/>
            <a:ext cx="4131125" cy="261610"/>
          </a:xfrm>
          <a:prstGeom prst="rect">
            <a:avLst/>
          </a:prstGeom>
          <a:noFill/>
        </p:spPr>
        <p:txBody>
          <a:bodyPr wrap="square" rtlCol="0">
            <a:spAutoFit/>
          </a:bodyPr>
          <a:lstStyle/>
          <a:p>
            <a:pPr algn="r"/>
            <a:r>
              <a:rPr lang="en-ZA" sz="1100" dirty="0"/>
              <a:t>https://collaboration.canarie.ca/elgg/file/download/3173</a:t>
            </a:r>
          </a:p>
        </p:txBody>
      </p:sp>
      <p:pic>
        <p:nvPicPr>
          <p:cNvPr id="1030" name="Picture 6" descr="CANARIE_h"/>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94007" y="5943170"/>
            <a:ext cx="2857500" cy="914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9988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3816C73-210A-41C5-B827-B7540F9CA7FC}" type="slidenum">
              <a:rPr lang="en-ZA" smtClean="0"/>
              <a:t>7</a:t>
            </a:fld>
            <a:endParaRPr lang="en-ZA"/>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24571" y="428"/>
            <a:ext cx="9142857" cy="6857143"/>
          </a:xfrm>
          <a:prstGeom prst="rect">
            <a:avLst/>
          </a:prstGeom>
        </p:spPr>
      </p:pic>
    </p:spTree>
    <p:extLst>
      <p:ext uri="{BB962C8B-B14F-4D97-AF65-F5344CB8AC3E}">
        <p14:creationId xmlns:p14="http://schemas.microsoft.com/office/powerpoint/2010/main" val="11832643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3816C73-210A-41C5-B827-B7540F9CA7FC}" type="slidenum">
              <a:rPr lang="en-ZA" smtClean="0"/>
              <a:t>8</a:t>
            </a:fld>
            <a:endParaRPr lang="en-ZA"/>
          </a:p>
        </p:txBody>
      </p:sp>
      <p:pic>
        <p:nvPicPr>
          <p:cNvPr id="3" name="Picture 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524022" y="16"/>
            <a:ext cx="9143956" cy="6857967"/>
          </a:xfrm>
          <a:prstGeom prst="rect">
            <a:avLst/>
          </a:prstGeom>
        </p:spPr>
      </p:pic>
    </p:spTree>
    <p:extLst>
      <p:ext uri="{BB962C8B-B14F-4D97-AF65-F5344CB8AC3E}">
        <p14:creationId xmlns:p14="http://schemas.microsoft.com/office/powerpoint/2010/main" val="42582093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3816C73-210A-41C5-B827-B7540F9CA7FC}" type="slidenum">
              <a:rPr lang="en-ZA" smtClean="0"/>
              <a:t>9</a:t>
            </a:fld>
            <a:endParaRPr lang="en-ZA"/>
          </a:p>
        </p:txBody>
      </p:sp>
      <p:pic>
        <p:nvPicPr>
          <p:cNvPr id="3" name="Picture 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524022" y="16"/>
            <a:ext cx="9143956" cy="6857967"/>
          </a:xfrm>
          <a:prstGeom prst="rect">
            <a:avLst/>
          </a:prstGeom>
        </p:spPr>
      </p:pic>
    </p:spTree>
    <p:extLst>
      <p:ext uri="{BB962C8B-B14F-4D97-AF65-F5344CB8AC3E}">
        <p14:creationId xmlns:p14="http://schemas.microsoft.com/office/powerpoint/2010/main" val="3277560143"/>
      </p:ext>
    </p:extLst>
  </p:cSld>
  <p:clrMapOvr>
    <a:masterClrMapping/>
  </p:clrMapOvr>
  <p:timing>
    <p:tnLst>
      <p:par>
        <p:cTn id="1" dur="indefinite" restart="never" nodeType="tmRoot"/>
      </p:par>
    </p:tnLst>
  </p:timing>
</p:sld>
</file>

<file path=ppt/theme/theme1.xml><?xml version="1.0" encoding="utf-8"?>
<a:theme xmlns:a="http://schemas.openxmlformats.org/drawingml/2006/main" name="SAFIRE">
  <a:themeElements>
    <a:clrScheme name="SAFIRE">
      <a:dk1>
        <a:srgbClr val="000000"/>
      </a:dk1>
      <a:lt1>
        <a:srgbClr val="FFFFFF"/>
      </a:lt1>
      <a:dk2>
        <a:srgbClr val="545454"/>
      </a:dk2>
      <a:lt2>
        <a:srgbClr val="BFBFBF"/>
      </a:lt2>
      <a:accent1>
        <a:srgbClr val="A77FB2"/>
      </a:accent1>
      <a:accent2>
        <a:srgbClr val="FAB900"/>
      </a:accent2>
      <a:accent3>
        <a:srgbClr val="90BB23"/>
      </a:accent3>
      <a:accent4>
        <a:srgbClr val="EE7008"/>
      </a:accent4>
      <a:accent5>
        <a:srgbClr val="6A488E"/>
      </a:accent5>
      <a:accent6>
        <a:srgbClr val="D5393D"/>
      </a:accent6>
      <a:hlink>
        <a:srgbClr val="90BB23"/>
      </a:hlink>
      <a:folHlink>
        <a:srgbClr val="EE7008"/>
      </a:folHlink>
    </a:clrScheme>
    <a:fontScheme name="Custom 1">
      <a:majorFont>
        <a:latin typeface="Esphimere Light"/>
        <a:ea typeface=""/>
        <a:cs typeface=""/>
      </a:majorFont>
      <a:minorFont>
        <a:latin typeface="Arial Unicode MS"/>
        <a:ea typeface=""/>
        <a:cs typeface=""/>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29400C5-9B23-44AA-9F88-7F7892F0EC2E}" vid="{E5EF56D0-9EE5-4261-9C38-7BEAD6FC1EE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SAFIRE</Template>
  <TotalTime>0</TotalTime>
  <Words>1673</Words>
  <Application>Microsoft Office PowerPoint</Application>
  <PresentationFormat>Widescreen</PresentationFormat>
  <Paragraphs>266</Paragraphs>
  <Slides>45</Slides>
  <Notes>30</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Wingdings 2</vt:lpstr>
      <vt:lpstr>Esphimere</vt:lpstr>
      <vt:lpstr>Arial Unicode MS</vt:lpstr>
      <vt:lpstr>Calibri</vt:lpstr>
      <vt:lpstr>Rounded Elegance</vt:lpstr>
      <vt:lpstr>Esphimere Light</vt:lpstr>
      <vt:lpstr>SAFIRE</vt:lpstr>
      <vt:lpstr>SAFIRE Workshop @ NATE 2017</vt:lpstr>
      <vt:lpstr>A rough outline of what we’d like to cover today</vt:lpstr>
      <vt:lpstr>What is a federation?</vt:lpstr>
      <vt:lpstr>PowerPoint Presentation</vt:lpstr>
      <vt:lpstr>The problem we’re trying to solve</vt:lpstr>
      <vt:lpstr>PowerPoint Presentation</vt:lpstr>
      <vt:lpstr>PowerPoint Presentation</vt:lpstr>
      <vt:lpstr>PowerPoint Presentation</vt:lpstr>
      <vt:lpstr>PowerPoint Presentation</vt:lpstr>
      <vt:lpstr>Federated Identity</vt:lpstr>
      <vt:lpstr>Why not just use Google?</vt:lpstr>
      <vt:lpstr>PowerPoint Presentation</vt:lpstr>
      <vt:lpstr>Academic Federations</vt:lpstr>
      <vt:lpstr>Inter-federation</vt:lpstr>
      <vt:lpstr>What the use cases?</vt:lpstr>
      <vt:lpstr>PowerPoint Presentation</vt:lpstr>
      <vt:lpstr>FIM4R Findings (2012)</vt:lpstr>
      <vt:lpstr>FIM4R Findings (2017)</vt:lpstr>
      <vt:lpstr>Publishers’ Service Providers</vt:lpstr>
      <vt:lpstr>Consent &amp; Privacy</vt:lpstr>
      <vt:lpstr>A universal language?</vt:lpstr>
      <vt:lpstr>South African research collaboration already using eduGAIN (that we know about)</vt:lpstr>
      <vt:lpstr>What do you need?</vt:lpstr>
      <vt:lpstr>What do you need?</vt:lpstr>
      <vt:lpstr>PowerPoint Presentation</vt:lpstr>
      <vt:lpstr>Attributes</vt:lpstr>
      <vt:lpstr>Minimum attributes required for participation </vt:lpstr>
      <vt:lpstr>Recommended attributes</vt:lpstr>
      <vt:lpstr>eduPerson Affiliation</vt:lpstr>
      <vt:lpstr>eduPerson Scoped Affiliation</vt:lpstr>
      <vt:lpstr>Other attributes</vt:lpstr>
      <vt:lpstr>Which ones should we prioritise?</vt:lpstr>
      <vt:lpstr>What is SAML?</vt:lpstr>
      <vt:lpstr>Terminology</vt:lpstr>
      <vt:lpstr>SAML 2.0 WebSSO</vt:lpstr>
      <vt:lpstr>SAML Metadata</vt:lpstr>
      <vt:lpstr>Participating in SAFIRE</vt:lpstr>
      <vt:lpstr>How to join</vt:lpstr>
      <vt:lpstr>How to join</vt:lpstr>
      <vt:lpstr>How to join</vt:lpstr>
      <vt:lpstr>How to join</vt:lpstr>
      <vt:lpstr>How to join</vt:lpstr>
      <vt:lpstr>Other things to start thinking about…</vt:lpstr>
      <vt:lpstr>Creating an IdP</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2017-06-22T08:52:44Z</dcterms:created>
  <dcterms:modified xsi:type="dcterms:W3CDTF">2017-07-03T13:38:41Z</dcterms:modified>
</cp:coreProperties>
</file>