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FD1"/>
    <a:srgbClr val="0037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37" d="100"/>
          <a:sy n="37" d="100"/>
        </p:scale>
        <p:origin x="-352" y="232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29E4B7-FCED-BF4F-9ED1-99FC666965A3}" type="datetimeFigureOut">
              <a:rPr lang="en-US" smtClean="0"/>
              <a:t>1/13/19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4618C-E3C9-0344-A0B2-93A82A7EEA37}" type="slidenum">
              <a:rPr lang="en-US" smtClean="0"/>
              <a:t>‹#›</a:t>
            </a:fld>
            <a:endParaRPr lang="en-US"/>
          </a:p>
        </p:txBody>
      </p:sp>
    </p:spTree>
    <p:extLst>
      <p:ext uri="{BB962C8B-B14F-4D97-AF65-F5344CB8AC3E}">
        <p14:creationId xmlns:p14="http://schemas.microsoft.com/office/powerpoint/2010/main" val="1577179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29E4B7-FCED-BF4F-9ED1-99FC666965A3}" type="datetimeFigureOut">
              <a:rPr lang="en-US" smtClean="0"/>
              <a:t>1/13/19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4618C-E3C9-0344-A0B2-93A82A7EEA37}" type="slidenum">
              <a:rPr lang="en-US" smtClean="0"/>
              <a:t>‹#›</a:t>
            </a:fld>
            <a:endParaRPr lang="en-US"/>
          </a:p>
        </p:txBody>
      </p:sp>
    </p:spTree>
    <p:extLst>
      <p:ext uri="{BB962C8B-B14F-4D97-AF65-F5344CB8AC3E}">
        <p14:creationId xmlns:p14="http://schemas.microsoft.com/office/powerpoint/2010/main" val="4127681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29E4B7-FCED-BF4F-9ED1-99FC666965A3}" type="datetimeFigureOut">
              <a:rPr lang="en-US" smtClean="0"/>
              <a:t>1/13/19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4618C-E3C9-0344-A0B2-93A82A7EEA37}" type="slidenum">
              <a:rPr lang="en-US" smtClean="0"/>
              <a:t>‹#›</a:t>
            </a:fld>
            <a:endParaRPr lang="en-US"/>
          </a:p>
        </p:txBody>
      </p:sp>
    </p:spTree>
    <p:extLst>
      <p:ext uri="{BB962C8B-B14F-4D97-AF65-F5344CB8AC3E}">
        <p14:creationId xmlns:p14="http://schemas.microsoft.com/office/powerpoint/2010/main" val="4120960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29E4B7-FCED-BF4F-9ED1-99FC666965A3}" type="datetimeFigureOut">
              <a:rPr lang="en-US" smtClean="0"/>
              <a:t>1/13/19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4618C-E3C9-0344-A0B2-93A82A7EEA37}" type="slidenum">
              <a:rPr lang="en-US" smtClean="0"/>
              <a:t>‹#›</a:t>
            </a:fld>
            <a:endParaRPr lang="en-US"/>
          </a:p>
        </p:txBody>
      </p:sp>
    </p:spTree>
    <p:extLst>
      <p:ext uri="{BB962C8B-B14F-4D97-AF65-F5344CB8AC3E}">
        <p14:creationId xmlns:p14="http://schemas.microsoft.com/office/powerpoint/2010/main" val="651730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29E4B7-FCED-BF4F-9ED1-99FC666965A3}" type="datetimeFigureOut">
              <a:rPr lang="en-US" smtClean="0"/>
              <a:t>1/13/19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4618C-E3C9-0344-A0B2-93A82A7EEA37}" type="slidenum">
              <a:rPr lang="en-US" smtClean="0"/>
              <a:t>‹#›</a:t>
            </a:fld>
            <a:endParaRPr lang="en-US"/>
          </a:p>
        </p:txBody>
      </p:sp>
    </p:spTree>
    <p:extLst>
      <p:ext uri="{BB962C8B-B14F-4D97-AF65-F5344CB8AC3E}">
        <p14:creationId xmlns:p14="http://schemas.microsoft.com/office/powerpoint/2010/main" val="77513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29E4B7-FCED-BF4F-9ED1-99FC666965A3}" type="datetimeFigureOut">
              <a:rPr lang="en-US" smtClean="0"/>
              <a:t>1/13/19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4618C-E3C9-0344-A0B2-93A82A7EEA37}" type="slidenum">
              <a:rPr lang="en-US" smtClean="0"/>
              <a:t>‹#›</a:t>
            </a:fld>
            <a:endParaRPr lang="en-US"/>
          </a:p>
        </p:txBody>
      </p:sp>
    </p:spTree>
    <p:extLst>
      <p:ext uri="{BB962C8B-B14F-4D97-AF65-F5344CB8AC3E}">
        <p14:creationId xmlns:p14="http://schemas.microsoft.com/office/powerpoint/2010/main" val="819027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29E4B7-FCED-BF4F-9ED1-99FC666965A3}" type="datetimeFigureOut">
              <a:rPr lang="en-US" smtClean="0"/>
              <a:t>1/13/19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C4618C-E3C9-0344-A0B2-93A82A7EEA37}" type="slidenum">
              <a:rPr lang="en-US" smtClean="0"/>
              <a:t>‹#›</a:t>
            </a:fld>
            <a:endParaRPr lang="en-US"/>
          </a:p>
        </p:txBody>
      </p:sp>
    </p:spTree>
    <p:extLst>
      <p:ext uri="{BB962C8B-B14F-4D97-AF65-F5344CB8AC3E}">
        <p14:creationId xmlns:p14="http://schemas.microsoft.com/office/powerpoint/2010/main" val="1463542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29E4B7-FCED-BF4F-9ED1-99FC666965A3}" type="datetimeFigureOut">
              <a:rPr lang="en-US" smtClean="0"/>
              <a:t>1/13/19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C4618C-E3C9-0344-A0B2-93A82A7EEA37}" type="slidenum">
              <a:rPr lang="en-US" smtClean="0"/>
              <a:t>‹#›</a:t>
            </a:fld>
            <a:endParaRPr lang="en-US"/>
          </a:p>
        </p:txBody>
      </p:sp>
    </p:spTree>
    <p:extLst>
      <p:ext uri="{BB962C8B-B14F-4D97-AF65-F5344CB8AC3E}">
        <p14:creationId xmlns:p14="http://schemas.microsoft.com/office/powerpoint/2010/main" val="4009936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29E4B7-FCED-BF4F-9ED1-99FC666965A3}" type="datetimeFigureOut">
              <a:rPr lang="en-US" smtClean="0"/>
              <a:t>1/13/19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C4618C-E3C9-0344-A0B2-93A82A7EEA37}" type="slidenum">
              <a:rPr lang="en-US" smtClean="0"/>
              <a:t>‹#›</a:t>
            </a:fld>
            <a:endParaRPr lang="en-US"/>
          </a:p>
        </p:txBody>
      </p:sp>
    </p:spTree>
    <p:extLst>
      <p:ext uri="{BB962C8B-B14F-4D97-AF65-F5344CB8AC3E}">
        <p14:creationId xmlns:p14="http://schemas.microsoft.com/office/powerpoint/2010/main" val="3050722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29E4B7-FCED-BF4F-9ED1-99FC666965A3}" type="datetimeFigureOut">
              <a:rPr lang="en-US" smtClean="0"/>
              <a:t>1/13/19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4618C-E3C9-0344-A0B2-93A82A7EEA37}" type="slidenum">
              <a:rPr lang="en-US" smtClean="0"/>
              <a:t>‹#›</a:t>
            </a:fld>
            <a:endParaRPr lang="en-US"/>
          </a:p>
        </p:txBody>
      </p:sp>
    </p:spTree>
    <p:extLst>
      <p:ext uri="{BB962C8B-B14F-4D97-AF65-F5344CB8AC3E}">
        <p14:creationId xmlns:p14="http://schemas.microsoft.com/office/powerpoint/2010/main" val="292568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29E4B7-FCED-BF4F-9ED1-99FC666965A3}" type="datetimeFigureOut">
              <a:rPr lang="en-US" smtClean="0"/>
              <a:t>1/13/19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4618C-E3C9-0344-A0B2-93A82A7EEA37}" type="slidenum">
              <a:rPr lang="en-US" smtClean="0"/>
              <a:t>‹#›</a:t>
            </a:fld>
            <a:endParaRPr lang="en-US"/>
          </a:p>
        </p:txBody>
      </p:sp>
    </p:spTree>
    <p:extLst>
      <p:ext uri="{BB962C8B-B14F-4D97-AF65-F5344CB8AC3E}">
        <p14:creationId xmlns:p14="http://schemas.microsoft.com/office/powerpoint/2010/main" val="295728452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5929E4B7-FCED-BF4F-9ED1-99FC666965A3}" type="datetimeFigureOut">
              <a:rPr lang="en-US" smtClean="0"/>
              <a:t>1/13/19</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71C4618C-E3C9-0344-A0B2-93A82A7EEA37}" type="slidenum">
              <a:rPr lang="en-US" smtClean="0"/>
              <a:t>‹#›</a:t>
            </a:fld>
            <a:endParaRPr lang="en-US"/>
          </a:p>
        </p:txBody>
      </p:sp>
    </p:spTree>
    <p:extLst>
      <p:ext uri="{BB962C8B-B14F-4D97-AF65-F5344CB8AC3E}">
        <p14:creationId xmlns:p14="http://schemas.microsoft.com/office/powerpoint/2010/main" val="2855217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376C"/>
        </a:solidFill>
        <a:effectLst/>
      </p:bgPr>
    </p:bg>
    <p:spTree>
      <p:nvGrpSpPr>
        <p:cNvPr id="1" name=""/>
        <p:cNvGrpSpPr/>
        <p:nvPr/>
      </p:nvGrpSpPr>
      <p:grpSpPr>
        <a:xfrm>
          <a:off x="0" y="0"/>
          <a:ext cx="0" cy="0"/>
          <a:chOff x="0" y="0"/>
          <a:chExt cx="0" cy="0"/>
        </a:xfrm>
      </p:grpSpPr>
      <p:sp>
        <p:nvSpPr>
          <p:cNvPr id="4" name="Rectangle 3"/>
          <p:cNvSpPr/>
          <p:nvPr/>
        </p:nvSpPr>
        <p:spPr bwMode="auto">
          <a:xfrm>
            <a:off x="0" y="3229314"/>
            <a:ext cx="43891200" cy="29032200"/>
          </a:xfrm>
          <a:prstGeom prst="rect">
            <a:avLst/>
          </a:prstGeom>
          <a:solidFill>
            <a:srgbClr val="B2BFD1"/>
          </a:solidFill>
          <a:ln w="1905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p:txBody>
      </p:sp>
      <p:sp>
        <p:nvSpPr>
          <p:cNvPr id="5" name="Rectangle 8"/>
          <p:cNvSpPr>
            <a:spLocks noChangeArrowheads="1"/>
          </p:cNvSpPr>
          <p:nvPr/>
        </p:nvSpPr>
        <p:spPr bwMode="auto">
          <a:xfrm>
            <a:off x="381000" y="21812818"/>
            <a:ext cx="9825037" cy="1143000"/>
          </a:xfrm>
          <a:prstGeom prst="rect">
            <a:avLst/>
          </a:prstGeom>
          <a:solidFill>
            <a:srgbClr val="13386C"/>
          </a:solidFill>
          <a:ln>
            <a:noFill/>
          </a:ln>
        </p:spPr>
        <p:txBody>
          <a:bodyPr wrap="none" lIns="137160" tIns="68580" rIns="137160" bIns="68580" anchor="ctr"/>
          <a:lstStyle>
            <a:defPPr>
              <a:defRPr kern="1200" smtId="4294967295"/>
            </a:defPPr>
          </a:lstStyle>
          <a:p>
            <a:pPr algn="ctr" defTabSz="4703763"/>
            <a:r>
              <a:rPr lang="en-US" sz="6000" dirty="0" smtClean="0">
                <a:solidFill>
                  <a:schemeClr val="bg1"/>
                </a:solidFill>
                <a:latin typeface="Bank Gothic"/>
                <a:cs typeface="Bank Gothic"/>
              </a:rPr>
              <a:t>Methods</a:t>
            </a:r>
            <a:endParaRPr lang="en-US" sz="6000" dirty="0">
              <a:solidFill>
                <a:schemeClr val="bg1"/>
              </a:solidFill>
              <a:latin typeface="Bank Gothic"/>
              <a:cs typeface="Bank Gothic"/>
            </a:endParaRPr>
          </a:p>
        </p:txBody>
      </p:sp>
      <p:sp>
        <p:nvSpPr>
          <p:cNvPr id="6" name="Rectangle 14"/>
          <p:cNvSpPr>
            <a:spLocks noChangeArrowheads="1"/>
          </p:cNvSpPr>
          <p:nvPr/>
        </p:nvSpPr>
        <p:spPr bwMode="auto">
          <a:xfrm>
            <a:off x="381000" y="9862416"/>
            <a:ext cx="9829800" cy="1143000"/>
          </a:xfrm>
          <a:prstGeom prst="rect">
            <a:avLst/>
          </a:prstGeom>
          <a:solidFill>
            <a:srgbClr val="13386C"/>
          </a:solidFill>
          <a:ln>
            <a:noFill/>
          </a:ln>
        </p:spPr>
        <p:txBody>
          <a:bodyPr wrap="none" lIns="137160" tIns="68580" rIns="137160" bIns="68580" anchor="ctr"/>
          <a:lstStyle>
            <a:defPPr>
              <a:defRPr kern="1200" smtId="4294967295"/>
            </a:defPPr>
          </a:lstStyle>
          <a:p>
            <a:pPr algn="ctr" defTabSz="4703763"/>
            <a:r>
              <a:rPr lang="en-US" sz="6500" dirty="0" smtClean="0">
                <a:solidFill>
                  <a:schemeClr val="bg1"/>
                </a:solidFill>
                <a:latin typeface="Bank Gothic"/>
                <a:cs typeface="Bank Gothic"/>
              </a:rPr>
              <a:t>Background</a:t>
            </a:r>
            <a:endParaRPr lang="en-US" sz="6500" dirty="0">
              <a:solidFill>
                <a:schemeClr val="bg1"/>
              </a:solidFill>
              <a:latin typeface="Bank Gothic"/>
              <a:cs typeface="Bank Gothic"/>
            </a:endParaRPr>
          </a:p>
        </p:txBody>
      </p:sp>
      <p:sp>
        <p:nvSpPr>
          <p:cNvPr id="8" name="TextBox 7"/>
          <p:cNvSpPr txBox="1"/>
          <p:nvPr/>
        </p:nvSpPr>
        <p:spPr>
          <a:xfrm>
            <a:off x="11049000" y="0"/>
            <a:ext cx="21793200" cy="3170099"/>
          </a:xfrm>
          <a:prstGeom prst="rect">
            <a:avLst/>
          </a:prstGeom>
          <a:noFill/>
        </p:spPr>
        <p:txBody>
          <a:bodyPr wrap="square" rtlCol="0">
            <a:spAutoFit/>
          </a:bodyPr>
          <a:lstStyle/>
          <a:p>
            <a:pPr algn="ctr"/>
            <a:r>
              <a:rPr lang="en-US" sz="7000" dirty="0" smtClean="0">
                <a:solidFill>
                  <a:schemeClr val="bg1"/>
                </a:solidFill>
                <a:latin typeface="Bank Gothic"/>
                <a:cs typeface="Bank Gothic"/>
              </a:rPr>
              <a:t>Using </a:t>
            </a:r>
            <a:r>
              <a:rPr lang="en-US" sz="7000" dirty="0" err="1" smtClean="0">
                <a:solidFill>
                  <a:schemeClr val="bg1"/>
                </a:solidFill>
                <a:latin typeface="Bank Gothic"/>
                <a:cs typeface="Bank Gothic"/>
              </a:rPr>
              <a:t>Autoencoders</a:t>
            </a:r>
            <a:r>
              <a:rPr lang="en-US" sz="7000" dirty="0" smtClean="0">
                <a:solidFill>
                  <a:schemeClr val="bg1"/>
                </a:solidFill>
                <a:latin typeface="Bank Gothic"/>
                <a:cs typeface="Bank Gothic"/>
              </a:rPr>
              <a:t> to Compress Medical Literature</a:t>
            </a:r>
          </a:p>
          <a:p>
            <a:pPr algn="ctr"/>
            <a:r>
              <a:rPr lang="en-US" sz="6500" dirty="0" smtClean="0">
                <a:solidFill>
                  <a:schemeClr val="bg1"/>
                </a:solidFill>
                <a:latin typeface="Bank Gothic"/>
                <a:cs typeface="Bank Gothic"/>
              </a:rPr>
              <a:t>Dylan Siegler</a:t>
            </a:r>
          </a:p>
          <a:p>
            <a:pPr algn="ctr"/>
            <a:r>
              <a:rPr lang="en-US" sz="6500" dirty="0" smtClean="0">
                <a:solidFill>
                  <a:schemeClr val="bg1"/>
                </a:solidFill>
                <a:latin typeface="Bank Gothic"/>
                <a:cs typeface="Bank Gothic"/>
              </a:rPr>
              <a:t>University School, Hunting Valley, Ohio</a:t>
            </a:r>
            <a:endParaRPr lang="en-US" sz="6500" dirty="0">
              <a:solidFill>
                <a:schemeClr val="bg1"/>
              </a:solidFill>
              <a:latin typeface="Bank Gothic"/>
              <a:cs typeface="Bank Gothic"/>
            </a:endParaRPr>
          </a:p>
        </p:txBody>
      </p:sp>
      <p:sp>
        <p:nvSpPr>
          <p:cNvPr id="9" name="Rectangle 8"/>
          <p:cNvSpPr/>
          <p:nvPr/>
        </p:nvSpPr>
        <p:spPr bwMode="auto">
          <a:xfrm>
            <a:off x="152400" y="3374390"/>
            <a:ext cx="10363200" cy="2901061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p:txBody>
      </p:sp>
      <p:sp>
        <p:nvSpPr>
          <p:cNvPr id="10" name="Rectangle 9"/>
          <p:cNvSpPr/>
          <p:nvPr/>
        </p:nvSpPr>
        <p:spPr bwMode="auto">
          <a:xfrm>
            <a:off x="10896600" y="3352800"/>
            <a:ext cx="22021800" cy="290322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p:txBody>
      </p:sp>
      <p:sp>
        <p:nvSpPr>
          <p:cNvPr id="11" name="Rectangle 8"/>
          <p:cNvSpPr>
            <a:spLocks noChangeArrowheads="1"/>
          </p:cNvSpPr>
          <p:nvPr/>
        </p:nvSpPr>
        <p:spPr bwMode="auto">
          <a:xfrm>
            <a:off x="12321134" y="9829800"/>
            <a:ext cx="19278600" cy="1066800"/>
          </a:xfrm>
          <a:prstGeom prst="rect">
            <a:avLst/>
          </a:prstGeom>
          <a:solidFill>
            <a:srgbClr val="13386C"/>
          </a:solidFill>
          <a:ln>
            <a:noFill/>
          </a:ln>
        </p:spPr>
        <p:txBody>
          <a:bodyPr wrap="none" lIns="137160" tIns="68580" rIns="137160" bIns="68580" anchor="ctr"/>
          <a:lstStyle>
            <a:defPPr>
              <a:defRPr kern="1200" smtId="4294967295"/>
            </a:defPPr>
          </a:lstStyle>
          <a:p>
            <a:pPr algn="ctr" defTabSz="4703763"/>
            <a:r>
              <a:rPr lang="en-US" sz="6500" dirty="0">
                <a:solidFill>
                  <a:schemeClr val="bg1"/>
                </a:solidFill>
                <a:latin typeface="Bank Gothic"/>
                <a:cs typeface="Bank Gothic"/>
              </a:rPr>
              <a:t>Results</a:t>
            </a:r>
          </a:p>
        </p:txBody>
      </p:sp>
      <p:sp>
        <p:nvSpPr>
          <p:cNvPr id="14" name="Rounded Rectangle 13"/>
          <p:cNvSpPr/>
          <p:nvPr/>
        </p:nvSpPr>
        <p:spPr bwMode="auto">
          <a:xfrm>
            <a:off x="381000" y="3581400"/>
            <a:ext cx="9906000" cy="5943600"/>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p:txBody>
      </p:sp>
      <p:sp>
        <p:nvSpPr>
          <p:cNvPr id="15" name="Rectangle 7"/>
          <p:cNvSpPr>
            <a:spLocks noChangeArrowheads="1"/>
          </p:cNvSpPr>
          <p:nvPr/>
        </p:nvSpPr>
        <p:spPr bwMode="auto">
          <a:xfrm>
            <a:off x="16840200" y="3733800"/>
            <a:ext cx="9829800" cy="1143000"/>
          </a:xfrm>
          <a:prstGeom prst="rect">
            <a:avLst/>
          </a:prstGeom>
          <a:solidFill>
            <a:srgbClr val="13386C"/>
          </a:solidFill>
          <a:ln>
            <a:noFill/>
          </a:ln>
        </p:spPr>
        <p:txBody>
          <a:bodyPr wrap="none" lIns="137160" tIns="68580" rIns="137160" bIns="68580" anchor="ctr"/>
          <a:lstStyle>
            <a:defPPr>
              <a:defRPr kern="1200" smtId="4294967295"/>
            </a:defPPr>
          </a:lstStyle>
          <a:p>
            <a:pPr algn="ctr" defTabSz="4703763"/>
            <a:r>
              <a:rPr lang="en-US" sz="6500" dirty="0" smtClean="0">
                <a:solidFill>
                  <a:schemeClr val="bg1"/>
                </a:solidFill>
                <a:latin typeface="Bank Gothic"/>
                <a:cs typeface="Bank Gothic"/>
              </a:rPr>
              <a:t>Introduction</a:t>
            </a:r>
            <a:endParaRPr lang="en-US" sz="6500" dirty="0">
              <a:solidFill>
                <a:schemeClr val="bg1"/>
              </a:solidFill>
              <a:latin typeface="Bank Gothic"/>
              <a:cs typeface="Bank Gothic"/>
            </a:endParaRPr>
          </a:p>
        </p:txBody>
      </p:sp>
      <p:sp>
        <p:nvSpPr>
          <p:cNvPr id="16" name="TextBox 15"/>
          <p:cNvSpPr txBox="1"/>
          <p:nvPr/>
        </p:nvSpPr>
        <p:spPr>
          <a:xfrm>
            <a:off x="533400" y="2590800"/>
            <a:ext cx="9525000" cy="2092881"/>
          </a:xfrm>
          <a:prstGeom prst="rect">
            <a:avLst/>
          </a:prstGeom>
          <a:noFill/>
        </p:spPr>
        <p:txBody>
          <a:bodyPr wrap="square" rtlCol="0">
            <a:spAutoFit/>
          </a:bodyPr>
          <a:lstStyle/>
          <a:p>
            <a:pPr algn="ctr"/>
            <a:endParaRPr lang="en-US" sz="6500" b="1" dirty="0" smtClean="0">
              <a:solidFill>
                <a:srgbClr val="004589"/>
              </a:solidFill>
              <a:latin typeface="Bank Gothic"/>
              <a:cs typeface="Bank Gothic"/>
            </a:endParaRPr>
          </a:p>
          <a:p>
            <a:pPr algn="ctr"/>
            <a:r>
              <a:rPr lang="en-US" sz="6500" b="1" dirty="0" smtClean="0">
                <a:solidFill>
                  <a:srgbClr val="004589"/>
                </a:solidFill>
                <a:latin typeface="Bank Gothic"/>
                <a:cs typeface="Bank Gothic"/>
              </a:rPr>
              <a:t>Research Question</a:t>
            </a:r>
            <a:endParaRPr lang="en-US" sz="6500" b="1" dirty="0">
              <a:solidFill>
                <a:srgbClr val="004589"/>
              </a:solidFill>
              <a:latin typeface="Bank Gothic"/>
              <a:cs typeface="Bank Gothic"/>
            </a:endParaRPr>
          </a:p>
        </p:txBody>
      </p:sp>
      <p:sp>
        <p:nvSpPr>
          <p:cNvPr id="17" name="Rectangle 8"/>
          <p:cNvSpPr>
            <a:spLocks noChangeArrowheads="1"/>
          </p:cNvSpPr>
          <p:nvPr/>
        </p:nvSpPr>
        <p:spPr bwMode="auto">
          <a:xfrm>
            <a:off x="33528000" y="13582525"/>
            <a:ext cx="9753600" cy="1066800"/>
          </a:xfrm>
          <a:prstGeom prst="rect">
            <a:avLst/>
          </a:prstGeom>
          <a:solidFill>
            <a:srgbClr val="13386C"/>
          </a:solidFill>
          <a:ln>
            <a:noFill/>
          </a:ln>
        </p:spPr>
        <p:txBody>
          <a:bodyPr wrap="none" lIns="137160" tIns="68580" rIns="137160" bIns="68580" anchor="ctr"/>
          <a:lstStyle>
            <a:defPPr>
              <a:defRPr kern="1200" smtId="4294967295"/>
            </a:defPPr>
          </a:lstStyle>
          <a:p>
            <a:pPr algn="ctr" defTabSz="4703763"/>
            <a:r>
              <a:rPr lang="en-US" sz="6500" dirty="0" smtClean="0">
                <a:solidFill>
                  <a:schemeClr val="bg1"/>
                </a:solidFill>
                <a:latin typeface="Bank Gothic"/>
                <a:cs typeface="Bank Gothic"/>
              </a:rPr>
              <a:t>Discussion</a:t>
            </a:r>
            <a:endParaRPr lang="en-US" sz="6500" dirty="0">
              <a:solidFill>
                <a:schemeClr val="bg1"/>
              </a:solidFill>
              <a:latin typeface="Bank Gothic"/>
              <a:cs typeface="Bank Gothic"/>
            </a:endParaRPr>
          </a:p>
        </p:txBody>
      </p:sp>
      <p:sp>
        <p:nvSpPr>
          <p:cNvPr id="18" name="Rectangle 8"/>
          <p:cNvSpPr>
            <a:spLocks noChangeArrowheads="1"/>
          </p:cNvSpPr>
          <p:nvPr/>
        </p:nvSpPr>
        <p:spPr bwMode="auto">
          <a:xfrm>
            <a:off x="33528000" y="17020494"/>
            <a:ext cx="9829800" cy="1143000"/>
          </a:xfrm>
          <a:prstGeom prst="rect">
            <a:avLst/>
          </a:prstGeom>
          <a:solidFill>
            <a:srgbClr val="13386C"/>
          </a:solidFill>
          <a:ln>
            <a:noFill/>
          </a:ln>
        </p:spPr>
        <p:txBody>
          <a:bodyPr wrap="none" lIns="137160" tIns="68580" rIns="137160" bIns="68580" anchor="ctr"/>
          <a:lstStyle>
            <a:defPPr>
              <a:defRPr kern="1200" smtId="4294967295"/>
            </a:defPPr>
          </a:lstStyle>
          <a:p>
            <a:pPr algn="ctr" defTabSz="4703763"/>
            <a:r>
              <a:rPr lang="en-US" sz="6500" dirty="0" smtClean="0">
                <a:solidFill>
                  <a:schemeClr val="bg1"/>
                </a:solidFill>
                <a:latin typeface="Bank Gothic"/>
                <a:cs typeface="Bank Gothic"/>
              </a:rPr>
              <a:t>Conclusion</a:t>
            </a:r>
            <a:endParaRPr lang="en-US" sz="6500" dirty="0">
              <a:solidFill>
                <a:schemeClr val="bg1"/>
              </a:solidFill>
              <a:latin typeface="Bank Gothic"/>
              <a:cs typeface="Bank Gothic"/>
            </a:endParaRPr>
          </a:p>
        </p:txBody>
      </p:sp>
      <p:sp>
        <p:nvSpPr>
          <p:cNvPr id="19" name="Rectangle 8"/>
          <p:cNvSpPr>
            <a:spLocks noChangeArrowheads="1"/>
          </p:cNvSpPr>
          <p:nvPr/>
        </p:nvSpPr>
        <p:spPr bwMode="auto">
          <a:xfrm>
            <a:off x="33451800" y="21507065"/>
            <a:ext cx="9829800" cy="1676400"/>
          </a:xfrm>
          <a:prstGeom prst="rect">
            <a:avLst/>
          </a:prstGeom>
          <a:solidFill>
            <a:srgbClr val="13386C"/>
          </a:solidFill>
          <a:ln>
            <a:noFill/>
          </a:ln>
        </p:spPr>
        <p:txBody>
          <a:bodyPr wrap="none" lIns="137160" tIns="68580" rIns="137160" bIns="68580" anchor="ctr"/>
          <a:lstStyle>
            <a:defPPr>
              <a:defRPr kern="1200" smtId="4294967295"/>
            </a:defPPr>
          </a:lstStyle>
          <a:p>
            <a:pPr algn="ctr" defTabSz="4703763"/>
            <a:r>
              <a:rPr lang="en-US" sz="5000" dirty="0" smtClean="0">
                <a:solidFill>
                  <a:schemeClr val="bg1"/>
                </a:solidFill>
                <a:latin typeface="Bank Gothic"/>
                <a:cs typeface="Bank Gothic"/>
              </a:rPr>
              <a:t>Acknowledgements &amp;</a:t>
            </a:r>
          </a:p>
          <a:p>
            <a:pPr algn="ctr" defTabSz="4703763"/>
            <a:r>
              <a:rPr lang="en-US" sz="5000" dirty="0" smtClean="0">
                <a:solidFill>
                  <a:schemeClr val="bg1"/>
                </a:solidFill>
                <a:latin typeface="Bank Gothic"/>
                <a:cs typeface="Bank Gothic"/>
              </a:rPr>
              <a:t> References</a:t>
            </a:r>
            <a:endParaRPr lang="en-US" sz="5000" dirty="0">
              <a:solidFill>
                <a:schemeClr val="bg1"/>
              </a:solidFill>
              <a:latin typeface="Bank Gothic"/>
              <a:cs typeface="Bank Gothic"/>
            </a:endParaRPr>
          </a:p>
        </p:txBody>
      </p:sp>
      <p:sp>
        <p:nvSpPr>
          <p:cNvPr id="20" name="TextBox 19"/>
          <p:cNvSpPr txBox="1"/>
          <p:nvPr/>
        </p:nvSpPr>
        <p:spPr>
          <a:xfrm>
            <a:off x="11288828" y="5181600"/>
            <a:ext cx="21307664" cy="5109091"/>
          </a:xfrm>
          <a:prstGeom prst="rect">
            <a:avLst/>
          </a:prstGeom>
          <a:noFill/>
        </p:spPr>
        <p:txBody>
          <a:bodyPr wrap="square" rtlCol="0">
            <a:spAutoFit/>
          </a:bodyPr>
          <a:lstStyle/>
          <a:p>
            <a:pPr algn="just"/>
            <a:r>
              <a:rPr lang="en-US" sz="2400" dirty="0"/>
              <a:t> </a:t>
            </a:r>
            <a:r>
              <a:rPr lang="en-US" sz="2400" dirty="0" smtClean="0"/>
              <a:t>       </a:t>
            </a:r>
            <a:r>
              <a:rPr lang="en-US" sz="2400" dirty="0" smtClean="0"/>
              <a:t>Computers </a:t>
            </a:r>
            <a:r>
              <a:rPr lang="en-US" sz="2400" dirty="0"/>
              <a:t>are the solution to the massive amount of data being published every day. Machine learning, which is a subset of artificial intelligence, learns much like a human; by looking at large amounts of data, the algorithm is able to make generalizations and rules about this data. This means that when it is fed data it has never seen before, the algorithm is able to return the conclusion it has drawn from that data given the generalizations and rules it figured out during training. For example, approximately 10% of all papers on PubMed are on intestinal cancers. This means that if the algorithm were to be trained on these millions of papers (and it could continue to be trained using the approximately 500 papers a day on this subject), the algorithm might be able to look at a patient’s records and determine something such as whether the patient needs surgery, and if so, what type of surgery they should get. </a:t>
            </a:r>
          </a:p>
          <a:p>
            <a:pPr algn="just"/>
            <a:r>
              <a:rPr lang="en-US" sz="2400" dirty="0"/>
              <a:t> </a:t>
            </a:r>
            <a:r>
              <a:rPr lang="en-US" sz="2400" dirty="0" smtClean="0"/>
              <a:t>       </a:t>
            </a:r>
            <a:r>
              <a:rPr lang="en-US" sz="2400" dirty="0" smtClean="0"/>
              <a:t>I </a:t>
            </a:r>
            <a:r>
              <a:rPr lang="en-US" sz="2400" dirty="0"/>
              <a:t>hope to use machine learning in order to aid doctors in making diagnosis by combining traditional classification algorithms, which involve looking only at a patient’s data, with information gathered from medical literature. However, in order to do this I first have to gather data from medical literature in a format which a neural network downstream will have a good chance at being able to use to improve its predictions. Thus, I have to create an </a:t>
            </a:r>
            <a:r>
              <a:rPr lang="en-US" sz="2400" dirty="0" err="1"/>
              <a:t>autoencoder</a:t>
            </a:r>
            <a:r>
              <a:rPr lang="en-US" sz="2400" dirty="0"/>
              <a:t> neural network in order to properly compress and encode the given medical literature. </a:t>
            </a:r>
          </a:p>
          <a:p>
            <a:pPr algn="just"/>
            <a:endParaRPr lang="en-US" dirty="0"/>
          </a:p>
        </p:txBody>
      </p:sp>
      <p:sp>
        <p:nvSpPr>
          <p:cNvPr id="21" name="TextBox 20"/>
          <p:cNvSpPr txBox="1"/>
          <p:nvPr/>
        </p:nvSpPr>
        <p:spPr>
          <a:xfrm>
            <a:off x="5470831" y="13267871"/>
            <a:ext cx="4769133" cy="1015663"/>
          </a:xfrm>
          <a:prstGeom prst="rect">
            <a:avLst/>
          </a:prstGeom>
          <a:noFill/>
        </p:spPr>
        <p:txBody>
          <a:bodyPr wrap="square" rtlCol="0">
            <a:spAutoFit/>
          </a:bodyPr>
          <a:lstStyle/>
          <a:p>
            <a:r>
              <a:rPr lang="en-US" sz="2000" b="1" dirty="0"/>
              <a:t>Figure 1. </a:t>
            </a:r>
            <a:r>
              <a:rPr lang="en-US" sz="2000" dirty="0"/>
              <a:t>A visual representation of an ANN with 2 input nodes, 3 hidden layer neurons, </a:t>
            </a:r>
            <a:r>
              <a:rPr lang="en-US" sz="2000" dirty="0" smtClean="0"/>
              <a:t>and </a:t>
            </a:r>
            <a:r>
              <a:rPr lang="en-US" sz="2000" dirty="0"/>
              <a:t>1 output neuron (Miller).</a:t>
            </a:r>
          </a:p>
        </p:txBody>
      </p:sp>
      <p:sp>
        <p:nvSpPr>
          <p:cNvPr id="22" name="TextBox 21"/>
          <p:cNvSpPr txBox="1"/>
          <p:nvPr/>
        </p:nvSpPr>
        <p:spPr>
          <a:xfrm>
            <a:off x="1143000" y="7315200"/>
            <a:ext cx="8534400" cy="1092607"/>
          </a:xfrm>
          <a:prstGeom prst="rect">
            <a:avLst/>
          </a:prstGeom>
          <a:noFill/>
        </p:spPr>
        <p:txBody>
          <a:bodyPr wrap="square" rtlCol="0">
            <a:spAutoFit/>
          </a:bodyPr>
          <a:lstStyle/>
          <a:p>
            <a:pPr algn="ctr"/>
            <a:r>
              <a:rPr lang="en-US" sz="6500" b="1" dirty="0" smtClean="0">
                <a:solidFill>
                  <a:srgbClr val="004589"/>
                </a:solidFill>
                <a:latin typeface="Bank Gothic"/>
                <a:cs typeface="Bank Gothic"/>
              </a:rPr>
              <a:t>Objectives</a:t>
            </a:r>
            <a:endParaRPr lang="en-US" sz="6500" b="1" dirty="0">
              <a:solidFill>
                <a:srgbClr val="004589"/>
              </a:solidFill>
              <a:latin typeface="Bank Gothic"/>
              <a:cs typeface="Bank Gothic"/>
            </a:endParaRPr>
          </a:p>
        </p:txBody>
      </p:sp>
      <p:sp>
        <p:nvSpPr>
          <p:cNvPr id="23" name="TextBox 22"/>
          <p:cNvSpPr txBox="1"/>
          <p:nvPr/>
        </p:nvSpPr>
        <p:spPr>
          <a:xfrm>
            <a:off x="1143000" y="5410200"/>
            <a:ext cx="8534400" cy="1092607"/>
          </a:xfrm>
          <a:prstGeom prst="rect">
            <a:avLst/>
          </a:prstGeom>
          <a:noFill/>
        </p:spPr>
        <p:txBody>
          <a:bodyPr wrap="square" rtlCol="0">
            <a:spAutoFit/>
          </a:bodyPr>
          <a:lstStyle/>
          <a:p>
            <a:pPr algn="ctr"/>
            <a:r>
              <a:rPr lang="en-US" sz="6500" b="1" dirty="0" smtClean="0">
                <a:solidFill>
                  <a:srgbClr val="004589"/>
                </a:solidFill>
                <a:latin typeface="Bank Gothic"/>
                <a:cs typeface="Bank Gothic"/>
              </a:rPr>
              <a:t>Hypothesis</a:t>
            </a:r>
            <a:endParaRPr lang="en-US" sz="6500" b="1" dirty="0">
              <a:solidFill>
                <a:srgbClr val="004589"/>
              </a:solidFill>
              <a:latin typeface="Bank Gothic"/>
              <a:cs typeface="Bank Gothic"/>
            </a:endParaRPr>
          </a:p>
        </p:txBody>
      </p:sp>
      <p:sp>
        <p:nvSpPr>
          <p:cNvPr id="24" name="TextBox 23"/>
          <p:cNvSpPr txBox="1"/>
          <p:nvPr/>
        </p:nvSpPr>
        <p:spPr>
          <a:xfrm>
            <a:off x="1219200" y="4724400"/>
            <a:ext cx="8534400" cy="830997"/>
          </a:xfrm>
          <a:prstGeom prst="rect">
            <a:avLst/>
          </a:prstGeom>
          <a:noFill/>
        </p:spPr>
        <p:txBody>
          <a:bodyPr wrap="square" rtlCol="0">
            <a:spAutoFit/>
          </a:bodyPr>
          <a:lstStyle/>
          <a:p>
            <a:pPr algn="ctr"/>
            <a:r>
              <a:rPr lang="en-US" sz="2400" dirty="0" smtClean="0">
                <a:cs typeface="Arial"/>
              </a:rPr>
              <a:t>Can medical literature improve traditional machine learning classification neural networks for predicting diagnoses. </a:t>
            </a:r>
            <a:endParaRPr lang="en-US" sz="2400" dirty="0">
              <a:cs typeface="Arial"/>
            </a:endParaRPr>
          </a:p>
        </p:txBody>
      </p:sp>
      <p:sp>
        <p:nvSpPr>
          <p:cNvPr id="25" name="TextBox 24"/>
          <p:cNvSpPr txBox="1"/>
          <p:nvPr/>
        </p:nvSpPr>
        <p:spPr>
          <a:xfrm>
            <a:off x="1371600" y="6515873"/>
            <a:ext cx="8534400" cy="830997"/>
          </a:xfrm>
          <a:prstGeom prst="rect">
            <a:avLst/>
          </a:prstGeom>
          <a:noFill/>
        </p:spPr>
        <p:txBody>
          <a:bodyPr wrap="square" rtlCol="0">
            <a:spAutoFit/>
          </a:bodyPr>
          <a:lstStyle/>
          <a:p>
            <a:r>
              <a:rPr lang="en-US" sz="2400" dirty="0"/>
              <a:t>I believe that I will be able to successfully encode medical literature for appropriate use in further neural networks. </a:t>
            </a:r>
          </a:p>
        </p:txBody>
      </p:sp>
      <p:sp>
        <p:nvSpPr>
          <p:cNvPr id="26" name="TextBox 25"/>
          <p:cNvSpPr txBox="1"/>
          <p:nvPr/>
        </p:nvSpPr>
        <p:spPr>
          <a:xfrm>
            <a:off x="1295400" y="8458200"/>
            <a:ext cx="8534400" cy="830997"/>
          </a:xfrm>
          <a:prstGeom prst="rect">
            <a:avLst/>
          </a:prstGeom>
          <a:noFill/>
        </p:spPr>
        <p:txBody>
          <a:bodyPr wrap="square" rtlCol="0">
            <a:spAutoFit/>
          </a:bodyPr>
          <a:lstStyle/>
          <a:p>
            <a:pPr algn="ctr"/>
            <a:r>
              <a:rPr lang="en-US" sz="2400" dirty="0" smtClean="0">
                <a:cs typeface="Arial"/>
              </a:rPr>
              <a:t>Develop an </a:t>
            </a:r>
            <a:r>
              <a:rPr lang="en-US" sz="2400" dirty="0" err="1" smtClean="0">
                <a:cs typeface="Arial"/>
              </a:rPr>
              <a:t>autoencoder</a:t>
            </a:r>
            <a:r>
              <a:rPr lang="en-US" sz="2400" dirty="0" smtClean="0">
                <a:cs typeface="Arial"/>
              </a:rPr>
              <a:t> and stably and successfully train it on medical literature. </a:t>
            </a:r>
            <a:endParaRPr lang="en-US" sz="2400" dirty="0">
              <a:cs typeface="Arial"/>
            </a:endParaRPr>
          </a:p>
        </p:txBody>
      </p:sp>
      <p:sp>
        <p:nvSpPr>
          <p:cNvPr id="27" name="TextBox 26"/>
          <p:cNvSpPr txBox="1"/>
          <p:nvPr/>
        </p:nvSpPr>
        <p:spPr>
          <a:xfrm>
            <a:off x="233364" y="23334287"/>
            <a:ext cx="9825036" cy="9017853"/>
          </a:xfrm>
          <a:prstGeom prst="rect">
            <a:avLst/>
          </a:prstGeom>
          <a:noFill/>
        </p:spPr>
        <p:txBody>
          <a:bodyPr wrap="square" rtlCol="0">
            <a:spAutoFit/>
          </a:bodyPr>
          <a:lstStyle/>
          <a:p>
            <a:pPr algn="just"/>
            <a:r>
              <a:rPr lang="en-US" sz="2000" dirty="0" smtClean="0"/>
              <a:t>        In </a:t>
            </a:r>
            <a:r>
              <a:rPr lang="en-US" sz="2000" dirty="0"/>
              <a:t>my project, I plan to use machine learning, more specifically neural networks, to have a computer “read” through medical literature on a particular topic and then the computer will be able to recommend a treatment given finite options.</a:t>
            </a:r>
          </a:p>
          <a:p>
            <a:pPr algn="just"/>
            <a:r>
              <a:rPr lang="en-US" sz="2000" dirty="0" smtClean="0"/>
              <a:t>        I </a:t>
            </a:r>
            <a:r>
              <a:rPr lang="en-US" sz="2000" dirty="0"/>
              <a:t>have split this task into two parts, “reading” through the literature and seeing if the data gleaned from the papers helps in diagnosing patients. The focus of this project is on the former half. This reading is done through a method called </a:t>
            </a:r>
            <a:r>
              <a:rPr lang="en-US" sz="2000" dirty="0" err="1"/>
              <a:t>autoencoding</a:t>
            </a:r>
            <a:r>
              <a:rPr lang="en-US" sz="2000" dirty="0"/>
              <a:t>. </a:t>
            </a:r>
            <a:r>
              <a:rPr lang="en-US" sz="2000" dirty="0" err="1"/>
              <a:t>Autoencoding</a:t>
            </a:r>
            <a:r>
              <a:rPr lang="en-US" sz="2000" dirty="0"/>
              <a:t> is a form of machine-learning based compression in which a neural network is trained to compress data by minimizing the compression loss. In practice, this means that an hourglass shaped neural network is used. </a:t>
            </a:r>
            <a:endParaRPr lang="en-US" sz="2000" dirty="0" smtClean="0"/>
          </a:p>
          <a:p>
            <a:pPr algn="just"/>
            <a:endParaRPr lang="en-US" sz="2000" dirty="0"/>
          </a:p>
          <a:p>
            <a:pPr algn="just"/>
            <a:endParaRPr lang="en-US" sz="2000" dirty="0" smtClean="0"/>
          </a:p>
          <a:p>
            <a:pPr algn="just"/>
            <a:endParaRPr lang="en-US" sz="2000" dirty="0"/>
          </a:p>
          <a:p>
            <a:pPr algn="just"/>
            <a:endParaRPr lang="en-US" sz="2000" dirty="0" smtClean="0"/>
          </a:p>
          <a:p>
            <a:pPr algn="just"/>
            <a:endParaRPr lang="en-US" sz="2000" dirty="0"/>
          </a:p>
          <a:p>
            <a:pPr algn="just"/>
            <a:endParaRPr lang="en-US" sz="2000" b="1" dirty="0" smtClean="0"/>
          </a:p>
          <a:p>
            <a:pPr algn="just"/>
            <a:endParaRPr lang="en-US" sz="2000" b="1" dirty="0"/>
          </a:p>
          <a:p>
            <a:pPr algn="just"/>
            <a:r>
              <a:rPr lang="en-US" sz="2000" dirty="0"/>
              <a:t> </a:t>
            </a:r>
            <a:endParaRPr lang="en-US" sz="2000" dirty="0" smtClean="0"/>
          </a:p>
          <a:p>
            <a:pPr algn="just"/>
            <a:endParaRPr lang="en-US" sz="2000" dirty="0"/>
          </a:p>
          <a:p>
            <a:pPr algn="just"/>
            <a:endParaRPr lang="en-US" sz="2000" dirty="0" smtClean="0"/>
          </a:p>
          <a:p>
            <a:pPr algn="just"/>
            <a:endParaRPr lang="en-US" sz="2000" dirty="0"/>
          </a:p>
          <a:p>
            <a:pPr algn="just"/>
            <a:r>
              <a:rPr lang="en-US" sz="2000" dirty="0" smtClean="0"/>
              <a:t>        When </a:t>
            </a:r>
            <a:r>
              <a:rPr lang="en-US" sz="2000" dirty="0"/>
              <a:t>text is fed into the input layer, the neural network is forced to find a way to represent this text in a more compact way so that it can pass through the bottleneck. The compressed text is then uncompressed by the neural network and the output is compared to the input. By minimizing the difference between the output and the input, the neural network naturally becomes very good at compressing the given input data. This differs from traditional compression algorithms as this method creates a compression algorithm hand tailored to the given inputs it was trained on, so in essence instead of simply performing some mathematical tricks on the data, the neural network extracts the most important words from the original text. </a:t>
            </a:r>
          </a:p>
        </p:txBody>
      </p:sp>
      <p:sp>
        <p:nvSpPr>
          <p:cNvPr id="29" name="TextBox 28"/>
          <p:cNvSpPr txBox="1"/>
          <p:nvPr/>
        </p:nvSpPr>
        <p:spPr>
          <a:xfrm>
            <a:off x="33680400" y="3581400"/>
            <a:ext cx="9601200" cy="9694960"/>
          </a:xfrm>
          <a:prstGeom prst="rect">
            <a:avLst/>
          </a:prstGeom>
          <a:noFill/>
        </p:spPr>
        <p:txBody>
          <a:bodyPr wrap="square" rtlCol="0">
            <a:spAutoFit/>
          </a:bodyPr>
          <a:lstStyle/>
          <a:p>
            <a:pPr algn="just"/>
            <a:r>
              <a:rPr lang="en-US" sz="2400" dirty="0"/>
              <a:t> </a:t>
            </a:r>
            <a:r>
              <a:rPr lang="en-US" sz="2400" dirty="0" smtClean="0"/>
              <a:t>       </a:t>
            </a:r>
            <a:r>
              <a:rPr lang="en-US" sz="2400" dirty="0" smtClean="0"/>
              <a:t>As shown in Figure 2, </a:t>
            </a:r>
            <a:r>
              <a:rPr lang="en-US" sz="2400" dirty="0" err="1" smtClean="0"/>
              <a:t>autoencoders</a:t>
            </a:r>
            <a:r>
              <a:rPr lang="en-US" sz="2400" dirty="0" smtClean="0"/>
              <a:t> are most easily understood as image compressors. However, this does not mean they don’t work on text. In order to work on text, the text must first be converted to a numerical form. </a:t>
            </a:r>
            <a:r>
              <a:rPr lang="en-US" sz="2400" dirty="0"/>
              <a:t>Thus, an intermediary model, called word2vec, is used to convert the text to numbers. This model, written by Google, fits a vector corresponding to each word’s meaning. For example, each word might be represented by a 512-dimensional vector. After training the word2vec, the vectors associated with each word will have semantic meaning. The names of cities or people would be close in vector space and other semantic relationships would be represented by these vectors. </a:t>
            </a:r>
            <a:r>
              <a:rPr lang="en-US" sz="2400" dirty="0" smtClean="0"/>
              <a:t>The output of the this process is visualized in Figure 4. </a:t>
            </a:r>
            <a:endParaRPr lang="en-US" sz="2400" dirty="0"/>
          </a:p>
          <a:p>
            <a:pPr algn="just"/>
            <a:r>
              <a:rPr lang="en-US" sz="2400" dirty="0" smtClean="0"/>
              <a:t>    This </a:t>
            </a:r>
            <a:r>
              <a:rPr lang="en-US" sz="2400" dirty="0"/>
              <a:t>compressed text can then be used downstream. By adding this compressed text to a traditional classification neural network, I can determine if this helps or hurts classification accuracy. </a:t>
            </a:r>
          </a:p>
          <a:p>
            <a:pPr algn="just"/>
            <a:r>
              <a:rPr lang="en-US" sz="2400" dirty="0"/>
              <a:t>In summary:</a:t>
            </a:r>
          </a:p>
          <a:p>
            <a:pPr marL="342900" lvl="0" indent="-342900" algn="just">
              <a:buFont typeface="Arial"/>
              <a:buChar char="•"/>
            </a:pPr>
            <a:r>
              <a:rPr lang="en-US" sz="2400" dirty="0"/>
              <a:t>Scrape medical literature on colon cancer from </a:t>
            </a:r>
            <a:r>
              <a:rPr lang="en-US" sz="2400" dirty="0" err="1"/>
              <a:t>arXiv</a:t>
            </a:r>
            <a:r>
              <a:rPr lang="en-US" sz="2400" dirty="0"/>
              <a:t> and extract the text from the PDF</a:t>
            </a:r>
          </a:p>
          <a:p>
            <a:pPr marL="342900" lvl="0" indent="-342900" algn="just">
              <a:buFont typeface="Arial"/>
              <a:buChar char="•"/>
            </a:pPr>
            <a:r>
              <a:rPr lang="en-US" sz="2400" dirty="0"/>
              <a:t>Write a basic </a:t>
            </a:r>
            <a:r>
              <a:rPr lang="en-US" sz="2400" dirty="0" err="1"/>
              <a:t>autoencoder</a:t>
            </a:r>
            <a:r>
              <a:rPr lang="en-US" sz="2400" dirty="0"/>
              <a:t> using </a:t>
            </a:r>
            <a:r>
              <a:rPr lang="en-US" sz="2400" dirty="0" err="1"/>
              <a:t>TensorFlow</a:t>
            </a:r>
            <a:r>
              <a:rPr lang="en-US" sz="2400" dirty="0"/>
              <a:t> and Python 3</a:t>
            </a:r>
          </a:p>
          <a:p>
            <a:pPr marL="342900" lvl="0" indent="-342900" algn="just">
              <a:buFont typeface="Arial"/>
              <a:buChar char="•"/>
            </a:pPr>
            <a:r>
              <a:rPr lang="en-US" sz="2400" dirty="0"/>
              <a:t>The </a:t>
            </a:r>
            <a:r>
              <a:rPr lang="en-US" sz="2400" dirty="0" err="1"/>
              <a:t>autoencoder</a:t>
            </a:r>
            <a:r>
              <a:rPr lang="en-US" sz="2400" dirty="0"/>
              <a:t> has 2 layers, the first layer of size 256 and the second of size 128 with a batch size of 256 and input size of 512</a:t>
            </a:r>
          </a:p>
          <a:p>
            <a:pPr marL="342900" lvl="0" indent="-342900" algn="just">
              <a:buFont typeface="Arial"/>
              <a:buChar char="•"/>
            </a:pPr>
            <a:r>
              <a:rPr lang="en-US" sz="2400" dirty="0"/>
              <a:t>Train </a:t>
            </a:r>
            <a:r>
              <a:rPr lang="en-US" sz="2400" dirty="0" err="1"/>
              <a:t>TensorFlow’s</a:t>
            </a:r>
            <a:r>
              <a:rPr lang="en-US" sz="2400" dirty="0"/>
              <a:t> word2vec model on the extracted text with encoding size of 768</a:t>
            </a:r>
          </a:p>
          <a:p>
            <a:pPr marL="342900" lvl="0" indent="-342900" algn="just">
              <a:buFont typeface="Arial"/>
              <a:buChar char="•"/>
            </a:pPr>
            <a:r>
              <a:rPr lang="en-US" sz="2400" dirty="0"/>
              <a:t>Train the </a:t>
            </a:r>
            <a:r>
              <a:rPr lang="en-US" sz="2400" dirty="0" err="1"/>
              <a:t>autoencoder</a:t>
            </a:r>
            <a:r>
              <a:rPr lang="en-US" sz="2400" dirty="0"/>
              <a:t> using batches from the word2vec</a:t>
            </a:r>
          </a:p>
          <a:p>
            <a:pPr marL="342900" lvl="0" indent="-342900" algn="just">
              <a:buFont typeface="Arial"/>
              <a:buChar char="•"/>
            </a:pPr>
            <a:r>
              <a:rPr lang="en-US" sz="2400" dirty="0"/>
              <a:t>Record loss using </a:t>
            </a:r>
            <a:r>
              <a:rPr lang="en-US" sz="2400" dirty="0" err="1"/>
              <a:t>TensorFlow’s</a:t>
            </a:r>
            <a:r>
              <a:rPr lang="en-US" sz="2400" dirty="0"/>
              <a:t> logging program, </a:t>
            </a:r>
            <a:r>
              <a:rPr lang="en-US" sz="2400" dirty="0" err="1"/>
              <a:t>TensorBoard</a:t>
            </a:r>
            <a:endParaRPr lang="en-US" sz="2400" dirty="0"/>
          </a:p>
          <a:p>
            <a:pPr marL="342900" lvl="0" indent="-342900" algn="just">
              <a:buFont typeface="Arial"/>
              <a:buChar char="•"/>
            </a:pPr>
            <a:r>
              <a:rPr lang="en-US" sz="2400" dirty="0"/>
              <a:t>Record the cosine similarity between a few semantically similar words to </a:t>
            </a:r>
            <a:r>
              <a:rPr lang="en-US" sz="2400" dirty="0" err="1"/>
              <a:t>TensorBoard</a:t>
            </a:r>
            <a:r>
              <a:rPr lang="en-US" sz="2400" dirty="0"/>
              <a:t> as a sanity check to the training process </a:t>
            </a:r>
          </a:p>
        </p:txBody>
      </p:sp>
      <p:sp>
        <p:nvSpPr>
          <p:cNvPr id="30" name="TextBox 29"/>
          <p:cNvSpPr txBox="1"/>
          <p:nvPr/>
        </p:nvSpPr>
        <p:spPr>
          <a:xfrm>
            <a:off x="33680400" y="14758768"/>
            <a:ext cx="9601200" cy="1938992"/>
          </a:xfrm>
          <a:prstGeom prst="rect">
            <a:avLst/>
          </a:prstGeom>
          <a:noFill/>
        </p:spPr>
        <p:txBody>
          <a:bodyPr wrap="square" rtlCol="0">
            <a:spAutoFit/>
          </a:bodyPr>
          <a:lstStyle/>
          <a:p>
            <a:pPr algn="just"/>
            <a:r>
              <a:rPr lang="en-US" sz="2400" dirty="0"/>
              <a:t>T</a:t>
            </a:r>
            <a:r>
              <a:rPr lang="en-US" sz="2400" dirty="0" smtClean="0"/>
              <a:t>he </a:t>
            </a:r>
            <a:r>
              <a:rPr lang="en-US" sz="2400" dirty="0"/>
              <a:t>loss curve did follow an expected, predictable, and non-erratic pattern, which suggests that the training was at least stable. The fact that the cosine similarities of sampled words decreased over time as well only confirmed this. Of course, this says nothing about the effectiveness of the final product, only that the training process has been tuned and dialed in</a:t>
            </a:r>
            <a:r>
              <a:rPr lang="en-US" sz="2400" dirty="0" smtClean="0"/>
              <a:t>.</a:t>
            </a:r>
            <a:endParaRPr lang="en-US" sz="2400" dirty="0"/>
          </a:p>
        </p:txBody>
      </p:sp>
      <p:sp>
        <p:nvSpPr>
          <p:cNvPr id="31" name="TextBox 30"/>
          <p:cNvSpPr txBox="1"/>
          <p:nvPr/>
        </p:nvSpPr>
        <p:spPr>
          <a:xfrm>
            <a:off x="33451800" y="23427790"/>
            <a:ext cx="9601200" cy="9448745"/>
          </a:xfrm>
          <a:prstGeom prst="rect">
            <a:avLst/>
          </a:prstGeom>
          <a:noFill/>
        </p:spPr>
        <p:txBody>
          <a:bodyPr wrap="square" rtlCol="0">
            <a:spAutoFit/>
          </a:bodyPr>
          <a:lstStyle/>
          <a:p>
            <a:pPr marL="457200" marR="0" indent="-457200">
              <a:spcBef>
                <a:spcPts val="0"/>
              </a:spcBef>
              <a:spcAft>
                <a:spcPts val="0"/>
              </a:spcAft>
            </a:pPr>
            <a:r>
              <a:rPr lang="en-US" sz="1600" dirty="0">
                <a:latin typeface="Cambria"/>
                <a:ea typeface="ＭＳ 明朝"/>
                <a:cs typeface="Cambria"/>
              </a:rPr>
              <a:t>Andreas J, </a:t>
            </a:r>
            <a:r>
              <a:rPr lang="en-US" sz="1600" dirty="0" err="1">
                <a:latin typeface="Cambria"/>
                <a:ea typeface="ＭＳ 明朝"/>
                <a:cs typeface="Cambria"/>
              </a:rPr>
              <a:t>Rohrbach</a:t>
            </a:r>
            <a:r>
              <a:rPr lang="en-US" sz="1600" dirty="0">
                <a:latin typeface="Cambria"/>
                <a:ea typeface="ＭＳ 明朝"/>
                <a:cs typeface="Cambria"/>
              </a:rPr>
              <a:t> M, Darrell T, Klein D. 2016. Learning to Compose Neural Networks for Question Answering. [accessed 2017 Apr 9]; https://</a:t>
            </a:r>
            <a:r>
              <a:rPr lang="en-US" sz="1600" dirty="0" err="1">
                <a:latin typeface="Cambria"/>
                <a:ea typeface="ＭＳ 明朝"/>
                <a:cs typeface="Cambria"/>
              </a:rPr>
              <a:t>arxiv.org</a:t>
            </a:r>
            <a:r>
              <a:rPr lang="en-US" sz="1600" dirty="0">
                <a:latin typeface="Cambria"/>
                <a:ea typeface="ＭＳ 明朝"/>
                <a:cs typeface="Cambria"/>
              </a:rPr>
              <a:t>/</a:t>
            </a:r>
            <a:r>
              <a:rPr lang="en-US" sz="1600" dirty="0" err="1">
                <a:latin typeface="Cambria"/>
                <a:ea typeface="ＭＳ 明朝"/>
                <a:cs typeface="Cambria"/>
              </a:rPr>
              <a:t>pdf</a:t>
            </a:r>
            <a:r>
              <a:rPr lang="en-US" sz="1600" dirty="0">
                <a:latin typeface="Cambria"/>
                <a:ea typeface="ＭＳ 明朝"/>
                <a:cs typeface="Cambria"/>
              </a:rPr>
              <a:t>/1601.01705.</a:t>
            </a:r>
            <a:r>
              <a:rPr lang="en-US" sz="1600" dirty="0" smtClean="0">
                <a:latin typeface="Cambria"/>
                <a:ea typeface="ＭＳ 明朝"/>
                <a:cs typeface="Cambria"/>
              </a:rPr>
              <a:t>pdf</a:t>
            </a:r>
          </a:p>
          <a:p>
            <a:pPr marL="457200" marR="0" indent="-457200">
              <a:spcBef>
                <a:spcPts val="0"/>
              </a:spcBef>
              <a:spcAft>
                <a:spcPts val="0"/>
              </a:spcAft>
            </a:pPr>
            <a:r>
              <a:rPr lang="en-US" sz="1600" dirty="0" err="1" smtClean="0">
                <a:latin typeface="Cambria"/>
                <a:ea typeface="ＭＳ 明朝"/>
                <a:cs typeface="Cambria"/>
              </a:rPr>
              <a:t>Iyyer</a:t>
            </a:r>
            <a:r>
              <a:rPr lang="en-US" sz="1600" dirty="0" smtClean="0">
                <a:latin typeface="Cambria"/>
                <a:ea typeface="ＭＳ 明朝"/>
                <a:cs typeface="Cambria"/>
              </a:rPr>
              <a:t> </a:t>
            </a:r>
            <a:r>
              <a:rPr lang="en-US" sz="1600" dirty="0">
                <a:latin typeface="Cambria"/>
                <a:ea typeface="ＭＳ 明朝"/>
                <a:cs typeface="Cambria"/>
              </a:rPr>
              <a:t>M, Boyd-Graber J, </a:t>
            </a:r>
            <a:r>
              <a:rPr lang="en-US" sz="1600" dirty="0" err="1">
                <a:latin typeface="Cambria"/>
                <a:ea typeface="ＭＳ 明朝"/>
                <a:cs typeface="Cambria"/>
              </a:rPr>
              <a:t>Claudino</a:t>
            </a:r>
            <a:r>
              <a:rPr lang="en-US" sz="1600" dirty="0">
                <a:latin typeface="Cambria"/>
                <a:ea typeface="ＭＳ 明朝"/>
                <a:cs typeface="Cambria"/>
              </a:rPr>
              <a:t> L, </a:t>
            </a:r>
            <a:r>
              <a:rPr lang="en-US" sz="1600" dirty="0" err="1">
                <a:latin typeface="Cambria"/>
                <a:ea typeface="ＭＳ 明朝"/>
                <a:cs typeface="Cambria"/>
              </a:rPr>
              <a:t>Socher</a:t>
            </a:r>
            <a:r>
              <a:rPr lang="en-US" sz="1600" dirty="0">
                <a:latin typeface="Cambria"/>
                <a:ea typeface="ＭＳ 明朝"/>
                <a:cs typeface="Cambria"/>
              </a:rPr>
              <a:t> R, </a:t>
            </a:r>
            <a:r>
              <a:rPr lang="en-US" sz="1600" dirty="0" err="1">
                <a:latin typeface="Cambria"/>
                <a:ea typeface="ＭＳ 明朝"/>
                <a:cs typeface="Cambria"/>
              </a:rPr>
              <a:t>Daumé</a:t>
            </a:r>
            <a:r>
              <a:rPr lang="en-US" sz="1600" dirty="0">
                <a:latin typeface="Cambria"/>
                <a:ea typeface="ＭＳ 明朝"/>
                <a:cs typeface="Cambria"/>
              </a:rPr>
              <a:t> H. 2014. A Neural Network for Factoid Question Answering over </a:t>
            </a:r>
            <a:r>
              <a:rPr lang="en-US" sz="1600" dirty="0" err="1">
                <a:latin typeface="Cambria"/>
                <a:ea typeface="ＭＳ 明朝"/>
                <a:cs typeface="Cambria"/>
              </a:rPr>
              <a:t>Paragraphs.Empirical</a:t>
            </a:r>
            <a:r>
              <a:rPr lang="en-US" sz="1600" dirty="0">
                <a:latin typeface="Cambria"/>
                <a:ea typeface="ＭＳ 明朝"/>
                <a:cs typeface="Cambria"/>
              </a:rPr>
              <a:t> Methods in Natural Language Processing [accessed 2017 Apr 9]; https://</a:t>
            </a:r>
            <a:r>
              <a:rPr lang="en-US" sz="1600" dirty="0" err="1">
                <a:latin typeface="Cambria"/>
                <a:ea typeface="ＭＳ 明朝"/>
                <a:cs typeface="Cambria"/>
              </a:rPr>
              <a:t>pdfs.semanticscholar.org</a:t>
            </a:r>
            <a:r>
              <a:rPr lang="en-US" sz="1600" dirty="0">
                <a:latin typeface="Cambria"/>
                <a:ea typeface="ＭＳ 明朝"/>
                <a:cs typeface="Cambria"/>
              </a:rPr>
              <a:t>/2872/</a:t>
            </a:r>
            <a:r>
              <a:rPr lang="en-US" sz="1600" dirty="0" smtClean="0">
                <a:latin typeface="Cambria"/>
                <a:ea typeface="ＭＳ 明朝"/>
                <a:cs typeface="Cambria"/>
              </a:rPr>
              <a:t>52a5fb2f2a9e311eebf06e5ac49eb52eaadc.pdf</a:t>
            </a:r>
            <a:endParaRPr lang="en-US" sz="1600" dirty="0">
              <a:latin typeface="Cambria"/>
              <a:ea typeface="ＭＳ 明朝"/>
              <a:cs typeface="Cambria"/>
            </a:endParaRPr>
          </a:p>
          <a:p>
            <a:pPr marL="457200" marR="0" indent="-457200">
              <a:spcBef>
                <a:spcPts val="0"/>
              </a:spcBef>
              <a:spcAft>
                <a:spcPts val="0"/>
              </a:spcAft>
            </a:pPr>
            <a:r>
              <a:rPr lang="en-US" sz="1600" dirty="0" err="1" smtClean="0">
                <a:latin typeface="Cambria"/>
                <a:ea typeface="ＭＳ 明朝"/>
                <a:cs typeface="Cambria"/>
              </a:rPr>
              <a:t>Kalyanpur</a:t>
            </a:r>
            <a:r>
              <a:rPr lang="en-US" sz="1600" dirty="0" smtClean="0">
                <a:latin typeface="Cambria"/>
                <a:ea typeface="ＭＳ 明朝"/>
                <a:cs typeface="Cambria"/>
              </a:rPr>
              <a:t> </a:t>
            </a:r>
            <a:r>
              <a:rPr lang="en-US" sz="1600" dirty="0" err="1">
                <a:latin typeface="Cambria"/>
                <a:ea typeface="ＭＳ 明朝"/>
                <a:cs typeface="Cambria"/>
              </a:rPr>
              <a:t>Aditya</a:t>
            </a:r>
            <a:r>
              <a:rPr lang="en-US" sz="1600" dirty="0">
                <a:latin typeface="Cambria"/>
                <a:ea typeface="ＭＳ 明朝"/>
                <a:cs typeface="Cambria"/>
              </a:rPr>
              <a:t>, Murdock J. 2015. Unsupervised Entity-Relation Analysis in IBM Watson. Proceedings of the Third Annual Conference on Advances in Cognitive Systems [accessed 2017 Apr 9]; http://</a:t>
            </a:r>
            <a:r>
              <a:rPr lang="en-US" sz="1600" dirty="0" err="1">
                <a:latin typeface="Cambria"/>
                <a:ea typeface="ＭＳ 明朝"/>
                <a:cs typeface="Cambria"/>
              </a:rPr>
              <a:t>www.cogsys.org</a:t>
            </a:r>
            <a:r>
              <a:rPr lang="en-US" sz="1600" dirty="0">
                <a:latin typeface="Cambria"/>
                <a:ea typeface="ＭＳ 明朝"/>
                <a:cs typeface="Cambria"/>
              </a:rPr>
              <a:t>/papers/ACS2015/article12.pdf?cm_mc_uid=32656084035014917521018&amp;cm_mc_sid_50200000=</a:t>
            </a:r>
            <a:r>
              <a:rPr lang="en-US" sz="1600" dirty="0" smtClean="0">
                <a:latin typeface="Cambria"/>
                <a:ea typeface="ＭＳ 明朝"/>
                <a:cs typeface="Cambria"/>
              </a:rPr>
              <a:t>1491755807</a:t>
            </a:r>
            <a:endParaRPr lang="en-US" sz="1600" dirty="0">
              <a:latin typeface="Cambria"/>
              <a:ea typeface="ＭＳ 明朝"/>
              <a:cs typeface="Cambria"/>
            </a:endParaRPr>
          </a:p>
          <a:p>
            <a:pPr marL="457200" marR="0" indent="-457200">
              <a:spcBef>
                <a:spcPts val="0"/>
              </a:spcBef>
              <a:spcAft>
                <a:spcPts val="0"/>
              </a:spcAft>
            </a:pPr>
            <a:r>
              <a:rPr lang="en-US" sz="1600" dirty="0">
                <a:latin typeface="Cambria"/>
                <a:ea typeface="ＭＳ 明朝"/>
                <a:cs typeface="Cambria"/>
              </a:rPr>
              <a:t>Lew MS, </a:t>
            </a:r>
            <a:r>
              <a:rPr lang="en-US" sz="1600" dirty="0" err="1">
                <a:latin typeface="Cambria"/>
                <a:ea typeface="ＭＳ 明朝"/>
                <a:cs typeface="Cambria"/>
              </a:rPr>
              <a:t>Djeraba</a:t>
            </a:r>
            <a:r>
              <a:rPr lang="en-US" sz="1600" dirty="0">
                <a:latin typeface="Cambria"/>
                <a:ea typeface="ＭＳ 明朝"/>
                <a:cs typeface="Cambria"/>
              </a:rPr>
              <a:t> C, Jain R. 2006. Content-Based Multimedia Information Retrieval: State of the Art and Challenges. ACM Transactions on Multimedia Computing, Communications and Applications [accessed 2017 Apr 9]; 2:1–19. https://</a:t>
            </a:r>
            <a:r>
              <a:rPr lang="en-US" sz="1600" dirty="0" err="1">
                <a:latin typeface="Cambria"/>
                <a:ea typeface="ＭＳ 明朝"/>
                <a:cs typeface="Cambria"/>
              </a:rPr>
              <a:t>pdfs.semanticscholar.org</a:t>
            </a:r>
            <a:r>
              <a:rPr lang="en-US" sz="1600" dirty="0">
                <a:latin typeface="Cambria"/>
                <a:ea typeface="ＭＳ 明朝"/>
                <a:cs typeface="Cambria"/>
              </a:rPr>
              <a:t>/d0c8/</a:t>
            </a:r>
            <a:r>
              <a:rPr lang="en-US" sz="1600" dirty="0" smtClean="0">
                <a:latin typeface="Cambria"/>
                <a:ea typeface="ＭＳ 明朝"/>
                <a:cs typeface="Cambria"/>
              </a:rPr>
              <a:t>354b7710f50a2e94d28937bca26ab8de456c.pdf</a:t>
            </a:r>
            <a:endParaRPr lang="en-US" sz="1600" dirty="0">
              <a:latin typeface="Cambria"/>
              <a:ea typeface="ＭＳ 明朝"/>
              <a:cs typeface="Cambria"/>
            </a:endParaRPr>
          </a:p>
          <a:p>
            <a:pPr marL="457200" marR="0" indent="-457200">
              <a:spcBef>
                <a:spcPts val="0"/>
              </a:spcBef>
              <a:spcAft>
                <a:spcPts val="0"/>
              </a:spcAft>
            </a:pPr>
            <a:r>
              <a:rPr lang="en-US" sz="1600" dirty="0">
                <a:latin typeface="Cambria"/>
                <a:ea typeface="ＭＳ 明朝"/>
                <a:cs typeface="Cambria"/>
              </a:rPr>
              <a:t>Miller, Steven. </a:t>
            </a:r>
            <a:r>
              <a:rPr lang="en-US" sz="1600" i="1" dirty="0">
                <a:latin typeface="Cambria"/>
                <a:ea typeface="ＭＳ 明朝"/>
                <a:cs typeface="Cambria"/>
              </a:rPr>
              <a:t>Small Neural Network</a:t>
            </a:r>
            <a:r>
              <a:rPr lang="en-US" sz="1600" dirty="0">
                <a:latin typeface="Cambria"/>
                <a:ea typeface="ＭＳ 明朝"/>
                <a:cs typeface="Cambria"/>
              </a:rPr>
              <a:t>. 2015. Web. 9 Apr. 2017</a:t>
            </a:r>
            <a:r>
              <a:rPr lang="en-US" sz="1600" dirty="0" smtClean="0">
                <a:latin typeface="Cambria"/>
                <a:ea typeface="ＭＳ 明朝"/>
                <a:cs typeface="Cambria"/>
              </a:rPr>
              <a:t>.</a:t>
            </a:r>
            <a:endParaRPr lang="en-US" sz="1600" dirty="0">
              <a:latin typeface="Cambria"/>
              <a:ea typeface="ＭＳ 明朝"/>
              <a:cs typeface="Cambria"/>
            </a:endParaRPr>
          </a:p>
          <a:p>
            <a:pPr marL="457200" marR="0" indent="-457200">
              <a:spcBef>
                <a:spcPts val="0"/>
              </a:spcBef>
              <a:spcAft>
                <a:spcPts val="0"/>
              </a:spcAft>
            </a:pPr>
            <a:r>
              <a:rPr lang="en-US" sz="1600" dirty="0">
                <a:latin typeface="Cambria"/>
                <a:ea typeface="ＭＳ 明朝"/>
                <a:cs typeface="Cambria"/>
              </a:rPr>
              <a:t>Nielsen M. 2017 Jan. Why are deep neural networks hard to train? </a:t>
            </a:r>
            <a:r>
              <a:rPr lang="en-US" sz="1600" dirty="0" err="1">
                <a:latin typeface="Cambria"/>
                <a:ea typeface="ＭＳ 明朝"/>
                <a:cs typeface="Cambria"/>
              </a:rPr>
              <a:t>erastz</a:t>
            </a:r>
            <a:r>
              <a:rPr lang="en-US" sz="1600" dirty="0">
                <a:latin typeface="Cambria"/>
                <a:ea typeface="ＭＳ 明朝"/>
                <a:cs typeface="Cambria"/>
              </a:rPr>
              <a:t>, G Squared Capital, </a:t>
            </a:r>
            <a:r>
              <a:rPr lang="en-US" sz="1600" dirty="0" err="1">
                <a:latin typeface="Cambria"/>
                <a:ea typeface="ＭＳ 明朝"/>
                <a:cs typeface="Cambria"/>
              </a:rPr>
              <a:t>TinEye</a:t>
            </a:r>
            <a:r>
              <a:rPr lang="en-US" sz="1600" dirty="0">
                <a:latin typeface="Cambria"/>
                <a:ea typeface="ＭＳ 明朝"/>
                <a:cs typeface="Cambria"/>
              </a:rPr>
              <a:t>, </a:t>
            </a:r>
            <a:r>
              <a:rPr lang="en-US" sz="1600" dirty="0" err="1">
                <a:latin typeface="Cambria"/>
                <a:ea typeface="ＭＳ 明朝"/>
                <a:cs typeface="Cambria"/>
              </a:rPr>
              <a:t>VisionSmarts</a:t>
            </a:r>
            <a:r>
              <a:rPr lang="en-US" sz="1600" dirty="0">
                <a:latin typeface="Cambria"/>
                <a:ea typeface="ＭＳ 明朝"/>
                <a:cs typeface="Cambria"/>
              </a:rPr>
              <a:t>; [accessed 2017 Apr 9]. http://</a:t>
            </a:r>
            <a:r>
              <a:rPr lang="en-US" sz="1600" dirty="0" err="1">
                <a:latin typeface="Cambria"/>
                <a:ea typeface="ＭＳ 明朝"/>
                <a:cs typeface="Cambria"/>
              </a:rPr>
              <a:t>neuralnetworksanddeeplearning.com</a:t>
            </a:r>
            <a:r>
              <a:rPr lang="en-US" sz="1600" dirty="0">
                <a:latin typeface="Cambria"/>
                <a:ea typeface="ＭＳ 明朝"/>
                <a:cs typeface="Cambria"/>
              </a:rPr>
              <a:t>/chap5.</a:t>
            </a:r>
            <a:r>
              <a:rPr lang="en-US" sz="1600" dirty="0" smtClean="0">
                <a:latin typeface="Cambria"/>
                <a:ea typeface="ＭＳ 明朝"/>
                <a:cs typeface="Cambria"/>
              </a:rPr>
              <a:t>html</a:t>
            </a:r>
            <a:endParaRPr lang="en-US" sz="1600" dirty="0">
              <a:latin typeface="Cambria"/>
              <a:ea typeface="ＭＳ 明朝"/>
              <a:cs typeface="Cambria"/>
            </a:endParaRPr>
          </a:p>
          <a:p>
            <a:pPr marL="457200" marR="0" indent="-457200">
              <a:spcBef>
                <a:spcPts val="0"/>
              </a:spcBef>
              <a:spcAft>
                <a:spcPts val="0"/>
              </a:spcAft>
            </a:pPr>
            <a:r>
              <a:rPr lang="en-US" sz="1600" dirty="0">
                <a:latin typeface="Cambria"/>
                <a:ea typeface="ＭＳ 明朝"/>
                <a:cs typeface="Cambria"/>
              </a:rPr>
              <a:t>Powers DM. 2011. EVALUATION: FROM PRECISION, RECALL AND F-MEASURE TO ROC, INFORMEDNESS, MARKEDNESS &amp; </a:t>
            </a:r>
            <a:r>
              <a:rPr lang="en-US" sz="1600" dirty="0" err="1">
                <a:latin typeface="Cambria"/>
                <a:ea typeface="ＭＳ 明朝"/>
                <a:cs typeface="Cambria"/>
              </a:rPr>
              <a:t>CORRELATION.Empirical</a:t>
            </a:r>
            <a:r>
              <a:rPr lang="en-US" sz="1600" dirty="0">
                <a:latin typeface="Cambria"/>
                <a:ea typeface="ＭＳ 明朝"/>
                <a:cs typeface="Cambria"/>
              </a:rPr>
              <a:t> Methods in Natural Language Processing [accessed 2017 Apr 9]; 2:37–63. http://dspace2.flinders.edu.au/</a:t>
            </a:r>
            <a:r>
              <a:rPr lang="en-US" sz="1600" dirty="0" err="1">
                <a:latin typeface="Cambria"/>
                <a:ea typeface="ＭＳ 明朝"/>
                <a:cs typeface="Cambria"/>
              </a:rPr>
              <a:t>xmlui</a:t>
            </a:r>
            <a:r>
              <a:rPr lang="en-US" sz="1600" dirty="0">
                <a:latin typeface="Cambria"/>
                <a:ea typeface="ＭＳ 明朝"/>
                <a:cs typeface="Cambria"/>
              </a:rPr>
              <a:t>/</a:t>
            </a:r>
            <a:r>
              <a:rPr lang="en-US" sz="1600" dirty="0" err="1">
                <a:latin typeface="Cambria"/>
                <a:ea typeface="ＭＳ 明朝"/>
                <a:cs typeface="Cambria"/>
              </a:rPr>
              <a:t>bitstream</a:t>
            </a:r>
            <a:r>
              <a:rPr lang="en-US" sz="1600" dirty="0">
                <a:latin typeface="Cambria"/>
                <a:ea typeface="ＭＳ 明朝"/>
                <a:cs typeface="Cambria"/>
              </a:rPr>
              <a:t>/handle/2328/27165/Powers%20Evaluation.pdf?sequence=</a:t>
            </a:r>
            <a:r>
              <a:rPr lang="en-US" sz="1600" dirty="0" smtClean="0">
                <a:latin typeface="Cambria"/>
                <a:ea typeface="ＭＳ 明朝"/>
                <a:cs typeface="Cambria"/>
              </a:rPr>
              <a:t>1</a:t>
            </a:r>
            <a:endParaRPr lang="en-US" sz="1600" dirty="0">
              <a:latin typeface="Cambria"/>
              <a:ea typeface="ＭＳ 明朝"/>
              <a:cs typeface="Cambria"/>
            </a:endParaRPr>
          </a:p>
          <a:p>
            <a:pPr marL="457200" marR="0" indent="-457200">
              <a:spcBef>
                <a:spcPts val="0"/>
              </a:spcBef>
              <a:spcAft>
                <a:spcPts val="0"/>
              </a:spcAft>
            </a:pPr>
            <a:r>
              <a:rPr lang="en-US" sz="1600" dirty="0" err="1">
                <a:latin typeface="Cambria"/>
                <a:ea typeface="ＭＳ 明朝"/>
                <a:cs typeface="Cambria"/>
              </a:rPr>
              <a:t>Prager</a:t>
            </a:r>
            <a:r>
              <a:rPr lang="en-US" sz="1600" dirty="0">
                <a:latin typeface="Cambria"/>
                <a:ea typeface="ＭＳ 明朝"/>
                <a:cs typeface="Cambria"/>
              </a:rPr>
              <a:t> JM, Liang JJ, </a:t>
            </a:r>
            <a:r>
              <a:rPr lang="en-US" sz="1600" dirty="0" err="1">
                <a:latin typeface="Cambria"/>
                <a:ea typeface="ＭＳ 明朝"/>
                <a:cs typeface="Cambria"/>
              </a:rPr>
              <a:t>Devarakonda</a:t>
            </a:r>
            <a:r>
              <a:rPr lang="en-US" sz="1600" dirty="0">
                <a:latin typeface="Cambria"/>
                <a:ea typeface="ＭＳ 明朝"/>
                <a:cs typeface="Cambria"/>
              </a:rPr>
              <a:t> MV. 2016. </a:t>
            </a:r>
            <a:r>
              <a:rPr lang="en-US" sz="1600" dirty="0" err="1">
                <a:latin typeface="Cambria"/>
                <a:ea typeface="ＭＳ 明朝"/>
                <a:cs typeface="Cambria"/>
              </a:rPr>
              <a:t>SemanticFind</a:t>
            </a:r>
            <a:r>
              <a:rPr lang="en-US" sz="1600" dirty="0">
                <a:latin typeface="Cambria"/>
                <a:ea typeface="ＭＳ 明朝"/>
                <a:cs typeface="Cambria"/>
              </a:rPr>
              <a:t>: Locating What You Want in a Patient Record, Not Just What You Ask For. IBM Research Division [accessed 2017 Apr 9]; http://</a:t>
            </a:r>
            <a:r>
              <a:rPr lang="en-US" sz="1600" dirty="0" err="1">
                <a:latin typeface="Cambria"/>
                <a:ea typeface="ＭＳ 明朝"/>
                <a:cs typeface="Cambria"/>
              </a:rPr>
              <a:t>domino.research.ibm.com</a:t>
            </a:r>
            <a:r>
              <a:rPr lang="en-US" sz="1600" dirty="0">
                <a:latin typeface="Cambria"/>
                <a:ea typeface="ＭＳ 明朝"/>
                <a:cs typeface="Cambria"/>
              </a:rPr>
              <a:t>/library/</a:t>
            </a:r>
            <a:r>
              <a:rPr lang="en-US" sz="1600" dirty="0" err="1">
                <a:latin typeface="Cambria"/>
                <a:ea typeface="ＭＳ 明朝"/>
                <a:cs typeface="Cambria"/>
              </a:rPr>
              <a:t>cyberdig.nsf</a:t>
            </a:r>
            <a:r>
              <a:rPr lang="en-US" sz="1600" dirty="0">
                <a:latin typeface="Cambria"/>
                <a:ea typeface="ＭＳ 明朝"/>
                <a:cs typeface="Cambria"/>
              </a:rPr>
              <a:t>/papers/93F3B60E55AE2D42852580530067E897/$File/rc25627.</a:t>
            </a:r>
            <a:r>
              <a:rPr lang="en-US" sz="1600" dirty="0" smtClean="0">
                <a:latin typeface="Cambria"/>
                <a:ea typeface="ＭＳ 明朝"/>
                <a:cs typeface="Cambria"/>
              </a:rPr>
              <a:t>pdf</a:t>
            </a:r>
            <a:endParaRPr lang="en-US" sz="1600" dirty="0">
              <a:latin typeface="Cambria"/>
              <a:ea typeface="ＭＳ 明朝"/>
              <a:cs typeface="Cambria"/>
            </a:endParaRPr>
          </a:p>
          <a:p>
            <a:pPr marL="457200" marR="0" indent="-457200">
              <a:spcBef>
                <a:spcPts val="0"/>
              </a:spcBef>
              <a:spcAft>
                <a:spcPts val="0"/>
              </a:spcAft>
            </a:pPr>
            <a:r>
              <a:rPr lang="en-US" sz="1600" dirty="0" err="1">
                <a:latin typeface="Cambria"/>
                <a:ea typeface="ＭＳ 明朝"/>
                <a:cs typeface="Cambria"/>
              </a:rPr>
              <a:t>Rong</a:t>
            </a:r>
            <a:r>
              <a:rPr lang="en-US" sz="1600" dirty="0">
                <a:latin typeface="Cambria"/>
                <a:ea typeface="ＭＳ 明朝"/>
                <a:cs typeface="Cambria"/>
              </a:rPr>
              <a:t> X. 2014. word2vec Parameter Learning Explained. [accessed 2017 Apr 9]; https://</a:t>
            </a:r>
            <a:r>
              <a:rPr lang="en-US" sz="1600" dirty="0" err="1">
                <a:latin typeface="Cambria"/>
                <a:ea typeface="ＭＳ 明朝"/>
                <a:cs typeface="Cambria"/>
              </a:rPr>
              <a:t>arxiv.org</a:t>
            </a:r>
            <a:r>
              <a:rPr lang="en-US" sz="1600" dirty="0">
                <a:latin typeface="Cambria"/>
                <a:ea typeface="ＭＳ 明朝"/>
                <a:cs typeface="Cambria"/>
              </a:rPr>
              <a:t>/</a:t>
            </a:r>
            <a:r>
              <a:rPr lang="en-US" sz="1600" dirty="0" err="1">
                <a:latin typeface="Cambria"/>
                <a:ea typeface="ＭＳ 明朝"/>
                <a:cs typeface="Cambria"/>
              </a:rPr>
              <a:t>pdf</a:t>
            </a:r>
            <a:r>
              <a:rPr lang="en-US" sz="1600" dirty="0">
                <a:latin typeface="Cambria"/>
                <a:ea typeface="ＭＳ 明朝"/>
                <a:cs typeface="Cambria"/>
              </a:rPr>
              <a:t>/1411.2738.</a:t>
            </a:r>
            <a:r>
              <a:rPr lang="en-US" sz="1600" dirty="0" smtClean="0">
                <a:latin typeface="Cambria"/>
                <a:ea typeface="ＭＳ 明朝"/>
                <a:cs typeface="Cambria"/>
              </a:rPr>
              <a:t>pdf</a:t>
            </a:r>
          </a:p>
          <a:p>
            <a:pPr marL="457200" indent="-457200"/>
            <a:r>
              <a:rPr lang="en-US" sz="1600" dirty="0" err="1">
                <a:latin typeface="Cambria"/>
                <a:ea typeface="ＭＳ 明朝"/>
                <a:cs typeface="Cambria"/>
              </a:rPr>
              <a:t>Valkov</a:t>
            </a:r>
            <a:r>
              <a:rPr lang="en-US" sz="1600" dirty="0">
                <a:latin typeface="Cambria"/>
                <a:ea typeface="ＭＳ 明朝"/>
                <a:cs typeface="Cambria"/>
              </a:rPr>
              <a:t>, </a:t>
            </a:r>
            <a:r>
              <a:rPr lang="en-US" sz="1600" dirty="0" err="1">
                <a:latin typeface="Cambria"/>
                <a:ea typeface="ＭＳ 明朝"/>
                <a:cs typeface="Cambria"/>
              </a:rPr>
              <a:t>Venelin</a:t>
            </a:r>
            <a:r>
              <a:rPr lang="en-US" sz="1600" dirty="0">
                <a:latin typeface="Cambria"/>
                <a:ea typeface="ＭＳ 明朝"/>
                <a:cs typeface="Cambria"/>
              </a:rPr>
              <a:t>. </a:t>
            </a:r>
            <a:r>
              <a:rPr lang="en-US" sz="1600" i="1" dirty="0">
                <a:latin typeface="Cambria"/>
                <a:ea typeface="ＭＳ 明朝"/>
                <a:cs typeface="Cambria"/>
              </a:rPr>
              <a:t>What to Do When Data Is Missing? </a:t>
            </a:r>
            <a:r>
              <a:rPr lang="mr-IN" sz="1600" i="1" dirty="0">
                <a:latin typeface="Cambria"/>
                <a:ea typeface="ＭＳ 明朝"/>
                <a:cs typeface="Cambria"/>
              </a:rPr>
              <a:t>–</a:t>
            </a:r>
            <a:r>
              <a:rPr lang="en-US" sz="1600" i="1" dirty="0">
                <a:latin typeface="Cambria"/>
                <a:ea typeface="ＭＳ 明朝"/>
                <a:cs typeface="Cambria"/>
              </a:rPr>
              <a:t> Part II</a:t>
            </a:r>
            <a:r>
              <a:rPr lang="en-US" sz="1600" dirty="0">
                <a:latin typeface="Cambria"/>
                <a:ea typeface="ＭＳ 明朝"/>
                <a:cs typeface="Cambria"/>
              </a:rPr>
              <a:t>. 2018. Web. 13 Jan 2019</a:t>
            </a:r>
            <a:r>
              <a:rPr lang="en-US" sz="1600" dirty="0" smtClean="0">
                <a:latin typeface="Cambria"/>
                <a:ea typeface="ＭＳ 明朝"/>
                <a:cs typeface="Cambria"/>
              </a:rPr>
              <a:t>.</a:t>
            </a:r>
            <a:endParaRPr lang="en-US" sz="1600" dirty="0">
              <a:latin typeface="Cambria"/>
              <a:ea typeface="ＭＳ 明朝"/>
              <a:cs typeface="Cambria"/>
            </a:endParaRPr>
          </a:p>
          <a:p>
            <a:pPr marL="457200" marR="0" indent="-457200">
              <a:spcBef>
                <a:spcPts val="0"/>
              </a:spcBef>
              <a:spcAft>
                <a:spcPts val="0"/>
              </a:spcAft>
            </a:pPr>
            <a:r>
              <a:rPr lang="en-US" sz="1600" dirty="0">
                <a:latin typeface="Cambria"/>
                <a:ea typeface="ＭＳ 明朝"/>
                <a:cs typeface="Cambria"/>
              </a:rPr>
              <a:t>Yang Z, Hu Z, </a:t>
            </a:r>
            <a:r>
              <a:rPr lang="en-US" sz="1600" dirty="0" err="1">
                <a:latin typeface="Cambria"/>
                <a:ea typeface="ＭＳ 明朝"/>
                <a:cs typeface="Cambria"/>
              </a:rPr>
              <a:t>Salakhutdinov</a:t>
            </a:r>
            <a:r>
              <a:rPr lang="en-US" sz="1600" dirty="0">
                <a:latin typeface="Cambria"/>
                <a:ea typeface="ＭＳ 明朝"/>
                <a:cs typeface="Cambria"/>
              </a:rPr>
              <a:t> R, Berg-Kirkpatrick T. 2017. Improved </a:t>
            </a:r>
            <a:r>
              <a:rPr lang="en-US" sz="1600" dirty="0" err="1">
                <a:latin typeface="Cambria"/>
                <a:ea typeface="ＭＳ 明朝"/>
                <a:cs typeface="Cambria"/>
              </a:rPr>
              <a:t>Variational</a:t>
            </a:r>
            <a:r>
              <a:rPr lang="en-US" sz="1600" dirty="0">
                <a:latin typeface="Cambria"/>
                <a:ea typeface="ＭＳ 明朝"/>
                <a:cs typeface="Cambria"/>
              </a:rPr>
              <a:t> </a:t>
            </a:r>
            <a:r>
              <a:rPr lang="en-US" sz="1600" dirty="0" err="1">
                <a:latin typeface="Cambria"/>
                <a:ea typeface="ＭＳ 明朝"/>
                <a:cs typeface="Cambria"/>
              </a:rPr>
              <a:t>Autoencoders</a:t>
            </a:r>
            <a:r>
              <a:rPr lang="en-US" sz="1600" dirty="0">
                <a:latin typeface="Cambria"/>
                <a:ea typeface="ＭＳ 明朝"/>
                <a:cs typeface="Cambria"/>
              </a:rPr>
              <a:t> for Text Modeling using Dilated Convolutions. [accessed 2018 Dec 31]; https://</a:t>
            </a:r>
            <a:r>
              <a:rPr lang="en-US" sz="1600" dirty="0" err="1">
                <a:latin typeface="Cambria"/>
                <a:ea typeface="ＭＳ 明朝"/>
                <a:cs typeface="Cambria"/>
              </a:rPr>
              <a:t>arxiv.org</a:t>
            </a:r>
            <a:r>
              <a:rPr lang="en-US" sz="1600" dirty="0">
                <a:latin typeface="Cambria"/>
                <a:ea typeface="ＭＳ 明朝"/>
                <a:cs typeface="Cambria"/>
              </a:rPr>
              <a:t>/</a:t>
            </a:r>
            <a:r>
              <a:rPr lang="en-US" sz="1600" dirty="0" err="1">
                <a:latin typeface="Cambria"/>
                <a:ea typeface="ＭＳ 明朝"/>
                <a:cs typeface="Cambria"/>
              </a:rPr>
              <a:t>pdf</a:t>
            </a:r>
            <a:r>
              <a:rPr lang="en-US" sz="1600" dirty="0">
                <a:latin typeface="Cambria"/>
                <a:ea typeface="ＭＳ 明朝"/>
                <a:cs typeface="Cambria"/>
              </a:rPr>
              <a:t>/</a:t>
            </a:r>
            <a:r>
              <a:rPr lang="en-US" sz="1600" dirty="0" smtClean="0">
                <a:latin typeface="Cambria"/>
                <a:ea typeface="ＭＳ 明朝"/>
                <a:cs typeface="Cambria"/>
              </a:rPr>
              <a:t>1702.08139</a:t>
            </a:r>
            <a:endParaRPr lang="en-US" sz="1600" dirty="0">
              <a:latin typeface="Cambria"/>
              <a:ea typeface="ＭＳ 明朝"/>
              <a:cs typeface="Cambria"/>
            </a:endParaRPr>
          </a:p>
          <a:p>
            <a:pPr marL="457200" marR="0" indent="-457200">
              <a:spcBef>
                <a:spcPts val="0"/>
              </a:spcBef>
              <a:spcAft>
                <a:spcPts val="0"/>
              </a:spcAft>
            </a:pPr>
            <a:r>
              <a:rPr lang="en-US" sz="1600" dirty="0">
                <a:latin typeface="Cambria"/>
                <a:ea typeface="ＭＳ 明朝"/>
                <a:cs typeface="Cambria"/>
              </a:rPr>
              <a:t>Zhang Y, </a:t>
            </a:r>
            <a:r>
              <a:rPr lang="en-US" sz="1600" dirty="0" err="1">
                <a:latin typeface="Cambria"/>
                <a:ea typeface="ＭＳ 明朝"/>
                <a:cs typeface="Cambria"/>
              </a:rPr>
              <a:t>Rahman</a:t>
            </a:r>
            <a:r>
              <a:rPr lang="en-US" sz="1600" dirty="0">
                <a:latin typeface="Cambria"/>
                <a:ea typeface="ＭＳ 明朝"/>
                <a:cs typeface="Cambria"/>
              </a:rPr>
              <a:t> M, </a:t>
            </a:r>
            <a:r>
              <a:rPr lang="en-US" sz="1600" dirty="0" err="1">
                <a:latin typeface="Cambria"/>
                <a:ea typeface="ＭＳ 明朝"/>
                <a:cs typeface="Cambria"/>
              </a:rPr>
              <a:t>Brayla</a:t>
            </a:r>
            <a:r>
              <a:rPr lang="en-US" sz="1600" dirty="0">
                <a:latin typeface="Cambria"/>
                <a:ea typeface="ＭＳ 明朝"/>
                <a:cs typeface="Cambria"/>
              </a:rPr>
              <a:t> A, Dang B, Chang H-L, Kim H, McNamara Q, </a:t>
            </a:r>
            <a:r>
              <a:rPr lang="en-US" sz="1600" dirty="0" err="1">
                <a:latin typeface="Cambria"/>
                <a:ea typeface="ＭＳ 明朝"/>
                <a:cs typeface="Cambria"/>
              </a:rPr>
              <a:t>Angert</a:t>
            </a:r>
            <a:r>
              <a:rPr lang="en-US" sz="1600" dirty="0">
                <a:latin typeface="Cambria"/>
                <a:ea typeface="ＭＳ 明朝"/>
                <a:cs typeface="Cambria"/>
              </a:rPr>
              <a:t> A, Banner E, </a:t>
            </a:r>
            <a:r>
              <a:rPr lang="en-US" sz="1600" dirty="0" err="1">
                <a:latin typeface="Cambria"/>
                <a:ea typeface="ＭＳ 明朝"/>
                <a:cs typeface="Cambria"/>
              </a:rPr>
              <a:t>Khetan</a:t>
            </a:r>
            <a:r>
              <a:rPr lang="en-US" sz="1600" dirty="0">
                <a:latin typeface="Cambria"/>
                <a:ea typeface="ＭＳ 明朝"/>
                <a:cs typeface="Cambria"/>
              </a:rPr>
              <a:t> V, et al. 2016. Neural Information Retrieval: A Literature Review. Clinical </a:t>
            </a:r>
            <a:r>
              <a:rPr lang="en-US" sz="1600" dirty="0" err="1">
                <a:latin typeface="Cambria"/>
                <a:ea typeface="ＭＳ 明朝"/>
                <a:cs typeface="Cambria"/>
              </a:rPr>
              <a:t>Orthopaedics</a:t>
            </a:r>
            <a:r>
              <a:rPr lang="en-US" sz="1600" dirty="0">
                <a:latin typeface="Cambria"/>
                <a:ea typeface="ＭＳ 明朝"/>
                <a:cs typeface="Cambria"/>
              </a:rPr>
              <a:t> and Related Research [accessed 2017 Apr 9]; 1611.06792. https://arxiv.org/pdf/1611.06792.</a:t>
            </a:r>
            <a:r>
              <a:rPr lang="en-US" sz="1600" dirty="0" smtClean="0">
                <a:latin typeface="Cambria"/>
                <a:ea typeface="ＭＳ 明朝"/>
                <a:cs typeface="Cambria"/>
              </a:rPr>
              <a:t>pdf</a:t>
            </a:r>
          </a:p>
          <a:p>
            <a:pPr marL="457200" marR="0" indent="-457200">
              <a:spcBef>
                <a:spcPts val="0"/>
              </a:spcBef>
              <a:spcAft>
                <a:spcPts val="0"/>
              </a:spcAft>
            </a:pPr>
            <a:endParaRPr lang="en-US" sz="1600" dirty="0" smtClean="0">
              <a:latin typeface="Cambria"/>
              <a:ea typeface="ＭＳ 明朝"/>
              <a:cs typeface="Cambria"/>
            </a:endParaRPr>
          </a:p>
          <a:p>
            <a:pPr marL="457200" indent="-457200"/>
            <a:r>
              <a:rPr lang="en-US" sz="1600" dirty="0">
                <a:latin typeface="Cambria"/>
                <a:cs typeface="Cambria"/>
              </a:rPr>
              <a:t>I would like to thank Dr. </a:t>
            </a:r>
            <a:r>
              <a:rPr lang="en-US" sz="1600" dirty="0" err="1">
                <a:latin typeface="Cambria"/>
                <a:cs typeface="Cambria"/>
              </a:rPr>
              <a:t>Laux</a:t>
            </a:r>
            <a:r>
              <a:rPr lang="en-US" sz="1600" dirty="0">
                <a:latin typeface="Cambria"/>
                <a:cs typeface="Cambria"/>
              </a:rPr>
              <a:t> for her help throughout my time as an Anderson Scholar, Mr. Sweeney in advising me in this project, Dr. Dyke for his help in preparing my work, and Mrs. Axelrod for her help throughout my project.  </a:t>
            </a:r>
          </a:p>
          <a:p>
            <a:pPr marL="457200" marR="0" indent="-457200">
              <a:spcBef>
                <a:spcPts val="0"/>
              </a:spcBef>
              <a:spcAft>
                <a:spcPts val="0"/>
              </a:spcAft>
            </a:pPr>
            <a:endParaRPr lang="en-US" sz="1600" dirty="0" smtClean="0">
              <a:latin typeface="Cambria"/>
              <a:ea typeface="ＭＳ 明朝"/>
              <a:cs typeface="Cambria"/>
            </a:endParaRPr>
          </a:p>
        </p:txBody>
      </p:sp>
      <p:sp>
        <p:nvSpPr>
          <p:cNvPr id="32" name="Rectangle 31"/>
          <p:cNvSpPr/>
          <p:nvPr/>
        </p:nvSpPr>
        <p:spPr bwMode="auto">
          <a:xfrm>
            <a:off x="33316350" y="3341530"/>
            <a:ext cx="10363200" cy="2901061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p:txBody>
      </p:sp>
      <p:pic>
        <p:nvPicPr>
          <p:cNvPr id="33" name="Picture 32" descr="US_Logo_OL_REV_CMYK.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767" y="596672"/>
            <a:ext cx="9124675" cy="2175559"/>
          </a:xfrm>
          <a:prstGeom prst="rect">
            <a:avLst/>
          </a:prstGeom>
        </p:spPr>
      </p:pic>
      <p:pic>
        <p:nvPicPr>
          <p:cNvPr id="36" name="Picture 35" descr="DCNN loss.png"/>
          <p:cNvPicPr/>
          <p:nvPr/>
        </p:nvPicPr>
        <p:blipFill>
          <a:blip r:embed="rId3">
            <a:extLst>
              <a:ext uri="{28A0092B-C50C-407E-A947-70E740481C1C}">
                <a14:useLocalDpi xmlns:a14="http://schemas.microsoft.com/office/drawing/2010/main" val="0"/>
              </a:ext>
            </a:extLst>
          </a:blip>
          <a:stretch>
            <a:fillRect/>
          </a:stretch>
        </p:blipFill>
        <p:spPr>
          <a:xfrm>
            <a:off x="11744757" y="11752252"/>
            <a:ext cx="20500556" cy="6411242"/>
          </a:xfrm>
          <a:prstGeom prst="rect">
            <a:avLst/>
          </a:prstGeom>
        </p:spPr>
      </p:pic>
      <p:pic>
        <p:nvPicPr>
          <p:cNvPr id="37" name="Picture 36" descr="Macintosh HD:Users:dsiegler19:Desktop:Screen Shot 2018-12-31 at 5.10.31 PM.png"/>
          <p:cNvPicPr/>
          <p:nvPr/>
        </p:nvPicPr>
        <p:blipFill>
          <a:blip r:embed="rId4">
            <a:extLst>
              <a:ext uri="{28A0092B-C50C-407E-A947-70E740481C1C}">
                <a14:useLocalDpi xmlns:a14="http://schemas.microsoft.com/office/drawing/2010/main" val="0"/>
              </a:ext>
            </a:extLst>
          </a:blip>
          <a:srcRect/>
          <a:stretch>
            <a:fillRect/>
          </a:stretch>
        </p:blipFill>
        <p:spPr bwMode="auto">
          <a:xfrm>
            <a:off x="13608725" y="21618208"/>
            <a:ext cx="16672746" cy="6844192"/>
          </a:xfrm>
          <a:prstGeom prst="rect">
            <a:avLst/>
          </a:prstGeom>
          <a:noFill/>
          <a:ln>
            <a:noFill/>
          </a:ln>
        </p:spPr>
      </p:pic>
      <p:sp>
        <p:nvSpPr>
          <p:cNvPr id="2" name="Rectangle 1"/>
          <p:cNvSpPr/>
          <p:nvPr/>
        </p:nvSpPr>
        <p:spPr>
          <a:xfrm>
            <a:off x="12649200" y="18917486"/>
            <a:ext cx="19278600" cy="1938992"/>
          </a:xfrm>
          <a:prstGeom prst="rect">
            <a:avLst/>
          </a:prstGeom>
        </p:spPr>
        <p:txBody>
          <a:bodyPr wrap="square">
            <a:spAutoFit/>
          </a:bodyPr>
          <a:lstStyle/>
          <a:p>
            <a:pPr algn="just"/>
            <a:r>
              <a:rPr lang="en-US" sz="2400" b="1" dirty="0"/>
              <a:t>Figure 3. </a:t>
            </a:r>
            <a:r>
              <a:rPr lang="en-US" sz="2400" dirty="0"/>
              <a:t>This chart shows the loss over time during the training of the </a:t>
            </a:r>
            <a:r>
              <a:rPr lang="en-US" sz="2400" dirty="0" err="1"/>
              <a:t>autoencoder</a:t>
            </a:r>
            <a:r>
              <a:rPr lang="en-US" sz="2400" dirty="0"/>
              <a:t>. The x axis shows time in training steps while the y axis shows loss computed with the Noise Contrastive Estimation loss formula. This run was done with a learning rate of 0.01.</a:t>
            </a:r>
          </a:p>
          <a:p>
            <a:pPr algn="just"/>
            <a:r>
              <a:rPr lang="en-US" sz="2400" dirty="0"/>
              <a:t> </a:t>
            </a:r>
          </a:p>
          <a:p>
            <a:pPr algn="just"/>
            <a:r>
              <a:rPr lang="en-US" sz="2400" dirty="0"/>
              <a:t>Since there is no objective measurement of accuracy for </a:t>
            </a:r>
            <a:r>
              <a:rPr lang="en-US" sz="2400" dirty="0" err="1"/>
              <a:t>autoencoders</a:t>
            </a:r>
            <a:r>
              <a:rPr lang="en-US" sz="2400" dirty="0"/>
              <a:t>, I instead measured the cosine similarity between some semantically similar words, and this followed the same pattern as the loss. </a:t>
            </a:r>
          </a:p>
        </p:txBody>
      </p:sp>
      <p:sp>
        <p:nvSpPr>
          <p:cNvPr id="3" name="Rectangle 2"/>
          <p:cNvSpPr/>
          <p:nvPr/>
        </p:nvSpPr>
        <p:spPr>
          <a:xfrm>
            <a:off x="14830657" y="29191505"/>
            <a:ext cx="14275012" cy="1938992"/>
          </a:xfrm>
          <a:prstGeom prst="rect">
            <a:avLst/>
          </a:prstGeom>
        </p:spPr>
        <p:txBody>
          <a:bodyPr wrap="square">
            <a:spAutoFit/>
          </a:bodyPr>
          <a:lstStyle/>
          <a:p>
            <a:pPr algn="just"/>
            <a:r>
              <a:rPr lang="en-US" sz="2400" b="1" dirty="0"/>
              <a:t>Figure 4. </a:t>
            </a:r>
            <a:r>
              <a:rPr lang="en-US" sz="2400" dirty="0"/>
              <a:t>Using </a:t>
            </a:r>
            <a:r>
              <a:rPr lang="en-US" sz="2400" dirty="0" err="1"/>
              <a:t>Tensorboard’s</a:t>
            </a:r>
            <a:r>
              <a:rPr lang="en-US" sz="2400" dirty="0"/>
              <a:t> embedding visualizer feature, you can take the results of the word2vec and visualize them in space. Since word2vec </a:t>
            </a:r>
            <a:r>
              <a:rPr lang="en-US" sz="2400" dirty="0" smtClean="0"/>
              <a:t>associates </a:t>
            </a:r>
            <a:r>
              <a:rPr lang="en-US" sz="2400" dirty="0"/>
              <a:t>a (high-dimensional vector with each word, this visualizer tool runs PCA to reduce these vectors down to 3 dimensions. Thus, each dot represents a word and it’s position in space has a vague correlation with its semantic meaning (the correlation is only vague because PCA was used to take these vectors down from 768 to 3 dimensions, losing a lot of information in the process).  </a:t>
            </a:r>
          </a:p>
        </p:txBody>
      </p:sp>
      <p:sp>
        <p:nvSpPr>
          <p:cNvPr id="7" name="Rectangle 6"/>
          <p:cNvSpPr/>
          <p:nvPr/>
        </p:nvSpPr>
        <p:spPr>
          <a:xfrm>
            <a:off x="33451800" y="18494276"/>
            <a:ext cx="9906000" cy="2677656"/>
          </a:xfrm>
          <a:prstGeom prst="rect">
            <a:avLst/>
          </a:prstGeom>
        </p:spPr>
        <p:txBody>
          <a:bodyPr wrap="square">
            <a:spAutoFit/>
          </a:bodyPr>
          <a:lstStyle/>
          <a:p>
            <a:pPr algn="just"/>
            <a:r>
              <a:rPr lang="en-US" sz="2400" dirty="0"/>
              <a:t>Currently, it is unclear whether my hypothesis was supported. I did make an </a:t>
            </a:r>
            <a:r>
              <a:rPr lang="en-US" sz="2400" dirty="0" err="1"/>
              <a:t>autoencoder</a:t>
            </a:r>
            <a:r>
              <a:rPr lang="en-US" sz="2400" dirty="0"/>
              <a:t>, but I currently have neither the means nor time to examine its usefulness in full. In the future I hope to use this </a:t>
            </a:r>
            <a:r>
              <a:rPr lang="en-US" sz="2400" dirty="0" err="1"/>
              <a:t>autoencoder</a:t>
            </a:r>
            <a:r>
              <a:rPr lang="en-US" sz="2400" dirty="0"/>
              <a:t> in conjunction with a classifier in order to test if the addition of the medical literature will help in classification. With data gathered from this, I may be able to more accurately assess whether the </a:t>
            </a:r>
            <a:r>
              <a:rPr lang="en-US" sz="2400" dirty="0" err="1"/>
              <a:t>autoencoder</a:t>
            </a:r>
            <a:r>
              <a:rPr lang="en-US" sz="2400" dirty="0"/>
              <a:t> was able to encode the text data to a sufficient standard.</a:t>
            </a:r>
          </a:p>
        </p:txBody>
      </p:sp>
      <p:pic>
        <p:nvPicPr>
          <p:cNvPr id="38" name="Picture 37" descr="Macintosh HD:private:var:folders:zd:8n1qrb_n7bvbqr_4kvkfrs5sxn2m6z:T:TemporaryItems:images.png"/>
          <p:cNvPicPr/>
          <p:nvPr/>
        </p:nvPicPr>
        <p:blipFill>
          <a:blip r:embed="rId5">
            <a:extLst>
              <a:ext uri="{28A0092B-C50C-407E-A947-70E740481C1C}">
                <a14:useLocalDpi xmlns:a14="http://schemas.microsoft.com/office/drawing/2010/main" val="0"/>
              </a:ext>
            </a:extLst>
          </a:blip>
          <a:srcRect/>
          <a:stretch>
            <a:fillRect/>
          </a:stretch>
        </p:blipFill>
        <p:spPr bwMode="auto">
          <a:xfrm>
            <a:off x="827850" y="12732979"/>
            <a:ext cx="4228604" cy="2608691"/>
          </a:xfrm>
          <a:prstGeom prst="rect">
            <a:avLst/>
          </a:prstGeom>
          <a:noFill/>
          <a:ln>
            <a:noFill/>
          </a:ln>
        </p:spPr>
      </p:pic>
      <p:sp>
        <p:nvSpPr>
          <p:cNvPr id="39" name="Rectangle 38"/>
          <p:cNvSpPr/>
          <p:nvPr/>
        </p:nvSpPr>
        <p:spPr>
          <a:xfrm>
            <a:off x="381001" y="11152701"/>
            <a:ext cx="9858963" cy="1938992"/>
          </a:xfrm>
          <a:prstGeom prst="rect">
            <a:avLst/>
          </a:prstGeom>
        </p:spPr>
        <p:txBody>
          <a:bodyPr wrap="square">
            <a:spAutoFit/>
          </a:bodyPr>
          <a:lstStyle/>
          <a:p>
            <a:pPr algn="just"/>
            <a:r>
              <a:rPr lang="en-US" sz="2000" dirty="0" smtClean="0"/>
              <a:t>        A </a:t>
            </a:r>
            <a:r>
              <a:rPr lang="en-US" sz="2000" dirty="0"/>
              <a:t>neural network is a type of computer program that roughly simulates the brain in order to perform a variety of tasks. At its core, the neural network is a collection of “neurons.” Each neuron takes in an input in the form of a number and produces an output only if the input is greater than a certain threshold. The outputs between neurons are multiplied by weights (Figure 1).</a:t>
            </a:r>
          </a:p>
          <a:p>
            <a:r>
              <a:rPr lang="en-US" sz="2000" dirty="0"/>
              <a:t> </a:t>
            </a:r>
          </a:p>
        </p:txBody>
      </p:sp>
      <p:sp>
        <p:nvSpPr>
          <p:cNvPr id="40" name="Rectangle 39"/>
          <p:cNvSpPr/>
          <p:nvPr/>
        </p:nvSpPr>
        <p:spPr>
          <a:xfrm>
            <a:off x="381000" y="15370344"/>
            <a:ext cx="9825037" cy="6247864"/>
          </a:xfrm>
          <a:prstGeom prst="rect">
            <a:avLst/>
          </a:prstGeom>
        </p:spPr>
        <p:txBody>
          <a:bodyPr wrap="square">
            <a:spAutoFit/>
          </a:bodyPr>
          <a:lstStyle/>
          <a:p>
            <a:pPr algn="just"/>
            <a:r>
              <a:rPr lang="en-US" sz="2000" dirty="0" smtClean="0"/>
              <a:t>        These </a:t>
            </a:r>
            <a:r>
              <a:rPr lang="en-US" sz="2000" dirty="0"/>
              <a:t>weights are what are changed during training. A neural network is usually trained by feeding it many examples of the problem it is trying to solve. For each example the neural network runs and produces an output and depending on how wrong that output is, the program changes weights connecting certain neurons in the network. This process has to be repeated on thousands of training examples before the network is nearly at the most optimized place it can be. </a:t>
            </a:r>
          </a:p>
          <a:p>
            <a:pPr algn="just"/>
            <a:r>
              <a:rPr lang="en-US" sz="2000" dirty="0" smtClean="0"/>
              <a:t>        Extensive </a:t>
            </a:r>
            <a:r>
              <a:rPr lang="en-US" sz="2000" dirty="0"/>
              <a:t>research has been done on information retrieval and question answering neural </a:t>
            </a:r>
            <a:r>
              <a:rPr lang="en-US" sz="2000" dirty="0" smtClean="0"/>
              <a:t>networks. There </a:t>
            </a:r>
            <a:r>
              <a:rPr lang="en-US" sz="2000" dirty="0"/>
              <a:t>have been many proposed models, however, Lew et al. have shown that strong similarity measures and indexing tools have proven to be some of the most effective general strategies (2006</a:t>
            </a:r>
            <a:r>
              <a:rPr lang="en-US" sz="2000" dirty="0" smtClean="0"/>
              <a:t>). Recurrent </a:t>
            </a:r>
            <a:r>
              <a:rPr lang="en-US" sz="2000" dirty="0"/>
              <a:t>neural networks have also been proven effective in the area of question answering; </a:t>
            </a:r>
            <a:r>
              <a:rPr lang="en-US" sz="2000" dirty="0" err="1"/>
              <a:t>Iyyer</a:t>
            </a:r>
            <a:r>
              <a:rPr lang="en-US" sz="2000" dirty="0"/>
              <a:t> et al. demonstrated an effective question answering recurrent neural network that uses an accompanying parsing algorithm (2014</a:t>
            </a:r>
            <a:r>
              <a:rPr lang="en-US" sz="2000" dirty="0" smtClean="0"/>
              <a:t>). This </a:t>
            </a:r>
            <a:r>
              <a:rPr lang="en-US" sz="2000" dirty="0"/>
              <a:t>significantly more structured approach allowed more freedom to explore the information that the model “knew” (2016). </a:t>
            </a:r>
          </a:p>
          <a:p>
            <a:pPr algn="just"/>
            <a:r>
              <a:rPr lang="en-US" sz="2000" dirty="0" smtClean="0"/>
              <a:t>        However</a:t>
            </a:r>
            <a:r>
              <a:rPr lang="en-US" sz="2000" dirty="0"/>
              <a:t>, given the highly open-ended nature of the data, I believe that such methods would perform poorly in the final task of diagnosing patients. Thus, I have settled on an architecture which is composed of two parts, an </a:t>
            </a:r>
            <a:r>
              <a:rPr lang="en-US" sz="2000" dirty="0" err="1"/>
              <a:t>autoencoder</a:t>
            </a:r>
            <a:r>
              <a:rPr lang="en-US" sz="2000" dirty="0"/>
              <a:t>, which has been used previously to encode text for further use by machine learning algorithms (Yang et al. 2017), and a classification algorithm which will use the encoded literature along with patient data. The classification network is not the focus of this project. </a:t>
            </a:r>
          </a:p>
        </p:txBody>
      </p:sp>
      <p:sp>
        <p:nvSpPr>
          <p:cNvPr id="42" name="Rectangle 41"/>
          <p:cNvSpPr/>
          <p:nvPr/>
        </p:nvSpPr>
        <p:spPr>
          <a:xfrm>
            <a:off x="6650014" y="26570456"/>
            <a:ext cx="3483428" cy="2246769"/>
          </a:xfrm>
          <a:prstGeom prst="rect">
            <a:avLst/>
          </a:prstGeom>
        </p:spPr>
        <p:txBody>
          <a:bodyPr wrap="square">
            <a:spAutoFit/>
          </a:bodyPr>
          <a:lstStyle/>
          <a:p>
            <a:pPr algn="just"/>
            <a:r>
              <a:rPr lang="en-US" sz="2000" b="1" dirty="0"/>
              <a:t>Figure 2. </a:t>
            </a:r>
            <a:r>
              <a:rPr lang="en-US" sz="2000" dirty="0"/>
              <a:t>A diagram of an </a:t>
            </a:r>
            <a:r>
              <a:rPr lang="en-US" sz="2000" dirty="0" err="1" smtClean="0"/>
              <a:t>autoencoder</a:t>
            </a:r>
            <a:r>
              <a:rPr lang="en-US" sz="2000" dirty="0" smtClean="0"/>
              <a:t> with an input layer, 3 hidden layers, and an output layer. This </a:t>
            </a:r>
            <a:r>
              <a:rPr lang="en-US" sz="2000" dirty="0" err="1" smtClean="0"/>
              <a:t>autoencoder</a:t>
            </a:r>
            <a:r>
              <a:rPr lang="en-US" sz="2000" dirty="0" smtClean="0"/>
              <a:t> is shown compressing and uncompressing an image. (</a:t>
            </a:r>
            <a:r>
              <a:rPr lang="en-US" sz="2000" dirty="0" err="1" smtClean="0"/>
              <a:t>Valkov</a:t>
            </a:r>
            <a:r>
              <a:rPr lang="en-US" sz="2000" dirty="0" smtClean="0"/>
              <a:t>)</a:t>
            </a:r>
            <a:r>
              <a:rPr lang="en-US" sz="2000" dirty="0"/>
              <a:t>.</a:t>
            </a:r>
          </a:p>
        </p:txBody>
      </p:sp>
      <p:pic>
        <p:nvPicPr>
          <p:cNvPr id="43" name="Picture 42" descr="mushroom_encoder (1).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001" y="26570456"/>
            <a:ext cx="6193971" cy="2405631"/>
          </a:xfrm>
          <a:prstGeom prst="rect">
            <a:avLst/>
          </a:prstGeom>
        </p:spPr>
      </p:pic>
    </p:spTree>
    <p:extLst>
      <p:ext uri="{BB962C8B-B14F-4D97-AF65-F5344CB8AC3E}">
        <p14:creationId xmlns:p14="http://schemas.microsoft.com/office/powerpoint/2010/main" val="1311595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124</TotalTime>
  <Words>2123</Words>
  <Application>Microsoft Macintosh PowerPoint</Application>
  <PresentationFormat>Custom</PresentationFormat>
  <Paragraphs>71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default</dc:creator>
  <cp:lastModifiedBy>Dylan Siegler</cp:lastModifiedBy>
  <cp:revision>28</cp:revision>
  <dcterms:created xsi:type="dcterms:W3CDTF">2016-03-02T19:15:05Z</dcterms:created>
  <dcterms:modified xsi:type="dcterms:W3CDTF">2019-01-13T17:33:30Z</dcterms:modified>
</cp:coreProperties>
</file>