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358" r:id="rId4"/>
    <p:sldId id="366" r:id="rId5"/>
    <p:sldId id="363" r:id="rId6"/>
    <p:sldId id="367" r:id="rId7"/>
    <p:sldId id="368" r:id="rId8"/>
    <p:sldId id="387" r:id="rId9"/>
    <p:sldId id="388" r:id="rId10"/>
    <p:sldId id="389" r:id="rId11"/>
    <p:sldId id="369" r:id="rId12"/>
    <p:sldId id="360" r:id="rId13"/>
    <p:sldId id="361" r:id="rId14"/>
    <p:sldId id="362" r:id="rId15"/>
    <p:sldId id="365" r:id="rId16"/>
    <p:sldId id="310" r:id="rId17"/>
    <p:sldId id="373" r:id="rId18"/>
    <p:sldId id="379" r:id="rId19"/>
    <p:sldId id="380" r:id="rId20"/>
    <p:sldId id="371" r:id="rId21"/>
    <p:sldId id="372" r:id="rId22"/>
    <p:sldId id="374" r:id="rId23"/>
    <p:sldId id="375" r:id="rId24"/>
    <p:sldId id="376" r:id="rId25"/>
    <p:sldId id="377" r:id="rId26"/>
    <p:sldId id="378" r:id="rId27"/>
    <p:sldId id="381" r:id="rId28"/>
    <p:sldId id="382" r:id="rId29"/>
    <p:sldId id="383" r:id="rId30"/>
    <p:sldId id="385" r:id="rId31"/>
    <p:sldId id="370" r:id="rId32"/>
    <p:sldId id="315" r:id="rId33"/>
    <p:sldId id="311" r:id="rId34"/>
    <p:sldId id="390" r:id="rId35"/>
    <p:sldId id="392" r:id="rId36"/>
    <p:sldId id="323" r:id="rId37"/>
    <p:sldId id="324" r:id="rId38"/>
    <p:sldId id="393" r:id="rId39"/>
    <p:sldId id="394" r:id="rId40"/>
    <p:sldId id="391" r:id="rId41"/>
    <p:sldId id="395" r:id="rId42"/>
    <p:sldId id="397" r:id="rId43"/>
    <p:sldId id="396" r:id="rId44"/>
    <p:sldId id="398" r:id="rId45"/>
    <p:sldId id="316" r:id="rId46"/>
    <p:sldId id="314" r:id="rId47"/>
    <p:sldId id="406" r:id="rId48"/>
    <p:sldId id="407" r:id="rId49"/>
    <p:sldId id="408" r:id="rId50"/>
    <p:sldId id="409" r:id="rId51"/>
    <p:sldId id="413" r:id="rId52"/>
    <p:sldId id="410" r:id="rId53"/>
    <p:sldId id="414" r:id="rId54"/>
    <p:sldId id="415" r:id="rId55"/>
    <p:sldId id="416" r:id="rId56"/>
    <p:sldId id="411" r:id="rId57"/>
    <p:sldId id="417" r:id="rId58"/>
    <p:sldId id="412" r:id="rId59"/>
    <p:sldId id="418" r:id="rId60"/>
    <p:sldId id="419" r:id="rId61"/>
    <p:sldId id="402" r:id="rId62"/>
    <p:sldId id="399" r:id="rId63"/>
    <p:sldId id="400" r:id="rId64"/>
    <p:sldId id="401" r:id="rId65"/>
    <p:sldId id="405" r:id="rId66"/>
    <p:sldId id="420" r:id="rId67"/>
    <p:sldId id="421" r:id="rId68"/>
    <p:sldId id="425" r:id="rId69"/>
    <p:sldId id="422" r:id="rId70"/>
    <p:sldId id="427" r:id="rId71"/>
    <p:sldId id="423" r:id="rId72"/>
    <p:sldId id="428" r:id="rId73"/>
    <p:sldId id="429" r:id="rId74"/>
    <p:sldId id="424" r:id="rId75"/>
    <p:sldId id="426" r:id="rId76"/>
    <p:sldId id="430" r:id="rId77"/>
    <p:sldId id="403" r:id="rId78"/>
    <p:sldId id="432" r:id="rId79"/>
    <p:sldId id="4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9" autoAdjust="0"/>
    <p:restoredTop sz="83598" autoAdjust="0"/>
  </p:normalViewPr>
  <p:slideViewPr>
    <p:cSldViewPr>
      <p:cViewPr varScale="1">
        <p:scale>
          <a:sx n="133" d="100"/>
          <a:sy n="133" d="100"/>
        </p:scale>
        <p:origin x="86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ietz/daa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img/01_add_component.web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img/02_subjob_upsert_json_document_test_01.web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../img/03_rest_source_data.webm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36.png"/><Relationship Id="rId9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../img/04_provisioning_data.webm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5.png"/><Relationship Id="rId7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../img/05_rest_consuming_data.webm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Talend</a:t>
            </a:r>
            <a:r>
              <a:rPr lang="en-US" sz="4000" dirty="0" smtClean="0"/>
              <a:t> </a:t>
            </a:r>
            <a:r>
              <a:rPr lang="en-US" sz="4000" dirty="0"/>
              <a:t>Open Studio for </a:t>
            </a:r>
            <a:r>
              <a:rPr lang="en-US" sz="4000" dirty="0" err="1"/>
              <a:t>DaaS</a:t>
            </a:r>
            <a:endParaRPr lang="en-US" sz="4000" dirty="0"/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</a:t>
            </a:r>
            <a:r>
              <a:rPr lang="en-US" sz="2400" dirty="0" smtClean="0"/>
              <a:t>Architect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github.com/dsietz/daas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954546" y="2275816"/>
            <a:ext cx="519113" cy="838200"/>
            <a:chOff x="2300287" y="2209800"/>
            <a:chExt cx="695324" cy="1143001"/>
          </a:xfrm>
        </p:grpSpPr>
        <p:sp>
          <p:nvSpPr>
            <p:cNvPr id="21" name="Flowchart: Display 20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685800" y="1447800"/>
            <a:ext cx="6787859" cy="701716"/>
          </a:xfrm>
          <a:prstGeom prst="wedgeRoundRectCallout">
            <a:avLst>
              <a:gd name="adj1" fmla="val 38103"/>
              <a:gd name="adj2" fmla="val 87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I’ll need this within the week!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33" y="381000"/>
            <a:ext cx="7990767" cy="523221"/>
            <a:chOff x="619833" y="381000"/>
            <a:chExt cx="7990767" cy="523221"/>
          </a:xfrm>
        </p:grpSpPr>
        <p:sp>
          <p:nvSpPr>
            <p:cNvPr id="13" name="TextBox 12"/>
            <p:cNvSpPr txBox="1"/>
            <p:nvPr/>
          </p:nvSpPr>
          <p:spPr>
            <a:xfrm>
              <a:off x="1219200" y="381000"/>
              <a:ext cx="739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Our Scenario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33" y="381001"/>
              <a:ext cx="523220" cy="5232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37458" y="4876800"/>
            <a:ext cx="519113" cy="838200"/>
            <a:chOff x="2300287" y="2209800"/>
            <a:chExt cx="695324" cy="1143001"/>
          </a:xfrm>
        </p:grpSpPr>
        <p:sp>
          <p:nvSpPr>
            <p:cNvPr id="35" name="Flowchart: Display 34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ular Callout 36"/>
          <p:cNvSpPr/>
          <p:nvPr/>
        </p:nvSpPr>
        <p:spPr>
          <a:xfrm>
            <a:off x="1637457" y="3962400"/>
            <a:ext cx="6324600" cy="762024"/>
          </a:xfrm>
          <a:prstGeom prst="wedgeRoundRectCallout">
            <a:avLst>
              <a:gd name="adj1" fmla="val -37621"/>
              <a:gd name="adj2" fmla="val 97843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He’ll ask for more next month, so we’ll need an agile architecture so we can deliver on MVP.</a:t>
            </a:r>
          </a:p>
        </p:txBody>
      </p:sp>
    </p:spTree>
    <p:extLst>
      <p:ext uri="{BB962C8B-B14F-4D97-AF65-F5344CB8AC3E}">
        <p14:creationId xmlns:p14="http://schemas.microsoft.com/office/powerpoint/2010/main" val="2996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969236" y="1821695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22456" y="1932608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144061" y="2484398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76" y="3101420"/>
            <a:ext cx="413575" cy="458529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stCxn id="113" idx="2"/>
            <a:endCxn id="116" idx="0"/>
          </p:cNvCxnSpPr>
          <p:nvPr/>
        </p:nvCxnSpPr>
        <p:spPr>
          <a:xfrm flipH="1">
            <a:off x="1500564" y="2899937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1695978" y="4139443"/>
            <a:ext cx="1068412" cy="2006367"/>
            <a:chOff x="1695978" y="4139443"/>
            <a:chExt cx="1068412" cy="2006367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ounded Rectangle 148"/>
          <p:cNvSpPr/>
          <p:nvPr/>
        </p:nvSpPr>
        <p:spPr>
          <a:xfrm>
            <a:off x="6941416" y="1823521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994636" y="1934434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116241" y="2486224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6" y="3103246"/>
            <a:ext cx="413575" cy="458529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49" idx="2"/>
            <a:endCxn id="152" idx="0"/>
          </p:cNvCxnSpPr>
          <p:nvPr/>
        </p:nvCxnSpPr>
        <p:spPr>
          <a:xfrm flipH="1">
            <a:off x="7472744" y="2901763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61299" y="1418857"/>
            <a:ext cx="18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CouchDB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91200" y="3143125"/>
            <a:ext cx="18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70587" y="4797951"/>
            <a:ext cx="18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1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0416 -0.2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20226 -0.0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07969 0.0032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49" grpId="0" animBg="1"/>
      <p:bldP spid="150" grpId="0" animBg="1"/>
      <p:bldP spid="151" grpId="0" animBg="1"/>
      <p:bldP spid="2" grpId="0"/>
      <p:bldP spid="85" grpId="0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295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650" y="56891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9650" y="7098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scientist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62100" y="609461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architects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3050" y="15899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etl</a:t>
            </a:r>
            <a:r>
              <a:rPr lang="en-US" dirty="0"/>
              <a:t> developer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95400" y="51595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modeler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52722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developer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11608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developer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05600" y="548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designer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05400" y="59339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architects</a:t>
            </a:r>
          </a:p>
        </p:txBody>
      </p:sp>
    </p:spTree>
    <p:extLst>
      <p:ext uri="{BB962C8B-B14F-4D97-AF65-F5344CB8AC3E}">
        <p14:creationId xmlns:p14="http://schemas.microsoft.com/office/powerpoint/2010/main" val="29598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5 0.005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667 0.0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" grpId="0"/>
      <p:bldP spid="55" grpId="0"/>
      <p:bldP spid="61" grpId="0"/>
      <p:bldP spid="62" grpId="0"/>
      <p:bldP spid="71" grpId="0"/>
      <p:bldP spid="72" grpId="0"/>
      <p:bldP spid="73" grpId="0"/>
      <p:bldP spid="74" grpId="0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78" name="Oval 77"/>
          <p:cNvSpPr/>
          <p:nvPr/>
        </p:nvSpPr>
        <p:spPr>
          <a:xfrm>
            <a:off x="2692400" y="1905000"/>
            <a:ext cx="3505200" cy="3124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8585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166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1667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3" grpId="0" animBg="1"/>
      <p:bldP spid="53" grpId="1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477000" y="4353004"/>
            <a:ext cx="2501900" cy="381000"/>
            <a:chOff x="685800" y="4953000"/>
            <a:chExt cx="2501900" cy="381000"/>
          </a:xfrm>
        </p:grpSpPr>
        <p:sp>
          <p:nvSpPr>
            <p:cNvPr id="20" name="Pentagon 19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54150" y="4953000"/>
              <a:ext cx="173355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 palette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0" y="4357132"/>
            <a:ext cx="2501900" cy="381000"/>
            <a:chOff x="685800" y="4953000"/>
            <a:chExt cx="2501900" cy="381000"/>
          </a:xfrm>
        </p:grpSpPr>
        <p:sp>
          <p:nvSpPr>
            <p:cNvPr id="17" name="Pentagon 16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libraries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Talend</a:t>
            </a:r>
            <a:r>
              <a:rPr lang="en-US" sz="4800" dirty="0"/>
              <a:t> Open Studio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800100" y="2819400"/>
            <a:ext cx="7543800" cy="685800"/>
          </a:xfrm>
          <a:prstGeom prst="homePlate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out-of-box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0" y="23759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custom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32100" y="4352667"/>
            <a:ext cx="2501900" cy="381000"/>
            <a:chOff x="685800" y="4953000"/>
            <a:chExt cx="2501900" cy="381000"/>
          </a:xfrm>
        </p:grpSpPr>
        <p:sp>
          <p:nvSpPr>
            <p:cNvPr id="8" name="Pentagon 7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6800" y="4343400"/>
            <a:ext cx="2501900" cy="381000"/>
            <a:chOff x="685800" y="4043065"/>
            <a:chExt cx="2501900" cy="381000"/>
          </a:xfrm>
        </p:grpSpPr>
        <p:sp>
          <p:nvSpPr>
            <p:cNvPr id="11" name="Pentagon 10"/>
            <p:cNvSpPr/>
            <p:nvPr/>
          </p:nvSpPr>
          <p:spPr>
            <a:xfrm>
              <a:off x="685800" y="4119265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63700" y="4043065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inject java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04800" y="43434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palette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100" y="35075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09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8312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0417 0.121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Talend</a:t>
            </a:r>
            <a:r>
              <a:rPr lang="en-US" sz="2800" dirty="0"/>
              <a:t> Jobs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is a </a:t>
            </a:r>
            <a:r>
              <a:rPr lang="en-US" u="sng" dirty="0"/>
              <a:t>layer</a:t>
            </a:r>
            <a:r>
              <a:rPr lang="en-US" dirty="0"/>
              <a:t> of </a:t>
            </a:r>
            <a:r>
              <a:rPr lang="en-US" u="sng" dirty="0"/>
              <a:t>data management flows </a:t>
            </a:r>
            <a:r>
              <a:rPr lang="en-US" dirty="0"/>
              <a:t>that can be </a:t>
            </a:r>
            <a:r>
              <a:rPr lang="en-US" u="sng" dirty="0"/>
              <a:t>run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You can think of a job as a “class with a main()</a:t>
            </a:r>
            <a:r>
              <a:rPr lang="en-US" i="1" dirty="0"/>
              <a:t>”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048000"/>
            <a:ext cx="8801100" cy="31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Talend</a:t>
            </a:r>
            <a:r>
              <a:rPr lang="en-US" sz="2800" dirty="0"/>
              <a:t>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component is a step in the </a:t>
            </a:r>
            <a:r>
              <a:rPr lang="en-US" u="sng" dirty="0"/>
              <a:t>data management flow</a:t>
            </a:r>
            <a:r>
              <a:rPr lang="en-US" dirty="0"/>
              <a:t> that is added to the job and configured. </a:t>
            </a:r>
          </a:p>
          <a:p>
            <a:endParaRPr lang="en-US" dirty="0"/>
          </a:p>
          <a:p>
            <a:r>
              <a:rPr lang="en-US" dirty="0"/>
              <a:t>You can think of a component as a “method</a:t>
            </a:r>
            <a:r>
              <a:rPr lang="en-US" i="1" dirty="0"/>
              <a:t>”</a:t>
            </a:r>
            <a:r>
              <a:rPr lang="en-US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3810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hlinkClick r:id="rId2" action="ppaction://hlinkfile"/>
              </a:rPr>
              <a:t>Video – 01 add </a:t>
            </a:r>
            <a:r>
              <a:rPr lang="en-US" dirty="0" err="1">
                <a:solidFill>
                  <a:srgbClr val="0070C0"/>
                </a:solidFill>
                <a:hlinkClick r:id="rId2" action="ppaction://hlinkfile"/>
              </a:rPr>
              <a:t>component.webm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Schemas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schema </a:t>
            </a:r>
            <a:r>
              <a:rPr lang="en-US" u="sng" dirty="0"/>
              <a:t>defines the data record</a:t>
            </a:r>
            <a:r>
              <a:rPr lang="en-US" dirty="0"/>
              <a:t> that follows the </a:t>
            </a:r>
            <a:r>
              <a:rPr lang="en-US" u="sng" dirty="0"/>
              <a:t>data management flow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You can think of a schema as the “class attributes</a:t>
            </a:r>
            <a:r>
              <a:rPr lang="en-US" i="1" dirty="0"/>
              <a:t>”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3" y="2577447"/>
            <a:ext cx="6472237" cy="203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111558"/>
            <a:ext cx="1271764" cy="333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79043"/>
            <a:ext cx="6182954" cy="2599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1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connector </a:t>
            </a:r>
            <a:r>
              <a:rPr lang="en-US" u="sng" dirty="0"/>
              <a:t>defines the flow</a:t>
            </a:r>
            <a:r>
              <a:rPr lang="en-US" dirty="0"/>
              <a:t> to follow between components to manage the data. Connectors that pass a data record are called </a:t>
            </a:r>
            <a:r>
              <a:rPr lang="en-US" u="sng" dirty="0"/>
              <a:t>rows</a:t>
            </a:r>
            <a:r>
              <a:rPr lang="en-US" dirty="0"/>
              <a:t> and can be referenced as java objects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You can think of a connector as the “glue between the components</a:t>
            </a:r>
            <a:r>
              <a:rPr lang="en-US" i="1" dirty="0"/>
              <a:t>”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28479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57600"/>
            <a:ext cx="1153795" cy="438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552248"/>
            <a:ext cx="7010400" cy="15825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8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969236" y="1821695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22456" y="1932608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144061" y="2484398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76" y="3101420"/>
            <a:ext cx="413575" cy="458529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stCxn id="113" idx="2"/>
            <a:endCxn id="116" idx="0"/>
          </p:cNvCxnSpPr>
          <p:nvPr/>
        </p:nvCxnSpPr>
        <p:spPr>
          <a:xfrm flipH="1">
            <a:off x="1500564" y="2899937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695978" y="4407556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1749198" y="4518469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870803" y="5070259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18" y="5687281"/>
            <a:ext cx="413575" cy="458529"/>
          </a:xfrm>
          <a:prstGeom prst="rect">
            <a:avLst/>
          </a:prstGeom>
        </p:spPr>
      </p:pic>
      <p:cxnSp>
        <p:nvCxnSpPr>
          <p:cNvPr id="160" name="Straight Arrow Connector 159"/>
          <p:cNvCxnSpPr>
            <a:stCxn id="156" idx="2"/>
            <a:endCxn id="159" idx="0"/>
          </p:cNvCxnSpPr>
          <p:nvPr/>
        </p:nvCxnSpPr>
        <p:spPr>
          <a:xfrm flipH="1">
            <a:off x="2227306" y="5485798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257103" y="4139443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ounded Rectangle 148"/>
          <p:cNvSpPr/>
          <p:nvPr/>
        </p:nvSpPr>
        <p:spPr>
          <a:xfrm>
            <a:off x="6941416" y="1823521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994636" y="1934434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116241" y="2486224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6" y="3103246"/>
            <a:ext cx="413575" cy="458529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49" idx="2"/>
            <a:endCxn id="152" idx="0"/>
          </p:cNvCxnSpPr>
          <p:nvPr/>
        </p:nvCxnSpPr>
        <p:spPr>
          <a:xfrm flipH="1">
            <a:off x="7472744" y="2901763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6631" y="3007374"/>
            <a:ext cx="525900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 generic snippet of code that can be used in multiple services without forcing a “shared service” – like a library.</a:t>
            </a:r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Talend</a:t>
            </a:r>
            <a:r>
              <a:rPr lang="en-US" dirty="0"/>
              <a:t> job that updates/inserts a JSON record into </a:t>
            </a:r>
            <a:r>
              <a:rPr lang="en-US" dirty="0" err="1"/>
              <a:t>couchDB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u="sng" dirty="0" err="1"/>
              <a:t>subjob_upsert_json_document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49" grpId="0" animBg="1"/>
      <p:bldP spid="150" grpId="0" animBg="1"/>
      <p:bldP spid="151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942975" cy="933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3886200"/>
            <a:ext cx="7496175" cy="19016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6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7556E-17 L -0.22188 0.40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64719"/>
            <a:ext cx="1562100" cy="923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03" y="3276600"/>
            <a:ext cx="7135197" cy="3276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7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33542 0.33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81000"/>
            <a:ext cx="942975" cy="933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886200"/>
            <a:ext cx="4267200" cy="1819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3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2099 0.50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3" y="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1000"/>
            <a:ext cx="990600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48" y="3962400"/>
            <a:ext cx="7435723" cy="1676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657600"/>
            <a:ext cx="3971925" cy="29764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275" y="4419600"/>
            <a:ext cx="1381125" cy="209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8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35417 0.51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381000"/>
            <a:ext cx="952500" cy="971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540" y="3809999"/>
            <a:ext cx="7487960" cy="948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3804"/>
            <a:ext cx="1238250" cy="228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557" y="2743200"/>
            <a:ext cx="6339979" cy="38312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45833 0.49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2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01100" cy="3167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81000"/>
            <a:ext cx="952500" cy="933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86200"/>
            <a:ext cx="6740071" cy="1628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2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56042 0.50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21" y="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6781800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44561"/>
            <a:ext cx="962025" cy="981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863" y="4267200"/>
            <a:ext cx="6926337" cy="23910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8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36094 0.2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6781800" cy="2495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752725"/>
            <a:ext cx="981075" cy="962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4300537"/>
            <a:ext cx="5143500" cy="1895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5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4531 0.228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4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Unit Testing</a:t>
            </a:r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>
            <a:off x="609600" y="3810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Video – 02_subjob_upsert_json_document_test_01.webm</a:t>
            </a:r>
          </a:p>
        </p:txBody>
      </p:sp>
    </p:spTree>
    <p:extLst>
      <p:ext uri="{BB962C8B-B14F-4D97-AF65-F5344CB8AC3E}">
        <p14:creationId xmlns:p14="http://schemas.microsoft.com/office/powerpoint/2010/main" val="27501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1.11111E-6 L 0.00521 0.292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68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0029"/>
            <a:ext cx="867820" cy="202406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72435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unstructured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confirmation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retrievable</a:t>
            </a:r>
          </a:p>
        </p:txBody>
      </p:sp>
    </p:spTree>
    <p:extLst>
      <p:ext uri="{BB962C8B-B14F-4D97-AF65-F5344CB8AC3E}">
        <p14:creationId xmlns:p14="http://schemas.microsoft.com/office/powerpoint/2010/main" val="17159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entagon 85"/>
          <p:cNvSpPr/>
          <p:nvPr/>
        </p:nvSpPr>
        <p:spPr>
          <a:xfrm rot="5400000">
            <a:off x="-8607" y="1874901"/>
            <a:ext cx="3039536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grpSp>
          <p:nvGrpSpPr>
            <p:cNvPr id="185" name="Group 184"/>
            <p:cNvGrpSpPr/>
            <p:nvPr/>
          </p:nvGrpSpPr>
          <p:grpSpPr>
            <a:xfrm>
              <a:off x="1695978" y="4139443"/>
              <a:ext cx="1068412" cy="2006367"/>
              <a:chOff x="1695978" y="4139443"/>
              <a:chExt cx="1068412" cy="2006367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695978" y="4407556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49198" y="4518469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870803" y="5070259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518" y="5687281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>
                <a:stCxn id="156" idx="2"/>
                <a:endCxn id="159" idx="0"/>
              </p:cNvCxnSpPr>
              <p:nvPr/>
            </p:nvCxnSpPr>
            <p:spPr>
              <a:xfrm flipH="1">
                <a:off x="2227306" y="5485798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257103" y="4139443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37634" y="1219200"/>
              <a:ext cx="8213872" cy="334382"/>
              <a:chOff x="1368305" y="3277587"/>
              <a:chExt cx="6235629" cy="33438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368305" y="3277587"/>
                <a:ext cx="6235629" cy="334382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1438612" y="3338874"/>
                <a:ext cx="6096000" cy="227930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7630" y="751244"/>
              <a:ext cx="1053186" cy="472091"/>
              <a:chOff x="2496641" y="1174144"/>
              <a:chExt cx="1053186" cy="472091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437634" y="3817975"/>
              <a:ext cx="8239124" cy="321468"/>
              <a:chOff x="1063548" y="4901697"/>
              <a:chExt cx="5905499" cy="32146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063548" y="4901697"/>
                <a:ext cx="5905499" cy="321468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122241" y="4965139"/>
                <a:ext cx="5781166" cy="203974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message broker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81811" y="745283"/>
              <a:ext cx="1053186" cy="472091"/>
              <a:chOff x="1852690" y="1180215"/>
              <a:chExt cx="1053186" cy="47209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852690" y="1180215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5" name="Straight Arrow Connector 104"/>
              <p:cNvCxnSpPr>
                <a:stCxn id="104" idx="2"/>
              </p:cNvCxnSpPr>
              <p:nvPr/>
            </p:nvCxnSpPr>
            <p:spPr>
              <a:xfrm flipH="1">
                <a:off x="2375523" y="1373051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477848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60669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61267" y="3491492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963097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7474796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1707351" y="746814"/>
              <a:ext cx="1053186" cy="472091"/>
              <a:chOff x="2496641" y="1174144"/>
              <a:chExt cx="1053186" cy="47209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530361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2437159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8" name="Rounded Rectangle 127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2" name="Straight Arrow Connector 131"/>
              <p:cNvCxnSpPr>
                <a:stCxn id="128" idx="2"/>
                <a:endCxn id="131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943098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5" name="Rounded Rectangle 134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9" name="Straight Arrow Connector 138"/>
              <p:cNvCxnSpPr>
                <a:stCxn id="135" idx="2"/>
                <a:endCxn id="138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443696" y="1555065"/>
              <a:ext cx="1068412" cy="2006367"/>
              <a:chOff x="331409" y="1553582"/>
              <a:chExt cx="1068412" cy="2006367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2" name="Rounded Rectangle 141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46" name="Straight Arrow Connector 145"/>
              <p:cNvCxnSpPr>
                <a:stCxn id="142" idx="2"/>
                <a:endCxn id="145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6941416" y="1555408"/>
              <a:ext cx="1068412" cy="2006367"/>
              <a:chOff x="331409" y="1553582"/>
              <a:chExt cx="1068412" cy="2006367"/>
            </a:xfrm>
          </p:grpSpPr>
          <p:cxnSp>
            <p:nvCxnSpPr>
              <p:cNvPr id="148" name="Straight Arrow Connector 147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9" name="Rounded Rectangle 148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53" name="Straight Arrow Connector 152"/>
              <p:cNvCxnSpPr>
                <a:stCxn id="149" idx="2"/>
                <a:endCxn id="152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217679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3" name="Rounded Rectangle 162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7" name="Straight Arrow Connector 166"/>
              <p:cNvCxnSpPr>
                <a:stCxn id="163" idx="2"/>
                <a:endCxn id="166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817376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0" name="Rounded Rectangle 169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>
                <a:stCxn id="170" idx="2"/>
                <a:endCxn id="173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6312158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7" name="Rounded Rectangle 176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81" name="Straight Arrow Connector 180"/>
              <p:cNvCxnSpPr>
                <a:stCxn id="177" idx="2"/>
                <a:endCxn id="180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16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33142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</a:t>
            </a:r>
            <a:r>
              <a:rPr lang="en-US" sz="1400" dirty="0" err="1"/>
              <a:t>iStore</a:t>
            </a:r>
            <a:r>
              <a:rPr lang="en-US" sz="1400" dirty="0"/>
              <a:t>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“5000”</a:t>
            </a:r>
          </a:p>
          <a:p>
            <a:r>
              <a:rPr lang="en-US" sz="1400" dirty="0"/>
              <a:t>     category :  “order”,        </a:t>
            </a:r>
          </a:p>
          <a:p>
            <a:r>
              <a:rPr lang="en-US" sz="1400" dirty="0"/>
              <a:t>     subcategory: “clothing”,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“name” : ”dress pants”,</a:t>
            </a:r>
          </a:p>
          <a:p>
            <a:r>
              <a:rPr lang="en-US" sz="1400" dirty="0"/>
              <a:t>         “status” : “new”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90616" y="2173262"/>
            <a:ext cx="1068412" cy="1738254"/>
            <a:chOff x="969236" y="1821695"/>
            <a:chExt cx="1068412" cy="1738254"/>
          </a:xfrm>
        </p:grpSpPr>
        <p:sp>
          <p:nvSpPr>
            <p:cNvPr id="31" name="Rounded Rectangle 30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31" idx="2"/>
              <a:endCxn id="34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28600" y="3630602"/>
            <a:ext cx="8610600" cy="1143000"/>
          </a:xfrm>
          <a:prstGeom prst="roundRect">
            <a:avLst>
              <a:gd name="adj" fmla="val 902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Startup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4779043"/>
            <a:ext cx="8610600" cy="1143000"/>
          </a:xfrm>
          <a:prstGeom prst="roundRect">
            <a:avLst>
              <a:gd name="adj" fmla="val 902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436349" cy="2176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6" y="762000"/>
            <a:ext cx="2190750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9" y="1753015"/>
            <a:ext cx="962025" cy="942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532" y="1945759"/>
            <a:ext cx="638175" cy="638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572" y="1959207"/>
            <a:ext cx="838200" cy="590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157" y="1613648"/>
            <a:ext cx="676275" cy="619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5929" y="1116669"/>
            <a:ext cx="809625" cy="590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07040" y="3657600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configurations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040" y="4026932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Connect to broker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040" y="4401601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RESTful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40" y="4776270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Save request payload to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40" y="5145602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Respond to the 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40" y="5514934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Send document to broker to be provisioned</a:t>
            </a:r>
          </a:p>
        </p:txBody>
      </p:sp>
    </p:spTree>
    <p:extLst>
      <p:ext uri="{BB962C8B-B14F-4D97-AF65-F5344CB8AC3E}">
        <p14:creationId xmlns:p14="http://schemas.microsoft.com/office/powerpoint/2010/main" val="14600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16300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1" animBg="1"/>
      <p:bldP spid="26" grpId="1" animBg="1"/>
      <p:bldP spid="2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33242" cy="198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4" y="3200400"/>
            <a:ext cx="1881959" cy="746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4" y="2590800"/>
            <a:ext cx="8025436" cy="304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179" y="381000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458199" cy="2096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314575" cy="10001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23518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0" animBg="1"/>
      <p:bldP spid="24" grpId="1" animBg="1"/>
      <p:bldP spid="25" grpId="0"/>
      <p:bldP spid="26" grpId="1" animBg="1"/>
      <p:bldP spid="2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33400"/>
            <a:ext cx="942975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09800"/>
            <a:ext cx="862696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209800"/>
            <a:ext cx="4162473" cy="313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667000"/>
            <a:ext cx="1381125" cy="22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5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695978" y="4139443"/>
            <a:ext cx="1068412" cy="2006367"/>
            <a:chOff x="1695978" y="4139443"/>
            <a:chExt cx="1068412" cy="2006367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ounded Rectangle 148"/>
          <p:cNvSpPr/>
          <p:nvPr/>
        </p:nvSpPr>
        <p:spPr>
          <a:xfrm>
            <a:off x="6941416" y="1823521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994636" y="1934434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116241" y="2486224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6" y="3103246"/>
            <a:ext cx="413575" cy="458529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49" idx="2"/>
            <a:endCxn id="152" idx="0"/>
          </p:cNvCxnSpPr>
          <p:nvPr/>
        </p:nvCxnSpPr>
        <p:spPr>
          <a:xfrm flipH="1">
            <a:off x="7472744" y="2901763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28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</a:t>
            </a:r>
            <a:r>
              <a:rPr lang="en-US" sz="1400" dirty="0" err="1"/>
              <a:t>iStore</a:t>
            </a:r>
            <a:r>
              <a:rPr lang="en-US" sz="1400" dirty="0"/>
              <a:t>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“5000”</a:t>
            </a:r>
          </a:p>
          <a:p>
            <a:r>
              <a:rPr lang="en-US" sz="1400" dirty="0"/>
              <a:t>     category :  “order”,        </a:t>
            </a:r>
          </a:p>
          <a:p>
            <a:r>
              <a:rPr lang="en-US" sz="1400" dirty="0"/>
              <a:t>     subcategory: “clothing”,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“name” : ”dress pants”,</a:t>
            </a:r>
          </a:p>
          <a:p>
            <a:r>
              <a:rPr lang="en-US" sz="1400" dirty="0"/>
              <a:t>         “status” : “new”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244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533400"/>
            <a:ext cx="971550" cy="942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38400"/>
            <a:ext cx="83939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21" y="533400"/>
            <a:ext cx="9334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357437"/>
            <a:ext cx="6448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demo</a:t>
            </a:r>
            <a:endParaRPr lang="en-US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609600" y="3810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Video – 03_rest_source_data.webm</a:t>
            </a:r>
          </a:p>
        </p:txBody>
      </p:sp>
    </p:spTree>
    <p:extLst>
      <p:ext uri="{BB962C8B-B14F-4D97-AF65-F5344CB8AC3E}">
        <p14:creationId xmlns:p14="http://schemas.microsoft.com/office/powerpoint/2010/main" val="162054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0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0416 -0.178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1" y="533156"/>
            <a:ext cx="838200" cy="176236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15418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entagon 86"/>
          <p:cNvSpPr/>
          <p:nvPr/>
        </p:nvSpPr>
        <p:spPr>
          <a:xfrm>
            <a:off x="1035777" y="4611030"/>
            <a:ext cx="7300074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1695978" y="4407556"/>
            <a:ext cx="1068412" cy="1738254"/>
            <a:chOff x="1695978" y="4407556"/>
            <a:chExt cx="1068412" cy="1738254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82" name="Group 181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5" name="Straight Arrow Connector 104"/>
                <p:cNvCxnSpPr>
                  <a:stCxn id="104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6" name="Group 35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38" name="Straight Arrow Connector 37"/>
                <p:cNvCxnSpPr>
                  <a:stCxn id="3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969236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13" name="Rounded Rectangle 11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17" name="Straight Arrow Connector 116"/>
                <p:cNvCxnSpPr>
                  <a:stCxn id="113" idx="2"/>
                  <a:endCxn id="11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28" name="Rounded Rectangle 12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/>
                <p:cNvCxnSpPr>
                  <a:stCxn id="128" idx="2"/>
                  <a:endCxn id="13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5" name="Rounded Rectangle 134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9" name="Straight Arrow Connector 138"/>
                <p:cNvCxnSpPr>
                  <a:stCxn id="135" idx="2"/>
                  <a:endCxn id="138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9" name="Rounded Rectangle 148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/>
                <p:cNvCxnSpPr>
                  <a:stCxn id="149" idx="2"/>
                  <a:endCxn id="152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3" name="Rounded Rectangle 16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7" name="Straight Arrow Connector 166"/>
                <p:cNvCxnSpPr>
                  <a:stCxn id="163" idx="2"/>
                  <a:endCxn id="16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0" name="Rounded Rectangle 16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4" name="Straight Arrow Connector 173"/>
                <p:cNvCxnSpPr>
                  <a:stCxn id="170" idx="2"/>
                  <a:endCxn id="17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7" name="Rounded Rectangle 176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1" name="Straight Arrow Connector 180"/>
                <p:cNvCxnSpPr>
                  <a:stCxn id="177" idx="2"/>
                  <a:endCxn id="180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125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3351 -0.1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90616" y="2173262"/>
            <a:ext cx="1068412" cy="1738254"/>
            <a:chOff x="969236" y="1821695"/>
            <a:chExt cx="1068412" cy="1738254"/>
          </a:xfrm>
        </p:grpSpPr>
        <p:sp>
          <p:nvSpPr>
            <p:cNvPr id="30" name="Rounded Rectangle 29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5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" y="340850"/>
            <a:ext cx="8579556" cy="323491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228600" y="3630602"/>
            <a:ext cx="8610600" cy="1501554"/>
          </a:xfrm>
          <a:prstGeom prst="roundRect">
            <a:avLst>
              <a:gd name="adj" fmla="val 902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Startup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5151656"/>
            <a:ext cx="8610600" cy="1143000"/>
          </a:xfrm>
          <a:prstGeom prst="roundRect">
            <a:avLst>
              <a:gd name="adj" fmla="val 902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813"/>
            <a:ext cx="2190750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35731"/>
            <a:ext cx="962025" cy="942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07040" y="3657600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configurations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040" y="4026932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Connect to broker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040" y="4401601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Connect to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40" y="5148883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Parse the JSON message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40" y="5518215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Look up existing report data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40" y="5887547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Update or insert report data document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02" y="2154599"/>
            <a:ext cx="952500" cy="962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054509"/>
            <a:ext cx="876300" cy="64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09986" y="4762823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Start Kafka consumer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2132051"/>
            <a:ext cx="619125" cy="561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762" y="2113000"/>
            <a:ext cx="676275" cy="600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721556"/>
            <a:ext cx="600075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/>
      <p:bldP spid="13" grpId="0"/>
      <p:bldP spid="14" grpId="0"/>
      <p:bldP spid="15" grpId="0"/>
      <p:bldP spid="16" grpId="0"/>
      <p:bldP spid="17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7211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1" animBg="1"/>
      <p:bldP spid="26" grpId="1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 rot="5400000">
            <a:off x="-8607" y="1874901"/>
            <a:ext cx="3039536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695978" y="4139443"/>
            <a:ext cx="1068412" cy="2006367"/>
            <a:chOff x="1695978" y="4139443"/>
            <a:chExt cx="1068412" cy="2006367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ounded Rectangle 148"/>
          <p:cNvSpPr/>
          <p:nvPr/>
        </p:nvSpPr>
        <p:spPr>
          <a:xfrm>
            <a:off x="6941416" y="1823521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994636" y="1934434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116241" y="2486224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6" y="3103246"/>
            <a:ext cx="413575" cy="458529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49" idx="2"/>
            <a:endCxn id="152" idx="0"/>
          </p:cNvCxnSpPr>
          <p:nvPr/>
        </p:nvCxnSpPr>
        <p:spPr>
          <a:xfrm flipH="1">
            <a:off x="7472744" y="2901763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9" grpId="0" animBg="1"/>
      <p:bldP spid="150" grpId="0" animBg="1"/>
      <p:bldP spid="15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79" y="381000"/>
            <a:ext cx="92392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86000"/>
            <a:ext cx="5812549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200400"/>
            <a:ext cx="4581525" cy="933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371" y="4038600"/>
            <a:ext cx="2762250" cy="1514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371" y="5448300"/>
            <a:ext cx="3200400" cy="828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4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79" y="381000"/>
            <a:ext cx="92392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4" y="2667000"/>
            <a:ext cx="6581775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572000"/>
            <a:ext cx="2090142" cy="10028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1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4276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0" animBg="1"/>
      <p:bldP spid="24" grpId="1" animBg="1"/>
      <p:bldP spid="25" grpId="0"/>
      <p:bldP spid="26" grpId="1" animBg="1"/>
      <p:bldP spid="2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70" y="475115"/>
            <a:ext cx="1364434" cy="82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8334375" cy="196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49" y="3595508"/>
            <a:ext cx="1724025" cy="257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49" y="3886199"/>
            <a:ext cx="6229350" cy="1104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49" y="3675937"/>
            <a:ext cx="1485900" cy="276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6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79" y="381000"/>
            <a:ext cx="98107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513855" cy="448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438400"/>
            <a:ext cx="742950" cy="276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505200"/>
            <a:ext cx="742950" cy="247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" y="4400550"/>
            <a:ext cx="5286375" cy="285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9925"/>
            <a:ext cx="4029075" cy="209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8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1" y="1377950"/>
            <a:ext cx="1614769" cy="2736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279" y="381000"/>
            <a:ext cx="981075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740" y="1588294"/>
            <a:ext cx="6289614" cy="48434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15" y="2696029"/>
            <a:ext cx="1219200" cy="254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19517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6" grpId="1" animBg="1"/>
      <p:bldP spid="27" grpId="0"/>
      <p:bldP spid="28" grpId="0" animBg="1"/>
      <p:bldP spid="2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66" y="381000"/>
            <a:ext cx="95250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67000"/>
            <a:ext cx="6581775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114800"/>
            <a:ext cx="2097036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86275"/>
            <a:ext cx="2438400" cy="6670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1263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6" grpId="0" animBg="1"/>
      <p:bldP spid="26" grpId="1" animBg="1"/>
      <p:bldP spid="28" grpId="1" animBg="1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91" y="381000"/>
            <a:ext cx="942975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75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message to trigger the next provisioning plugin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0784" y="5500688"/>
            <a:ext cx="800100" cy="1195390"/>
            <a:chOff x="6250782" y="4891084"/>
            <a:chExt cx="800100" cy="119539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 rot="16200000">
            <a:off x="3783806" y="5907883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" y="2209800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flow</a:t>
            </a:r>
          </a:p>
        </p:txBody>
      </p:sp>
      <p:sp>
        <p:nvSpPr>
          <p:cNvPr id="13" name="Chevron 12"/>
          <p:cNvSpPr/>
          <p:nvPr/>
        </p:nvSpPr>
        <p:spPr>
          <a:xfrm rot="16200000">
            <a:off x="1171575" y="3283744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14" name="Chevron 13"/>
          <p:cNvSpPr/>
          <p:nvPr/>
        </p:nvSpPr>
        <p:spPr>
          <a:xfrm rot="16200000">
            <a:off x="3429000" y="3283744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15" name="Chevron 14"/>
          <p:cNvSpPr/>
          <p:nvPr/>
        </p:nvSpPr>
        <p:spPr>
          <a:xfrm rot="16200000">
            <a:off x="5753100" y="3283745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16" name="Flowchart: Direct Access Storage 15"/>
          <p:cNvSpPr/>
          <p:nvPr/>
        </p:nvSpPr>
        <p:spPr>
          <a:xfrm>
            <a:off x="300037" y="2712502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irect Access Storage 16"/>
          <p:cNvSpPr/>
          <p:nvPr/>
        </p:nvSpPr>
        <p:spPr>
          <a:xfrm>
            <a:off x="1828800" y="2690340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irect Access Storage 17"/>
          <p:cNvSpPr/>
          <p:nvPr/>
        </p:nvSpPr>
        <p:spPr>
          <a:xfrm>
            <a:off x="4114800" y="2692979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6400800" y="2690340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3.33333E-6 -0.177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0208 -0.177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6719 -0.003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5 0.0004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25 -0.000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84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035777" y="4611030"/>
            <a:ext cx="7300074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695978" y="4139443"/>
            <a:ext cx="1068412" cy="2006367"/>
            <a:chOff x="1695978" y="4139443"/>
            <a:chExt cx="1068412" cy="2006367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62" name="Straight Arrow Connector 161"/>
          <p:cNvCxnSpPr/>
          <p:nvPr/>
        </p:nvCxnSpPr>
        <p:spPr>
          <a:xfrm>
            <a:off x="3778804" y="4139443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3217679" y="4407556"/>
            <a:ext cx="1068412" cy="1738254"/>
            <a:chOff x="3217679" y="4407556"/>
            <a:chExt cx="1068412" cy="1738254"/>
          </a:xfrm>
        </p:grpSpPr>
        <p:sp>
          <p:nvSpPr>
            <p:cNvPr id="163" name="Rounded Rectangle 162"/>
            <p:cNvSpPr/>
            <p:nvPr/>
          </p:nvSpPr>
          <p:spPr>
            <a:xfrm>
              <a:off x="3217679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270899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392504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219" y="5687281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3749007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ounded Rectangle 148"/>
          <p:cNvSpPr/>
          <p:nvPr/>
        </p:nvSpPr>
        <p:spPr>
          <a:xfrm>
            <a:off x="6941416" y="1823521"/>
            <a:ext cx="1068412" cy="1078242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994636" y="1934434"/>
            <a:ext cx="958434" cy="879687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service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116241" y="2486224"/>
            <a:ext cx="713006" cy="2707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6" y="3103246"/>
            <a:ext cx="413575" cy="458529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49" idx="2"/>
            <a:endCxn id="152" idx="0"/>
          </p:cNvCxnSpPr>
          <p:nvPr/>
        </p:nvCxnSpPr>
        <p:spPr>
          <a:xfrm flipH="1">
            <a:off x="7472744" y="2901763"/>
            <a:ext cx="2878" cy="20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9" grpId="0" animBg="1"/>
      <p:bldP spid="150" grpId="0" animBg="1"/>
      <p:bldP spid="15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and monitoring of performance, load, etc.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0" y="1447800"/>
            <a:ext cx="8230479" cy="2209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160" y="1962150"/>
            <a:ext cx="8224490" cy="3886200"/>
            <a:chOff x="405160" y="1962150"/>
            <a:chExt cx="8224490" cy="3886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160" y="3952875"/>
              <a:ext cx="933450" cy="9334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1962150"/>
              <a:ext cx="1543050" cy="1714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7400" y="3952875"/>
              <a:ext cx="6572250" cy="18954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33038" y="1947282"/>
            <a:ext cx="2790825" cy="2939043"/>
            <a:chOff x="433038" y="1947282"/>
            <a:chExt cx="2790825" cy="2939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038" y="3933825"/>
              <a:ext cx="2790825" cy="9525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2782" y="1947282"/>
              <a:ext cx="1264218" cy="19049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405160" y="1952972"/>
            <a:ext cx="3728690" cy="2921620"/>
            <a:chOff x="405160" y="1952972"/>
            <a:chExt cx="3728690" cy="2921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60" y="3922092"/>
              <a:ext cx="2495550" cy="9525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7400" y="1952972"/>
              <a:ext cx="2076450" cy="1905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2481194"/>
            <a:ext cx="8079000" cy="981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0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demo</a:t>
            </a:r>
            <a:endParaRPr lang="en-US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609600" y="3810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Video – 04_provisioning_data.webm</a:t>
            </a:r>
          </a:p>
        </p:txBody>
      </p:sp>
    </p:spTree>
    <p:extLst>
      <p:ext uri="{BB962C8B-B14F-4D97-AF65-F5344CB8AC3E}">
        <p14:creationId xmlns:p14="http://schemas.microsoft.com/office/powerpoint/2010/main" val="223746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685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1859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reusable jobs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034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230915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provisioning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673" y="5410200"/>
            <a:ext cx="7848600" cy="838200"/>
            <a:chOff x="304800" y="1447800"/>
            <a:chExt cx="78486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8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00347 -0.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consuming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0029"/>
            <a:ext cx="867820" cy="20240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7141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endpoints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managed access</a:t>
            </a:r>
          </a:p>
        </p:txBody>
      </p:sp>
    </p:spTree>
    <p:extLst>
      <p:ext uri="{BB962C8B-B14F-4D97-AF65-F5344CB8AC3E}">
        <p14:creationId xmlns:p14="http://schemas.microsoft.com/office/powerpoint/2010/main" val="35672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entagon 87"/>
          <p:cNvSpPr/>
          <p:nvPr/>
        </p:nvSpPr>
        <p:spPr>
          <a:xfrm rot="16200000">
            <a:off x="5974908" y="1874901"/>
            <a:ext cx="3039536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1695978" y="4407556"/>
            <a:ext cx="1068412" cy="1738254"/>
            <a:chOff x="1695978" y="4407556"/>
            <a:chExt cx="1068412" cy="1738254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257103" y="4139443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969236" y="1553582"/>
            <a:ext cx="1068412" cy="2006367"/>
            <a:chOff x="331409" y="1553582"/>
            <a:chExt cx="1068412" cy="2006367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13" name="Rounded Rectangle 11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6941416" y="1823521"/>
            <a:ext cx="1068412" cy="1738254"/>
            <a:chOff x="6941416" y="1823521"/>
            <a:chExt cx="1068412" cy="1738254"/>
          </a:xfrm>
        </p:grpSpPr>
        <p:sp>
          <p:nvSpPr>
            <p:cNvPr id="149" name="Rounded Rectangle 148"/>
            <p:cNvSpPr/>
            <p:nvPr/>
          </p:nvSpPr>
          <p:spPr>
            <a:xfrm>
              <a:off x="6941416" y="1823521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994636" y="1934434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7116241" y="2486224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956" y="3103246"/>
              <a:ext cx="413575" cy="458529"/>
            </a:xfrm>
            <a:prstGeom prst="rect">
              <a:avLst/>
            </a:prstGeom>
          </p:spPr>
        </p:pic>
        <p:cxnSp>
          <p:nvCxnSpPr>
            <p:cNvPr id="153" name="Straight Arrow Connector 152"/>
            <p:cNvCxnSpPr>
              <a:stCxn id="149" idx="2"/>
              <a:endCxn id="152" idx="0"/>
            </p:cNvCxnSpPr>
            <p:nvPr/>
          </p:nvCxnSpPr>
          <p:spPr>
            <a:xfrm flipH="1">
              <a:off x="7472744" y="2901763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3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33229 0.0481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90616" y="2173262"/>
            <a:ext cx="1068412" cy="1738254"/>
            <a:chOff x="969236" y="1821695"/>
            <a:chExt cx="1068412" cy="1738254"/>
          </a:xfrm>
        </p:grpSpPr>
        <p:sp>
          <p:nvSpPr>
            <p:cNvPr id="30" name="Rounded Rectangle 29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0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6" y="762000"/>
            <a:ext cx="8541124" cy="222325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228600" y="3630602"/>
            <a:ext cx="8610600" cy="1143000"/>
          </a:xfrm>
          <a:prstGeom prst="roundRect">
            <a:avLst>
              <a:gd name="adj" fmla="val 902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Startup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4779043"/>
            <a:ext cx="8610600" cy="1143000"/>
          </a:xfrm>
          <a:prstGeom prst="roundRect">
            <a:avLst>
              <a:gd name="adj" fmla="val 902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756559"/>
            <a:ext cx="1683124" cy="731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32" y="1931245"/>
            <a:ext cx="638175" cy="638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250648"/>
            <a:ext cx="676275" cy="619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07040" y="3657600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configurations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040" y="4026932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Connect to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040" y="4401601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RESTful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40" y="4776270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Query the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40" y="5145602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Generate response body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40" y="5514934"/>
            <a:ext cx="86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Respond to the request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886763"/>
            <a:ext cx="648086" cy="6545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2514" y="1907691"/>
            <a:ext cx="619125" cy="619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1280161"/>
            <a:ext cx="571500" cy="590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6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12528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1" animBg="1"/>
      <p:bldP spid="26" grpId="1" animBg="1"/>
      <p:bldP spid="28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33242" cy="198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4" y="3200400"/>
            <a:ext cx="1881959" cy="746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79" y="381000"/>
            <a:ext cx="96202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4" y="2632613"/>
            <a:ext cx="8025436" cy="2846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37564" y="3550571"/>
            <a:ext cx="1881959" cy="1524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30177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0" animBg="1"/>
      <p:bldP spid="24" grpId="1" animBg="1"/>
      <p:bldP spid="25" grpId="0"/>
      <p:bldP spid="26" grpId="1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 rot="16200000">
            <a:off x="5974908" y="1874901"/>
            <a:ext cx="3039536" cy="1287865"/>
          </a:xfrm>
          <a:prstGeom prst="homePlate">
            <a:avLst>
              <a:gd name="adj" fmla="val 3985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695978" y="4139443"/>
            <a:ext cx="1068412" cy="2006367"/>
            <a:chOff x="1695978" y="4139443"/>
            <a:chExt cx="1068412" cy="2006367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437634" y="1219200"/>
            <a:ext cx="8213872" cy="334382"/>
            <a:chOff x="1368305" y="3277587"/>
            <a:chExt cx="6235629" cy="334382"/>
          </a:xfrm>
        </p:grpSpPr>
        <p:sp>
          <p:nvSpPr>
            <p:cNvPr id="110" name="Rounded Rectangle 109"/>
            <p:cNvSpPr/>
            <p:nvPr/>
          </p:nvSpPr>
          <p:spPr>
            <a:xfrm>
              <a:off x="1368305" y="3277587"/>
              <a:ext cx="6235629" cy="334382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8612" y="3338874"/>
              <a:ext cx="6096000" cy="22793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layer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630" y="751244"/>
            <a:ext cx="1053186" cy="472091"/>
            <a:chOff x="2496641" y="1174144"/>
            <a:chExt cx="1053186" cy="472091"/>
          </a:xfrm>
        </p:grpSpPr>
        <p:sp>
          <p:nvSpPr>
            <p:cNvPr id="108" name="Rounded Rectangle 107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37634" y="3817975"/>
            <a:ext cx="8239124" cy="321468"/>
            <a:chOff x="1063548" y="4901697"/>
            <a:chExt cx="5905499" cy="321468"/>
          </a:xfrm>
        </p:grpSpPr>
        <p:sp>
          <p:nvSpPr>
            <p:cNvPr id="106" name="Rounded Rectangle 105"/>
            <p:cNvSpPr/>
            <p:nvPr/>
          </p:nvSpPr>
          <p:spPr>
            <a:xfrm>
              <a:off x="1063548" y="4901697"/>
              <a:ext cx="5905499" cy="321468"/>
            </a:xfrm>
            <a:prstGeom prst="roundRect">
              <a:avLst>
                <a:gd name="adj" fmla="val 1282"/>
              </a:avLst>
            </a:prstGeom>
            <a:solidFill>
              <a:srgbClr val="EEE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122241" y="4965139"/>
              <a:ext cx="5781166" cy="203974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message broker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1811" y="745283"/>
            <a:ext cx="1053186" cy="472091"/>
            <a:chOff x="1852690" y="1180215"/>
            <a:chExt cx="1053186" cy="472091"/>
          </a:xfrm>
        </p:grpSpPr>
        <p:sp>
          <p:nvSpPr>
            <p:cNvPr id="104" name="Rounded Rectangle 103"/>
            <p:cNvSpPr/>
            <p:nvPr/>
          </p:nvSpPr>
          <p:spPr>
            <a:xfrm>
              <a:off x="1852690" y="1180215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 flipH="1">
              <a:off x="2375523" y="1373051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>
          <a:xfrm flipH="1">
            <a:off x="1477848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2960669" y="3514276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4461267" y="3491492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5963097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>
            <a:off x="7474796" y="3512954"/>
            <a:ext cx="6992" cy="3050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707351" y="746814"/>
            <a:ext cx="1053186" cy="472091"/>
            <a:chOff x="2496641" y="1174144"/>
            <a:chExt cx="1053186" cy="472091"/>
          </a:xfrm>
        </p:grpSpPr>
        <p:sp>
          <p:nvSpPr>
            <p:cNvPr id="37" name="Rounded Rectangle 36"/>
            <p:cNvSpPr/>
            <p:nvPr/>
          </p:nvSpPr>
          <p:spPr>
            <a:xfrm>
              <a:off x="2496641" y="1174144"/>
              <a:ext cx="1053186" cy="192836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request</a:t>
              </a: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019474" y="1366980"/>
              <a:ext cx="3760" cy="2792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03" name="Straight Arrow Connector 102"/>
          <p:cNvCxnSpPr/>
          <p:nvPr/>
        </p:nvCxnSpPr>
        <p:spPr>
          <a:xfrm>
            <a:off x="1530361" y="1553582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2437159" y="1553582"/>
            <a:ext cx="1068412" cy="2006367"/>
            <a:chOff x="331409" y="1553582"/>
            <a:chExt cx="1068412" cy="2006367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Rounded Rectangle 127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28" idx="2"/>
              <a:endCxn id="131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943098" y="1553582"/>
            <a:ext cx="1068412" cy="2006367"/>
            <a:chOff x="331409" y="1553582"/>
            <a:chExt cx="1068412" cy="2006367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35" name="Rounded Rectangle 134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39" name="Straight Arrow Connector 138"/>
            <p:cNvCxnSpPr>
              <a:stCxn id="135" idx="2"/>
              <a:endCxn id="138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443696" y="1555065"/>
            <a:ext cx="1068412" cy="2006367"/>
            <a:chOff x="331409" y="1553582"/>
            <a:chExt cx="1068412" cy="20063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2" name="Rounded Rectangle 141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>
              <a:stCxn id="142" idx="2"/>
              <a:endCxn id="145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/>
          <p:nvPr/>
        </p:nvCxnSpPr>
        <p:spPr>
          <a:xfrm>
            <a:off x="7502541" y="1555408"/>
            <a:ext cx="0" cy="2634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217679" y="4139443"/>
            <a:ext cx="1068412" cy="2006367"/>
            <a:chOff x="331409" y="1553582"/>
            <a:chExt cx="1068412" cy="2006367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67" name="Straight Arrow Connector 166"/>
            <p:cNvCxnSpPr>
              <a:stCxn id="163" idx="2"/>
              <a:endCxn id="166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817376" y="4139443"/>
            <a:ext cx="1068412" cy="2006367"/>
            <a:chOff x="331409" y="1553582"/>
            <a:chExt cx="1068412" cy="2006367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0" name="Rounded Rectangle 169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74" name="Straight Arrow Connector 173"/>
            <p:cNvCxnSpPr>
              <a:stCxn id="170" idx="2"/>
              <a:endCxn id="173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312158" y="4139443"/>
            <a:ext cx="1068412" cy="2006367"/>
            <a:chOff x="331409" y="1553582"/>
            <a:chExt cx="1068412" cy="2006367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892534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7" name="Rounded Rectangle 176"/>
            <p:cNvSpPr/>
            <p:nvPr/>
          </p:nvSpPr>
          <p:spPr>
            <a:xfrm>
              <a:off x="331409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84629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06234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9" y="3101420"/>
              <a:ext cx="413575" cy="458529"/>
            </a:xfrm>
            <a:prstGeom prst="rect">
              <a:avLst/>
            </a:prstGeom>
          </p:spPr>
        </p:pic>
        <p:cxnSp>
          <p:nvCxnSpPr>
            <p:cNvPr id="181" name="Straight Arrow Connector 180"/>
            <p:cNvCxnSpPr>
              <a:stCxn id="177" idx="2"/>
              <a:endCxn id="180" idx="0"/>
            </p:cNvCxnSpPr>
            <p:nvPr/>
          </p:nvCxnSpPr>
          <p:spPr>
            <a:xfrm flipH="1">
              <a:off x="862737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941416" y="1823521"/>
            <a:ext cx="1068412" cy="1738254"/>
            <a:chOff x="6941416" y="1823521"/>
            <a:chExt cx="1068412" cy="1738254"/>
          </a:xfrm>
        </p:grpSpPr>
        <p:sp>
          <p:nvSpPr>
            <p:cNvPr id="149" name="Rounded Rectangle 148"/>
            <p:cNvSpPr/>
            <p:nvPr/>
          </p:nvSpPr>
          <p:spPr>
            <a:xfrm>
              <a:off x="6941416" y="1823521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994636" y="1934434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7116241" y="2486224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956" y="3103246"/>
              <a:ext cx="413575" cy="458529"/>
            </a:xfrm>
            <a:prstGeom prst="rect">
              <a:avLst/>
            </a:prstGeom>
          </p:spPr>
        </p:pic>
        <p:cxnSp>
          <p:nvCxnSpPr>
            <p:cNvPr id="153" name="Straight Arrow Connector 152"/>
            <p:cNvCxnSpPr>
              <a:stCxn id="149" idx="2"/>
              <a:endCxn id="152" idx="0"/>
            </p:cNvCxnSpPr>
            <p:nvPr/>
          </p:nvCxnSpPr>
          <p:spPr>
            <a:xfrm flipH="1">
              <a:off x="7472744" y="2901763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59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696201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70" y="475115"/>
            <a:ext cx="1364434" cy="8202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95725"/>
            <a:ext cx="1552575" cy="247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019550"/>
            <a:ext cx="2085975" cy="266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0" y="4221389"/>
            <a:ext cx="7696200" cy="731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8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6880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6" grpId="1" animBg="1"/>
      <p:bldP spid="27" grpId="0"/>
      <p:bldP spid="28" grpId="0" animBg="1"/>
      <p:bldP spid="28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0" y="475115"/>
            <a:ext cx="952500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2" y="2590800"/>
            <a:ext cx="83164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54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52" y="457200"/>
            <a:ext cx="94297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114518" cy="47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18675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6" grpId="0" animBg="1"/>
      <p:bldP spid="26" grpId="1" animBg="1"/>
      <p:bldP spid="28" grpId="1" animBg="1"/>
      <p:bldP spid="2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33242" cy="1984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179" y="381000"/>
            <a:ext cx="96202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4" y="2632613"/>
            <a:ext cx="8025436" cy="2846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737564" y="3200400"/>
            <a:ext cx="1889216" cy="746294"/>
            <a:chOff x="737564" y="3200400"/>
            <a:chExt cx="1889216" cy="7462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564" y="3200400"/>
              <a:ext cx="1881959" cy="74629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744821" y="3401786"/>
              <a:ext cx="1881959" cy="1524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6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179" y="381000"/>
            <a:ext cx="962025" cy="9525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0" y="594463"/>
            <a:ext cx="1889215" cy="746294"/>
            <a:chOff x="381000" y="594463"/>
            <a:chExt cx="1889215" cy="7462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594463"/>
              <a:ext cx="1881959" cy="74629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388256" y="795253"/>
              <a:ext cx="1881959" cy="1524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057400"/>
            <a:ext cx="3576991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905000"/>
            <a:ext cx="3190875" cy="1314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69" y="5181599"/>
            <a:ext cx="14929657" cy="6404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175" y="3295649"/>
            <a:ext cx="316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consuming demo</a:t>
            </a:r>
            <a:endParaRPr lang="en-US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609600" y="3810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Video – </a:t>
            </a:r>
            <a:r>
              <a:rPr lang="en-US" dirty="0" smtClean="0">
                <a:solidFill>
                  <a:srgbClr val="0070C0"/>
                </a:solidFill>
              </a:rPr>
              <a:t>05_rest_consuming_data.webm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71850" y="1150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GO!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6700" y="103300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“Darn”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400" y="33459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</a:t>
            </a:r>
            <a:r>
              <a:rPr lang="en-US" sz="4400" dirty="0" err="1"/>
              <a:t>Doh</a:t>
            </a:r>
            <a:r>
              <a:rPr lang="en-US" sz="4400" dirty="0"/>
              <a:t>!”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1726" y="2400059"/>
            <a:ext cx="228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“Almost”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69752"/>
            <a:ext cx="214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“Got It!”</a:t>
            </a:r>
          </a:p>
        </p:txBody>
      </p:sp>
    </p:spTree>
    <p:extLst>
      <p:ext uri="{BB962C8B-B14F-4D97-AF65-F5344CB8AC3E}">
        <p14:creationId xmlns:p14="http://schemas.microsoft.com/office/powerpoint/2010/main" val="244892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63E-6 L -2.77778E-7 -6.2963E-6 C 0.00226 0.00161 0.00452 0.00371 0.00695 0.00509 C 0.00816 0.00578 0.00955 0.00578 0.01077 0.00601 C 0.01285 0.00671 0.01493 0.0074 0.01702 0.00809 C 0.0191 0.00879 0.02101 0.00995 0.02309 0.01018 C 0.02622 0.01064 0.02934 0.01087 0.03247 0.01134 C 0.0375 0.01203 0.03976 0.01272 0.04497 0.01434 C 0.04601 0.01458 0.04688 0.01527 0.04792 0.01527 C 0.05052 0.01596 0.05313 0.01596 0.05573 0.01643 C 0.05781 0.01666 0.0599 0.01712 0.06198 0.01735 C 0.06302 0.01782 0.06406 0.01782 0.06511 0.01851 C 0.06597 0.01897 0.06649 0.02036 0.06736 0.02059 C 0.0717 0.02198 0.07622 0.02268 0.08056 0.0236 C 0.08212 0.02407 0.08368 0.02407 0.08524 0.02476 C 0.09896 0.02985 0.08316 0.02407 0.09531 0.02777 C 0.10104 0.02939 0.09306 0.0287 0.10226 0.02985 C 0.1059 0.03032 0.10955 0.03055 0.1132 0.03078 C 0.11979 0.03379 0.1092 0.02939 0.12014 0.03286 C 0.1217 0.03356 0.12309 0.03471 0.12483 0.03495 C 0.13299 0.03657 0.1283 0.03587 0.13872 0.03703 C 0.14462 0.03865 0.14792 0.03958 0.15504 0.04027 L 0.16892 0.0412 C 0.17101 0.04166 0.17708 0.04305 0.17899 0.04328 C 0.19011 0.04444 0.21233 0.04629 0.21233 0.04629 C 0.22031 0.04999 0.21458 0.04791 0.22639 0.04953 C 0.22847 0.04976 0.23056 0.05022 0.23247 0.05046 L 0.23958 0.05161 C 0.24063 0.05184 0.24149 0.05231 0.24254 0.05254 C 0.24392 0.053 0.24531 0.053 0.24653 0.0537 C 0.2474 0.05416 0.24792 0.05532 0.24879 0.05578 C 0.25104 0.05694 0.25347 0.05786 0.25573 0.05879 C 0.2566 0.05925 0.25729 0.05971 0.25816 0.05995 L 0.26667 0.0618 C 0.26788 0.06249 0.26927 0.06342 0.27049 0.06388 C 0.27188 0.06458 0.27309 0.06434 0.27448 0.06504 C 0.27761 0.06643 0.28038 0.06921 0.28368 0.07013 C 0.28698 0.07106 0.28715 0.07083 0.28993 0.07221 C 0.29115 0.07291 0.29254 0.07384 0.29375 0.0743 C 0.29636 0.07522 0.29896 0.07546 0.30156 0.07638 L 0.30469 0.07731 C 0.3092 0.08055 0.3066 0.07893 0.31233 0.08147 C 0.3132 0.08194 0.31406 0.08194 0.31476 0.08263 C 0.31545 0.08333 0.31632 0.08379 0.31702 0.08471 C 0.31788 0.08564 0.3184 0.08703 0.31945 0.08772 C 0.32014 0.08842 0.32101 0.08842 0.3217 0.08888 C 0.32257 0.08958 0.32344 0.09004 0.32396 0.09096 C 0.32552 0.09282 0.3257 0.09444 0.32639 0.09698 C 0.32604 0.09814 0.32413 0.10323 0.32327 0.10439 C 0.32257 0.10509 0.3217 0.10509 0.32101 0.10532 C 0.31858 0.1074 0.31823 0.10786 0.31545 0.10948 C 0.31476 0.10995 0.31389 0.11018 0.3132 0.11041 C 0.30365 0.11596 0.31563 0.10948 0.30781 0.11458 C 0.30695 0.11504 0.30625 0.11527 0.30538 0.11573 C 0.29931 0.12175 0.30556 0.1162 0.29844 0.12083 C 0.29514 0.12314 0.29722 0.12291 0.29375 0.12384 C 0.29219 0.1243 0.29063 0.12453 0.28906 0.12499 C 0.28889 0.12592 0.28785 0.12731 0.28837 0.128 C 0.28889 0.12893 0.29653 0.13356 0.29844 0.13425 C 0.3 0.13495 0.30156 0.13495 0.30313 0.13541 C 0.30417 0.1361 0.30521 0.1368 0.30625 0.13749 C 0.30712 0.13796 0.30833 0.13819 0.30938 0.13842 C 0.31181 0.13911 0.31441 0.14027 0.31702 0.1405 C 0.32795 0.14166 0.32327 0.14073 0.33108 0.14259 C 0.33177 0.14282 0.33247 0.14374 0.33333 0.14351 C 0.33524 0.14328 0.33715 0.1405 0.33872 0.13934 C 0.33993 0.13865 0.34132 0.13819 0.34271 0.13749 C 0.34427 0.13541 0.34601 0.13356 0.34722 0.13124 C 0.34774 0.13009 0.34827 0.12893 0.34879 0.128 C 0.34948 0.12684 0.35052 0.12615 0.35122 0.12499 C 0.35278 0.12221 0.35434 0.11967 0.3559 0.11666 C 0.35642 0.11573 0.35677 0.11458 0.35747 0.11365 C 0.35799 0.11272 0.35886 0.11203 0.35972 0.11157 C 0.36129 0.11064 0.36441 0.10948 0.36441 0.10948 C 0.36667 0.10971 0.3691 0.10948 0.37136 0.11041 C 0.37379 0.11157 0.37604 0.11388 0.3783 0.11573 C 0.38004 0.11712 0.38854 0.12476 0.38924 0.12592 L 0.39149 0.13009 C 0.39184 0.13124 0.39184 0.1324 0.39236 0.13333 C 0.39288 0.13425 0.39392 0.13448 0.39462 0.13541 C 0.39566 0.13634 0.3967 0.13749 0.39774 0.13842 C 0.40139 0.14189 0.39844 0.13934 0.40243 0.14143 C 0.40347 0.14212 0.40452 0.14282 0.40538 0.14351 C 0.40625 0.14421 0.40695 0.14513 0.40781 0.14559 C 0.40955 0.14652 0.41146 0.14698 0.4132 0.14768 C 0.41684 0.14907 0.41667 0.14884 0.42101 0.14976 C 0.42118 0.15115 0.4217 0.15254 0.4217 0.15393 C 0.4217 0.17661 0.42222 0.16527 0.42014 0.17453 C 0.41997 0.17592 0.41997 0.17754 0.41945 0.1787 C 0.41858 0.18078 0.41736 0.18217 0.41632 0.18402 C 0.41597 0.18587 0.41458 0.19351 0.41406 0.19421 C 0.41094 0.19814 0.41233 0.19606 0.41007 0.20046 C 0.4099 0.20555 0.41077 0.2111 0.40938 0.21596 C 0.40781 0.22106 0.40174 0.22522 0.39844 0.22846 C 0.39306 0.23356 0.39653 0.23171 0.39236 0.23356 C 0.38976 0.23587 0.38889 0.23726 0.38611 0.23865 C 0.3842 0.23958 0.3809 0.24004 0.37917 0.24073 C 0.36945 0.24421 0.37952 0.24166 0.36979 0.24397 C 0.3592 0.24351 0.34861 0.24351 0.33802 0.24282 C 0.33715 0.24282 0.33646 0.24212 0.33559 0.24189 C 0.33438 0.24143 0.33316 0.2412 0.33177 0.24073 C 0.32952 0.24004 0.32726 0.23911 0.32483 0.23865 C 0.32066 0.23796 0.31649 0.23796 0.31233 0.23772 C 0.31111 0.23703 0.3099 0.23564 0.30851 0.23564 C 0.30538 0.23541 0.30226 0.23541 0.29931 0.23657 C 0.29844 0.23703 0.29879 0.23888 0.29844 0.23981 C 0.29774 0.24166 0.29427 0.24698 0.29306 0.24791 C 0.29115 0.24953 0.28889 0.25022 0.28681 0.25115 C 0.28299 0.25277 0.27934 0.25277 0.27517 0.25323 C 0.26823 0.25277 0.25556 0.26018 0.25191 0.24907 C 0.25156 0.24768 0.25139 0.24629 0.25122 0.2449 C 0.25295 0.2412 0.25278 0.2412 0.25573 0.23772 C 0.25677 0.23657 0.25764 0.23518 0.25886 0.23448 C 0.26094 0.23379 0.26302 0.23379 0.26511 0.23356 C 0.2783 0.23448 0.28264 0.23541 0.29688 0.23356 C 0.29809 0.23333 0.30261 0.23032 0.30382 0.22939 C 0.30538 0.22638 0.30556 0.22569 0.30781 0.22314 C 0.30851 0.22245 0.30938 0.22175 0.31007 0.22106 C 0.3099 0.21596 0.31024 0.21064 0.30938 0.20555 C 0.30886 0.2037 0.30729 0.20277 0.30625 0.20138 C 0.30226 0.19698 0.30417 0.19976 0.3 0.19629 C 0.29879 0.19536 0.29323 0.19004 0.29149 0.18911 C 0.28976 0.18819 0.28785 0.18796 0.28611 0.18703 C 0.2842 0.1861 0.28247 0.18495 0.28056 0.18402 C 0.27778 0.1824 0.27483 0.18147 0.27205 0.17985 C 0.27066 0.17893 0.26945 0.17754 0.26823 0.17661 C 0.26719 0.17592 0.26615 0.17522 0.26511 0.17453 C 0.26458 0.1736 0.26389 0.17268 0.26354 0.17152 C 0.26198 0.16735 0.26267 0.16365 0.26354 0.15902 C 0.26372 0.15786 0.26441 0.15671 0.26511 0.15601 C 0.2658 0.15532 0.26667 0.15532 0.26736 0.15485 C 0.26823 0.15416 0.26892 0.15323 0.26979 0.153 C 0.27101 0.15231 0.2724 0.15231 0.27361 0.15184 C 0.27448 0.15161 0.27517 0.15115 0.27604 0.15092 C 0.2816 0.15115 0.28733 0.15115 0.29306 0.15184 C 0.29462 0.15208 0.29653 0.1537 0.29774 0.15485 C 0.29844 0.15578 0.29913 0.15717 0.3 0.15809 C 0.30695 0.16596 0.29965 0.15647 0.30538 0.16434 C 0.3059 0.16596 0.30625 0.16782 0.30695 0.16944 C 0.30851 0.17291 0.31007 0.17615 0.31233 0.1787 C 0.3132 0.17962 0.31389 0.18032 0.31476 0.18078 C 0.31545 0.18124 0.31632 0.18147 0.31702 0.18194 C 0.31875 0.17823 0.31788 0.17962 0.31945 0.17777 L 0.31945 0.17777 L 0.31945 0.17777 L 0.31702 0.18078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954546" y="2275816"/>
            <a:ext cx="519113" cy="838200"/>
            <a:chOff x="2300287" y="2209800"/>
            <a:chExt cx="695324" cy="1143001"/>
          </a:xfrm>
        </p:grpSpPr>
        <p:sp>
          <p:nvSpPr>
            <p:cNvPr id="21" name="Flowchart: Display 20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685800" y="1447800"/>
            <a:ext cx="6787859" cy="701716"/>
          </a:xfrm>
          <a:prstGeom prst="wedgeRoundRectCallout">
            <a:avLst>
              <a:gd name="adj1" fmla="val 38103"/>
              <a:gd name="adj2" fmla="val 87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 report is proving to be very useful. But could you add a drop-down to select an order number?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33" y="381000"/>
            <a:ext cx="7990767" cy="523221"/>
            <a:chOff x="619833" y="381000"/>
            <a:chExt cx="7990767" cy="523221"/>
          </a:xfrm>
        </p:grpSpPr>
        <p:sp>
          <p:nvSpPr>
            <p:cNvPr id="13" name="TextBox 12"/>
            <p:cNvSpPr txBox="1"/>
            <p:nvPr/>
          </p:nvSpPr>
          <p:spPr>
            <a:xfrm>
              <a:off x="1219200" y="381000"/>
              <a:ext cx="739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Our Scenario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33" y="381001"/>
              <a:ext cx="523220" cy="5232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352800" y="4191000"/>
            <a:ext cx="519113" cy="838200"/>
            <a:chOff x="2300287" y="2209800"/>
            <a:chExt cx="695324" cy="1143001"/>
          </a:xfrm>
        </p:grpSpPr>
        <p:sp>
          <p:nvSpPr>
            <p:cNvPr id="35" name="Flowchart: Display 34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ular Callout 36"/>
          <p:cNvSpPr/>
          <p:nvPr/>
        </p:nvSpPr>
        <p:spPr>
          <a:xfrm>
            <a:off x="3163142" y="3529316"/>
            <a:ext cx="1562943" cy="457224"/>
          </a:xfrm>
          <a:prstGeom prst="wedgeRoundRectCallout">
            <a:avLst>
              <a:gd name="adj1" fmla="val 4633"/>
              <a:gd name="adj2" fmla="val 113716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Sure thing.</a:t>
            </a:r>
          </a:p>
        </p:txBody>
      </p:sp>
    </p:spTree>
    <p:extLst>
      <p:ext uri="{BB962C8B-B14F-4D97-AF65-F5344CB8AC3E}">
        <p14:creationId xmlns:p14="http://schemas.microsoft.com/office/powerpoint/2010/main" val="11033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954546" y="2275816"/>
            <a:ext cx="519113" cy="838200"/>
            <a:chOff x="2300287" y="2209800"/>
            <a:chExt cx="695324" cy="1143001"/>
          </a:xfrm>
        </p:grpSpPr>
        <p:sp>
          <p:nvSpPr>
            <p:cNvPr id="21" name="Flowchart: Display 20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685800" y="1235116"/>
            <a:ext cx="6787859" cy="914400"/>
          </a:xfrm>
          <a:prstGeom prst="wedgeRoundRectCallout">
            <a:avLst>
              <a:gd name="adj1" fmla="val 38103"/>
              <a:gd name="adj2" fmla="val 87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How long are we taking to get our products to our customers? Which steps in our process are taking the longest time?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33" y="381000"/>
            <a:ext cx="7990767" cy="523221"/>
            <a:chOff x="619833" y="381000"/>
            <a:chExt cx="7990767" cy="523221"/>
          </a:xfrm>
        </p:grpSpPr>
        <p:sp>
          <p:nvSpPr>
            <p:cNvPr id="13" name="TextBox 12"/>
            <p:cNvSpPr txBox="1"/>
            <p:nvPr/>
          </p:nvSpPr>
          <p:spPr>
            <a:xfrm>
              <a:off x="1219200" y="381000"/>
              <a:ext cx="739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Our Scenario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33" y="381001"/>
              <a:ext cx="523220" cy="5232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37458" y="4876800"/>
            <a:ext cx="519113" cy="838200"/>
            <a:chOff x="2300287" y="2209800"/>
            <a:chExt cx="695324" cy="1143001"/>
          </a:xfrm>
        </p:grpSpPr>
        <p:sp>
          <p:nvSpPr>
            <p:cNvPr id="35" name="Flowchart: Display 34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ular Callout 36"/>
          <p:cNvSpPr/>
          <p:nvPr/>
        </p:nvSpPr>
        <p:spPr>
          <a:xfrm>
            <a:off x="1637458" y="3761792"/>
            <a:ext cx="6787859" cy="914400"/>
          </a:xfrm>
          <a:prstGeom prst="wedgeRoundRectCallout">
            <a:avLst>
              <a:gd name="adj1" fmla="val -38768"/>
              <a:gd name="adj2" fmla="val 9395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We need to implement reporting for our online ordering application?</a:t>
            </a:r>
          </a:p>
        </p:txBody>
      </p:sp>
    </p:spTree>
    <p:extLst>
      <p:ext uri="{BB962C8B-B14F-4D97-AF65-F5344CB8AC3E}">
        <p14:creationId xmlns:p14="http://schemas.microsoft.com/office/powerpoint/2010/main" val="21946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954546" y="2275816"/>
            <a:ext cx="519113" cy="838200"/>
            <a:chOff x="2300287" y="2209800"/>
            <a:chExt cx="695324" cy="1143001"/>
          </a:xfrm>
        </p:grpSpPr>
        <p:sp>
          <p:nvSpPr>
            <p:cNvPr id="21" name="Flowchart: Display 20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685800" y="1447800"/>
            <a:ext cx="6787859" cy="701716"/>
          </a:xfrm>
          <a:prstGeom prst="wedgeRoundRectCallout">
            <a:avLst>
              <a:gd name="adj1" fmla="val 38103"/>
              <a:gd name="adj2" fmla="val 87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 want to monitor this throughout the day, so that I can reach out to our customers whenever there’s a delay.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33" y="381000"/>
            <a:ext cx="7990767" cy="523221"/>
            <a:chOff x="619833" y="381000"/>
            <a:chExt cx="7990767" cy="523221"/>
          </a:xfrm>
        </p:grpSpPr>
        <p:sp>
          <p:nvSpPr>
            <p:cNvPr id="13" name="TextBox 12"/>
            <p:cNvSpPr txBox="1"/>
            <p:nvPr/>
          </p:nvSpPr>
          <p:spPr>
            <a:xfrm>
              <a:off x="1219200" y="381000"/>
              <a:ext cx="739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Our Scenario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33" y="381001"/>
              <a:ext cx="523220" cy="5232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37458" y="4876800"/>
            <a:ext cx="519113" cy="838200"/>
            <a:chOff x="2300287" y="2209800"/>
            <a:chExt cx="695324" cy="1143001"/>
          </a:xfrm>
        </p:grpSpPr>
        <p:sp>
          <p:nvSpPr>
            <p:cNvPr id="35" name="Flowchart: Display 34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ular Callout 36"/>
          <p:cNvSpPr/>
          <p:nvPr/>
        </p:nvSpPr>
        <p:spPr>
          <a:xfrm>
            <a:off x="1637458" y="3761792"/>
            <a:ext cx="6787859" cy="914400"/>
          </a:xfrm>
          <a:prstGeom prst="wedgeRoundRectCallout">
            <a:avLst>
              <a:gd name="adj1" fmla="val -38768"/>
              <a:gd name="adj2" fmla="val 9395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We’ll need to make this event driven based on the status change of an order.</a:t>
            </a:r>
          </a:p>
        </p:txBody>
      </p:sp>
    </p:spTree>
    <p:extLst>
      <p:ext uri="{BB962C8B-B14F-4D97-AF65-F5344CB8AC3E}">
        <p14:creationId xmlns:p14="http://schemas.microsoft.com/office/powerpoint/2010/main" val="42073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11761</TotalTime>
  <Words>1531</Words>
  <Application>Microsoft Office PowerPoint</Application>
  <PresentationFormat>On-screen Show (4:3)</PresentationFormat>
  <Paragraphs>751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674</cp:revision>
  <dcterms:created xsi:type="dcterms:W3CDTF">2017-03-22T18:36:50Z</dcterms:created>
  <dcterms:modified xsi:type="dcterms:W3CDTF">2017-11-01T17:35:55Z</dcterms:modified>
</cp:coreProperties>
</file>