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257" r:id="rId3"/>
    <p:sldId id="262" r:id="rId4"/>
    <p:sldId id="258" r:id="rId5"/>
    <p:sldId id="260" r:id="rId6"/>
    <p:sldId id="261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8" r:id="rId23"/>
    <p:sldId id="279" r:id="rId24"/>
    <p:sldId id="280" r:id="rId25"/>
    <p:sldId id="282" r:id="rId26"/>
    <p:sldId id="305" r:id="rId27"/>
    <p:sldId id="306" r:id="rId28"/>
    <p:sldId id="307" r:id="rId29"/>
    <p:sldId id="308" r:id="rId30"/>
    <p:sldId id="309" r:id="rId31"/>
    <p:sldId id="281" r:id="rId32"/>
    <p:sldId id="287" r:id="rId33"/>
    <p:sldId id="286" r:id="rId34"/>
    <p:sldId id="277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296" r:id="rId43"/>
    <p:sldId id="297" r:id="rId44"/>
    <p:sldId id="299" r:id="rId45"/>
    <p:sldId id="298" r:id="rId46"/>
    <p:sldId id="303" r:id="rId47"/>
    <p:sldId id="312" r:id="rId48"/>
    <p:sldId id="301" r:id="rId49"/>
    <p:sldId id="302" r:id="rId50"/>
    <p:sldId id="310" r:id="rId51"/>
    <p:sldId id="315" r:id="rId52"/>
    <p:sldId id="311" r:id="rId53"/>
    <p:sldId id="318" r:id="rId54"/>
    <p:sldId id="321" r:id="rId55"/>
    <p:sldId id="323" r:id="rId56"/>
    <p:sldId id="324" r:id="rId57"/>
    <p:sldId id="325" r:id="rId58"/>
    <p:sldId id="326" r:id="rId59"/>
    <p:sldId id="319" r:id="rId60"/>
    <p:sldId id="327" r:id="rId61"/>
    <p:sldId id="320" r:id="rId62"/>
    <p:sldId id="328" r:id="rId63"/>
    <p:sldId id="322" r:id="rId64"/>
    <p:sldId id="316" r:id="rId65"/>
    <p:sldId id="314" r:id="rId66"/>
    <p:sldId id="329" r:id="rId67"/>
    <p:sldId id="330" r:id="rId68"/>
    <p:sldId id="334" r:id="rId69"/>
    <p:sldId id="339" r:id="rId70"/>
    <p:sldId id="331" r:id="rId71"/>
    <p:sldId id="335" r:id="rId72"/>
    <p:sldId id="332" r:id="rId73"/>
    <p:sldId id="336" r:id="rId74"/>
    <p:sldId id="333" r:id="rId75"/>
    <p:sldId id="337" r:id="rId76"/>
    <p:sldId id="340" r:id="rId77"/>
    <p:sldId id="338" r:id="rId78"/>
    <p:sldId id="317" r:id="rId79"/>
    <p:sldId id="341" r:id="rId80"/>
    <p:sldId id="343" r:id="rId81"/>
    <p:sldId id="342" r:id="rId82"/>
    <p:sldId id="344" r:id="rId83"/>
    <p:sldId id="349" r:id="rId84"/>
    <p:sldId id="345" r:id="rId85"/>
    <p:sldId id="350" r:id="rId86"/>
    <p:sldId id="346" r:id="rId87"/>
    <p:sldId id="351" r:id="rId88"/>
    <p:sldId id="353" r:id="rId89"/>
    <p:sldId id="354" r:id="rId90"/>
    <p:sldId id="355" r:id="rId91"/>
    <p:sldId id="347" r:id="rId92"/>
    <p:sldId id="352" r:id="rId93"/>
    <p:sldId id="348" r:id="rId94"/>
    <p:sldId id="356" r:id="rId95"/>
    <p:sldId id="357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1" autoAdjust="0"/>
    <p:restoredTop sz="83598" autoAdjust="0"/>
  </p:normalViewPr>
  <p:slideViewPr>
    <p:cSldViewPr>
      <p:cViewPr varScale="1">
        <p:scale>
          <a:sx n="133" d="100"/>
          <a:sy n="133" d="100"/>
        </p:scale>
        <p:origin x="73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77B6-5162-48F4-9092-299A19F6091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704-39AF-4BB8-A1A8-74B6D235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000" dirty="0"/>
              <a:t>A customer knocks on our door asking for a report based on his relational database</a:t>
            </a:r>
          </a:p>
          <a:p>
            <a:pPr marL="228600" indent="-228600">
              <a:buAutoNum type="arabicPeriod"/>
            </a:pPr>
            <a:r>
              <a:rPr lang="en-US" sz="1000" dirty="0"/>
              <a:t>We stand up the latest vendor BI solution with a built in web portal for self-service</a:t>
            </a:r>
          </a:p>
          <a:p>
            <a:pPr marL="0" indent="0">
              <a:buNone/>
            </a:pPr>
            <a:r>
              <a:rPr lang="en-US" sz="1000" dirty="0"/>
              <a:t>3. But</a:t>
            </a:r>
            <a:r>
              <a:rPr lang="en-US" sz="1000" baseline="0" dirty="0"/>
              <a:t> the portal requires the dashboard engine &gt; report layer &gt; data set layer &gt; semantic layer &gt; data access layer &gt; relational database</a:t>
            </a:r>
          </a:p>
          <a:p>
            <a:pPr marL="0" indent="0">
              <a:buNone/>
            </a:pPr>
            <a:r>
              <a:rPr lang="en-US" sz="1000" baseline="0" dirty="0"/>
              <a:t>4. Customer asks for “data mining“ of his new unstructured data</a:t>
            </a:r>
          </a:p>
          <a:p>
            <a:pPr marL="0" indent="0">
              <a:buNone/>
            </a:pPr>
            <a:r>
              <a:rPr lang="en-US" sz="1000" baseline="0" dirty="0"/>
              <a:t>5. So we purchase the analysis engine &gt; </a:t>
            </a:r>
            <a:r>
              <a:rPr lang="en-US" sz="1000" baseline="0" dirty="0" err="1"/>
              <a:t>olap</a:t>
            </a:r>
            <a:r>
              <a:rPr lang="en-US" sz="1000" baseline="0" dirty="0"/>
              <a:t> layer &gt; scheduler layer &gt; ecosystem (make is structured)</a:t>
            </a:r>
          </a:p>
          <a:p>
            <a:pPr marL="0" indent="0">
              <a:buNone/>
            </a:pPr>
            <a:r>
              <a:rPr lang="en-US" sz="1000" baseline="0" dirty="0"/>
              <a:t>6. The schedule layer stops which impacts the </a:t>
            </a:r>
            <a:r>
              <a:rPr lang="en-US" sz="1000" baseline="0" dirty="0" err="1"/>
              <a:t>olap</a:t>
            </a:r>
            <a:r>
              <a:rPr lang="en-US" sz="1000" baseline="0" dirty="0"/>
              <a:t> and the customer’s dashboard</a:t>
            </a:r>
          </a:p>
          <a:p>
            <a:pPr marL="0" indent="0">
              <a:buNone/>
            </a:pPr>
            <a:r>
              <a:rPr lang="en-US" sz="1000" baseline="0" dirty="0"/>
              <a:t>7. Customer asks for integration with his application (which can only be done with too Much Effort)</a:t>
            </a:r>
          </a:p>
          <a:p>
            <a:pPr marL="0" indent="0">
              <a:buNone/>
            </a:pPr>
            <a:r>
              <a:rPr lang="en-US" sz="1000" baseline="0" dirty="0"/>
              <a:t>8. Customer leaves</a:t>
            </a:r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6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 baseline="0" dirty="0"/>
              <a:t> couldn’t we meet our customer’s expectations?</a:t>
            </a:r>
          </a:p>
          <a:p>
            <a:r>
              <a:rPr lang="en-US" baseline="0" dirty="0"/>
              <a:t>Our IM system reflects the SOA architecture</a:t>
            </a:r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2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Sourcing of</a:t>
            </a:r>
            <a:r>
              <a:rPr lang="en-US" baseline="0" dirty="0"/>
              <a:t> data through web service and ODS deltas from beginning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54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1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know which combination</a:t>
            </a:r>
            <a:r>
              <a:rPr lang="en-US" baseline="0" dirty="0"/>
              <a:t> will be asked for, so cache all possibilities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1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8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ietz/daa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19200"/>
            <a:ext cx="55626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Data as a Service</a:t>
            </a:r>
          </a:p>
          <a:p>
            <a:r>
              <a:rPr lang="en-US" sz="3200" dirty="0"/>
              <a:t>David Sietz</a:t>
            </a:r>
          </a:p>
          <a:p>
            <a:r>
              <a:rPr lang="en-US" sz="2400" dirty="0"/>
              <a:t>Software Developer / </a:t>
            </a:r>
            <a:r>
              <a:rPr lang="en-US" sz="2400" dirty="0" smtClean="0"/>
              <a:t>Architect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9785"/>
            <a:ext cx="1371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1600" y="3886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Material</a:t>
            </a:r>
          </a:p>
          <a:p>
            <a:r>
              <a:rPr lang="en-US" sz="1400" dirty="0">
                <a:hlinkClick r:id="rId3"/>
              </a:rPr>
              <a:t>https://github.com/dsietz/daas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setting expectations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anti-patterns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pattern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building </a:t>
              </a:r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with </a:t>
              </a:r>
              <a:r>
                <a:rPr lang="en-US" dirty="0" err="1">
                  <a:solidFill>
                    <a:schemeClr val="tx1"/>
                  </a:solidFill>
                </a:rPr>
                <a:t>Talend</a:t>
              </a:r>
              <a:r>
                <a:rPr lang="en-US" dirty="0">
                  <a:solidFill>
                    <a:schemeClr val="tx1"/>
                  </a:solidFill>
                </a:rPr>
                <a:t> Open Studio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0416 0.0898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731382" y="5741086"/>
            <a:ext cx="3599426" cy="900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data provisioning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58209" y="5227248"/>
            <a:ext cx="3097923" cy="1013280"/>
            <a:chOff x="958209" y="5227248"/>
            <a:chExt cx="3097923" cy="1013280"/>
          </a:xfrm>
        </p:grpSpPr>
        <p:sp>
          <p:nvSpPr>
            <p:cNvPr id="13" name="Flowchart: Magnetic Disk 12"/>
            <p:cNvSpPr/>
            <p:nvPr/>
          </p:nvSpPr>
          <p:spPr>
            <a:xfrm>
              <a:off x="958209" y="5228486"/>
              <a:ext cx="1781588" cy="101204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structured</a:t>
              </a:r>
            </a:p>
            <a:p>
              <a:pPr algn="ctr"/>
              <a:r>
                <a:rPr lang="en-US" dirty="0"/>
                <a:t>data warehouse</a:t>
              </a:r>
            </a:p>
          </p:txBody>
        </p:sp>
        <p:sp>
          <p:nvSpPr>
            <p:cNvPr id="14" name="Flowchart: Multidocument 13"/>
            <p:cNvSpPr/>
            <p:nvPr/>
          </p:nvSpPr>
          <p:spPr>
            <a:xfrm>
              <a:off x="3148332" y="5227248"/>
              <a:ext cx="907800" cy="99060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flat files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43631" y="317500"/>
            <a:ext cx="7202303" cy="4800600"/>
            <a:chOff x="643631" y="317500"/>
            <a:chExt cx="7202303" cy="4800600"/>
          </a:xfrm>
        </p:grpSpPr>
        <p:sp>
          <p:nvSpPr>
            <p:cNvPr id="4" name="Rounded Rectangle 3"/>
            <p:cNvSpPr/>
            <p:nvPr/>
          </p:nvSpPr>
          <p:spPr>
            <a:xfrm>
              <a:off x="643631" y="317500"/>
              <a:ext cx="7086600" cy="4800600"/>
            </a:xfrm>
            <a:prstGeom prst="roundRect">
              <a:avLst>
                <a:gd name="adj" fmla="val 2586"/>
              </a:avLst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BI Software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626734" y="1780402"/>
              <a:ext cx="1219200" cy="955965"/>
              <a:chOff x="6611686" y="3979718"/>
              <a:chExt cx="1219200" cy="955965"/>
            </a:xfrm>
          </p:grpSpPr>
          <p:sp>
            <p:nvSpPr>
              <p:cNvPr id="9" name="Flowchart: Internal Storage 8"/>
              <p:cNvSpPr/>
              <p:nvPr/>
            </p:nvSpPr>
            <p:spPr>
              <a:xfrm>
                <a:off x="6611686" y="3979718"/>
                <a:ext cx="1219200" cy="955965"/>
              </a:xfrm>
              <a:prstGeom prst="flowChartInternalStorag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portal</a:t>
                </a: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4086" y="4094018"/>
                <a:ext cx="914400" cy="685800"/>
              </a:xfrm>
              <a:prstGeom prst="rect">
                <a:avLst/>
              </a:prstGeom>
            </p:spPr>
          </p:pic>
        </p:grpSp>
        <p:sp>
          <p:nvSpPr>
            <p:cNvPr id="15" name="Rectangle 14"/>
            <p:cNvSpPr/>
            <p:nvPr/>
          </p:nvSpPr>
          <p:spPr>
            <a:xfrm>
              <a:off x="5118273" y="1577865"/>
              <a:ext cx="1219200" cy="6407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analysis</a:t>
              </a:r>
            </a:p>
            <a:p>
              <a:pPr algn="ctr"/>
              <a:r>
                <a:rPr lang="en-US" dirty="0"/>
                <a:t>engine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8273" y="2372670"/>
              <a:ext cx="1219200" cy="6407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dashboard</a:t>
              </a:r>
            </a:p>
            <a:p>
              <a:pPr algn="ctr"/>
              <a:r>
                <a:rPr lang="en-US" dirty="0"/>
                <a:t>engine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94468" y="875873"/>
              <a:ext cx="1219200" cy="1066800"/>
              <a:chOff x="609600" y="304800"/>
              <a:chExt cx="1219200" cy="1066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09600" y="304800"/>
                <a:ext cx="1219200" cy="10668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 err="1"/>
                  <a:t>olap</a:t>
                </a:r>
                <a:r>
                  <a:rPr lang="en-US" dirty="0"/>
                  <a:t> layer</a:t>
                </a: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438150"/>
                <a:ext cx="647700" cy="647700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2768796" y="875873"/>
              <a:ext cx="1418773" cy="1066800"/>
              <a:chOff x="2086426" y="818673"/>
              <a:chExt cx="1418773" cy="10668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86426" y="818673"/>
                <a:ext cx="1418773" cy="10668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report layer</a:t>
                </a: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0818" y="940521"/>
                <a:ext cx="641380" cy="641380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762000" y="2218069"/>
              <a:ext cx="1700482" cy="1109963"/>
              <a:chOff x="5638800" y="4351389"/>
              <a:chExt cx="1700482" cy="1109963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638800" y="4351389"/>
                <a:ext cx="1700482" cy="110996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scheduler layer</a:t>
                </a: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4259" y="4474004"/>
                <a:ext cx="659105" cy="659105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2630326" y="2218580"/>
              <a:ext cx="1700482" cy="1109963"/>
              <a:chOff x="1499918" y="2438399"/>
              <a:chExt cx="1700482" cy="110996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499918" y="2438399"/>
                <a:ext cx="1700482" cy="110996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data set layer</a:t>
                </a: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7400" y="2624299"/>
                <a:ext cx="610868" cy="610868"/>
              </a:xfrm>
              <a:prstGeom prst="rect">
                <a:avLst/>
              </a:prstGeom>
            </p:spPr>
          </p:pic>
        </p:grpSp>
        <p:sp>
          <p:nvSpPr>
            <p:cNvPr id="29" name="Rectangle 28"/>
            <p:cNvSpPr/>
            <p:nvPr/>
          </p:nvSpPr>
          <p:spPr>
            <a:xfrm>
              <a:off x="762000" y="4495800"/>
              <a:ext cx="5575473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access layer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263137" y="3380306"/>
              <a:ext cx="2401481" cy="1059242"/>
              <a:chOff x="2170517" y="3893758"/>
              <a:chExt cx="2401481" cy="1059242"/>
            </a:xfrm>
          </p:grpSpPr>
          <p:sp>
            <p:nvSpPr>
              <p:cNvPr id="31" name="Left-Right Arrow Callout 30"/>
              <p:cNvSpPr/>
              <p:nvPr/>
            </p:nvSpPr>
            <p:spPr>
              <a:xfrm rot="5400000">
                <a:off x="2841637" y="3222638"/>
                <a:ext cx="1059242" cy="2401481"/>
              </a:xfrm>
              <a:prstGeom prst="leftRightArrowCallout">
                <a:avLst>
                  <a:gd name="adj1" fmla="val 20042"/>
                  <a:gd name="adj2" fmla="val 25991"/>
                  <a:gd name="adj3" fmla="val 24992"/>
                  <a:gd name="adj4" fmla="val 48123"/>
                </a:avLst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dirty="0"/>
                  <a:t>    semantic layer</a:t>
                </a: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1837" y="4220177"/>
                <a:ext cx="406401" cy="406401"/>
              </a:xfrm>
              <a:prstGeom prst="rect">
                <a:avLst/>
              </a:prstGeom>
            </p:spPr>
          </p:pic>
        </p:grpSp>
      </p:grpSp>
      <p:grpSp>
        <p:nvGrpSpPr>
          <p:cNvPr id="49" name="Group 48"/>
          <p:cNvGrpSpPr/>
          <p:nvPr/>
        </p:nvGrpSpPr>
        <p:grpSpPr>
          <a:xfrm>
            <a:off x="4544935" y="5422348"/>
            <a:ext cx="2514600" cy="1219200"/>
            <a:chOff x="4544935" y="5422348"/>
            <a:chExt cx="2514600" cy="1219200"/>
          </a:xfrm>
        </p:grpSpPr>
        <p:sp>
          <p:nvSpPr>
            <p:cNvPr id="34" name="Rounded Rectangle 33"/>
            <p:cNvSpPr/>
            <p:nvPr/>
          </p:nvSpPr>
          <p:spPr>
            <a:xfrm>
              <a:off x="4544935" y="5422348"/>
              <a:ext cx="2514600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ecosystem / structured</a:t>
              </a:r>
            </a:p>
          </p:txBody>
        </p:sp>
        <p:sp>
          <p:nvSpPr>
            <p:cNvPr id="35" name="Cloud 34"/>
            <p:cNvSpPr/>
            <p:nvPr/>
          </p:nvSpPr>
          <p:spPr>
            <a:xfrm>
              <a:off x="4686756" y="5528645"/>
              <a:ext cx="2230958" cy="70090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unstructured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7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0.22031 -0.463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7" y="-2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data staging anti-pattern</a:t>
            </a:r>
            <a:endParaRPr lang="en-US" sz="2800" dirty="0"/>
          </a:p>
          <a:p>
            <a:pPr algn="ctr"/>
            <a:r>
              <a:rPr lang="en-US" sz="3600" dirty="0"/>
              <a:t>data provisioning steps are designed for bulk processing</a:t>
            </a:r>
          </a:p>
        </p:txBody>
      </p:sp>
      <p:sp>
        <p:nvSpPr>
          <p:cNvPr id="7" name="Striped Right Arrow 6"/>
          <p:cNvSpPr/>
          <p:nvPr/>
        </p:nvSpPr>
        <p:spPr>
          <a:xfrm>
            <a:off x="1302126" y="3942210"/>
            <a:ext cx="914400" cy="723900"/>
          </a:xfrm>
          <a:prstGeom prst="stripedRightArrow">
            <a:avLst>
              <a:gd name="adj1" fmla="val 58564"/>
              <a:gd name="adj2" fmla="val 58564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1626" y="5499488"/>
            <a:ext cx="129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real-time</a:t>
            </a:r>
          </a:p>
          <a:p>
            <a:pPr algn="ctr"/>
            <a:r>
              <a:rPr lang="en-US" sz="2000" dirty="0"/>
              <a:t>or</a:t>
            </a:r>
          </a:p>
          <a:p>
            <a:pPr algn="ctr"/>
            <a:r>
              <a:rPr lang="en-US" sz="2000" dirty="0"/>
              <a:t>scheduled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465040" y="3904110"/>
            <a:ext cx="796872" cy="838200"/>
            <a:chOff x="4232328" y="3886200"/>
            <a:chExt cx="796872" cy="838200"/>
          </a:xfrm>
        </p:grpSpPr>
        <p:sp>
          <p:nvSpPr>
            <p:cNvPr id="13" name="Isosceles Triangle 12"/>
            <p:cNvSpPr/>
            <p:nvPr/>
          </p:nvSpPr>
          <p:spPr>
            <a:xfrm rot="5400000">
              <a:off x="4003728" y="4114800"/>
              <a:ext cx="838200" cy="381000"/>
            </a:xfrm>
            <a:prstGeom prst="triangl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4211664" y="4114800"/>
              <a:ext cx="838200" cy="381000"/>
            </a:xfrm>
            <a:prstGeom prst="triangl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4419600" y="4114800"/>
              <a:ext cx="838200" cy="381000"/>
            </a:xfrm>
            <a:prstGeom prst="triangl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44539" y="3827910"/>
            <a:ext cx="838200" cy="990600"/>
            <a:chOff x="2271792" y="3962400"/>
            <a:chExt cx="838200" cy="990600"/>
          </a:xfrm>
        </p:grpSpPr>
        <p:sp>
          <p:nvSpPr>
            <p:cNvPr id="3" name="Rounded Rectangle 2"/>
            <p:cNvSpPr/>
            <p:nvPr/>
          </p:nvSpPr>
          <p:spPr>
            <a:xfrm>
              <a:off x="2362200" y="4114800"/>
              <a:ext cx="685800" cy="2286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362200" y="4343400"/>
              <a:ext cx="685800" cy="2286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62200" y="4572000"/>
              <a:ext cx="685800" cy="2286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71792" y="3962400"/>
              <a:ext cx="8382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595274" y="550078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staging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012" y="3942210"/>
            <a:ext cx="644426" cy="762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905525" y="549948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scheduler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05400" y="549948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etl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278" y="4158117"/>
            <a:ext cx="1015985" cy="10159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60774" y="5499488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target location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911491" y="3505200"/>
            <a:ext cx="929894" cy="498357"/>
            <a:chOff x="3259830" y="2630665"/>
            <a:chExt cx="1861064" cy="990600"/>
          </a:xfrm>
        </p:grpSpPr>
        <p:grpSp>
          <p:nvGrpSpPr>
            <p:cNvPr id="25" name="Group 24"/>
            <p:cNvGrpSpPr/>
            <p:nvPr/>
          </p:nvGrpSpPr>
          <p:grpSpPr>
            <a:xfrm>
              <a:off x="3259830" y="2630665"/>
              <a:ext cx="838200" cy="990600"/>
              <a:chOff x="2271792" y="3962400"/>
              <a:chExt cx="838200" cy="9906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2362200" y="4114800"/>
                <a:ext cx="685800" cy="22860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362200" y="4343400"/>
                <a:ext cx="685800" cy="22860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362200" y="4572000"/>
                <a:ext cx="685800" cy="22860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71792" y="3962400"/>
                <a:ext cx="838200" cy="9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324022" y="2706865"/>
              <a:ext cx="796872" cy="838200"/>
              <a:chOff x="4232328" y="3886200"/>
              <a:chExt cx="796872" cy="838200"/>
            </a:xfrm>
          </p:grpSpPr>
          <p:sp>
            <p:nvSpPr>
              <p:cNvPr id="31" name="Isosceles Triangle 30"/>
              <p:cNvSpPr/>
              <p:nvPr/>
            </p:nvSpPr>
            <p:spPr>
              <a:xfrm rot="5400000">
                <a:off x="4003728" y="4114800"/>
                <a:ext cx="838200" cy="381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5400000">
                <a:off x="4211664" y="4114800"/>
                <a:ext cx="838200" cy="381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4419600" y="4114800"/>
                <a:ext cx="838200" cy="381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988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/>
      <p:bldP spid="20" grpId="0"/>
      <p:bldP spid="21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prepared menu anti-pattern</a:t>
            </a:r>
            <a:endParaRPr lang="en-US" sz="2800" dirty="0"/>
          </a:p>
          <a:p>
            <a:pPr algn="ctr"/>
            <a:r>
              <a:rPr lang="en-US" sz="3600" dirty="0"/>
              <a:t>pre-process all combinations within a hierarchy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71650" y="6019800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prepared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43245" y="6019799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788536"/>
            <a:ext cx="1828799" cy="18287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14" y="3788536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2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61091"/>
              </p:ext>
            </p:extLst>
          </p:nvPr>
        </p:nvGraphicFramePr>
        <p:xfrm>
          <a:off x="1371600" y="2819400"/>
          <a:ext cx="6477000" cy="3321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3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sourcing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consumption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" y="3810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restricted endpoints</a:t>
            </a:r>
          </a:p>
          <a:p>
            <a:pPr algn="ctr"/>
            <a:r>
              <a:rPr lang="en-US" sz="4800" dirty="0"/>
              <a:t>anti-pattern</a:t>
            </a:r>
            <a:endParaRPr lang="en-US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90099" y="4203159"/>
            <a:ext cx="1485900" cy="1400851"/>
            <a:chOff x="1563074" y="4995807"/>
            <a:chExt cx="1485900" cy="140085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4995807"/>
              <a:ext cx="954449" cy="105819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563074" y="5934993"/>
              <a:ext cx="1485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staging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5339" y="4203160"/>
            <a:ext cx="1625549" cy="1429264"/>
            <a:chOff x="3251250" y="4967394"/>
            <a:chExt cx="1625549" cy="14292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6799" y="4967394"/>
              <a:ext cx="954449" cy="105819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251250" y="5934993"/>
              <a:ext cx="1625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warehouse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5237720" y="3650901"/>
            <a:ext cx="1678349" cy="385614"/>
          </a:xfrm>
          <a:prstGeom prst="roundRect">
            <a:avLst>
              <a:gd name="adj" fmla="val 16489"/>
            </a:avLst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 Software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11343" y="2925824"/>
            <a:ext cx="3061057" cy="503176"/>
            <a:chOff x="4647047" y="3306824"/>
            <a:chExt cx="3061057" cy="503176"/>
          </a:xfrm>
        </p:grpSpPr>
        <p:grpSp>
          <p:nvGrpSpPr>
            <p:cNvPr id="3" name="Group 2"/>
            <p:cNvGrpSpPr/>
            <p:nvPr/>
          </p:nvGrpSpPr>
          <p:grpSpPr>
            <a:xfrm>
              <a:off x="4647047" y="3306825"/>
              <a:ext cx="1448953" cy="503175"/>
              <a:chOff x="1522847" y="2667000"/>
              <a:chExt cx="1448953" cy="503175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522847" y="2667000"/>
                <a:ext cx="1448953" cy="503175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667376" y="2744090"/>
                <a:ext cx="1152024" cy="329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api</a:t>
                </a:r>
                <a:r>
                  <a:rPr lang="en-US" dirty="0"/>
                  <a:t> layer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105268" y="3306824"/>
              <a:ext cx="1602836" cy="503175"/>
              <a:chOff x="990600" y="4767615"/>
              <a:chExt cx="1602836" cy="5031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Rounded Rectangle 21"/>
              <p:cNvSpPr/>
              <p:nvPr/>
            </p:nvSpPr>
            <p:spPr>
              <a:xfrm>
                <a:off x="990600" y="4767615"/>
                <a:ext cx="1602836" cy="503175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122241" y="4866581"/>
                <a:ext cx="1377570" cy="302532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message broker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447800" y="2924176"/>
            <a:ext cx="3066817" cy="504824"/>
            <a:chOff x="1501332" y="3305176"/>
            <a:chExt cx="3066817" cy="504824"/>
          </a:xfrm>
        </p:grpSpPr>
        <p:grpSp>
          <p:nvGrpSpPr>
            <p:cNvPr id="24" name="Group 23"/>
            <p:cNvGrpSpPr/>
            <p:nvPr/>
          </p:nvGrpSpPr>
          <p:grpSpPr>
            <a:xfrm>
              <a:off x="1501332" y="3306825"/>
              <a:ext cx="1448953" cy="503175"/>
              <a:chOff x="1522847" y="2667000"/>
              <a:chExt cx="1448953" cy="503175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522847" y="2667000"/>
                <a:ext cx="1448953" cy="503175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667376" y="2744090"/>
                <a:ext cx="1152024" cy="329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api</a:t>
                </a:r>
                <a:r>
                  <a:rPr lang="en-US" dirty="0"/>
                  <a:t> layer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965313" y="3305176"/>
              <a:ext cx="1602836" cy="503175"/>
              <a:chOff x="990600" y="4767615"/>
              <a:chExt cx="1602836" cy="5031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Rounded Rectangle 27"/>
              <p:cNvSpPr/>
              <p:nvPr/>
            </p:nvSpPr>
            <p:spPr>
              <a:xfrm>
                <a:off x="990600" y="4767615"/>
                <a:ext cx="1602836" cy="503175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1122241" y="4866581"/>
                <a:ext cx="1377570" cy="302532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message broker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612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setting expectations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anti-patterns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pattern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building </a:t>
              </a:r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with </a:t>
              </a:r>
              <a:r>
                <a:rPr lang="en-US" dirty="0" err="1">
                  <a:solidFill>
                    <a:schemeClr val="tx1"/>
                  </a:solidFill>
                </a:rPr>
                <a:t>Talend</a:t>
              </a:r>
              <a:r>
                <a:rPr lang="en-US" dirty="0">
                  <a:solidFill>
                    <a:schemeClr val="tx1"/>
                  </a:solidFill>
                </a:rPr>
                <a:t> Open Studio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0347 -0.08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Data as a Service pattern</a:t>
            </a:r>
            <a:endParaRPr lang="en-US" sz="2800" dirty="0"/>
          </a:p>
          <a:p>
            <a:pPr algn="ctr"/>
            <a:r>
              <a:rPr lang="en-US" sz="3600" dirty="0"/>
              <a:t>IM system is a collection of services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498788" y="2438400"/>
            <a:ext cx="6070224" cy="4333461"/>
            <a:chOff x="1303020" y="2362200"/>
            <a:chExt cx="6070224" cy="4333461"/>
          </a:xfrm>
        </p:grpSpPr>
        <p:grpSp>
          <p:nvGrpSpPr>
            <p:cNvPr id="34" name="Group 33"/>
            <p:cNvGrpSpPr/>
            <p:nvPr/>
          </p:nvGrpSpPr>
          <p:grpSpPr>
            <a:xfrm>
              <a:off x="1303020" y="3116576"/>
              <a:ext cx="6070224" cy="815558"/>
              <a:chOff x="1303020" y="2893060"/>
              <a:chExt cx="6400800" cy="815558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303020" y="2893060"/>
                <a:ext cx="6400800" cy="815558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455420" y="3048000"/>
                <a:ext cx="6096000" cy="533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api</a:t>
                </a:r>
                <a:r>
                  <a:rPr lang="en-US" dirty="0"/>
                  <a:t> layer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303020" y="4267200"/>
              <a:ext cx="1414780" cy="2428461"/>
              <a:chOff x="1341120" y="4876800"/>
              <a:chExt cx="1414780" cy="242846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19" name="Straight Arrow Connector 18"/>
              <p:cNvCxnSpPr>
                <a:stCxn id="24" idx="2"/>
                <a:endCxn id="18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851747" y="4252395"/>
              <a:ext cx="1414780" cy="2428461"/>
              <a:chOff x="1341120" y="4876800"/>
              <a:chExt cx="1414780" cy="242846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40" name="Straight Arrow Connector 39"/>
              <p:cNvCxnSpPr>
                <a:stCxn id="36" idx="2"/>
                <a:endCxn id="39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403537" y="4267200"/>
              <a:ext cx="1414780" cy="2428461"/>
              <a:chOff x="1341120" y="4876800"/>
              <a:chExt cx="1414780" cy="242846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46" name="Straight Arrow Connector 45"/>
              <p:cNvCxnSpPr>
                <a:stCxn id="42" idx="2"/>
                <a:endCxn id="45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958464" y="4252395"/>
              <a:ext cx="1414780" cy="2428461"/>
              <a:chOff x="1341120" y="4876800"/>
              <a:chExt cx="1414780" cy="242846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52" name="Straight Arrow Connector 51"/>
              <p:cNvCxnSpPr>
                <a:stCxn id="48" idx="2"/>
                <a:endCxn id="51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endCxn id="24" idx="0"/>
            </p:cNvCxnSpPr>
            <p:nvPr/>
          </p:nvCxnSpPr>
          <p:spPr>
            <a:xfrm>
              <a:off x="2006600" y="39321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3549574" y="39321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18023" y="395775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654051" y="391954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1683347" y="2362200"/>
              <a:ext cx="1524000" cy="736822"/>
              <a:chOff x="1683347" y="2362200"/>
              <a:chExt cx="1524000" cy="736822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60" name="Straight Arrow Connector 59"/>
              <p:cNvCxnSpPr>
                <a:stCxn id="59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3504527" y="2362200"/>
              <a:ext cx="1524000" cy="736822"/>
              <a:chOff x="1683347" y="2362200"/>
              <a:chExt cx="1524000" cy="736822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66" name="Straight Arrow Connector 65"/>
              <p:cNvCxnSpPr>
                <a:stCxn id="65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5325707" y="2362200"/>
              <a:ext cx="1524000" cy="736822"/>
              <a:chOff x="5173307" y="2209800"/>
              <a:chExt cx="1524000" cy="736822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5173307" y="22098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69" name="Straight Arrow Connector 68"/>
              <p:cNvCxnSpPr>
                <a:stCxn id="68" idx="2"/>
              </p:cNvCxnSpPr>
              <p:nvPr/>
            </p:nvCxnSpPr>
            <p:spPr>
              <a:xfrm>
                <a:off x="5935307" y="25908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656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524000" y="1143000"/>
            <a:ext cx="6070224" cy="4333461"/>
            <a:chOff x="1524000" y="1143000"/>
            <a:chExt cx="6070224" cy="4333461"/>
          </a:xfrm>
        </p:grpSpPr>
        <p:grpSp>
          <p:nvGrpSpPr>
            <p:cNvPr id="3" name="Group 2"/>
            <p:cNvGrpSpPr/>
            <p:nvPr/>
          </p:nvGrpSpPr>
          <p:grpSpPr>
            <a:xfrm>
              <a:off x="1524000" y="1897376"/>
              <a:ext cx="6070224" cy="815558"/>
              <a:chOff x="1303020" y="2893060"/>
              <a:chExt cx="6400800" cy="815558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1303020" y="2893060"/>
                <a:ext cx="6400800" cy="815558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1455420" y="3048000"/>
                <a:ext cx="6096000" cy="533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api</a:t>
                </a:r>
                <a:r>
                  <a:rPr lang="en-US" dirty="0"/>
                  <a:t> layer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524000" y="3048000"/>
              <a:ext cx="1414780" cy="2428461"/>
              <a:chOff x="1341120" y="4876800"/>
              <a:chExt cx="1414780" cy="242846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40" name="Straight Arrow Connector 39"/>
              <p:cNvCxnSpPr>
                <a:stCxn id="36" idx="2"/>
                <a:endCxn id="39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3072727" y="3033195"/>
              <a:ext cx="1414780" cy="2428461"/>
              <a:chOff x="1341120" y="4876800"/>
              <a:chExt cx="1414780" cy="2428461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35" name="Straight Arrow Connector 34"/>
              <p:cNvCxnSpPr>
                <a:stCxn id="31" idx="2"/>
                <a:endCxn id="34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624517" y="3048000"/>
              <a:ext cx="1414780" cy="2428461"/>
              <a:chOff x="1341120" y="4876800"/>
              <a:chExt cx="1414780" cy="242846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30" name="Straight Arrow Connector 29"/>
              <p:cNvCxnSpPr>
                <a:stCxn id="26" idx="2"/>
                <a:endCxn id="29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6179444" y="3033195"/>
              <a:ext cx="1414780" cy="2428461"/>
              <a:chOff x="1341120" y="4876800"/>
              <a:chExt cx="1414780" cy="2428461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25" name="Straight Arrow Connector 24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>
              <a:endCxn id="36" idx="0"/>
            </p:cNvCxnSpPr>
            <p:nvPr/>
          </p:nvCxnSpPr>
          <p:spPr>
            <a:xfrm>
              <a:off x="2227580" y="27129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770554" y="27129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339003" y="271315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875031" y="270034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1904327" y="1143000"/>
              <a:ext cx="1524000" cy="736822"/>
              <a:chOff x="1683347" y="2362200"/>
              <a:chExt cx="1524000" cy="736822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20" name="Straight Arrow Connector 19"/>
              <p:cNvCxnSpPr>
                <a:stCxn id="19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725507" y="1143000"/>
              <a:ext cx="1524000" cy="736822"/>
              <a:chOff x="1683347" y="2362200"/>
              <a:chExt cx="1524000" cy="736822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18" name="Straight Arrow Connector 17"/>
              <p:cNvCxnSpPr>
                <a:stCxn id="17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546687" y="1143000"/>
              <a:ext cx="1524000" cy="736822"/>
              <a:chOff x="5173307" y="2209800"/>
              <a:chExt cx="1524000" cy="736822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5173307" y="22098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16" name="Straight Arrow Connector 15"/>
              <p:cNvCxnSpPr>
                <a:stCxn id="15" idx="2"/>
              </p:cNvCxnSpPr>
              <p:nvPr/>
            </p:nvCxnSpPr>
            <p:spPr>
              <a:xfrm>
                <a:off x="5935307" y="25908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Rectangle 42"/>
          <p:cNvSpPr/>
          <p:nvPr/>
        </p:nvSpPr>
        <p:spPr>
          <a:xfrm>
            <a:off x="1143000" y="4607994"/>
            <a:ext cx="6858000" cy="202140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1536888" y="4779848"/>
            <a:ext cx="6070224" cy="1739897"/>
            <a:chOff x="1803475" y="-975739"/>
            <a:chExt cx="6070224" cy="1739897"/>
          </a:xfrm>
        </p:grpSpPr>
        <p:grpSp>
          <p:nvGrpSpPr>
            <p:cNvPr id="69" name="Group 68"/>
            <p:cNvGrpSpPr/>
            <p:nvPr/>
          </p:nvGrpSpPr>
          <p:grpSpPr>
            <a:xfrm>
              <a:off x="1803475" y="-975739"/>
              <a:ext cx="6070224" cy="1739897"/>
              <a:chOff x="1536888" y="5476461"/>
              <a:chExt cx="6070224" cy="1739897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1536888" y="6094905"/>
                <a:ext cx="6070224" cy="1121453"/>
              </a:xfrm>
              <a:prstGeom prst="roundRect">
                <a:avLst>
                  <a:gd name="adj" fmla="val 128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8224" y="5476461"/>
                <a:ext cx="609600" cy="675861"/>
              </a:xfrm>
              <a:prstGeom prst="rect">
                <a:avLst/>
              </a:prstGeom>
            </p:spPr>
          </p:pic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3297" y="5504726"/>
                <a:ext cx="609600" cy="675861"/>
              </a:xfrm>
              <a:prstGeom prst="rect">
                <a:avLst/>
              </a:prstGeom>
            </p:spPr>
          </p:pic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5754" y="5481532"/>
                <a:ext cx="609600" cy="675861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2780" y="5487056"/>
                <a:ext cx="609600" cy="675861"/>
              </a:xfrm>
              <a:prstGeom prst="rect">
                <a:avLst/>
              </a:prstGeom>
            </p:spPr>
          </p:pic>
        </p:grpSp>
        <p:cxnSp>
          <p:nvCxnSpPr>
            <p:cNvPr id="81" name="Straight Arrow Connector 80"/>
            <p:cNvCxnSpPr>
              <a:stCxn id="74" idx="3"/>
              <a:endCxn id="73" idx="1"/>
            </p:cNvCxnSpPr>
            <p:nvPr/>
          </p:nvCxnSpPr>
          <p:spPr>
            <a:xfrm flipV="1">
              <a:off x="2798967" y="-632737"/>
              <a:ext cx="933374" cy="55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5911437" y="-621140"/>
              <a:ext cx="933374" cy="55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349225" y="-608331"/>
              <a:ext cx="933374" cy="55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536888" y="4782829"/>
            <a:ext cx="6070224" cy="1739897"/>
            <a:chOff x="1536888" y="5476461"/>
            <a:chExt cx="6070224" cy="1739897"/>
          </a:xfrm>
        </p:grpSpPr>
        <p:grpSp>
          <p:nvGrpSpPr>
            <p:cNvPr id="55" name="Group 54"/>
            <p:cNvGrpSpPr/>
            <p:nvPr/>
          </p:nvGrpSpPr>
          <p:grpSpPr>
            <a:xfrm>
              <a:off x="1536888" y="6400800"/>
              <a:ext cx="6070224" cy="815558"/>
              <a:chOff x="1536888" y="6352142"/>
              <a:chExt cx="6070224" cy="815558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1536888" y="6352142"/>
                <a:ext cx="6070224" cy="815558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1668529" y="6514312"/>
                <a:ext cx="5781166" cy="53340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message broker</a:t>
                </a: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8224" y="5476461"/>
              <a:ext cx="609600" cy="67586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3297" y="5504726"/>
              <a:ext cx="609600" cy="67586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754" y="5481532"/>
              <a:ext cx="609600" cy="675861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2780" y="5487056"/>
              <a:ext cx="609600" cy="675861"/>
            </a:xfrm>
            <a:prstGeom prst="rect">
              <a:avLst/>
            </a:prstGeom>
          </p:spPr>
        </p:pic>
        <p:cxnSp>
          <p:nvCxnSpPr>
            <p:cNvPr id="49" name="Straight Arrow Connector 48"/>
            <p:cNvCxnSpPr/>
            <p:nvPr/>
          </p:nvCxnSpPr>
          <p:spPr>
            <a:xfrm>
              <a:off x="6896620" y="6081195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5339003" y="6106593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759574" y="6064680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2210509" y="6081195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2532380" y="4953000"/>
            <a:ext cx="933374" cy="41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093060" y="4876715"/>
            <a:ext cx="933374" cy="41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629760" y="4915793"/>
            <a:ext cx="933374" cy="41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1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91" grpId="0" animBg="1"/>
      <p:bldP spid="92" grpId="0" animBg="1"/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17613"/>
              </p:ext>
            </p:extLst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Sourcing of Data</a:t>
            </a:r>
            <a:endParaRPr lang="en-US" sz="2800" dirty="0"/>
          </a:p>
          <a:p>
            <a:pPr algn="ctr"/>
            <a:r>
              <a:rPr lang="en-US" sz="3600" dirty="0"/>
              <a:t>magic quadrants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9775" y="2704237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real-time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unstructured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50" y="5105399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confirmation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retrievable</a:t>
            </a:r>
          </a:p>
        </p:txBody>
      </p:sp>
    </p:spTree>
    <p:extLst>
      <p:ext uri="{BB962C8B-B14F-4D97-AF65-F5344CB8AC3E}">
        <p14:creationId xmlns:p14="http://schemas.microsoft.com/office/powerpoint/2010/main" val="348546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600200" y="1447800"/>
            <a:ext cx="6070224" cy="4333461"/>
            <a:chOff x="1600200" y="1447800"/>
            <a:chExt cx="6070224" cy="4333461"/>
          </a:xfrm>
        </p:grpSpPr>
        <p:grpSp>
          <p:nvGrpSpPr>
            <p:cNvPr id="3" name="Group 2"/>
            <p:cNvGrpSpPr/>
            <p:nvPr/>
          </p:nvGrpSpPr>
          <p:grpSpPr>
            <a:xfrm>
              <a:off x="1600200" y="2202176"/>
              <a:ext cx="6070224" cy="815558"/>
              <a:chOff x="1303020" y="2893060"/>
              <a:chExt cx="6400800" cy="815558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1303020" y="2893060"/>
                <a:ext cx="6400800" cy="815558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1455420" y="3048000"/>
                <a:ext cx="6096000" cy="533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api</a:t>
                </a:r>
                <a:r>
                  <a:rPr lang="en-US" dirty="0"/>
                  <a:t> layer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600200" y="3352800"/>
              <a:ext cx="1414780" cy="2428461"/>
              <a:chOff x="1341120" y="4876800"/>
              <a:chExt cx="1414780" cy="242846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40" name="Straight Arrow Connector 39"/>
              <p:cNvCxnSpPr>
                <a:stCxn id="36" idx="2"/>
                <a:endCxn id="39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3148927" y="3337995"/>
              <a:ext cx="1414780" cy="2428461"/>
              <a:chOff x="1341120" y="4876800"/>
              <a:chExt cx="1414780" cy="2428461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35" name="Straight Arrow Connector 34"/>
              <p:cNvCxnSpPr>
                <a:stCxn id="31" idx="2"/>
                <a:endCxn id="34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700717" y="3352800"/>
              <a:ext cx="1414780" cy="2428461"/>
              <a:chOff x="1341120" y="4876800"/>
              <a:chExt cx="1414780" cy="242846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30" name="Straight Arrow Connector 29"/>
              <p:cNvCxnSpPr>
                <a:stCxn id="26" idx="2"/>
                <a:endCxn id="29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6255644" y="3337995"/>
              <a:ext cx="1414780" cy="2428461"/>
              <a:chOff x="1341120" y="4876800"/>
              <a:chExt cx="1414780" cy="2428461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25" name="Straight Arrow Connector 24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>
              <a:endCxn id="36" idx="0"/>
            </p:cNvCxnSpPr>
            <p:nvPr/>
          </p:nvCxnSpPr>
          <p:spPr>
            <a:xfrm>
              <a:off x="2303780" y="30177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846754" y="30177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415203" y="304335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951231" y="300514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1980527" y="1447800"/>
              <a:ext cx="1524000" cy="736822"/>
              <a:chOff x="1683347" y="2362200"/>
              <a:chExt cx="1524000" cy="736822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20" name="Straight Arrow Connector 19"/>
              <p:cNvCxnSpPr>
                <a:stCxn id="19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801707" y="1447800"/>
              <a:ext cx="1524000" cy="736822"/>
              <a:chOff x="1683347" y="2362200"/>
              <a:chExt cx="1524000" cy="736822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18" name="Straight Arrow Connector 17"/>
              <p:cNvCxnSpPr>
                <a:stCxn id="17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622887" y="1447800"/>
              <a:ext cx="1524000" cy="736822"/>
              <a:chOff x="5173307" y="2209800"/>
              <a:chExt cx="1524000" cy="736822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5173307" y="22098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16" name="Straight Arrow Connector 15"/>
              <p:cNvCxnSpPr>
                <a:stCxn id="15" idx="2"/>
              </p:cNvCxnSpPr>
              <p:nvPr/>
            </p:nvCxnSpPr>
            <p:spPr>
              <a:xfrm>
                <a:off x="5935307" y="25908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1597509" y="3352800"/>
            <a:ext cx="1414780" cy="2428461"/>
            <a:chOff x="1341120" y="4876800"/>
            <a:chExt cx="1414780" cy="2428461"/>
          </a:xfrm>
        </p:grpSpPr>
        <p:sp>
          <p:nvSpPr>
            <p:cNvPr id="45" name="Rounded Rectangle 44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49" name="Straight Arrow Connector 48"/>
            <p:cNvCxnSpPr>
              <a:stCxn id="45" idx="2"/>
              <a:endCxn id="48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67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setting expectations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anti-patterns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pattern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building </a:t>
              </a:r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with </a:t>
              </a:r>
              <a:r>
                <a:rPr lang="en-US" dirty="0" err="1">
                  <a:solidFill>
                    <a:schemeClr val="tx1"/>
                  </a:solidFill>
                </a:rPr>
                <a:t>Talend</a:t>
              </a:r>
              <a:r>
                <a:rPr lang="en-US" dirty="0">
                  <a:solidFill>
                    <a:schemeClr val="tx1"/>
                  </a:solidFill>
                </a:rPr>
                <a:t> Open Studio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90868" y="1640693"/>
            <a:ext cx="1414780" cy="2428461"/>
            <a:chOff x="1341120" y="4876800"/>
            <a:chExt cx="1414780" cy="2428461"/>
          </a:xfrm>
        </p:grpSpPr>
        <p:sp>
          <p:nvSpPr>
            <p:cNvPr id="3" name="Rounded Rectangle 2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stCxn id="3" idx="2"/>
              <a:endCxn id="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68039" y="916889"/>
            <a:ext cx="2318273" cy="5583019"/>
            <a:chOff x="883771" y="569394"/>
            <a:chExt cx="2318273" cy="5583019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57674" y="5506082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400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583019"/>
            <a:chOff x="883771" y="569394"/>
            <a:chExt cx="2318273" cy="5583019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access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57674" y="5506082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switch(content-type){</a:t>
            </a:r>
          </a:p>
          <a:p>
            <a:r>
              <a:rPr lang="en-US" sz="1400" dirty="0"/>
              <a:t>     case xml:</a:t>
            </a:r>
          </a:p>
          <a:p>
            <a:r>
              <a:rPr lang="en-US" sz="1400" dirty="0"/>
              <a:t>     case csv:</a:t>
            </a:r>
          </a:p>
          <a:p>
            <a:r>
              <a:rPr lang="en-US" sz="1400" dirty="0"/>
              <a:t>     case object:</a:t>
            </a:r>
          </a:p>
          <a:p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92716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3636905" y="31750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b="1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“app_01”,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“5002634”</a:t>
            </a:r>
          </a:p>
          <a:p>
            <a:r>
              <a:rPr lang="en-US" sz="1400" dirty="0"/>
              <a:t>     category :  “monitoring”,        </a:t>
            </a:r>
          </a:p>
          <a:p>
            <a:r>
              <a:rPr lang="en-US" sz="1400" dirty="0"/>
              <a:t>     subcategory: “hardware”,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 ….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23010" y="3873125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5137402"/>
            <a:ext cx="237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47061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32968 -0.1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-0.3283 0.0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30521 -0.3055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60" y="-1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30625 0.103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371848" y="915004"/>
            <a:ext cx="2318273" cy="3642036"/>
            <a:chOff x="381000" y="2453964"/>
            <a:chExt cx="2318273" cy="3642036"/>
          </a:xfrm>
        </p:grpSpPr>
        <p:sp>
          <p:nvSpPr>
            <p:cNvPr id="10" name="Rounded Rectangle 9"/>
            <p:cNvSpPr/>
            <p:nvPr/>
          </p:nvSpPr>
          <p:spPr>
            <a:xfrm>
              <a:off x="381000" y="2453964"/>
              <a:ext cx="2318273" cy="3642036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64733" y="3335182"/>
              <a:ext cx="1773667" cy="457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interface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64733" y="4029791"/>
              <a:ext cx="1773667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translator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62566" y="4715591"/>
              <a:ext cx="1775834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meta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28986" y="5410200"/>
              <a:ext cx="1775834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 persistence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41942" y="4812873"/>
            <a:ext cx="1524000" cy="1687035"/>
            <a:chOff x="3741942" y="4812873"/>
            <a:chExt cx="1524000" cy="168703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103" y="4812873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741942" y="5853577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4509022" y="4567734"/>
            <a:ext cx="3810" cy="355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Sourcing of Data</a:t>
            </a:r>
            <a:endParaRPr lang="en-US" sz="2800" dirty="0"/>
          </a:p>
          <a:p>
            <a:pPr algn="ctr"/>
            <a:r>
              <a:rPr lang="en-US" sz="3600" dirty="0"/>
              <a:t>document storage - relational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25781"/>
              </p:ext>
            </p:extLst>
          </p:nvPr>
        </p:nvGraphicFramePr>
        <p:xfrm>
          <a:off x="2819400" y="2042421"/>
          <a:ext cx="54864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event 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1490811072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dirty="0"/>
                        <a:t>surrogate key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 </a:t>
                      </a:r>
                    </a:p>
                    <a:p>
                      <a:r>
                        <a:rPr lang="en-US" sz="1400" dirty="0"/>
                        <a:t>     _id: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="0" i="1" dirty="0"/>
                        <a:t>surrogate</a:t>
                      </a:r>
                      <a:r>
                        <a:rPr lang="en-US" sz="1400" b="1" i="1" dirty="0"/>
                        <a:t> </a:t>
                      </a:r>
                      <a:r>
                        <a:rPr lang="en-US" sz="1400" b="0" i="1" dirty="0"/>
                        <a:t>key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/>
                        <a:t>     author : “john smith”,</a:t>
                      </a:r>
                    </a:p>
                    <a:p>
                      <a:r>
                        <a:rPr lang="en-US" sz="1400" baseline="0" dirty="0"/>
                        <a:t>     …</a:t>
                      </a:r>
                    </a:p>
                    <a:p>
                      <a:r>
                        <a:rPr lang="en-US" sz="1400" baseline="0" dirty="0"/>
                        <a:t>}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762000" y="3899331"/>
            <a:ext cx="6070224" cy="551710"/>
            <a:chOff x="990600" y="4737391"/>
            <a:chExt cx="6070224" cy="551710"/>
          </a:xfrm>
        </p:grpSpPr>
        <p:sp>
          <p:nvSpPr>
            <p:cNvPr id="11" name="Rounded Rectangle 10"/>
            <p:cNvSpPr/>
            <p:nvPr/>
          </p:nvSpPr>
          <p:spPr>
            <a:xfrm>
              <a:off x="990600" y="4737391"/>
              <a:ext cx="6070224" cy="55171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22241" y="4866581"/>
              <a:ext cx="5781166" cy="30253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message broker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>
            <a:off x="1828800" y="3132900"/>
            <a:ext cx="5828" cy="766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33800" y="4451041"/>
            <a:ext cx="0" cy="349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155631" y="4800740"/>
            <a:ext cx="1156337" cy="1749171"/>
            <a:chOff x="1341120" y="4876801"/>
            <a:chExt cx="1156337" cy="1749171"/>
          </a:xfrm>
        </p:grpSpPr>
        <p:sp>
          <p:nvSpPr>
            <p:cNvPr id="18" name="Rounded Rectangle 17"/>
            <p:cNvSpPr/>
            <p:nvPr/>
          </p:nvSpPr>
          <p:spPr>
            <a:xfrm>
              <a:off x="1341120" y="48768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430657" y="50143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553725" y="5532902"/>
              <a:ext cx="719699" cy="2279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597" y="6203452"/>
              <a:ext cx="381096" cy="422520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stCxn id="18" idx="2"/>
              <a:endCxn id="21" idx="0"/>
            </p:cNvCxnSpPr>
            <p:nvPr/>
          </p:nvCxnSpPr>
          <p:spPr>
            <a:xfrm flipH="1">
              <a:off x="1912145" y="5896206"/>
              <a:ext cx="7144" cy="30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44" y="2077357"/>
            <a:ext cx="1091678" cy="1210339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6324600" y="5486400"/>
            <a:ext cx="2286000" cy="1019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versioning is performed and stored in the ODS</a:t>
            </a:r>
          </a:p>
        </p:txBody>
      </p:sp>
    </p:spTree>
    <p:extLst>
      <p:ext uri="{BB962C8B-B14F-4D97-AF65-F5344CB8AC3E}">
        <p14:creationId xmlns:p14="http://schemas.microsoft.com/office/powerpoint/2010/main" val="31829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3429000" y="2678096"/>
            <a:ext cx="2438400" cy="1219200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Sourcing of Data</a:t>
            </a:r>
            <a:endParaRPr lang="en-US" sz="2800" dirty="0"/>
          </a:p>
          <a:p>
            <a:pPr algn="ctr"/>
            <a:r>
              <a:rPr lang="en-US" sz="3600" dirty="0"/>
              <a:t>document storage – NoSQL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44" y="2077357"/>
            <a:ext cx="1091678" cy="1210339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6324600" y="5486400"/>
            <a:ext cx="2286000" cy="1033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versioning is performed automatically in same storage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4600" y="2107970"/>
            <a:ext cx="2514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</a:t>
            </a:r>
            <a:r>
              <a:rPr lang="en-US" sz="1400" b="1" dirty="0"/>
              <a:t>_rev : 1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“app_01”,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“5002634”</a:t>
            </a:r>
          </a:p>
          <a:p>
            <a:r>
              <a:rPr lang="en-US" sz="1400" dirty="0"/>
              <a:t>     category :  “monitoring”,        </a:t>
            </a:r>
          </a:p>
          <a:p>
            <a:r>
              <a:rPr lang="en-US" sz="1400" dirty="0"/>
              <a:t>     subcategory: “hardware”,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 ….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8800" y="2077357"/>
            <a:ext cx="2514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</a:t>
            </a:r>
            <a:r>
              <a:rPr lang="en-US" sz="1400" b="1" dirty="0"/>
              <a:t>_rev : 2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“app_01”,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“5002634”</a:t>
            </a:r>
          </a:p>
          <a:p>
            <a:r>
              <a:rPr lang="en-US" sz="1400" dirty="0"/>
              <a:t>     category :  “monitoring”,        </a:t>
            </a:r>
          </a:p>
          <a:p>
            <a:r>
              <a:rPr lang="en-US" sz="1400" dirty="0"/>
              <a:t>     subcategory: “hardware”,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 ….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793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" grpId="0" animBg="1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17613"/>
              </p:ext>
            </p:extLst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Provisioning of Data</a:t>
            </a:r>
            <a:endParaRPr lang="en-US" sz="2800" dirty="0"/>
          </a:p>
          <a:p>
            <a:pPr algn="ctr"/>
            <a:r>
              <a:rPr lang="en-US" sz="3600" dirty="0"/>
              <a:t>magic quadrants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9775" y="2704237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real-time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self guided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50" y="5105399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load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28067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17613"/>
              </p:ext>
            </p:extLst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Provisioning of Data</a:t>
            </a:r>
            <a:endParaRPr lang="en-US" sz="2800" dirty="0"/>
          </a:p>
          <a:p>
            <a:pPr algn="ctr"/>
            <a:r>
              <a:rPr lang="en-US" sz="3600" dirty="0"/>
              <a:t>magic quadrants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9775" y="2704237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real-time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self guided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50" y="5105399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load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327246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0.16667 -0.0034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Event Streaming Pattern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2750344"/>
            <a:ext cx="1828800" cy="1143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5" name="Flowchart: Direct Access Storage 4"/>
          <p:cNvSpPr/>
          <p:nvPr/>
        </p:nvSpPr>
        <p:spPr>
          <a:xfrm>
            <a:off x="2095500" y="3253046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67100" y="2750344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mediator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4114800" y="3253046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400800" y="2750344"/>
            <a:ext cx="1828800" cy="1143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downstream</a:t>
            </a:r>
          </a:p>
        </p:txBody>
      </p:sp>
    </p:spTree>
    <p:extLst>
      <p:ext uri="{BB962C8B-B14F-4D97-AF65-F5344CB8AC3E}">
        <p14:creationId xmlns:p14="http://schemas.microsoft.com/office/powerpoint/2010/main" val="370037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34288 0.0046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  <p:bldP spid="8" grpId="0" animBg="1"/>
      <p:bldP spid="9" grpId="0" animBg="1"/>
      <p:bldP spid="9" grpId="1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17613"/>
              </p:ext>
            </p:extLst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Provisioning of Data</a:t>
            </a:r>
            <a:endParaRPr lang="en-US" sz="2800" dirty="0"/>
          </a:p>
          <a:p>
            <a:pPr algn="ctr"/>
            <a:r>
              <a:rPr lang="en-US" sz="3600" dirty="0"/>
              <a:t>magic quadrants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9775" y="2704237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real-time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self guided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50" y="5105399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load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11264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96296E-6 L -0.17708 -0.2203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1101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19583 -0.0037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4584" y="4883944"/>
            <a:ext cx="800100" cy="1195390"/>
            <a:chOff x="6250782" y="4891084"/>
            <a:chExt cx="800100" cy="1195390"/>
          </a:xfrm>
        </p:grpSpPr>
        <p:sp>
          <p:nvSpPr>
            <p:cNvPr id="16" name="Rounded Rectangle 15"/>
            <p:cNvSpPr/>
            <p:nvPr/>
          </p:nvSpPr>
          <p:spPr>
            <a:xfrm rot="16200000">
              <a:off x="5843587" y="5298280"/>
              <a:ext cx="1195389" cy="381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plugin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 rot="16200000">
              <a:off x="6262687" y="5298279"/>
              <a:ext cx="1195389" cy="381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plugin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 rot="16200000">
            <a:off x="3707606" y="5291139"/>
            <a:ext cx="1195389" cy="381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plugin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Plugin Pattern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1593056"/>
            <a:ext cx="7772400" cy="1143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flow</a:t>
            </a:r>
          </a:p>
        </p:txBody>
      </p:sp>
      <p:sp>
        <p:nvSpPr>
          <p:cNvPr id="8" name="Chevron 7"/>
          <p:cNvSpPr/>
          <p:nvPr/>
        </p:nvSpPr>
        <p:spPr>
          <a:xfrm rot="16200000">
            <a:off x="1095375" y="2667000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0" name="Chevron 9"/>
          <p:cNvSpPr/>
          <p:nvPr/>
        </p:nvSpPr>
        <p:spPr>
          <a:xfrm rot="16200000">
            <a:off x="3352800" y="2667000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1" name="Chevron 10"/>
          <p:cNvSpPr/>
          <p:nvPr/>
        </p:nvSpPr>
        <p:spPr>
          <a:xfrm rot="16200000">
            <a:off x="5676900" y="2667001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2" name="Flowchart: Direct Access Storage 11"/>
          <p:cNvSpPr/>
          <p:nvPr/>
        </p:nvSpPr>
        <p:spPr>
          <a:xfrm>
            <a:off x="223837" y="2095758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1752600" y="2073596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irect Access Storage 13"/>
          <p:cNvSpPr/>
          <p:nvPr/>
        </p:nvSpPr>
        <p:spPr>
          <a:xfrm>
            <a:off x="4038600" y="2076235"/>
            <a:ext cx="685800" cy="137595"/>
          </a:xfrm>
          <a:prstGeom prst="flowChartMagneticDrum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irect Access Storage 14"/>
          <p:cNvSpPr/>
          <p:nvPr/>
        </p:nvSpPr>
        <p:spPr>
          <a:xfrm>
            <a:off x="6324600" y="2073596"/>
            <a:ext cx="685800" cy="137595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3.33333E-6 -0.1770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00208 -0.1773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6719 -0.0032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25 0.0004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25 -0.0004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18489 -0.0016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  <p:bldP spid="8" grpId="0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setting expectations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anti-patterns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pattern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building </a:t>
              </a:r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with </a:t>
              </a:r>
              <a:r>
                <a:rPr lang="en-US" dirty="0" err="1">
                  <a:solidFill>
                    <a:schemeClr val="tx1"/>
                  </a:solidFill>
                </a:rPr>
                <a:t>Talend</a:t>
              </a:r>
              <a:r>
                <a:rPr lang="en-US" dirty="0">
                  <a:solidFill>
                    <a:schemeClr val="tx1"/>
                  </a:solidFill>
                </a:rPr>
                <a:t> Open Studio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7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Provisioning of Data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110287" y="2337673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real-time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9700" y="39624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self guided 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0237" y="4547175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parallel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6" y="2261473"/>
            <a:ext cx="4347283" cy="65383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962400"/>
            <a:ext cx="4459382" cy="181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Provisioning of Data</a:t>
            </a:r>
          </a:p>
          <a:p>
            <a:pPr algn="ctr"/>
            <a:r>
              <a:rPr lang="en-US" sz="4800" dirty="0"/>
              <a:t>service model</a:t>
            </a:r>
            <a:endParaRPr lang="en-US" sz="28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3826510" y="2971800"/>
            <a:ext cx="1414780" cy="2428461"/>
            <a:chOff x="1341120" y="4876800"/>
            <a:chExt cx="1414780" cy="2428461"/>
          </a:xfrm>
        </p:grpSpPr>
        <p:sp>
          <p:nvSpPr>
            <p:cNvPr id="26" name="Rounded Rectangle 25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30" name="Straight Arrow Connector 29"/>
            <p:cNvCxnSpPr>
              <a:stCxn id="26" idx="2"/>
              <a:endCxn id="29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6555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26510" y="2971800"/>
            <a:ext cx="1414780" cy="2428461"/>
            <a:chOff x="1341120" y="4876800"/>
            <a:chExt cx="1414780" cy="2428461"/>
          </a:xfrm>
        </p:grpSpPr>
        <p:sp>
          <p:nvSpPr>
            <p:cNvPr id="26" name="Rounded Rectangle 25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30" name="Straight Arrow Connector 29"/>
            <p:cNvCxnSpPr>
              <a:stCxn id="26" idx="2"/>
              <a:endCxn id="29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370953" y="878789"/>
            <a:ext cx="2318273" cy="5106323"/>
            <a:chOff x="883771" y="569394"/>
            <a:chExt cx="2318273" cy="5106323"/>
          </a:xfrm>
        </p:grpSpPr>
        <p:grpSp>
          <p:nvGrpSpPr>
            <p:cNvPr id="10" name="Group 9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transformation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858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transformation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object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89200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transformation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slow changing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fact-less fact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624167" y="38735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35783" y="3175184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send trigger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process name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surrogate key</a:t>
            </a:r>
          </a:p>
        </p:txBody>
      </p:sp>
    </p:spTree>
    <p:extLst>
      <p:ext uri="{BB962C8B-B14F-4D97-AF65-F5344CB8AC3E}">
        <p14:creationId xmlns:p14="http://schemas.microsoft.com/office/powerpoint/2010/main" val="296220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32968 -0.1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3283 0.0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0.29705 -0.318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0.3066 -0.1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0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0200" y="1600200"/>
            <a:ext cx="6070224" cy="551710"/>
            <a:chOff x="990600" y="4737391"/>
            <a:chExt cx="6070224" cy="551710"/>
          </a:xfrm>
        </p:grpSpPr>
        <p:sp>
          <p:nvSpPr>
            <p:cNvPr id="3" name="Rounded Rectangle 2"/>
            <p:cNvSpPr/>
            <p:nvPr/>
          </p:nvSpPr>
          <p:spPr>
            <a:xfrm>
              <a:off x="990600" y="4737391"/>
              <a:ext cx="6070224" cy="55171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122241" y="4866581"/>
              <a:ext cx="5781166" cy="30253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message broker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44255" y="4191000"/>
            <a:ext cx="1156337" cy="1749171"/>
            <a:chOff x="1341120" y="4876801"/>
            <a:chExt cx="1156337" cy="1749171"/>
          </a:xfrm>
        </p:grpSpPr>
        <p:sp>
          <p:nvSpPr>
            <p:cNvPr id="6" name="Rounded Rectangle 5"/>
            <p:cNvSpPr/>
            <p:nvPr/>
          </p:nvSpPr>
          <p:spPr>
            <a:xfrm>
              <a:off x="1341120" y="48768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30657" y="50143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53725" y="5532902"/>
              <a:ext cx="719699" cy="2279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597" y="6203452"/>
              <a:ext cx="381096" cy="42252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6" idx="2"/>
              <a:endCxn id="9" idx="0"/>
            </p:cNvCxnSpPr>
            <p:nvPr/>
          </p:nvCxnSpPr>
          <p:spPr>
            <a:xfrm flipH="1">
              <a:off x="1912145" y="5896206"/>
              <a:ext cx="7144" cy="30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endCxn id="6" idx="0"/>
          </p:cNvCxnSpPr>
          <p:nvPr/>
        </p:nvCxnSpPr>
        <p:spPr>
          <a:xfrm flipH="1">
            <a:off x="4622424" y="2151910"/>
            <a:ext cx="12888" cy="2039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Direct Access Storage 12"/>
          <p:cNvSpPr/>
          <p:nvPr/>
        </p:nvSpPr>
        <p:spPr>
          <a:xfrm>
            <a:off x="518192" y="1807257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irect Access Storage 13"/>
          <p:cNvSpPr/>
          <p:nvPr/>
        </p:nvSpPr>
        <p:spPr>
          <a:xfrm>
            <a:off x="4279523" y="4091505"/>
            <a:ext cx="685800" cy="137595"/>
          </a:xfrm>
          <a:prstGeom prst="flowChartMagneticDrum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3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0.20521 3.7037E-7 C 0.29722 3.7037E-7 0.41059 0.09074 0.41059 0.16458 L 0.41059 0.32917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394 L -0.00104 -0.17269 C -0.00104 -0.24838 0.1026 -0.34144 0.18715 -0.34144 L 0.37552 -0.34144 " pathEditMode="relative" rAng="0" ptsTypes="AAAA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19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0200" y="1600200"/>
            <a:ext cx="6070224" cy="551710"/>
            <a:chOff x="990600" y="4737391"/>
            <a:chExt cx="6070224" cy="551710"/>
          </a:xfrm>
        </p:grpSpPr>
        <p:sp>
          <p:nvSpPr>
            <p:cNvPr id="3" name="Rounded Rectangle 2"/>
            <p:cNvSpPr/>
            <p:nvPr/>
          </p:nvSpPr>
          <p:spPr>
            <a:xfrm>
              <a:off x="990600" y="4737391"/>
              <a:ext cx="6070224" cy="55171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122241" y="4866581"/>
              <a:ext cx="5781166" cy="30253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message broker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62200" y="4229100"/>
            <a:ext cx="1156337" cy="1749171"/>
            <a:chOff x="1341120" y="4876801"/>
            <a:chExt cx="1156337" cy="1749171"/>
          </a:xfrm>
        </p:grpSpPr>
        <p:sp>
          <p:nvSpPr>
            <p:cNvPr id="6" name="Rounded Rectangle 5"/>
            <p:cNvSpPr/>
            <p:nvPr/>
          </p:nvSpPr>
          <p:spPr>
            <a:xfrm>
              <a:off x="1341120" y="48768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30657" y="50143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53725" y="5532902"/>
              <a:ext cx="719699" cy="2279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597" y="6203452"/>
              <a:ext cx="381096" cy="42252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6" idx="2"/>
              <a:endCxn id="9" idx="0"/>
            </p:cNvCxnSpPr>
            <p:nvPr/>
          </p:nvCxnSpPr>
          <p:spPr>
            <a:xfrm flipH="1">
              <a:off x="1912145" y="5896206"/>
              <a:ext cx="7144" cy="30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stCxn id="3" idx="2"/>
            <a:endCxn id="15" idx="0"/>
          </p:cNvCxnSpPr>
          <p:nvPr/>
        </p:nvCxnSpPr>
        <p:spPr>
          <a:xfrm>
            <a:off x="4635312" y="2151910"/>
            <a:ext cx="0" cy="518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Direct Access Storage 12"/>
          <p:cNvSpPr/>
          <p:nvPr/>
        </p:nvSpPr>
        <p:spPr>
          <a:xfrm>
            <a:off x="518192" y="1807257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57143" y="2670416"/>
            <a:ext cx="1156337" cy="1019405"/>
            <a:chOff x="6369370" y="3754901"/>
            <a:chExt cx="1156337" cy="1019405"/>
          </a:xfrm>
        </p:grpSpPr>
        <p:sp>
          <p:nvSpPr>
            <p:cNvPr id="15" name="Rounded Rectangle 14"/>
            <p:cNvSpPr/>
            <p:nvPr/>
          </p:nvSpPr>
          <p:spPr>
            <a:xfrm>
              <a:off x="6369370" y="37549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458907" y="38924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27800" y="4356100"/>
              <a:ext cx="842768" cy="28710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delegator</a:t>
              </a:r>
            </a:p>
          </p:txBody>
        </p:sp>
      </p:grpSp>
      <p:cxnSp>
        <p:nvCxnSpPr>
          <p:cNvPr id="23" name="Elbow Connector 22"/>
          <p:cNvCxnSpPr>
            <a:stCxn id="15" idx="2"/>
            <a:endCxn id="6" idx="0"/>
          </p:cNvCxnSpPr>
          <p:nvPr/>
        </p:nvCxnSpPr>
        <p:spPr>
          <a:xfrm rot="5400000">
            <a:off x="3518202" y="3111989"/>
            <a:ext cx="539279" cy="169494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658567" y="4216925"/>
            <a:ext cx="1156337" cy="1749171"/>
            <a:chOff x="1341120" y="4876801"/>
            <a:chExt cx="1156337" cy="1749171"/>
          </a:xfrm>
        </p:grpSpPr>
        <p:sp>
          <p:nvSpPr>
            <p:cNvPr id="25" name="Rounded Rectangle 24"/>
            <p:cNvSpPr/>
            <p:nvPr/>
          </p:nvSpPr>
          <p:spPr>
            <a:xfrm>
              <a:off x="1341120" y="48768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430657" y="50143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53725" y="5532902"/>
              <a:ext cx="719699" cy="2279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597" y="6203452"/>
              <a:ext cx="381096" cy="422520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>
              <a:stCxn id="25" idx="2"/>
              <a:endCxn id="28" idx="0"/>
            </p:cNvCxnSpPr>
            <p:nvPr/>
          </p:nvCxnSpPr>
          <p:spPr>
            <a:xfrm flipH="1">
              <a:off x="1912145" y="5896206"/>
              <a:ext cx="7144" cy="30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Elbow Connector 29"/>
          <p:cNvCxnSpPr>
            <a:stCxn id="15" idx="2"/>
            <a:endCxn id="25" idx="0"/>
          </p:cNvCxnSpPr>
          <p:nvPr/>
        </p:nvCxnSpPr>
        <p:spPr>
          <a:xfrm rot="16200000" flipH="1">
            <a:off x="5172472" y="3152661"/>
            <a:ext cx="527104" cy="160142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irect Access Storage 32"/>
          <p:cNvSpPr/>
          <p:nvPr/>
        </p:nvSpPr>
        <p:spPr>
          <a:xfrm>
            <a:off x="4342895" y="3574746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044255" y="4191000"/>
            <a:ext cx="1156337" cy="1749171"/>
            <a:chOff x="1341120" y="4876801"/>
            <a:chExt cx="1156337" cy="1749171"/>
          </a:xfrm>
        </p:grpSpPr>
        <p:sp>
          <p:nvSpPr>
            <p:cNvPr id="35" name="Rounded Rectangle 34"/>
            <p:cNvSpPr/>
            <p:nvPr/>
          </p:nvSpPr>
          <p:spPr>
            <a:xfrm>
              <a:off x="1341120" y="48768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430657" y="50143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553725" y="5532902"/>
              <a:ext cx="719699" cy="2279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597" y="6203452"/>
              <a:ext cx="381096" cy="422520"/>
            </a:xfrm>
            <a:prstGeom prst="rect">
              <a:avLst/>
            </a:prstGeom>
          </p:spPr>
        </p:pic>
        <p:cxnSp>
          <p:nvCxnSpPr>
            <p:cNvPr id="39" name="Straight Arrow Connector 38"/>
            <p:cNvCxnSpPr>
              <a:stCxn id="35" idx="2"/>
              <a:endCxn id="38" idx="0"/>
            </p:cNvCxnSpPr>
            <p:nvPr/>
          </p:nvCxnSpPr>
          <p:spPr>
            <a:xfrm flipH="1">
              <a:off x="1912145" y="5896206"/>
              <a:ext cx="7144" cy="30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76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18403 0.006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0.20625 3.7037E-7 C 0.29878 3.7037E-7 0.41267 0.03426 0.41267 0.0625 L 0.41267 0.125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42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09271 -1.11111E-6 C -0.13438 -1.11111E-6 -0.18542 0.02361 -0.18542 0.04329 L -0.18542 0.08681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1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33" grpId="0" animBg="1"/>
      <p:bldP spid="33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0200" y="1600200"/>
            <a:ext cx="6070224" cy="551710"/>
            <a:chOff x="990600" y="4737391"/>
            <a:chExt cx="6070224" cy="551710"/>
          </a:xfrm>
        </p:grpSpPr>
        <p:sp>
          <p:nvSpPr>
            <p:cNvPr id="3" name="Rounded Rectangle 2"/>
            <p:cNvSpPr/>
            <p:nvPr/>
          </p:nvSpPr>
          <p:spPr>
            <a:xfrm>
              <a:off x="990600" y="4737391"/>
              <a:ext cx="6070224" cy="55171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122241" y="4866581"/>
              <a:ext cx="5781166" cy="30253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message broker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62200" y="4229100"/>
            <a:ext cx="1156337" cy="1749171"/>
            <a:chOff x="1341120" y="4876801"/>
            <a:chExt cx="1156337" cy="1749171"/>
          </a:xfrm>
        </p:grpSpPr>
        <p:sp>
          <p:nvSpPr>
            <p:cNvPr id="6" name="Rounded Rectangle 5"/>
            <p:cNvSpPr/>
            <p:nvPr/>
          </p:nvSpPr>
          <p:spPr>
            <a:xfrm>
              <a:off x="1341120" y="48768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30657" y="50143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53725" y="5532902"/>
              <a:ext cx="719699" cy="2279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597" y="6203452"/>
              <a:ext cx="381096" cy="42252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6" idx="2"/>
              <a:endCxn id="9" idx="0"/>
            </p:cNvCxnSpPr>
            <p:nvPr/>
          </p:nvCxnSpPr>
          <p:spPr>
            <a:xfrm flipH="1">
              <a:off x="1912145" y="5896206"/>
              <a:ext cx="7144" cy="30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stCxn id="3" idx="2"/>
            <a:endCxn id="15" idx="0"/>
          </p:cNvCxnSpPr>
          <p:nvPr/>
        </p:nvCxnSpPr>
        <p:spPr>
          <a:xfrm>
            <a:off x="4635312" y="2151910"/>
            <a:ext cx="0" cy="518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Direct Access Storage 12"/>
          <p:cNvSpPr/>
          <p:nvPr/>
        </p:nvSpPr>
        <p:spPr>
          <a:xfrm>
            <a:off x="518192" y="1807257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57143" y="2670416"/>
            <a:ext cx="1156337" cy="1019405"/>
            <a:chOff x="6369370" y="3754901"/>
            <a:chExt cx="1156337" cy="1019405"/>
          </a:xfrm>
        </p:grpSpPr>
        <p:sp>
          <p:nvSpPr>
            <p:cNvPr id="15" name="Rounded Rectangle 14"/>
            <p:cNvSpPr/>
            <p:nvPr/>
          </p:nvSpPr>
          <p:spPr>
            <a:xfrm>
              <a:off x="6369370" y="37549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458907" y="38924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27800" y="4356100"/>
              <a:ext cx="842768" cy="28710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delegator</a:t>
              </a:r>
            </a:p>
          </p:txBody>
        </p:sp>
      </p:grpSp>
      <p:cxnSp>
        <p:nvCxnSpPr>
          <p:cNvPr id="23" name="Elbow Connector 22"/>
          <p:cNvCxnSpPr>
            <a:stCxn id="15" idx="2"/>
            <a:endCxn id="6" idx="0"/>
          </p:cNvCxnSpPr>
          <p:nvPr/>
        </p:nvCxnSpPr>
        <p:spPr>
          <a:xfrm rot="5400000">
            <a:off x="3518202" y="3111989"/>
            <a:ext cx="539279" cy="169494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658567" y="4216925"/>
            <a:ext cx="1156337" cy="1749171"/>
            <a:chOff x="1341120" y="4876801"/>
            <a:chExt cx="1156337" cy="1749171"/>
          </a:xfrm>
        </p:grpSpPr>
        <p:sp>
          <p:nvSpPr>
            <p:cNvPr id="25" name="Rounded Rectangle 24"/>
            <p:cNvSpPr/>
            <p:nvPr/>
          </p:nvSpPr>
          <p:spPr>
            <a:xfrm>
              <a:off x="1341120" y="48768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430657" y="50143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53725" y="5532902"/>
              <a:ext cx="719699" cy="2279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597" y="6203452"/>
              <a:ext cx="381096" cy="422520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>
              <a:stCxn id="25" idx="2"/>
              <a:endCxn id="28" idx="0"/>
            </p:cNvCxnSpPr>
            <p:nvPr/>
          </p:nvCxnSpPr>
          <p:spPr>
            <a:xfrm flipH="1">
              <a:off x="1912145" y="5896206"/>
              <a:ext cx="7144" cy="30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Elbow Connector 29"/>
          <p:cNvCxnSpPr>
            <a:stCxn id="15" idx="2"/>
            <a:endCxn id="25" idx="0"/>
          </p:cNvCxnSpPr>
          <p:nvPr/>
        </p:nvCxnSpPr>
        <p:spPr>
          <a:xfrm rot="16200000" flipH="1">
            <a:off x="5172472" y="3152661"/>
            <a:ext cx="527104" cy="160142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irect Access Storage 32"/>
          <p:cNvSpPr/>
          <p:nvPr/>
        </p:nvSpPr>
        <p:spPr>
          <a:xfrm>
            <a:off x="4342895" y="3574746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irect Access Storage 31"/>
          <p:cNvSpPr/>
          <p:nvPr/>
        </p:nvSpPr>
        <p:spPr>
          <a:xfrm>
            <a:off x="2621404" y="4122546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9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0.20625 3.7037E-7 C 0.29878 3.7037E-7 0.41267 0.03426 0.41267 0.0625 L 0.41267 0.125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42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0 L 0.08472 0 C 0.12292 0 0.16962 0.02153 0.16962 0.03981 L 0.16962 0.07986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33" grpId="0" animBg="1"/>
      <p:bldP spid="33" grpId="1" animBg="1"/>
      <p:bldP spid="33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17613"/>
              </p:ext>
            </p:extLst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Publishing of Data</a:t>
            </a:r>
            <a:endParaRPr lang="en-US" sz="2800" dirty="0"/>
          </a:p>
          <a:p>
            <a:pPr algn="ctr"/>
            <a:r>
              <a:rPr lang="en-US" sz="3600" dirty="0"/>
              <a:t>magic quadrants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9775" y="2704237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real-time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endpoints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50" y="5105399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load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managed access</a:t>
            </a:r>
          </a:p>
        </p:txBody>
      </p:sp>
    </p:spTree>
    <p:extLst>
      <p:ext uri="{BB962C8B-B14F-4D97-AF65-F5344CB8AC3E}">
        <p14:creationId xmlns:p14="http://schemas.microsoft.com/office/powerpoint/2010/main" val="410179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Publishing of Data</a:t>
            </a:r>
          </a:p>
          <a:p>
            <a:pPr algn="ctr"/>
            <a:r>
              <a:rPr lang="en-US" sz="4800" dirty="0"/>
              <a:t>service model</a:t>
            </a:r>
            <a:endParaRPr lang="en-US" sz="28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3826510" y="2971800"/>
            <a:ext cx="1414780" cy="2428461"/>
            <a:chOff x="1341120" y="4876800"/>
            <a:chExt cx="1414780" cy="2428461"/>
          </a:xfrm>
        </p:grpSpPr>
        <p:sp>
          <p:nvSpPr>
            <p:cNvPr id="26" name="Rounded Rectangle 25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30" name="Straight Arrow Connector 29"/>
            <p:cNvCxnSpPr>
              <a:stCxn id="26" idx="2"/>
              <a:endCxn id="29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67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26510" y="2971800"/>
            <a:ext cx="1414780" cy="2428461"/>
            <a:chOff x="1341120" y="4876800"/>
            <a:chExt cx="1414780" cy="2428461"/>
          </a:xfrm>
        </p:grpSpPr>
        <p:sp>
          <p:nvSpPr>
            <p:cNvPr id="26" name="Rounded Rectangle 25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30" name="Straight Arrow Connector 29"/>
            <p:cNvCxnSpPr>
              <a:stCxn id="26" idx="2"/>
              <a:endCxn id="29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370953" y="878789"/>
            <a:ext cx="2318273" cy="5106323"/>
            <a:chOff x="883771" y="569394"/>
            <a:chExt cx="2318273" cy="5106323"/>
          </a:xfrm>
        </p:grpSpPr>
        <p:grpSp>
          <p:nvGrpSpPr>
            <p:cNvPr id="10" name="Group 9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164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3537000" y="2362200"/>
            <a:ext cx="1752600" cy="1676400"/>
            <a:chOff x="990600" y="1143000"/>
            <a:chExt cx="1752600" cy="1676400"/>
          </a:xfrm>
        </p:grpSpPr>
        <p:sp>
          <p:nvSpPr>
            <p:cNvPr id="58" name="Oval 57"/>
            <p:cNvSpPr/>
            <p:nvPr/>
          </p:nvSpPr>
          <p:spPr>
            <a:xfrm>
              <a:off x="990600" y="1143000"/>
              <a:ext cx="1752600" cy="1676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125301" y="1257299"/>
              <a:ext cx="1485900" cy="14478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354353" y="1504949"/>
              <a:ext cx="1008299" cy="9334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560607" y="1685926"/>
              <a:ext cx="592043" cy="5524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57800" y="1302600"/>
            <a:ext cx="3810000" cy="3733800"/>
            <a:chOff x="2133600" y="1371600"/>
            <a:chExt cx="3810000" cy="3733800"/>
          </a:xfrm>
        </p:grpSpPr>
        <p:sp>
          <p:nvSpPr>
            <p:cNvPr id="38" name="Oval 37"/>
            <p:cNvSpPr/>
            <p:nvPr/>
          </p:nvSpPr>
          <p:spPr>
            <a:xfrm>
              <a:off x="2514600" y="1828800"/>
              <a:ext cx="2971800" cy="28194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43200" y="2057400"/>
              <a:ext cx="2514600" cy="2362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133600" y="3276600"/>
              <a:ext cx="9906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876800" y="3276600"/>
              <a:ext cx="10668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000500" y="4038600"/>
              <a:ext cx="0" cy="106680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000500" y="1371600"/>
              <a:ext cx="0" cy="114300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914400" y="5657668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we want</a:t>
            </a:r>
          </a:p>
        </p:txBody>
      </p:sp>
    </p:spTree>
    <p:extLst>
      <p:ext uri="{BB962C8B-B14F-4D97-AF65-F5344CB8AC3E}">
        <p14:creationId xmlns:p14="http://schemas.microsoft.com/office/powerpoint/2010/main" val="276825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213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switch(content-type){</a:t>
            </a:r>
          </a:p>
          <a:p>
            <a:pPr lvl="1"/>
            <a:r>
              <a:rPr lang="en-US" sz="1400" dirty="0"/>
              <a:t>     case xml:</a:t>
            </a:r>
          </a:p>
          <a:p>
            <a:pPr lvl="1"/>
            <a:r>
              <a:rPr lang="en-US" sz="1400" dirty="0"/>
              <a:t>     case csv:</a:t>
            </a:r>
          </a:p>
          <a:p>
            <a:pPr lvl="1"/>
            <a:r>
              <a:rPr lang="en-US" sz="1400" dirty="0"/>
              <a:t>     case object:</a:t>
            </a:r>
          </a:p>
          <a:p>
            <a:pPr lvl="1"/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89200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3624167" y="38735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simple aggregates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35783" y="3175184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</p:txBody>
      </p:sp>
    </p:spTree>
    <p:extLst>
      <p:ext uri="{BB962C8B-B14F-4D97-AF65-F5344CB8AC3E}">
        <p14:creationId xmlns:p14="http://schemas.microsoft.com/office/powerpoint/2010/main" val="32132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32968 -0.1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3283 0.0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0.29705 -0.318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0.3066 -0.1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0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68039" y="916889"/>
            <a:ext cx="2318273" cy="5106323"/>
            <a:chOff x="3368039" y="916889"/>
            <a:chExt cx="2318273" cy="5106323"/>
          </a:xfrm>
        </p:grpSpPr>
        <p:grpSp>
          <p:nvGrpSpPr>
            <p:cNvPr id="22" name="Group 21"/>
            <p:cNvGrpSpPr/>
            <p:nvPr/>
          </p:nvGrpSpPr>
          <p:grpSpPr>
            <a:xfrm>
              <a:off x="3368039" y="916889"/>
              <a:ext cx="2318273" cy="5106323"/>
              <a:chOff x="883771" y="569394"/>
              <a:chExt cx="2318273" cy="5106323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883771" y="569394"/>
                <a:ext cx="2318273" cy="3642036"/>
                <a:chOff x="381000" y="2453964"/>
                <a:chExt cx="2318273" cy="3642036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381000" y="2453964"/>
                  <a:ext cx="2318273" cy="3642036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600" dirty="0"/>
                    <a:t>service</a:t>
                  </a:r>
                </a:p>
                <a:p>
                  <a:pPr algn="ctr"/>
                  <a:r>
                    <a:rPr lang="en-US" sz="1600" dirty="0"/>
                    <a:t>component</a:t>
                  </a: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664733" y="3335182"/>
                  <a:ext cx="1773667" cy="4572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interface</a:t>
                  </a: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664733" y="4029791"/>
                  <a:ext cx="1773667" cy="4572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translator</a:t>
                  </a: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662566" y="4715591"/>
                  <a:ext cx="1775834" cy="4572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data persistence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628986" y="5410200"/>
                  <a:ext cx="1775834" cy="4572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close out</a:t>
                  </a:r>
                </a:p>
              </p:txBody>
            </p:sp>
          </p:grp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3835" y="4465378"/>
                <a:ext cx="1091678" cy="1210339"/>
              </a:xfrm>
              <a:prstGeom prst="rect">
                <a:avLst/>
              </a:prstGeom>
            </p:spPr>
          </p:pic>
          <p:cxnSp>
            <p:nvCxnSpPr>
              <p:cNvPr id="21" name="Straight Arrow Connector 20"/>
              <p:cNvCxnSpPr/>
              <p:nvPr/>
            </p:nvCxnSpPr>
            <p:spPr>
              <a:xfrm flipH="1">
                <a:off x="2024754" y="422023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22"/>
            <p:cNvSpPr/>
            <p:nvPr/>
          </p:nvSpPr>
          <p:spPr>
            <a:xfrm>
              <a:off x="3651772" y="1798107"/>
              <a:ext cx="1773667" cy="457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interface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640341" y="2489200"/>
              <a:ext cx="1773667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translator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624167" y="3873500"/>
              <a:ext cx="1775834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close out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35783" y="3175184"/>
              <a:ext cx="1775834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 persistence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30132" y="2189553"/>
            <a:ext cx="1414780" cy="2428461"/>
            <a:chOff x="1341120" y="4876800"/>
            <a:chExt cx="1414780" cy="2428461"/>
          </a:xfrm>
        </p:grpSpPr>
        <p:sp>
          <p:nvSpPr>
            <p:cNvPr id="30" name="Rounded Rectangle 29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>
              <a:stCxn id="30" idx="2"/>
              <a:endCxn id="33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736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00200" y="1447800"/>
            <a:ext cx="6070224" cy="4333461"/>
            <a:chOff x="1600200" y="1447800"/>
            <a:chExt cx="6070224" cy="4333461"/>
          </a:xfrm>
        </p:grpSpPr>
        <p:grpSp>
          <p:nvGrpSpPr>
            <p:cNvPr id="27" name="Group 26"/>
            <p:cNvGrpSpPr/>
            <p:nvPr/>
          </p:nvGrpSpPr>
          <p:grpSpPr>
            <a:xfrm>
              <a:off x="1600200" y="2202176"/>
              <a:ext cx="6070224" cy="815558"/>
              <a:chOff x="1303020" y="2893060"/>
              <a:chExt cx="6400800" cy="815558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1303020" y="2893060"/>
                <a:ext cx="6400800" cy="815558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455420" y="3048000"/>
                <a:ext cx="6096000" cy="533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api</a:t>
                </a:r>
                <a:r>
                  <a:rPr lang="en-US" dirty="0"/>
                  <a:t> layer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48927" y="3337995"/>
              <a:ext cx="1414780" cy="2428461"/>
              <a:chOff x="1341120" y="4876800"/>
              <a:chExt cx="1414780" cy="2428461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65" name="Straight Arrow Connector 64"/>
              <p:cNvCxnSpPr>
                <a:stCxn id="61" idx="2"/>
                <a:endCxn id="64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4700717" y="3352800"/>
              <a:ext cx="1414780" cy="2428461"/>
              <a:chOff x="1341120" y="4876800"/>
              <a:chExt cx="1414780" cy="2428461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60" name="Straight Arrow Connector 59"/>
              <p:cNvCxnSpPr>
                <a:stCxn id="56" idx="2"/>
                <a:endCxn id="59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6255644" y="3337995"/>
              <a:ext cx="1414780" cy="2428461"/>
              <a:chOff x="1341120" y="4876800"/>
              <a:chExt cx="1414780" cy="2428461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/>
            <p:cNvCxnSpPr/>
            <p:nvPr/>
          </p:nvCxnSpPr>
          <p:spPr>
            <a:xfrm>
              <a:off x="2303780" y="30177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846754" y="30177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415203" y="304335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51231" y="300514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1980527" y="1447800"/>
              <a:ext cx="1524000" cy="736822"/>
              <a:chOff x="1683347" y="2362200"/>
              <a:chExt cx="1524000" cy="73682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50" name="Straight Arrow Connector 49"/>
              <p:cNvCxnSpPr>
                <a:stCxn id="49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3801707" y="1447800"/>
              <a:ext cx="1524000" cy="736822"/>
              <a:chOff x="1683347" y="2362200"/>
              <a:chExt cx="1524000" cy="736822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48" name="Straight Arrow Connector 47"/>
              <p:cNvCxnSpPr>
                <a:stCxn id="47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622887" y="1447800"/>
              <a:ext cx="1524000" cy="736822"/>
              <a:chOff x="5173307" y="2209800"/>
              <a:chExt cx="1524000" cy="736822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5173307" y="22098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46" name="Straight Arrow Connector 45"/>
              <p:cNvCxnSpPr>
                <a:stCxn id="45" idx="2"/>
              </p:cNvCxnSpPr>
              <p:nvPr/>
            </p:nvCxnSpPr>
            <p:spPr>
              <a:xfrm>
                <a:off x="5935307" y="25908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3830132" y="2189553"/>
            <a:ext cx="1414780" cy="2428461"/>
            <a:chOff x="1341120" y="4876800"/>
            <a:chExt cx="1414780" cy="2428461"/>
          </a:xfrm>
        </p:grpSpPr>
        <p:sp>
          <p:nvSpPr>
            <p:cNvPr id="30" name="Rounded Rectangle 29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>
              <a:stCxn id="30" idx="2"/>
              <a:endCxn id="33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64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-0.24427 0.16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84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setting expectations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anti-patterns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pattern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building </a:t>
              </a:r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with </a:t>
              </a:r>
              <a:r>
                <a:rPr lang="en-US" dirty="0" err="1">
                  <a:solidFill>
                    <a:schemeClr val="tx1"/>
                  </a:solidFill>
                </a:rPr>
                <a:t>Talend</a:t>
              </a:r>
              <a:r>
                <a:rPr lang="en-US" dirty="0">
                  <a:solidFill>
                    <a:schemeClr val="tx1"/>
                  </a:solidFill>
                </a:rPr>
                <a:t> Open Studio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3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0417 -0.2636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05000"/>
            <a:ext cx="3505200" cy="3124200"/>
          </a:xfrm>
          <a:prstGeom prst="ellipse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53" name="Oval 52"/>
          <p:cNvSpPr/>
          <p:nvPr/>
        </p:nvSpPr>
        <p:spPr>
          <a:xfrm>
            <a:off x="4724400" y="1905000"/>
            <a:ext cx="3505200" cy="31242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development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129506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analyst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7650" y="568918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dba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09650" y="70983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scientist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62100" y="609461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architects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73050" y="158999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etl</a:t>
            </a:r>
            <a:r>
              <a:rPr lang="en-US" dirty="0"/>
              <a:t> developer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95400" y="515954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modeler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53200" y="527222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backend developer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257800" y="116086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developer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705600" y="5485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designer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05400" y="593397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architects</a:t>
            </a:r>
          </a:p>
        </p:txBody>
      </p:sp>
    </p:spTree>
    <p:extLst>
      <p:ext uri="{BB962C8B-B14F-4D97-AF65-F5344CB8AC3E}">
        <p14:creationId xmlns:p14="http://schemas.microsoft.com/office/powerpoint/2010/main" val="10895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15 0.0055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27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11667 0.005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" grpId="0"/>
      <p:bldP spid="55" grpId="0"/>
      <p:bldP spid="61" grpId="0"/>
      <p:bldP spid="62" grpId="0"/>
      <p:bldP spid="71" grpId="0"/>
      <p:bldP spid="72" grpId="0"/>
      <p:bldP spid="73" grpId="0"/>
      <p:bldP spid="74" grpId="0"/>
      <p:bldP spid="75" grpId="0"/>
      <p:bldP spid="7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05000"/>
            <a:ext cx="3505200" cy="3124200"/>
          </a:xfrm>
          <a:prstGeom prst="ellipse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53" name="Oval 52"/>
          <p:cNvSpPr/>
          <p:nvPr/>
        </p:nvSpPr>
        <p:spPr>
          <a:xfrm>
            <a:off x="4724400" y="1905000"/>
            <a:ext cx="3505200" cy="31242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development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78" name="Oval 77"/>
          <p:cNvSpPr/>
          <p:nvPr/>
        </p:nvSpPr>
        <p:spPr>
          <a:xfrm>
            <a:off x="2692400" y="1905000"/>
            <a:ext cx="3505200" cy="31242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development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74475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21666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21667 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3" grpId="0" animBg="1"/>
      <p:bldP spid="53" grpId="1" animBg="1"/>
      <p:bldP spid="7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477000" y="4353004"/>
            <a:ext cx="2501900" cy="381000"/>
            <a:chOff x="685800" y="4953000"/>
            <a:chExt cx="2501900" cy="381000"/>
          </a:xfrm>
        </p:grpSpPr>
        <p:sp>
          <p:nvSpPr>
            <p:cNvPr id="20" name="Pentagon 19"/>
            <p:cNvSpPr/>
            <p:nvPr/>
          </p:nvSpPr>
          <p:spPr>
            <a:xfrm>
              <a:off x="685800" y="5029200"/>
              <a:ext cx="1905000" cy="228600"/>
            </a:xfrm>
            <a:prstGeom prst="homePlat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454150" y="4953000"/>
              <a:ext cx="1733550" cy="381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 palette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2000" y="4357132"/>
            <a:ext cx="2501900" cy="381000"/>
            <a:chOff x="685800" y="4953000"/>
            <a:chExt cx="2501900" cy="381000"/>
          </a:xfrm>
        </p:grpSpPr>
        <p:sp>
          <p:nvSpPr>
            <p:cNvPr id="17" name="Pentagon 16"/>
            <p:cNvSpPr/>
            <p:nvPr/>
          </p:nvSpPr>
          <p:spPr>
            <a:xfrm>
              <a:off x="685800" y="5029200"/>
              <a:ext cx="1905000" cy="228600"/>
            </a:xfrm>
            <a:prstGeom prst="homePlat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663700" y="4953000"/>
              <a:ext cx="1524000" cy="381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libraries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Talend</a:t>
            </a:r>
            <a:r>
              <a:rPr lang="en-US" sz="4800" dirty="0"/>
              <a:t> Open Studio</a:t>
            </a:r>
            <a:endParaRPr lang="en-US" sz="2800" dirty="0"/>
          </a:p>
        </p:txBody>
      </p:sp>
      <p:sp>
        <p:nvSpPr>
          <p:cNvPr id="5" name="Pentagon 4"/>
          <p:cNvSpPr/>
          <p:nvPr/>
        </p:nvSpPr>
        <p:spPr>
          <a:xfrm>
            <a:off x="800100" y="2819400"/>
            <a:ext cx="7543800" cy="685800"/>
          </a:xfrm>
          <a:prstGeom prst="homePlate">
            <a:avLst/>
          </a:prstGeom>
          <a:gradFill>
            <a:gsLst>
              <a:gs pos="0">
                <a:schemeClr val="bg1"/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0100" y="2362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out-of-box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3300" y="23759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custom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32100" y="4352667"/>
            <a:ext cx="2501900" cy="381000"/>
            <a:chOff x="685800" y="4953000"/>
            <a:chExt cx="2501900" cy="381000"/>
          </a:xfrm>
        </p:grpSpPr>
        <p:sp>
          <p:nvSpPr>
            <p:cNvPr id="8" name="Pentagon 7"/>
            <p:cNvSpPr/>
            <p:nvPr/>
          </p:nvSpPr>
          <p:spPr>
            <a:xfrm>
              <a:off x="685800" y="5029200"/>
              <a:ext cx="1905000" cy="228600"/>
            </a:xfrm>
            <a:prstGeom prst="homePlat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63700" y="4953000"/>
              <a:ext cx="1524000" cy="381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routines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66800" y="4343400"/>
            <a:ext cx="2501900" cy="381000"/>
            <a:chOff x="685800" y="4043065"/>
            <a:chExt cx="2501900" cy="381000"/>
          </a:xfrm>
        </p:grpSpPr>
        <p:sp>
          <p:nvSpPr>
            <p:cNvPr id="11" name="Pentagon 10"/>
            <p:cNvSpPr/>
            <p:nvPr/>
          </p:nvSpPr>
          <p:spPr>
            <a:xfrm>
              <a:off x="685800" y="4119265"/>
              <a:ext cx="1905000" cy="228600"/>
            </a:xfrm>
            <a:prstGeom prst="homePlat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663700" y="4043065"/>
              <a:ext cx="1524000" cy="381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inject java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304800" y="4343400"/>
            <a:ext cx="1524000" cy="381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palette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0100" y="350758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00900" y="3505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slower</a:t>
            </a:r>
          </a:p>
        </p:txBody>
      </p:sp>
    </p:spTree>
    <p:extLst>
      <p:ext uri="{BB962C8B-B14F-4D97-AF65-F5344CB8AC3E}">
        <p14:creationId xmlns:p14="http://schemas.microsoft.com/office/powerpoint/2010/main" val="4709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08263" y="2852736"/>
            <a:ext cx="1414780" cy="2428461"/>
            <a:chOff x="1341120" y="4876800"/>
            <a:chExt cx="1414780" cy="2428461"/>
          </a:xfrm>
        </p:grpSpPr>
        <p:sp>
          <p:nvSpPr>
            <p:cNvPr id="3" name="Rounded Rectangle 2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stCxn id="3" idx="2"/>
              <a:endCxn id="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869963" y="1382542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vertical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technically integrated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delivery</a:t>
            </a:r>
          </a:p>
        </p:txBody>
      </p:sp>
    </p:spTree>
    <p:extLst>
      <p:ext uri="{BB962C8B-B14F-4D97-AF65-F5344CB8AC3E}">
        <p14:creationId xmlns:p14="http://schemas.microsoft.com/office/powerpoint/2010/main" val="230804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25 -0.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942330" y="1111250"/>
            <a:ext cx="1739900" cy="1638298"/>
          </a:xfrm>
          <a:prstGeom prst="roundRect">
            <a:avLst>
              <a:gd name="adj" fmla="val 128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security</a:t>
            </a:r>
          </a:p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108700" y="1231900"/>
            <a:ext cx="1414780" cy="2428461"/>
            <a:chOff x="1341120" y="4876800"/>
            <a:chExt cx="1414780" cy="2428461"/>
          </a:xfrm>
        </p:grpSpPr>
        <p:sp>
          <p:nvSpPr>
            <p:cNvPr id="3" name="Rounded Rectangle 2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stCxn id="3" idx="2"/>
              <a:endCxn id="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524000" y="1219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Talend</a:t>
            </a:r>
            <a:r>
              <a:rPr lang="en-US" dirty="0"/>
              <a:t> Runtime Container</a:t>
            </a:r>
          </a:p>
        </p:txBody>
      </p:sp>
    </p:spTree>
    <p:extLst>
      <p:ext uri="{BB962C8B-B14F-4D97-AF65-F5344CB8AC3E}">
        <p14:creationId xmlns:p14="http://schemas.microsoft.com/office/powerpoint/2010/main" val="357731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40365 0.138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91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223001" y="1351497"/>
            <a:ext cx="1205752" cy="1157804"/>
            <a:chOff x="6375401" y="1521896"/>
            <a:chExt cx="1205752" cy="1157804"/>
          </a:xfrm>
        </p:grpSpPr>
        <p:sp>
          <p:nvSpPr>
            <p:cNvPr id="11" name="Rounded Rectangle 10"/>
            <p:cNvSpPr/>
            <p:nvPr/>
          </p:nvSpPr>
          <p:spPr>
            <a:xfrm>
              <a:off x="6375401" y="15218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540575" y="21308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08700" y="1231900"/>
            <a:ext cx="1414780" cy="2428461"/>
            <a:chOff x="1341120" y="4876800"/>
            <a:chExt cx="1414780" cy="2428461"/>
          </a:xfrm>
        </p:grpSpPr>
        <p:sp>
          <p:nvSpPr>
            <p:cNvPr id="3" name="Rounded Rectangle 2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stCxn id="3" idx="2"/>
              <a:endCxn id="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524000" y="1219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OSGi</a:t>
            </a:r>
            <a:r>
              <a:rPr lang="en-US" dirty="0"/>
              <a:t> Bundle</a:t>
            </a:r>
          </a:p>
        </p:txBody>
      </p:sp>
    </p:spTree>
    <p:extLst>
      <p:ext uri="{BB962C8B-B14F-4D97-AF65-F5344CB8AC3E}">
        <p14:creationId xmlns:p14="http://schemas.microsoft.com/office/powerpoint/2010/main" val="73205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-0.4132 0.1363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0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1000" y="762000"/>
            <a:ext cx="8229600" cy="2362200"/>
            <a:chOff x="381000" y="762000"/>
            <a:chExt cx="8229600" cy="2362200"/>
          </a:xfrm>
        </p:grpSpPr>
        <p:sp>
          <p:nvSpPr>
            <p:cNvPr id="2" name="Rounded Rectangle 1"/>
            <p:cNvSpPr/>
            <p:nvPr/>
          </p:nvSpPr>
          <p:spPr>
            <a:xfrm>
              <a:off x="381000" y="762000"/>
              <a:ext cx="8229600" cy="19812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 Diagonal Corner Rectangle 2"/>
            <p:cNvSpPr/>
            <p:nvPr/>
          </p:nvSpPr>
          <p:spPr>
            <a:xfrm>
              <a:off x="609600" y="2514600"/>
              <a:ext cx="1676400" cy="609600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non-functional requirements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6418" y="10403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available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6800" y="1675491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fast to market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6618" y="10403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self service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9009" y="1654348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current skillsets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0" y="1046711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continuous integration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83282" y="2142174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continuous delivery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23609" y="1648005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scalable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86000" y="2145364"/>
              <a:ext cx="207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 dark magic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28509" y="1040368"/>
              <a:ext cx="207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low maintenance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1000" y="3886200"/>
            <a:ext cx="8229600" cy="2362200"/>
            <a:chOff x="381000" y="3886200"/>
            <a:chExt cx="8229600" cy="2362200"/>
          </a:xfrm>
        </p:grpSpPr>
        <p:sp>
          <p:nvSpPr>
            <p:cNvPr id="17" name="Rounded Rectangle 16"/>
            <p:cNvSpPr/>
            <p:nvPr/>
          </p:nvSpPr>
          <p:spPr>
            <a:xfrm>
              <a:off x="381000" y="3886200"/>
              <a:ext cx="8229600" cy="19812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609600" y="5638800"/>
              <a:ext cx="1676400" cy="609600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requirements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127" y="4181304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real-time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40527" y="4214600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multi-sources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5909" y="4715470"/>
              <a:ext cx="272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relational databases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10000" y="4715470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various consumption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7600" y="5291435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transform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61364" y="5266596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aggregate &amp; calculate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62200" y="529143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flat files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48545" y="4218371"/>
              <a:ext cx="272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unstructured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48400" y="4222142"/>
              <a:ext cx="1634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formats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83037" y="4737437"/>
              <a:ext cx="1634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api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39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Sourcing of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72940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/>
          <p:cNvGrpSpPr/>
          <p:nvPr/>
        </p:nvGrpSpPr>
        <p:grpSpPr>
          <a:xfrm>
            <a:off x="969236" y="1821695"/>
            <a:ext cx="1068412" cy="1738254"/>
            <a:chOff x="969236" y="1821695"/>
            <a:chExt cx="1068412" cy="1738254"/>
          </a:xfrm>
        </p:grpSpPr>
        <p:sp>
          <p:nvSpPr>
            <p:cNvPr id="113" name="Rounded Rectangle 112"/>
            <p:cNvSpPr/>
            <p:nvPr/>
          </p:nvSpPr>
          <p:spPr>
            <a:xfrm>
              <a:off x="969236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022456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1144061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3776" y="3101420"/>
              <a:ext cx="413575" cy="458529"/>
            </a:xfrm>
            <a:prstGeom prst="rect">
              <a:avLst/>
            </a:prstGeom>
          </p:spPr>
        </p:pic>
        <p:cxnSp>
          <p:nvCxnSpPr>
            <p:cNvPr id="117" name="Straight Arrow Connector 116"/>
            <p:cNvCxnSpPr>
              <a:stCxn id="113" idx="2"/>
              <a:endCxn id="116" idx="0"/>
            </p:cNvCxnSpPr>
            <p:nvPr/>
          </p:nvCxnSpPr>
          <p:spPr>
            <a:xfrm flipH="1">
              <a:off x="1500564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437634" y="745283"/>
            <a:ext cx="8239124" cy="5400527"/>
            <a:chOff x="437634" y="745283"/>
            <a:chExt cx="8239124" cy="5400527"/>
          </a:xfrm>
        </p:grpSpPr>
        <p:grpSp>
          <p:nvGrpSpPr>
            <p:cNvPr id="185" name="Group 184"/>
            <p:cNvGrpSpPr/>
            <p:nvPr/>
          </p:nvGrpSpPr>
          <p:grpSpPr>
            <a:xfrm>
              <a:off x="1695978" y="4139443"/>
              <a:ext cx="1068412" cy="2006367"/>
              <a:chOff x="1695978" y="4139443"/>
              <a:chExt cx="1068412" cy="2006367"/>
            </a:xfrm>
          </p:grpSpPr>
          <p:sp>
            <p:nvSpPr>
              <p:cNvPr id="156" name="Rounded Rectangle 155"/>
              <p:cNvSpPr/>
              <p:nvPr/>
            </p:nvSpPr>
            <p:spPr>
              <a:xfrm>
                <a:off x="1695978" y="4407556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49198" y="4518469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1870803" y="5070259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59" name="Picture 15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518" y="5687281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60" name="Straight Arrow Connector 159"/>
              <p:cNvCxnSpPr>
                <a:stCxn id="156" idx="2"/>
                <a:endCxn id="159" idx="0"/>
              </p:cNvCxnSpPr>
              <p:nvPr/>
            </p:nvCxnSpPr>
            <p:spPr>
              <a:xfrm flipH="1">
                <a:off x="2227306" y="5485798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2257103" y="4139443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</p:grpSp>
        <p:grpSp>
          <p:nvGrpSpPr>
            <p:cNvPr id="10" name="Group 9"/>
            <p:cNvGrpSpPr/>
            <p:nvPr/>
          </p:nvGrpSpPr>
          <p:grpSpPr>
            <a:xfrm>
              <a:off x="437634" y="1219200"/>
              <a:ext cx="8213872" cy="334382"/>
              <a:chOff x="1368305" y="3277587"/>
              <a:chExt cx="6235629" cy="334382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1368305" y="3277587"/>
                <a:ext cx="6235629" cy="334382"/>
              </a:xfrm>
              <a:prstGeom prst="roundRect">
                <a:avLst>
                  <a:gd name="adj" fmla="val 1282"/>
                </a:avLst>
              </a:prstGeom>
              <a:solidFill>
                <a:srgbClr val="EEECE1"/>
              </a:soli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1438612" y="3338874"/>
                <a:ext cx="6096000" cy="227930"/>
              </a:xfrm>
              <a:prstGeom prst="roundRect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api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layer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977630" y="751244"/>
              <a:ext cx="1053186" cy="472091"/>
              <a:chOff x="2496641" y="1174144"/>
              <a:chExt cx="1053186" cy="472091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2496641" y="1174144"/>
                <a:ext cx="1053186" cy="192836"/>
              </a:xfrm>
              <a:prstGeom prst="round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client request</a:t>
                </a:r>
              </a:p>
            </p:txBody>
          </p:sp>
          <p:cxnSp>
            <p:nvCxnSpPr>
              <p:cNvPr id="109" name="Straight Arrow Connector 108"/>
              <p:cNvCxnSpPr>
                <a:stCxn id="108" idx="2"/>
              </p:cNvCxnSpPr>
              <p:nvPr/>
            </p:nvCxnSpPr>
            <p:spPr>
              <a:xfrm flipH="1">
                <a:off x="3019474" y="1366980"/>
                <a:ext cx="3760" cy="279255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437634" y="3817975"/>
              <a:ext cx="8239124" cy="321468"/>
              <a:chOff x="1063548" y="4901697"/>
              <a:chExt cx="5905499" cy="321468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1063548" y="4901697"/>
                <a:ext cx="5905499" cy="321468"/>
              </a:xfrm>
              <a:prstGeom prst="roundRect">
                <a:avLst>
                  <a:gd name="adj" fmla="val 1282"/>
                </a:avLst>
              </a:prstGeom>
              <a:solidFill>
                <a:srgbClr val="EEEC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1122241" y="4965139"/>
                <a:ext cx="5781166" cy="203974"/>
              </a:xfrm>
              <a:prstGeom prst="roundRect">
                <a:avLst/>
              </a:prstGeom>
              <a:solidFill>
                <a:srgbClr val="1F497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message broker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181811" y="745283"/>
              <a:ext cx="1053186" cy="472091"/>
              <a:chOff x="1852690" y="1180215"/>
              <a:chExt cx="1053186" cy="472091"/>
            </a:xfrm>
          </p:grpSpPr>
          <p:sp>
            <p:nvSpPr>
              <p:cNvPr id="104" name="Rounded Rectangle 103"/>
              <p:cNvSpPr/>
              <p:nvPr/>
            </p:nvSpPr>
            <p:spPr>
              <a:xfrm>
                <a:off x="1852690" y="1180215"/>
                <a:ext cx="1053186" cy="192836"/>
              </a:xfrm>
              <a:prstGeom prst="round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client request</a:t>
                </a:r>
              </a:p>
            </p:txBody>
          </p:sp>
          <p:cxnSp>
            <p:nvCxnSpPr>
              <p:cNvPr id="105" name="Straight Arrow Connector 104"/>
              <p:cNvCxnSpPr>
                <a:stCxn id="104" idx="2"/>
              </p:cNvCxnSpPr>
              <p:nvPr/>
            </p:nvCxnSpPr>
            <p:spPr>
              <a:xfrm flipH="1">
                <a:off x="2375523" y="1373051"/>
                <a:ext cx="3760" cy="279255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</p:grpSp>
        <p:cxnSp>
          <p:nvCxnSpPr>
            <p:cNvPr id="29" name="Straight Arrow Connector 28"/>
            <p:cNvCxnSpPr/>
            <p:nvPr/>
          </p:nvCxnSpPr>
          <p:spPr>
            <a:xfrm flipH="1">
              <a:off x="1477848" y="3514276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>
            <a:xfrm flipH="1">
              <a:off x="2960669" y="3514276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>
            <a:xfrm flipH="1">
              <a:off x="4461267" y="3491492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>
            <a:xfrm flipH="1">
              <a:off x="5963097" y="3512954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>
            <a:xfrm flipH="1">
              <a:off x="7474796" y="3512954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grpSp>
          <p:nvGrpSpPr>
            <p:cNvPr id="36" name="Group 35"/>
            <p:cNvGrpSpPr/>
            <p:nvPr/>
          </p:nvGrpSpPr>
          <p:grpSpPr>
            <a:xfrm>
              <a:off x="1707351" y="746814"/>
              <a:ext cx="1053186" cy="472091"/>
              <a:chOff x="2496641" y="1174144"/>
              <a:chExt cx="1053186" cy="472091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496641" y="1174144"/>
                <a:ext cx="1053186" cy="192836"/>
              </a:xfrm>
              <a:prstGeom prst="round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client request</a:t>
                </a:r>
              </a:p>
            </p:txBody>
          </p:sp>
          <p:cxnSp>
            <p:nvCxnSpPr>
              <p:cNvPr id="38" name="Straight Arrow Connector 37"/>
              <p:cNvCxnSpPr>
                <a:stCxn id="37" idx="2"/>
              </p:cNvCxnSpPr>
              <p:nvPr/>
            </p:nvCxnSpPr>
            <p:spPr>
              <a:xfrm flipH="1">
                <a:off x="3019474" y="1366980"/>
                <a:ext cx="3760" cy="279255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</p:grpSp>
        <p:cxnSp>
          <p:nvCxnSpPr>
            <p:cNvPr id="103" name="Straight Arrow Connector 102"/>
            <p:cNvCxnSpPr/>
            <p:nvPr/>
          </p:nvCxnSpPr>
          <p:spPr>
            <a:xfrm>
              <a:off x="1530361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grpSp>
          <p:nvGrpSpPr>
            <p:cNvPr id="126" name="Group 125"/>
            <p:cNvGrpSpPr/>
            <p:nvPr/>
          </p:nvGrpSpPr>
          <p:grpSpPr>
            <a:xfrm>
              <a:off x="2437159" y="1553582"/>
              <a:ext cx="1068412" cy="2006367"/>
              <a:chOff x="331409" y="1553582"/>
              <a:chExt cx="1068412" cy="2006367"/>
            </a:xfrm>
          </p:grpSpPr>
          <p:cxnSp>
            <p:nvCxnSpPr>
              <p:cNvPr id="127" name="Straight Arrow Connector 126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28" name="Rounded Rectangle 127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ounded Rectangle 128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32" name="Straight Arrow Connector 131"/>
              <p:cNvCxnSpPr>
                <a:stCxn id="128" idx="2"/>
                <a:endCxn id="131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3943098" y="1553582"/>
              <a:ext cx="1068412" cy="2006367"/>
              <a:chOff x="331409" y="1553582"/>
              <a:chExt cx="1068412" cy="2006367"/>
            </a:xfrm>
          </p:grpSpPr>
          <p:cxnSp>
            <p:nvCxnSpPr>
              <p:cNvPr id="134" name="Straight Arrow Connector 133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35" name="Rounded Rectangle 134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ounded Rectangle 135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39" name="Straight Arrow Connector 138"/>
              <p:cNvCxnSpPr>
                <a:stCxn id="135" idx="2"/>
                <a:endCxn id="138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5443696" y="1555065"/>
              <a:ext cx="1068412" cy="2006367"/>
              <a:chOff x="331409" y="1553582"/>
              <a:chExt cx="1068412" cy="2006367"/>
            </a:xfrm>
          </p:grpSpPr>
          <p:cxnSp>
            <p:nvCxnSpPr>
              <p:cNvPr id="141" name="Straight Arrow Connector 140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42" name="Rounded Rectangle 141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45" name="Picture 14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46" name="Straight Arrow Connector 145"/>
              <p:cNvCxnSpPr>
                <a:stCxn id="142" idx="2"/>
                <a:endCxn id="145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>
              <a:off x="6941416" y="1555408"/>
              <a:ext cx="1068412" cy="2006367"/>
              <a:chOff x="331409" y="1553582"/>
              <a:chExt cx="1068412" cy="2006367"/>
            </a:xfrm>
          </p:grpSpPr>
          <p:cxnSp>
            <p:nvCxnSpPr>
              <p:cNvPr id="148" name="Straight Arrow Connector 147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49" name="Rounded Rectangle 148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ed Rectangle 149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51" name="Rounded Rectangle 150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53" name="Straight Arrow Connector 152"/>
              <p:cNvCxnSpPr>
                <a:stCxn id="149" idx="2"/>
                <a:endCxn id="152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3217679" y="4139443"/>
              <a:ext cx="1068412" cy="2006367"/>
              <a:chOff x="331409" y="1553582"/>
              <a:chExt cx="1068412" cy="2006367"/>
            </a:xfrm>
          </p:grpSpPr>
          <p:cxnSp>
            <p:nvCxnSpPr>
              <p:cNvPr id="162" name="Straight Arrow Connector 161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63" name="Rounded Rectangle 162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66" name="Picture 1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67" name="Straight Arrow Connector 166"/>
              <p:cNvCxnSpPr>
                <a:stCxn id="163" idx="2"/>
                <a:endCxn id="166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4817376" y="4139443"/>
              <a:ext cx="1068412" cy="2006367"/>
              <a:chOff x="331409" y="1553582"/>
              <a:chExt cx="1068412" cy="200636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70" name="Rounded Rectangle 169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73" name="Picture 1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74" name="Straight Arrow Connector 173"/>
              <p:cNvCxnSpPr>
                <a:stCxn id="170" idx="2"/>
                <a:endCxn id="173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6312158" y="4139443"/>
              <a:ext cx="1068412" cy="2006367"/>
              <a:chOff x="331409" y="1553582"/>
              <a:chExt cx="1068412" cy="2006367"/>
            </a:xfrm>
          </p:grpSpPr>
          <p:cxnSp>
            <p:nvCxnSpPr>
              <p:cNvPr id="176" name="Straight Arrow Connector 175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77" name="Rounded Rectangle 176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80" name="Picture 17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81" name="Straight Arrow Connector 180"/>
              <p:cNvCxnSpPr>
                <a:stCxn id="177" idx="2"/>
                <a:endCxn id="180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816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0.33142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2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583019"/>
            <a:chOff x="883771" y="569394"/>
            <a:chExt cx="2318273" cy="5583019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access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57674" y="5506082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switch(content-type){</a:t>
            </a:r>
          </a:p>
          <a:p>
            <a:r>
              <a:rPr lang="en-US" sz="1400" dirty="0"/>
              <a:t>     case xml:</a:t>
            </a:r>
          </a:p>
          <a:p>
            <a:r>
              <a:rPr lang="en-US" sz="1400" dirty="0"/>
              <a:t>     case csv:</a:t>
            </a:r>
          </a:p>
          <a:p>
            <a:r>
              <a:rPr lang="en-US" sz="1400" dirty="0"/>
              <a:t>     case object:</a:t>
            </a:r>
          </a:p>
          <a:p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92716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3636905" y="31750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b="1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“app_01”,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“5002634”</a:t>
            </a:r>
          </a:p>
          <a:p>
            <a:r>
              <a:rPr lang="en-US" sz="1400" dirty="0"/>
              <a:t>     category :  “monitoring”,        </a:t>
            </a:r>
          </a:p>
          <a:p>
            <a:r>
              <a:rPr lang="en-US" sz="1400" dirty="0"/>
              <a:t>     subcategory: “hardware”,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 ….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23010" y="3873125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5137402"/>
            <a:ext cx="237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990616" y="2173262"/>
            <a:ext cx="1068412" cy="1738254"/>
            <a:chOff x="969236" y="1821695"/>
            <a:chExt cx="1068412" cy="1738254"/>
          </a:xfrm>
        </p:grpSpPr>
        <p:sp>
          <p:nvSpPr>
            <p:cNvPr id="31" name="Rounded Rectangle 30"/>
            <p:cNvSpPr/>
            <p:nvPr/>
          </p:nvSpPr>
          <p:spPr>
            <a:xfrm>
              <a:off x="969236" y="1821695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22456" y="1932608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144061" y="2484398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3776" y="3101420"/>
              <a:ext cx="413575" cy="458529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31" idx="2"/>
              <a:endCxn id="34" idx="0"/>
            </p:cNvCxnSpPr>
            <p:nvPr/>
          </p:nvCxnSpPr>
          <p:spPr>
            <a:xfrm flipH="1">
              <a:off x="1500564" y="2899937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88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32968 -0.1208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-0.3283 0.0983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30521 -0.3055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60" y="-1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30625 0.103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8" grpId="0"/>
      <p:bldP spid="24" grpId="0" animBg="1"/>
      <p:bldP spid="24" grpId="1" animBg="1"/>
      <p:bldP spid="25" grpId="0"/>
      <p:bldP spid="26" grpId="0" animBg="1"/>
      <p:bldP spid="26" grpId="1" animBg="1"/>
      <p:bldP spid="27" grpId="0"/>
      <p:bldP spid="28" grpId="0" animBg="1"/>
      <p:bldP spid="28" grpId="1" animBg="1"/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583019"/>
            <a:chOff x="883771" y="569394"/>
            <a:chExt cx="2318273" cy="5583019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access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57674" y="5506082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37025" y="962889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switch(content-type){</a:t>
            </a:r>
          </a:p>
          <a:p>
            <a:r>
              <a:rPr lang="en-US" sz="1400" dirty="0"/>
              <a:t>     case xml:</a:t>
            </a:r>
          </a:p>
          <a:p>
            <a:r>
              <a:rPr lang="en-US" sz="1400" dirty="0"/>
              <a:t>     case csv:</a:t>
            </a:r>
          </a:p>
          <a:p>
            <a:r>
              <a:rPr lang="en-US" sz="1400" dirty="0"/>
              <a:t>     case object:</a:t>
            </a:r>
          </a:p>
          <a:p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42151" y="3164662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6428711" y="1091895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b="1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“app_01”,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“5002634”</a:t>
            </a:r>
          </a:p>
          <a:p>
            <a:r>
              <a:rPr lang="en-US" sz="1400" dirty="0"/>
              <a:t>     category :  “monitoring”,        </a:t>
            </a:r>
          </a:p>
          <a:p>
            <a:r>
              <a:rPr lang="en-US" sz="1400" dirty="0"/>
              <a:t>     subcategory: “hardware”,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 ….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421581" y="4599711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5137402"/>
            <a:ext cx="237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417455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637025" y="962889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switch(content-type){</a:t>
            </a:r>
          </a:p>
          <a:p>
            <a:r>
              <a:rPr lang="en-US" sz="1400" dirty="0"/>
              <a:t>     case xml:</a:t>
            </a:r>
          </a:p>
          <a:p>
            <a:r>
              <a:rPr lang="en-US" sz="1400" dirty="0"/>
              <a:t>     case csv:</a:t>
            </a:r>
          </a:p>
          <a:p>
            <a:r>
              <a:rPr lang="en-US" sz="1400" dirty="0"/>
              <a:t>     case object:</a:t>
            </a:r>
          </a:p>
          <a:p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r>
              <a:rPr lang="en-US" sz="1400" dirty="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56853"/>
            <a:ext cx="2895600" cy="32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5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9600"/>
            <a:ext cx="815248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81200"/>
            <a:ext cx="8766642" cy="2171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41" y="2514600"/>
            <a:ext cx="8167301" cy="434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64" y="3200400"/>
            <a:ext cx="1881959" cy="746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474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9600"/>
            <a:ext cx="815248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1981200"/>
            <a:ext cx="8766642" cy="2172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209800"/>
            <a:ext cx="2314575" cy="100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66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583019"/>
            <a:chOff x="883771" y="569394"/>
            <a:chExt cx="2318273" cy="5583019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access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57674" y="5506082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37025" y="962889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switch(content-type){</a:t>
            </a:r>
          </a:p>
          <a:p>
            <a:r>
              <a:rPr lang="en-US" sz="1400" dirty="0"/>
              <a:t>     case xml:</a:t>
            </a:r>
          </a:p>
          <a:p>
            <a:r>
              <a:rPr lang="en-US" sz="1400" dirty="0"/>
              <a:t>     case csv:</a:t>
            </a:r>
          </a:p>
          <a:p>
            <a:r>
              <a:rPr lang="en-US" sz="1400" dirty="0"/>
              <a:t>     case object:</a:t>
            </a:r>
          </a:p>
          <a:p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42151" y="3164662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6428711" y="1091895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b="1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“app_01”,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“5002634”</a:t>
            </a:r>
          </a:p>
          <a:p>
            <a:r>
              <a:rPr lang="en-US" sz="1400" dirty="0"/>
              <a:t>     category :  “monitoring”,        </a:t>
            </a:r>
          </a:p>
          <a:p>
            <a:r>
              <a:rPr lang="en-US" sz="1400" dirty="0"/>
              <a:t>     subcategory: “hardware”,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 ….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421581" y="4599711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5137402"/>
            <a:ext cx="237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2335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6" grpId="0" animBg="1"/>
      <p:bldP spid="27" grpId="0"/>
      <p:bldP spid="28" grpId="0" animBg="1"/>
      <p:bldP spid="2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42151" y="3164662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853551"/>
            <a:ext cx="2905125" cy="2276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569653"/>
            <a:ext cx="16573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583019"/>
            <a:chOff x="883771" y="569394"/>
            <a:chExt cx="2318273" cy="5583019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access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57674" y="5506082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37025" y="962889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switch(content-type){</a:t>
            </a:r>
          </a:p>
          <a:p>
            <a:r>
              <a:rPr lang="en-US" sz="1400" dirty="0"/>
              <a:t>     case xml:</a:t>
            </a:r>
          </a:p>
          <a:p>
            <a:r>
              <a:rPr lang="en-US" sz="1400" dirty="0"/>
              <a:t>     case csv:</a:t>
            </a:r>
          </a:p>
          <a:p>
            <a:r>
              <a:rPr lang="en-US" sz="1400" dirty="0"/>
              <a:t>     case object:</a:t>
            </a:r>
          </a:p>
          <a:p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42151" y="3164662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6428711" y="1091895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b="1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“app_01”,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“5002634”</a:t>
            </a:r>
          </a:p>
          <a:p>
            <a:r>
              <a:rPr lang="en-US" sz="1400" dirty="0"/>
              <a:t>     category :  “monitoring”,        </a:t>
            </a:r>
          </a:p>
          <a:p>
            <a:r>
              <a:rPr lang="en-US" sz="1400" dirty="0"/>
              <a:t>     subcategory: “hardware”,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 ….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421581" y="4599711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5137402"/>
            <a:ext cx="237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90625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8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2710200" y="2064600"/>
            <a:ext cx="1752600" cy="1676400"/>
            <a:chOff x="990600" y="1143000"/>
            <a:chExt cx="1752600" cy="1676400"/>
          </a:xfrm>
        </p:grpSpPr>
        <p:sp>
          <p:nvSpPr>
            <p:cNvPr id="58" name="Oval 57"/>
            <p:cNvSpPr/>
            <p:nvPr/>
          </p:nvSpPr>
          <p:spPr>
            <a:xfrm>
              <a:off x="990600" y="1143000"/>
              <a:ext cx="1752600" cy="1676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125301" y="1257299"/>
              <a:ext cx="1485900" cy="14478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354353" y="1504949"/>
              <a:ext cx="1008299" cy="9334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560607" y="1685926"/>
              <a:ext cx="592043" cy="5524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57800" y="1302600"/>
            <a:ext cx="3810000" cy="3733800"/>
            <a:chOff x="2133600" y="1371600"/>
            <a:chExt cx="3810000" cy="3733800"/>
          </a:xfrm>
        </p:grpSpPr>
        <p:sp>
          <p:nvSpPr>
            <p:cNvPr id="38" name="Oval 37"/>
            <p:cNvSpPr/>
            <p:nvPr/>
          </p:nvSpPr>
          <p:spPr>
            <a:xfrm>
              <a:off x="2514600" y="1828800"/>
              <a:ext cx="2971800" cy="28194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43200" y="2057400"/>
              <a:ext cx="2514600" cy="2362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133600" y="3276600"/>
              <a:ext cx="9906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876800" y="3276600"/>
              <a:ext cx="10668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000500" y="4038600"/>
              <a:ext cx="0" cy="106680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000500" y="1371600"/>
              <a:ext cx="0" cy="114300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14400" y="5657668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we get</a:t>
            </a:r>
          </a:p>
        </p:txBody>
      </p:sp>
    </p:spTree>
    <p:extLst>
      <p:ext uri="{BB962C8B-B14F-4D97-AF65-F5344CB8AC3E}">
        <p14:creationId xmlns:p14="http://schemas.microsoft.com/office/powerpoint/2010/main" val="248211242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6428711" y="1091895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b="1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“app_01”,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“5002634”</a:t>
            </a:r>
          </a:p>
          <a:p>
            <a:r>
              <a:rPr lang="en-US" sz="1400" dirty="0"/>
              <a:t>     category :  “monitoring”,        </a:t>
            </a:r>
          </a:p>
          <a:p>
            <a:r>
              <a:rPr lang="en-US" sz="1400" dirty="0"/>
              <a:t>     subcategory: “hardware”,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 ….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1019175" cy="1323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117" y="919162"/>
            <a:ext cx="1571625" cy="1009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514459"/>
            <a:ext cx="3028950" cy="248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04" y="609600"/>
            <a:ext cx="5449528" cy="4080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131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583019"/>
            <a:chOff x="883771" y="569394"/>
            <a:chExt cx="2318273" cy="5583019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access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57674" y="5506082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37025" y="962889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switch(content-type){</a:t>
            </a:r>
          </a:p>
          <a:p>
            <a:r>
              <a:rPr lang="en-US" sz="1400" dirty="0"/>
              <a:t>     case xml:</a:t>
            </a:r>
          </a:p>
          <a:p>
            <a:r>
              <a:rPr lang="en-US" sz="1400" dirty="0"/>
              <a:t>     case csv:</a:t>
            </a:r>
          </a:p>
          <a:p>
            <a:r>
              <a:rPr lang="en-US" sz="1400" dirty="0"/>
              <a:t>     case object:</a:t>
            </a:r>
          </a:p>
          <a:p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42151" y="3164662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6428711" y="1091895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b="1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“app_01”,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“5002634”</a:t>
            </a:r>
          </a:p>
          <a:p>
            <a:r>
              <a:rPr lang="en-US" sz="1400" dirty="0"/>
              <a:t>     category :  “monitoring”,        </a:t>
            </a:r>
          </a:p>
          <a:p>
            <a:r>
              <a:rPr lang="en-US" sz="1400" dirty="0"/>
              <a:t>     subcategory: “hardware”,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 ….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421581" y="4599711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5137402"/>
            <a:ext cx="237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357074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6" grpId="0" animBg="1"/>
      <p:bldP spid="2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6421581" y="4599711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5137402"/>
            <a:ext cx="237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4400"/>
            <a:ext cx="1552575" cy="962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286000"/>
            <a:ext cx="952500" cy="1257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975823"/>
            <a:ext cx="9525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9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4" y="2895600"/>
            <a:ext cx="8595971" cy="35756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Sourcing of Data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415636"/>
            <a:ext cx="867820" cy="20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008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Provisioning of Data</a:t>
            </a:r>
          </a:p>
        </p:txBody>
      </p:sp>
    </p:spTree>
    <p:extLst>
      <p:ext uri="{BB962C8B-B14F-4D97-AF65-F5344CB8AC3E}">
        <p14:creationId xmlns:p14="http://schemas.microsoft.com/office/powerpoint/2010/main" val="14588561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/>
          <p:cNvGrpSpPr/>
          <p:nvPr/>
        </p:nvGrpSpPr>
        <p:grpSpPr>
          <a:xfrm>
            <a:off x="1695978" y="4407556"/>
            <a:ext cx="1068412" cy="1738254"/>
            <a:chOff x="1695978" y="4407556"/>
            <a:chExt cx="1068412" cy="1738254"/>
          </a:xfrm>
        </p:grpSpPr>
        <p:sp>
          <p:nvSpPr>
            <p:cNvPr id="156" name="Rounded Rectangle 155"/>
            <p:cNvSpPr/>
            <p:nvPr/>
          </p:nvSpPr>
          <p:spPr>
            <a:xfrm>
              <a:off x="1695978" y="4407556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1749198" y="4518469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1870803" y="5070259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518" y="5687281"/>
              <a:ext cx="413575" cy="458529"/>
            </a:xfrm>
            <a:prstGeom prst="rect">
              <a:avLst/>
            </a:prstGeom>
          </p:spPr>
        </p:pic>
        <p:cxnSp>
          <p:nvCxnSpPr>
            <p:cNvPr id="160" name="Straight Arrow Connector 159"/>
            <p:cNvCxnSpPr>
              <a:stCxn id="156" idx="2"/>
              <a:endCxn id="159" idx="0"/>
            </p:cNvCxnSpPr>
            <p:nvPr/>
          </p:nvCxnSpPr>
          <p:spPr>
            <a:xfrm flipH="1">
              <a:off x="2227306" y="5485798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37634" y="745283"/>
            <a:ext cx="8239124" cy="5400527"/>
            <a:chOff x="437634" y="745283"/>
            <a:chExt cx="8239124" cy="5400527"/>
          </a:xfrm>
        </p:grpSpPr>
        <p:cxnSp>
          <p:nvCxnSpPr>
            <p:cNvPr id="155" name="Straight Arrow Connector 154"/>
            <p:cNvCxnSpPr/>
            <p:nvPr/>
          </p:nvCxnSpPr>
          <p:spPr>
            <a:xfrm>
              <a:off x="2257103" y="4139443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grpSp>
          <p:nvGrpSpPr>
            <p:cNvPr id="182" name="Group 181"/>
            <p:cNvGrpSpPr/>
            <p:nvPr/>
          </p:nvGrpSpPr>
          <p:grpSpPr>
            <a:xfrm>
              <a:off x="437634" y="745283"/>
              <a:ext cx="8239124" cy="5400527"/>
              <a:chOff x="437634" y="745283"/>
              <a:chExt cx="8239124" cy="5400527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37634" y="1219200"/>
                <a:ext cx="8213872" cy="334382"/>
                <a:chOff x="1368305" y="3277587"/>
                <a:chExt cx="6235629" cy="334382"/>
              </a:xfrm>
            </p:grpSpPr>
            <p:sp>
              <p:nvSpPr>
                <p:cNvPr id="110" name="Rounded Rectangle 109"/>
                <p:cNvSpPr/>
                <p:nvPr/>
              </p:nvSpPr>
              <p:spPr>
                <a:xfrm>
                  <a:off x="1368305" y="3277587"/>
                  <a:ext cx="6235629" cy="334382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ounded Rectangle 110"/>
                <p:cNvSpPr/>
                <p:nvPr/>
              </p:nvSpPr>
              <p:spPr>
                <a:xfrm>
                  <a:off x="1438612" y="3338874"/>
                  <a:ext cx="6096000" cy="227930"/>
                </a:xfrm>
                <a:prstGeom prst="roundRect">
                  <a:avLst/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api</a:t>
                  </a: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 layer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977630" y="75124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108" name="Rounded Rectangle 107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09" name="Straight Arrow Connector 108"/>
                <p:cNvCxnSpPr>
                  <a:stCxn id="108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437634" y="3817975"/>
                <a:ext cx="8239124" cy="321468"/>
                <a:chOff x="1063548" y="4901697"/>
                <a:chExt cx="5905499" cy="321468"/>
              </a:xfrm>
            </p:grpSpPr>
            <p:sp>
              <p:nvSpPr>
                <p:cNvPr id="106" name="Rounded Rectangle 105"/>
                <p:cNvSpPr/>
                <p:nvPr/>
              </p:nvSpPr>
              <p:spPr>
                <a:xfrm>
                  <a:off x="1063548" y="4901697"/>
                  <a:ext cx="5905499" cy="321468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1122241" y="4965139"/>
                  <a:ext cx="5781166" cy="203974"/>
                </a:xfrm>
                <a:prstGeom prst="roundRect">
                  <a:avLst/>
                </a:prstGeom>
                <a:solidFill>
                  <a:srgbClr val="1F497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message broker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6181811" y="745283"/>
                <a:ext cx="1053186" cy="472091"/>
                <a:chOff x="1852690" y="1180215"/>
                <a:chExt cx="1053186" cy="472091"/>
              </a:xfrm>
            </p:grpSpPr>
            <p:sp>
              <p:nvSpPr>
                <p:cNvPr id="104" name="Rounded Rectangle 103"/>
                <p:cNvSpPr/>
                <p:nvPr/>
              </p:nvSpPr>
              <p:spPr>
                <a:xfrm>
                  <a:off x="1852690" y="1180215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05" name="Straight Arrow Connector 104"/>
                <p:cNvCxnSpPr>
                  <a:stCxn id="104" idx="2"/>
                </p:cNvCxnSpPr>
                <p:nvPr/>
              </p:nvCxnSpPr>
              <p:spPr>
                <a:xfrm flipH="1">
                  <a:off x="2375523" y="1373051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29" name="Straight Arrow Connector 28"/>
              <p:cNvCxnSpPr/>
              <p:nvPr/>
            </p:nvCxnSpPr>
            <p:spPr>
              <a:xfrm flipH="1">
                <a:off x="1477848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2960669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4461267" y="3491492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5963097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7474796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36" name="Group 35"/>
              <p:cNvGrpSpPr/>
              <p:nvPr/>
            </p:nvGrpSpPr>
            <p:grpSpPr>
              <a:xfrm>
                <a:off x="1707351" y="74681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38" name="Straight Arrow Connector 37"/>
                <p:cNvCxnSpPr>
                  <a:stCxn id="37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25" name="Group 124"/>
              <p:cNvGrpSpPr/>
              <p:nvPr/>
            </p:nvGrpSpPr>
            <p:grpSpPr>
              <a:xfrm>
                <a:off x="969236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03" name="Straight Arrow Connector 102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13" name="Rounded Rectangle 112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15" name="Rounded Rectangle 114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16" name="Picture 11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17" name="Straight Arrow Connector 116"/>
                <p:cNvCxnSpPr>
                  <a:stCxn id="113" idx="2"/>
                  <a:endCxn id="116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/>
            </p:nvGrpSpPr>
            <p:grpSpPr>
              <a:xfrm>
                <a:off x="2437159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27" name="Straight Arrow Connector 126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28" name="Rounded Rectangle 127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1" name="Picture 13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32" name="Straight Arrow Connector 131"/>
                <p:cNvCxnSpPr>
                  <a:stCxn id="128" idx="2"/>
                  <a:endCxn id="131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>
                <a:off x="3943098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35" name="Rounded Rectangle 134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ounded Rectangle 135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7" name="Rounded Rectangle 136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8" name="Picture 13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39" name="Straight Arrow Connector 138"/>
                <p:cNvCxnSpPr>
                  <a:stCxn id="135" idx="2"/>
                  <a:endCxn id="138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5443696" y="1555065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1" name="Straight Arrow Connector 140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2" name="Rounded Rectangle 141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45" name="Picture 14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46" name="Straight Arrow Connector 145"/>
                <p:cNvCxnSpPr>
                  <a:stCxn id="142" idx="2"/>
                  <a:endCxn id="145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/>
              <p:cNvGrpSpPr/>
              <p:nvPr/>
            </p:nvGrpSpPr>
            <p:grpSpPr>
              <a:xfrm>
                <a:off x="6941416" y="1555408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9" name="Rounded Rectangle 148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149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51" name="Rounded Rectangle 150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52" name="Picture 15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53" name="Straight Arrow Connector 152"/>
                <p:cNvCxnSpPr>
                  <a:stCxn id="149" idx="2"/>
                  <a:endCxn id="152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/>
              <p:cNvGrpSpPr/>
              <p:nvPr/>
            </p:nvGrpSpPr>
            <p:grpSpPr>
              <a:xfrm>
                <a:off x="3217679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62" name="Straight Arrow Connector 161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63" name="Rounded Rectangle 162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65" name="Rounded Rectangle 164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66" name="Picture 16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67" name="Straight Arrow Connector 166"/>
                <p:cNvCxnSpPr>
                  <a:stCxn id="163" idx="2"/>
                  <a:endCxn id="166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4817376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69" name="Straight Arrow Connector 168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70" name="Rounded Rectangle 169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ounded Rectangle 170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73" name="Picture 17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74" name="Straight Arrow Connector 173"/>
                <p:cNvCxnSpPr>
                  <a:stCxn id="170" idx="2"/>
                  <a:endCxn id="173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6312158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77" name="Rounded Rectangle 176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ounded Rectangle 177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79" name="Rounded Rectangle 178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80" name="Picture 17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81" name="Straight Arrow Connector 180"/>
                <p:cNvCxnSpPr>
                  <a:stCxn id="177" idx="2"/>
                  <a:endCxn id="180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81251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23351 -0.18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-91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transformation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object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89200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transformation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slow changing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fact-less fact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624167" y="38735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35783" y="3175184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send trigger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process name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surrogate key</a:t>
            </a:r>
          </a:p>
        </p:txBody>
      </p:sp>
    </p:spTree>
    <p:extLst>
      <p:ext uri="{BB962C8B-B14F-4D97-AF65-F5344CB8AC3E}">
        <p14:creationId xmlns:p14="http://schemas.microsoft.com/office/powerpoint/2010/main" val="43178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32968 -0.1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3283 0.0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0.29705 -0.318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0.3066 -0.1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0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transformation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30381" y="948541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object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9659" y="3155583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transformation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slow changing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fact-less fact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407929" y="3155583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38454" y="9906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send trigger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process name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surrogate key</a:t>
            </a:r>
          </a:p>
        </p:txBody>
      </p:sp>
    </p:spTree>
    <p:extLst>
      <p:ext uri="{BB962C8B-B14F-4D97-AF65-F5344CB8AC3E}">
        <p14:creationId xmlns:p14="http://schemas.microsoft.com/office/powerpoint/2010/main" val="134413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630381" y="948541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object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752600"/>
            <a:ext cx="1838325" cy="236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396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838200"/>
            <a:ext cx="1000125" cy="1285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667000"/>
            <a:ext cx="8664880" cy="29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1000" y="762000"/>
            <a:ext cx="8229600" cy="2362200"/>
            <a:chOff x="381000" y="762000"/>
            <a:chExt cx="8229600" cy="2362200"/>
          </a:xfrm>
        </p:grpSpPr>
        <p:sp>
          <p:nvSpPr>
            <p:cNvPr id="2" name="Rounded Rectangle 1"/>
            <p:cNvSpPr/>
            <p:nvPr/>
          </p:nvSpPr>
          <p:spPr>
            <a:xfrm>
              <a:off x="381000" y="762000"/>
              <a:ext cx="8229600" cy="19812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 Diagonal Corner Rectangle 2"/>
            <p:cNvSpPr/>
            <p:nvPr/>
          </p:nvSpPr>
          <p:spPr>
            <a:xfrm>
              <a:off x="609600" y="2514600"/>
              <a:ext cx="1676400" cy="609600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non-functional requirements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6418" y="10403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available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6800" y="1675491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fast to market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6618" y="10403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self service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9009" y="1654348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current skillsets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0" y="1046711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continuous integration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83282" y="2142174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continuous delivery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23609" y="1648005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scalable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86000" y="2145364"/>
              <a:ext cx="207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no dark magic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28509" y="1040368"/>
              <a:ext cx="207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low maintenance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1000" y="3886200"/>
            <a:ext cx="8229600" cy="2362200"/>
            <a:chOff x="381000" y="3886200"/>
            <a:chExt cx="8229600" cy="2362200"/>
          </a:xfrm>
        </p:grpSpPr>
        <p:sp>
          <p:nvSpPr>
            <p:cNvPr id="17" name="Rounded Rectangle 16"/>
            <p:cNvSpPr/>
            <p:nvPr/>
          </p:nvSpPr>
          <p:spPr>
            <a:xfrm>
              <a:off x="381000" y="3886200"/>
              <a:ext cx="8229600" cy="19812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609600" y="5638800"/>
              <a:ext cx="1676400" cy="609600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requirements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127" y="4181304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real-time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40527" y="4214600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multi-sources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5909" y="4715470"/>
              <a:ext cx="272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relational databases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10000" y="4715470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various consumption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7600" y="5291435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transform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61364" y="5266596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aggregate &amp; calculate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62200" y="529143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flat files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48545" y="4218371"/>
              <a:ext cx="272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unstructured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48400" y="4222142"/>
              <a:ext cx="1634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formats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83037" y="4737437"/>
              <a:ext cx="1634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api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53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transformation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30381" y="948541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object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9659" y="3155583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transformation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slow changing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fact-less fact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407929" y="3155583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38454" y="9906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send trigger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process name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surrogate key</a:t>
            </a:r>
          </a:p>
        </p:txBody>
      </p:sp>
    </p:spTree>
    <p:extLst>
      <p:ext uri="{BB962C8B-B14F-4D97-AF65-F5344CB8AC3E}">
        <p14:creationId xmlns:p14="http://schemas.microsoft.com/office/powerpoint/2010/main" val="11936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6" grpId="0" animBg="1"/>
      <p:bldP spid="27" grpId="0"/>
      <p:bldP spid="28" grpId="0" animBg="1"/>
      <p:bldP spid="2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09659" y="3155583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transformation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slow changing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fact-less fact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43" y="624459"/>
            <a:ext cx="2828925" cy="971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928951"/>
            <a:ext cx="2533650" cy="971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962400"/>
            <a:ext cx="2428875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930" y="2590800"/>
            <a:ext cx="9715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3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transformation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30381" y="948541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object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9659" y="3155583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transformation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slow changing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fact-less fact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407929" y="3155583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38454" y="9906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send trigger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process name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surrogate key</a:t>
            </a:r>
          </a:p>
        </p:txBody>
      </p:sp>
    </p:spTree>
    <p:extLst>
      <p:ext uri="{BB962C8B-B14F-4D97-AF65-F5344CB8AC3E}">
        <p14:creationId xmlns:p14="http://schemas.microsoft.com/office/powerpoint/2010/main" val="163674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6" grpId="0" animBg="1"/>
      <p:bldP spid="2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394075" y="1562949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38454" y="9906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4400"/>
            <a:ext cx="1552575" cy="9620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286000"/>
            <a:ext cx="952500" cy="12573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975823"/>
            <a:ext cx="9525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4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transformation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30381" y="948541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object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9659" y="3155583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transformation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slow changing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fact-less fact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407929" y="3155583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38454" y="9906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send trigger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process name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surrogate key</a:t>
            </a:r>
          </a:p>
        </p:txBody>
      </p:sp>
    </p:spTree>
    <p:extLst>
      <p:ext uri="{BB962C8B-B14F-4D97-AF65-F5344CB8AC3E}">
        <p14:creationId xmlns:p14="http://schemas.microsoft.com/office/powerpoint/2010/main" val="243091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7" grpId="0"/>
      <p:bldP spid="2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6407929" y="3155583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send trigger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process name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surrogate key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57698"/>
            <a:ext cx="1628775" cy="21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378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685800"/>
            <a:ext cx="971550" cy="1266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819399"/>
            <a:ext cx="8839200" cy="161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25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Provisioning of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1" y="533156"/>
            <a:ext cx="838200" cy="1762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14600"/>
            <a:ext cx="770206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968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Publishing of Data</a:t>
            </a:r>
          </a:p>
        </p:txBody>
      </p:sp>
    </p:spTree>
    <p:extLst>
      <p:ext uri="{BB962C8B-B14F-4D97-AF65-F5344CB8AC3E}">
        <p14:creationId xmlns:p14="http://schemas.microsoft.com/office/powerpoint/2010/main" val="1176496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37634" y="745283"/>
            <a:ext cx="8239124" cy="5400527"/>
            <a:chOff x="437634" y="745283"/>
            <a:chExt cx="8239124" cy="5400527"/>
          </a:xfrm>
        </p:grpSpPr>
        <p:grpSp>
          <p:nvGrpSpPr>
            <p:cNvPr id="186" name="Group 185"/>
            <p:cNvGrpSpPr/>
            <p:nvPr/>
          </p:nvGrpSpPr>
          <p:grpSpPr>
            <a:xfrm>
              <a:off x="969236" y="1821695"/>
              <a:ext cx="1068412" cy="1738254"/>
              <a:chOff x="969236" y="1821695"/>
              <a:chExt cx="1068412" cy="1738254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969236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1022456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1144061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3776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17" name="Straight Arrow Connector 116"/>
              <p:cNvCxnSpPr>
                <a:stCxn id="113" idx="2"/>
                <a:endCxn id="116" idx="0"/>
              </p:cNvCxnSpPr>
              <p:nvPr/>
            </p:nvCxnSpPr>
            <p:spPr>
              <a:xfrm flipH="1">
                <a:off x="1500564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1695978" y="4139443"/>
              <a:ext cx="1068412" cy="2006367"/>
              <a:chOff x="1695978" y="4139443"/>
              <a:chExt cx="1068412" cy="2006367"/>
            </a:xfrm>
          </p:grpSpPr>
          <p:sp>
            <p:nvSpPr>
              <p:cNvPr id="156" name="Rounded Rectangle 155"/>
              <p:cNvSpPr/>
              <p:nvPr/>
            </p:nvSpPr>
            <p:spPr>
              <a:xfrm>
                <a:off x="1695978" y="4407556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49198" y="4518469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1870803" y="5070259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59" name="Picture 15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518" y="5687281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60" name="Straight Arrow Connector 159"/>
              <p:cNvCxnSpPr>
                <a:stCxn id="156" idx="2"/>
                <a:endCxn id="159" idx="0"/>
              </p:cNvCxnSpPr>
              <p:nvPr/>
            </p:nvCxnSpPr>
            <p:spPr>
              <a:xfrm flipH="1">
                <a:off x="2227306" y="5485798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2257103" y="4139443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</p:grpSp>
        <p:grpSp>
          <p:nvGrpSpPr>
            <p:cNvPr id="10" name="Group 9"/>
            <p:cNvGrpSpPr/>
            <p:nvPr/>
          </p:nvGrpSpPr>
          <p:grpSpPr>
            <a:xfrm>
              <a:off x="437634" y="1219200"/>
              <a:ext cx="8213872" cy="334382"/>
              <a:chOff x="1368305" y="3277587"/>
              <a:chExt cx="6235629" cy="334382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1368305" y="3277587"/>
                <a:ext cx="6235629" cy="334382"/>
              </a:xfrm>
              <a:prstGeom prst="roundRect">
                <a:avLst>
                  <a:gd name="adj" fmla="val 1282"/>
                </a:avLst>
              </a:prstGeom>
              <a:solidFill>
                <a:srgbClr val="EEECE1"/>
              </a:soli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1438612" y="3338874"/>
                <a:ext cx="6096000" cy="227930"/>
              </a:xfrm>
              <a:prstGeom prst="roundRect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api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layer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977630" y="751244"/>
              <a:ext cx="1053186" cy="472091"/>
              <a:chOff x="2496641" y="1174144"/>
              <a:chExt cx="1053186" cy="472091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2496641" y="1174144"/>
                <a:ext cx="1053186" cy="192836"/>
              </a:xfrm>
              <a:prstGeom prst="round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client request</a:t>
                </a:r>
              </a:p>
            </p:txBody>
          </p:sp>
          <p:cxnSp>
            <p:nvCxnSpPr>
              <p:cNvPr id="109" name="Straight Arrow Connector 108"/>
              <p:cNvCxnSpPr>
                <a:stCxn id="108" idx="2"/>
              </p:cNvCxnSpPr>
              <p:nvPr/>
            </p:nvCxnSpPr>
            <p:spPr>
              <a:xfrm flipH="1">
                <a:off x="3019474" y="1366980"/>
                <a:ext cx="3760" cy="279255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437634" y="3817975"/>
              <a:ext cx="8239124" cy="321468"/>
              <a:chOff x="1063548" y="4901697"/>
              <a:chExt cx="5905499" cy="321468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1063548" y="4901697"/>
                <a:ext cx="5905499" cy="321468"/>
              </a:xfrm>
              <a:prstGeom prst="roundRect">
                <a:avLst>
                  <a:gd name="adj" fmla="val 1282"/>
                </a:avLst>
              </a:prstGeom>
              <a:solidFill>
                <a:srgbClr val="EEEC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1122241" y="4965139"/>
                <a:ext cx="5781166" cy="203974"/>
              </a:xfrm>
              <a:prstGeom prst="roundRect">
                <a:avLst/>
              </a:prstGeom>
              <a:solidFill>
                <a:srgbClr val="1F497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message broker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181811" y="745283"/>
              <a:ext cx="1053186" cy="472091"/>
              <a:chOff x="1852690" y="1180215"/>
              <a:chExt cx="1053186" cy="472091"/>
            </a:xfrm>
          </p:grpSpPr>
          <p:sp>
            <p:nvSpPr>
              <p:cNvPr id="104" name="Rounded Rectangle 103"/>
              <p:cNvSpPr/>
              <p:nvPr/>
            </p:nvSpPr>
            <p:spPr>
              <a:xfrm>
                <a:off x="1852690" y="1180215"/>
                <a:ext cx="1053186" cy="192836"/>
              </a:xfrm>
              <a:prstGeom prst="round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client request</a:t>
                </a:r>
              </a:p>
            </p:txBody>
          </p:sp>
          <p:cxnSp>
            <p:nvCxnSpPr>
              <p:cNvPr id="105" name="Straight Arrow Connector 104"/>
              <p:cNvCxnSpPr>
                <a:stCxn id="104" idx="2"/>
              </p:cNvCxnSpPr>
              <p:nvPr/>
            </p:nvCxnSpPr>
            <p:spPr>
              <a:xfrm flipH="1">
                <a:off x="2375523" y="1373051"/>
                <a:ext cx="3760" cy="279255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</p:grpSp>
        <p:cxnSp>
          <p:nvCxnSpPr>
            <p:cNvPr id="29" name="Straight Arrow Connector 28"/>
            <p:cNvCxnSpPr/>
            <p:nvPr/>
          </p:nvCxnSpPr>
          <p:spPr>
            <a:xfrm flipH="1">
              <a:off x="1477848" y="3514276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>
            <a:xfrm flipH="1">
              <a:off x="2960669" y="3514276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>
            <a:xfrm flipH="1">
              <a:off x="4461267" y="3491492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>
            <a:xfrm flipH="1">
              <a:off x="5963097" y="3512954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>
            <a:xfrm flipH="1">
              <a:off x="7474796" y="3512954"/>
              <a:ext cx="6992" cy="30502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grpSp>
          <p:nvGrpSpPr>
            <p:cNvPr id="36" name="Group 35"/>
            <p:cNvGrpSpPr/>
            <p:nvPr/>
          </p:nvGrpSpPr>
          <p:grpSpPr>
            <a:xfrm>
              <a:off x="1707351" y="746814"/>
              <a:ext cx="1053186" cy="472091"/>
              <a:chOff x="2496641" y="1174144"/>
              <a:chExt cx="1053186" cy="472091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496641" y="1174144"/>
                <a:ext cx="1053186" cy="192836"/>
              </a:xfrm>
              <a:prstGeom prst="round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client request</a:t>
                </a:r>
              </a:p>
            </p:txBody>
          </p:sp>
          <p:cxnSp>
            <p:nvCxnSpPr>
              <p:cNvPr id="38" name="Straight Arrow Connector 37"/>
              <p:cNvCxnSpPr>
                <a:stCxn id="37" idx="2"/>
              </p:cNvCxnSpPr>
              <p:nvPr/>
            </p:nvCxnSpPr>
            <p:spPr>
              <a:xfrm flipH="1">
                <a:off x="3019474" y="1366980"/>
                <a:ext cx="3760" cy="279255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</p:grpSp>
        <p:cxnSp>
          <p:nvCxnSpPr>
            <p:cNvPr id="103" name="Straight Arrow Connector 102"/>
            <p:cNvCxnSpPr/>
            <p:nvPr/>
          </p:nvCxnSpPr>
          <p:spPr>
            <a:xfrm>
              <a:off x="1530361" y="1553582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grpSp>
          <p:nvGrpSpPr>
            <p:cNvPr id="126" name="Group 125"/>
            <p:cNvGrpSpPr/>
            <p:nvPr/>
          </p:nvGrpSpPr>
          <p:grpSpPr>
            <a:xfrm>
              <a:off x="2437159" y="1553582"/>
              <a:ext cx="1068412" cy="2006367"/>
              <a:chOff x="331409" y="1553582"/>
              <a:chExt cx="1068412" cy="2006367"/>
            </a:xfrm>
          </p:grpSpPr>
          <p:cxnSp>
            <p:nvCxnSpPr>
              <p:cNvPr id="127" name="Straight Arrow Connector 126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28" name="Rounded Rectangle 127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ounded Rectangle 128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32" name="Straight Arrow Connector 131"/>
              <p:cNvCxnSpPr>
                <a:stCxn id="128" idx="2"/>
                <a:endCxn id="131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3943098" y="1553582"/>
              <a:ext cx="1068412" cy="2006367"/>
              <a:chOff x="331409" y="1553582"/>
              <a:chExt cx="1068412" cy="2006367"/>
            </a:xfrm>
          </p:grpSpPr>
          <p:cxnSp>
            <p:nvCxnSpPr>
              <p:cNvPr id="134" name="Straight Arrow Connector 133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35" name="Rounded Rectangle 134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ounded Rectangle 135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39" name="Straight Arrow Connector 138"/>
              <p:cNvCxnSpPr>
                <a:stCxn id="135" idx="2"/>
                <a:endCxn id="138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5443696" y="1555065"/>
              <a:ext cx="1068412" cy="2006367"/>
              <a:chOff x="331409" y="1553582"/>
              <a:chExt cx="1068412" cy="2006367"/>
            </a:xfrm>
          </p:grpSpPr>
          <p:cxnSp>
            <p:nvCxnSpPr>
              <p:cNvPr id="141" name="Straight Arrow Connector 140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42" name="Rounded Rectangle 141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45" name="Picture 14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46" name="Straight Arrow Connector 145"/>
              <p:cNvCxnSpPr>
                <a:stCxn id="142" idx="2"/>
                <a:endCxn id="145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Straight Arrow Connector 147"/>
            <p:cNvCxnSpPr/>
            <p:nvPr/>
          </p:nvCxnSpPr>
          <p:spPr>
            <a:xfrm>
              <a:off x="7502541" y="1555408"/>
              <a:ext cx="0" cy="263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grpSp>
          <p:nvGrpSpPr>
            <p:cNvPr id="161" name="Group 160"/>
            <p:cNvGrpSpPr/>
            <p:nvPr/>
          </p:nvGrpSpPr>
          <p:grpSpPr>
            <a:xfrm>
              <a:off x="3217679" y="4139443"/>
              <a:ext cx="1068412" cy="2006367"/>
              <a:chOff x="331409" y="1553582"/>
              <a:chExt cx="1068412" cy="2006367"/>
            </a:xfrm>
          </p:grpSpPr>
          <p:cxnSp>
            <p:nvCxnSpPr>
              <p:cNvPr id="162" name="Straight Arrow Connector 161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63" name="Rounded Rectangle 162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66" name="Picture 1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67" name="Straight Arrow Connector 166"/>
              <p:cNvCxnSpPr>
                <a:stCxn id="163" idx="2"/>
                <a:endCxn id="166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4817376" y="4139443"/>
              <a:ext cx="1068412" cy="2006367"/>
              <a:chOff x="331409" y="1553582"/>
              <a:chExt cx="1068412" cy="200636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70" name="Rounded Rectangle 169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73" name="Picture 1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74" name="Straight Arrow Connector 173"/>
              <p:cNvCxnSpPr>
                <a:stCxn id="170" idx="2"/>
                <a:endCxn id="173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6312158" y="4139443"/>
              <a:ext cx="1068412" cy="2006367"/>
              <a:chOff x="331409" y="1553582"/>
              <a:chExt cx="1068412" cy="2006367"/>
            </a:xfrm>
          </p:grpSpPr>
          <p:cxnSp>
            <p:nvCxnSpPr>
              <p:cNvPr id="176" name="Straight Arrow Connector 175"/>
              <p:cNvCxnSpPr/>
              <p:nvPr/>
            </p:nvCxnSpPr>
            <p:spPr>
              <a:xfrm>
                <a:off x="892534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77" name="Rounded Rectangle 176"/>
              <p:cNvSpPr/>
              <p:nvPr/>
            </p:nvSpPr>
            <p:spPr>
              <a:xfrm>
                <a:off x="331409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384629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506234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80" name="Picture 17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49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81" name="Straight Arrow Connector 180"/>
              <p:cNvCxnSpPr>
                <a:stCxn id="177" idx="2"/>
                <a:endCxn id="180" idx="0"/>
              </p:cNvCxnSpPr>
              <p:nvPr/>
            </p:nvCxnSpPr>
            <p:spPr>
              <a:xfrm flipH="1">
                <a:off x="862737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6941416" y="1823521"/>
            <a:ext cx="1068412" cy="1738254"/>
            <a:chOff x="6941416" y="1823521"/>
            <a:chExt cx="1068412" cy="1738254"/>
          </a:xfrm>
        </p:grpSpPr>
        <p:sp>
          <p:nvSpPr>
            <p:cNvPr id="149" name="Rounded Rectangle 148"/>
            <p:cNvSpPr/>
            <p:nvPr/>
          </p:nvSpPr>
          <p:spPr>
            <a:xfrm>
              <a:off x="6941416" y="1823521"/>
              <a:ext cx="1068412" cy="1078242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6994636" y="1934434"/>
              <a:ext cx="958434" cy="879687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7116241" y="2486224"/>
              <a:ext cx="713006" cy="2707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956" y="3103246"/>
              <a:ext cx="413575" cy="458529"/>
            </a:xfrm>
            <a:prstGeom prst="rect">
              <a:avLst/>
            </a:prstGeom>
          </p:spPr>
        </p:pic>
        <p:cxnSp>
          <p:nvCxnSpPr>
            <p:cNvPr id="153" name="Straight Arrow Connector 152"/>
            <p:cNvCxnSpPr>
              <a:stCxn id="149" idx="2"/>
              <a:endCxn id="152" idx="0"/>
            </p:cNvCxnSpPr>
            <p:nvPr/>
          </p:nvCxnSpPr>
          <p:spPr>
            <a:xfrm flipH="1">
              <a:off x="7472744" y="2901763"/>
              <a:ext cx="2878" cy="20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32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59259E-6 L -0.32534 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67" y="27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643631" y="317500"/>
            <a:ext cx="7086600" cy="4800600"/>
          </a:xfrm>
          <a:prstGeom prst="roundRect">
            <a:avLst>
              <a:gd name="adj" fmla="val 2586"/>
            </a:avLst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BI Software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258139" y="1870116"/>
            <a:ext cx="519113" cy="838200"/>
            <a:chOff x="2300287" y="2209800"/>
            <a:chExt cx="695324" cy="1143001"/>
          </a:xfrm>
        </p:grpSpPr>
        <p:sp>
          <p:nvSpPr>
            <p:cNvPr id="13" name="Flowchart: Display 12"/>
            <p:cNvSpPr/>
            <p:nvPr/>
          </p:nvSpPr>
          <p:spPr>
            <a:xfrm rot="5400000">
              <a:off x="2266948" y="2624139"/>
              <a:ext cx="762001" cy="695324"/>
            </a:xfrm>
            <a:prstGeom prst="flowChartDisplay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iley Face 37"/>
            <p:cNvSpPr/>
            <p:nvPr/>
          </p:nvSpPr>
          <p:spPr>
            <a:xfrm>
              <a:off x="2343149" y="2209800"/>
              <a:ext cx="609600" cy="552449"/>
            </a:xfrm>
            <a:prstGeom prst="smileyFace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626734" y="1780402"/>
            <a:ext cx="1219200" cy="955965"/>
            <a:chOff x="6611686" y="3979718"/>
            <a:chExt cx="1219200" cy="955965"/>
          </a:xfrm>
        </p:grpSpPr>
        <p:sp>
          <p:nvSpPr>
            <p:cNvPr id="40" name="Flowchart: Internal Storage 39"/>
            <p:cNvSpPr/>
            <p:nvPr/>
          </p:nvSpPr>
          <p:spPr>
            <a:xfrm>
              <a:off x="6611686" y="3979718"/>
              <a:ext cx="1219200" cy="955965"/>
            </a:xfrm>
            <a:prstGeom prst="flowChartInternalStorag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portal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86" y="4094018"/>
              <a:ext cx="914400" cy="6858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731382" y="5227248"/>
            <a:ext cx="3599426" cy="1414300"/>
            <a:chOff x="228600" y="5367500"/>
            <a:chExt cx="3599426" cy="1414300"/>
          </a:xfrm>
        </p:grpSpPr>
        <p:sp>
          <p:nvSpPr>
            <p:cNvPr id="6" name="Rounded Rectangle 5"/>
            <p:cNvSpPr/>
            <p:nvPr/>
          </p:nvSpPr>
          <p:spPr>
            <a:xfrm>
              <a:off x="228600" y="5881338"/>
              <a:ext cx="3599426" cy="9004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data provisioning</a:t>
              </a:r>
            </a:p>
          </p:txBody>
        </p:sp>
        <p:sp>
          <p:nvSpPr>
            <p:cNvPr id="46" name="Flowchart: Magnetic Disk 45"/>
            <p:cNvSpPr/>
            <p:nvPr/>
          </p:nvSpPr>
          <p:spPr>
            <a:xfrm>
              <a:off x="455427" y="5368738"/>
              <a:ext cx="1781588" cy="101204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structured</a:t>
              </a:r>
            </a:p>
            <a:p>
              <a:pPr algn="ctr"/>
              <a:r>
                <a:rPr lang="en-US" dirty="0"/>
                <a:t>data warehouse</a:t>
              </a:r>
            </a:p>
          </p:txBody>
        </p:sp>
        <p:sp>
          <p:nvSpPr>
            <p:cNvPr id="48" name="Flowchart: Multidocument 47"/>
            <p:cNvSpPr/>
            <p:nvPr/>
          </p:nvSpPr>
          <p:spPr>
            <a:xfrm>
              <a:off x="2645550" y="5367500"/>
              <a:ext cx="907800" cy="99060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flat files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5118273" y="1577865"/>
            <a:ext cx="1219200" cy="64071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engine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118273" y="2372670"/>
            <a:ext cx="1219200" cy="64071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dashboard</a:t>
            </a:r>
          </a:p>
          <a:p>
            <a:pPr algn="ctr"/>
            <a:r>
              <a:rPr lang="en-US" dirty="0"/>
              <a:t>engine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094468" y="875873"/>
            <a:ext cx="1219200" cy="1066800"/>
            <a:chOff x="609600" y="304800"/>
            <a:chExt cx="1219200" cy="1066800"/>
          </a:xfrm>
        </p:grpSpPr>
        <p:sp>
          <p:nvSpPr>
            <p:cNvPr id="50" name="Rectangle 49"/>
            <p:cNvSpPr/>
            <p:nvPr/>
          </p:nvSpPr>
          <p:spPr>
            <a:xfrm>
              <a:off x="609600" y="304800"/>
              <a:ext cx="1219200" cy="1066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err="1"/>
                <a:t>olap</a:t>
              </a:r>
              <a:r>
                <a:rPr lang="en-US" dirty="0"/>
                <a:t> layer</a:t>
              </a: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38150"/>
              <a:ext cx="647700" cy="647700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2768796" y="875873"/>
            <a:ext cx="1418773" cy="1066800"/>
            <a:chOff x="2086426" y="818673"/>
            <a:chExt cx="1418773" cy="1066800"/>
          </a:xfrm>
        </p:grpSpPr>
        <p:sp>
          <p:nvSpPr>
            <p:cNvPr id="59" name="Rectangle 58"/>
            <p:cNvSpPr/>
            <p:nvPr/>
          </p:nvSpPr>
          <p:spPr>
            <a:xfrm>
              <a:off x="2086426" y="818673"/>
              <a:ext cx="1418773" cy="1066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report layer</a:t>
              </a: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0818" y="940521"/>
              <a:ext cx="641380" cy="641380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762000" y="2218069"/>
            <a:ext cx="1700482" cy="1109963"/>
            <a:chOff x="5638800" y="4351389"/>
            <a:chExt cx="1700482" cy="1109963"/>
          </a:xfrm>
        </p:grpSpPr>
        <p:sp>
          <p:nvSpPr>
            <p:cNvPr id="66" name="Rectangle 65"/>
            <p:cNvSpPr/>
            <p:nvPr/>
          </p:nvSpPr>
          <p:spPr>
            <a:xfrm>
              <a:off x="5638800" y="4351389"/>
              <a:ext cx="1700482" cy="11099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scheduler layer</a:t>
              </a: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259" y="4474004"/>
              <a:ext cx="659105" cy="659105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2630326" y="2218580"/>
            <a:ext cx="1700482" cy="1109963"/>
            <a:chOff x="1499918" y="2438399"/>
            <a:chExt cx="1700482" cy="1109963"/>
          </a:xfrm>
        </p:grpSpPr>
        <p:sp>
          <p:nvSpPr>
            <p:cNvPr id="57" name="Rectangle 56"/>
            <p:cNvSpPr/>
            <p:nvPr/>
          </p:nvSpPr>
          <p:spPr>
            <a:xfrm>
              <a:off x="1499918" y="2438399"/>
              <a:ext cx="1700482" cy="11099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data set layer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2624299"/>
              <a:ext cx="610868" cy="610868"/>
            </a:xfrm>
            <a:prstGeom prst="rect">
              <a:avLst/>
            </a:prstGeom>
          </p:spPr>
        </p:pic>
      </p:grpSp>
      <p:sp>
        <p:nvSpPr>
          <p:cNvPr id="47" name="Rectangle 46"/>
          <p:cNvSpPr/>
          <p:nvPr/>
        </p:nvSpPr>
        <p:spPr>
          <a:xfrm>
            <a:off x="762000" y="4495800"/>
            <a:ext cx="5575473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263137" y="3380306"/>
            <a:ext cx="2401481" cy="1059242"/>
            <a:chOff x="2170517" y="3893758"/>
            <a:chExt cx="2401481" cy="1059242"/>
          </a:xfrm>
        </p:grpSpPr>
        <p:sp>
          <p:nvSpPr>
            <p:cNvPr id="45" name="Left-Right Arrow Callout 44"/>
            <p:cNvSpPr/>
            <p:nvPr/>
          </p:nvSpPr>
          <p:spPr>
            <a:xfrm rot="5400000">
              <a:off x="2841637" y="3222638"/>
              <a:ext cx="1059242" cy="2401481"/>
            </a:xfrm>
            <a:prstGeom prst="leftRightArrowCallout">
              <a:avLst>
                <a:gd name="adj1" fmla="val 20042"/>
                <a:gd name="adj2" fmla="val 25991"/>
                <a:gd name="adj3" fmla="val 24992"/>
                <a:gd name="adj4" fmla="val 48123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dirty="0"/>
                <a:t>    semantic layer</a:t>
              </a: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837" y="4220177"/>
              <a:ext cx="406401" cy="406401"/>
            </a:xfrm>
            <a:prstGeom prst="rect">
              <a:avLst/>
            </a:prstGeom>
          </p:spPr>
        </p:pic>
      </p:grpSp>
      <p:sp>
        <p:nvSpPr>
          <p:cNvPr id="75" name="Rounded Rectangular Callout 74"/>
          <p:cNvSpPr/>
          <p:nvPr/>
        </p:nvSpPr>
        <p:spPr>
          <a:xfrm>
            <a:off x="7084108" y="666681"/>
            <a:ext cx="1608751" cy="914400"/>
          </a:xfrm>
          <a:prstGeom prst="wedgeRoundRectCallout">
            <a:avLst>
              <a:gd name="adj1" fmla="val 29978"/>
              <a:gd name="adj2" fmla="val 685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Can we get this in our website?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44935" y="5422348"/>
            <a:ext cx="2514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ecosystem / structured</a:t>
            </a:r>
          </a:p>
        </p:txBody>
      </p:sp>
      <p:sp>
        <p:nvSpPr>
          <p:cNvPr id="3" name="Cloud 2"/>
          <p:cNvSpPr/>
          <p:nvPr/>
        </p:nvSpPr>
        <p:spPr>
          <a:xfrm>
            <a:off x="4686756" y="5528645"/>
            <a:ext cx="2230958" cy="70090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unstructured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261667" y="1861064"/>
            <a:ext cx="519113" cy="838200"/>
            <a:chOff x="2300287" y="2209800"/>
            <a:chExt cx="695324" cy="1143001"/>
          </a:xfrm>
        </p:grpSpPr>
        <p:sp>
          <p:nvSpPr>
            <p:cNvPr id="43" name="Flowchart: Display 42"/>
            <p:cNvSpPr/>
            <p:nvPr/>
          </p:nvSpPr>
          <p:spPr>
            <a:xfrm rot="5400000">
              <a:off x="2266948" y="2624139"/>
              <a:ext cx="762001" cy="695324"/>
            </a:xfrm>
            <a:prstGeom prst="flowChartDisplay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iley Face 51"/>
            <p:cNvSpPr/>
            <p:nvPr/>
          </p:nvSpPr>
          <p:spPr>
            <a:xfrm>
              <a:off x="2343149" y="2209800"/>
              <a:ext cx="609600" cy="552449"/>
            </a:xfrm>
            <a:prstGeom prst="smileyFac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279457" y="1856145"/>
            <a:ext cx="519113" cy="838200"/>
            <a:chOff x="2300287" y="2209800"/>
            <a:chExt cx="695324" cy="1143001"/>
          </a:xfrm>
        </p:grpSpPr>
        <p:sp>
          <p:nvSpPr>
            <p:cNvPr id="73" name="Flowchart: Display 72"/>
            <p:cNvSpPr/>
            <p:nvPr/>
          </p:nvSpPr>
          <p:spPr>
            <a:xfrm rot="5400000">
              <a:off x="2266948" y="2624139"/>
              <a:ext cx="762001" cy="695324"/>
            </a:xfrm>
            <a:prstGeom prst="flowChartDisplay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miley Face 73"/>
            <p:cNvSpPr/>
            <p:nvPr/>
          </p:nvSpPr>
          <p:spPr>
            <a:xfrm>
              <a:off x="2343149" y="2209800"/>
              <a:ext cx="609600" cy="552449"/>
            </a:xfrm>
            <a:prstGeom prst="smileyFac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279456" y="1856145"/>
            <a:ext cx="519113" cy="838200"/>
            <a:chOff x="2300287" y="2209800"/>
            <a:chExt cx="695324" cy="1143001"/>
          </a:xfrm>
          <a:solidFill>
            <a:schemeClr val="bg1"/>
          </a:solidFill>
        </p:grpSpPr>
        <p:sp>
          <p:nvSpPr>
            <p:cNvPr id="58" name="Flowchart: Display 57"/>
            <p:cNvSpPr/>
            <p:nvPr/>
          </p:nvSpPr>
          <p:spPr>
            <a:xfrm rot="5400000">
              <a:off x="2266948" y="2624139"/>
              <a:ext cx="762001" cy="695324"/>
            </a:xfrm>
            <a:prstGeom prst="flowChartDisplay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miley Face 59"/>
            <p:cNvSpPr/>
            <p:nvPr/>
          </p:nvSpPr>
          <p:spPr>
            <a:xfrm>
              <a:off x="2343149" y="2209800"/>
              <a:ext cx="609600" cy="552449"/>
            </a:xfrm>
            <a:prstGeom prst="smileyFac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ounded Rectangular Callout 79"/>
          <p:cNvSpPr/>
          <p:nvPr/>
        </p:nvSpPr>
        <p:spPr>
          <a:xfrm>
            <a:off x="7097306" y="678484"/>
            <a:ext cx="1608751" cy="914400"/>
          </a:xfrm>
          <a:prstGeom prst="wedgeRoundRectCallout">
            <a:avLst>
              <a:gd name="adj1" fmla="val 29978"/>
              <a:gd name="adj2" fmla="val 685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#!..*$#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77" y="2367593"/>
            <a:ext cx="472005" cy="47200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58" y="975052"/>
            <a:ext cx="472005" cy="47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4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3" grpId="0" animBg="1"/>
      <p:bldP spid="55" grpId="0" animBg="1"/>
      <p:bldP spid="47" grpId="0" animBg="1"/>
      <p:bldP spid="75" grpId="0" animBg="1"/>
      <p:bldP spid="4" grpId="0" animBg="1"/>
      <p:bldP spid="3" grpId="0" animBg="1"/>
      <p:bldP spid="8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68039" y="916889"/>
            <a:ext cx="2318273" cy="5106323"/>
            <a:chOff x="3368039" y="916889"/>
            <a:chExt cx="2318273" cy="5106323"/>
          </a:xfrm>
        </p:grpSpPr>
        <p:grpSp>
          <p:nvGrpSpPr>
            <p:cNvPr id="22" name="Group 21"/>
            <p:cNvGrpSpPr/>
            <p:nvPr/>
          </p:nvGrpSpPr>
          <p:grpSpPr>
            <a:xfrm>
              <a:off x="3368039" y="916889"/>
              <a:ext cx="2318273" cy="5106323"/>
              <a:chOff x="883771" y="569394"/>
              <a:chExt cx="2318273" cy="5106323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883771" y="569394"/>
                <a:ext cx="2318273" cy="3642036"/>
                <a:chOff x="381000" y="2453964"/>
                <a:chExt cx="2318273" cy="3642036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381000" y="2453964"/>
                  <a:ext cx="2318273" cy="3642036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600" dirty="0"/>
                    <a:t>service</a:t>
                  </a:r>
                </a:p>
                <a:p>
                  <a:pPr algn="ctr"/>
                  <a:r>
                    <a:rPr lang="en-US" sz="1600" dirty="0"/>
                    <a:t>component</a:t>
                  </a: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664733" y="3335182"/>
                  <a:ext cx="1773667" cy="4572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interface</a:t>
                  </a: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664733" y="4029791"/>
                  <a:ext cx="1773667" cy="4572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translator</a:t>
                  </a: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662566" y="4715591"/>
                  <a:ext cx="1775834" cy="4572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data persistence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628986" y="5410200"/>
                  <a:ext cx="1775834" cy="4572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close out</a:t>
                  </a:r>
                </a:p>
              </p:txBody>
            </p:sp>
          </p:grp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3835" y="4465378"/>
                <a:ext cx="1091678" cy="1210339"/>
              </a:xfrm>
              <a:prstGeom prst="rect">
                <a:avLst/>
              </a:prstGeom>
            </p:spPr>
          </p:pic>
          <p:cxnSp>
            <p:nvCxnSpPr>
              <p:cNvPr id="21" name="Straight Arrow Connector 20"/>
              <p:cNvCxnSpPr/>
              <p:nvPr/>
            </p:nvCxnSpPr>
            <p:spPr>
              <a:xfrm flipH="1">
                <a:off x="2024754" y="422023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22"/>
            <p:cNvSpPr/>
            <p:nvPr/>
          </p:nvSpPr>
          <p:spPr>
            <a:xfrm>
              <a:off x="3651772" y="1798107"/>
              <a:ext cx="1773667" cy="457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interface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640341" y="2489200"/>
              <a:ext cx="1773667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translator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624167" y="3873500"/>
              <a:ext cx="1775834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close out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35783" y="3175184"/>
              <a:ext cx="1775834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 persistence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30132" y="2189553"/>
            <a:ext cx="1414780" cy="2428461"/>
            <a:chOff x="1341120" y="4876800"/>
            <a:chExt cx="1414780" cy="2428461"/>
          </a:xfrm>
        </p:grpSpPr>
        <p:sp>
          <p:nvSpPr>
            <p:cNvPr id="30" name="Rounded Rectangle 29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>
              <a:stCxn id="30" idx="2"/>
              <a:endCxn id="33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16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213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switch(content-type){</a:t>
            </a:r>
          </a:p>
          <a:p>
            <a:pPr lvl="1"/>
            <a:r>
              <a:rPr lang="en-US" sz="1400" dirty="0"/>
              <a:t>     case xml:</a:t>
            </a:r>
          </a:p>
          <a:p>
            <a:pPr lvl="1"/>
            <a:r>
              <a:rPr lang="en-US" sz="1400" dirty="0"/>
              <a:t>     case csv:</a:t>
            </a:r>
          </a:p>
          <a:p>
            <a:pPr lvl="1"/>
            <a:r>
              <a:rPr lang="en-US" sz="1400" dirty="0"/>
              <a:t>     case object:</a:t>
            </a:r>
          </a:p>
          <a:p>
            <a:pPr lvl="1"/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89200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3624167" y="38735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simple aggregates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35783" y="3175184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</p:txBody>
      </p:sp>
    </p:spTree>
    <p:extLst>
      <p:ext uri="{BB962C8B-B14F-4D97-AF65-F5344CB8AC3E}">
        <p14:creationId xmlns:p14="http://schemas.microsoft.com/office/powerpoint/2010/main" val="351945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32968 -0.1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3283 0.0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0.29705 -0.318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0.3066 -0.1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0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85800" y="983366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213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switch(content-type){</a:t>
            </a:r>
          </a:p>
          <a:p>
            <a:pPr lvl="1"/>
            <a:r>
              <a:rPr lang="en-US" sz="1400" dirty="0"/>
              <a:t>     case xml:</a:t>
            </a:r>
          </a:p>
          <a:p>
            <a:pPr lvl="1"/>
            <a:r>
              <a:rPr lang="en-US" sz="1400" dirty="0"/>
              <a:t>     case csv:</a:t>
            </a:r>
          </a:p>
          <a:p>
            <a:pPr lvl="1"/>
            <a:r>
              <a:rPr lang="en-US" sz="1400" dirty="0"/>
              <a:t>     case object:</a:t>
            </a:r>
          </a:p>
          <a:p>
            <a:pPr lvl="1"/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85799" y="3147475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6414857" y="3154402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simple aggregates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11151" y="1027423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</p:txBody>
      </p:sp>
    </p:spTree>
    <p:extLst>
      <p:ext uri="{BB962C8B-B14F-4D97-AF65-F5344CB8AC3E}">
        <p14:creationId xmlns:p14="http://schemas.microsoft.com/office/powerpoint/2010/main" val="67282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685800" y="983366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213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switch(content-type){</a:t>
            </a:r>
          </a:p>
          <a:p>
            <a:pPr lvl="1"/>
            <a:r>
              <a:rPr lang="en-US" sz="1400" dirty="0"/>
              <a:t>     case xml:</a:t>
            </a:r>
          </a:p>
          <a:p>
            <a:pPr lvl="1"/>
            <a:r>
              <a:rPr lang="en-US" sz="1400" dirty="0"/>
              <a:t>     case csv:</a:t>
            </a:r>
          </a:p>
          <a:p>
            <a:pPr lvl="1"/>
            <a:r>
              <a:rPr lang="en-US" sz="1400" dirty="0"/>
              <a:t>     case object:</a:t>
            </a:r>
          </a:p>
          <a:p>
            <a:pPr lvl="1"/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}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56853"/>
            <a:ext cx="2895600" cy="32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85800" y="983366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213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switch(content-type){</a:t>
            </a:r>
          </a:p>
          <a:p>
            <a:pPr lvl="1"/>
            <a:r>
              <a:rPr lang="en-US" sz="1400" dirty="0"/>
              <a:t>     case xml:</a:t>
            </a:r>
          </a:p>
          <a:p>
            <a:pPr lvl="1"/>
            <a:r>
              <a:rPr lang="en-US" sz="1400" dirty="0"/>
              <a:t>     case csv:</a:t>
            </a:r>
          </a:p>
          <a:p>
            <a:pPr lvl="1"/>
            <a:r>
              <a:rPr lang="en-US" sz="1400" dirty="0"/>
              <a:t>     case object:</a:t>
            </a:r>
          </a:p>
          <a:p>
            <a:pPr lvl="1"/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85799" y="3147475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6414857" y="3154402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simple aggregates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11151" y="1027423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</p:txBody>
      </p:sp>
    </p:spTree>
    <p:extLst>
      <p:ext uri="{BB962C8B-B14F-4D97-AF65-F5344CB8AC3E}">
        <p14:creationId xmlns:p14="http://schemas.microsoft.com/office/powerpoint/2010/main" val="22376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6" grpId="0" animBg="1"/>
      <p:bldP spid="27" grpId="0"/>
      <p:bldP spid="28" grpId="0" animBg="1"/>
      <p:bldP spid="2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85799" y="3147475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853551"/>
            <a:ext cx="2905125" cy="22764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569653"/>
            <a:ext cx="16573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85800" y="983366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213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switch(content-type){</a:t>
            </a:r>
          </a:p>
          <a:p>
            <a:pPr lvl="1"/>
            <a:r>
              <a:rPr lang="en-US" sz="1400" dirty="0"/>
              <a:t>     case xml:</a:t>
            </a:r>
          </a:p>
          <a:p>
            <a:pPr lvl="1"/>
            <a:r>
              <a:rPr lang="en-US" sz="1400" dirty="0"/>
              <a:t>     case csv:</a:t>
            </a:r>
          </a:p>
          <a:p>
            <a:pPr lvl="1"/>
            <a:r>
              <a:rPr lang="en-US" sz="1400" dirty="0"/>
              <a:t>     case object:</a:t>
            </a:r>
          </a:p>
          <a:p>
            <a:pPr lvl="1"/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85799" y="3147475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6414857" y="3154402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simple aggregates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11151" y="1027423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</p:txBody>
      </p:sp>
    </p:spTree>
    <p:extLst>
      <p:ext uri="{BB962C8B-B14F-4D97-AF65-F5344CB8AC3E}">
        <p14:creationId xmlns:p14="http://schemas.microsoft.com/office/powerpoint/2010/main" val="33482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6" grpId="0" animBg="1"/>
      <p:bldP spid="2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394075" y="1562949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simple aggregates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11151" y="1027423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31266"/>
            <a:ext cx="1219200" cy="1368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3124200"/>
            <a:ext cx="7792545" cy="2362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3886200"/>
            <a:ext cx="1200150" cy="739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04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40002"/>
            <a:ext cx="2437420" cy="25393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124200"/>
            <a:ext cx="981075" cy="942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24200"/>
            <a:ext cx="962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6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838200"/>
            <a:ext cx="826826" cy="10781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7" y="3505200"/>
            <a:ext cx="8802438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810000"/>
            <a:ext cx="2676525" cy="46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677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95400" y="762000"/>
            <a:ext cx="6400800" cy="5416833"/>
            <a:chOff x="685800" y="838200"/>
            <a:chExt cx="6400800" cy="5416833"/>
          </a:xfrm>
        </p:grpSpPr>
        <p:sp>
          <p:nvSpPr>
            <p:cNvPr id="18" name="Rounded Rectangle 17"/>
            <p:cNvSpPr/>
            <p:nvPr/>
          </p:nvSpPr>
          <p:spPr>
            <a:xfrm>
              <a:off x="685800" y="838200"/>
              <a:ext cx="6400800" cy="365760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38200" y="175260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business layer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8200" y="990600"/>
              <a:ext cx="60960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User interface layer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07720" y="263652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application layer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07720" y="352044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data layer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956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910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47878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895600" y="280317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91000" y="28041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78780" y="281841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956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1910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47878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975" y="5196840"/>
              <a:ext cx="954449" cy="1058193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>
              <a:stCxn id="18" idx="2"/>
              <a:endCxn id="21" idx="0"/>
            </p:cNvCxnSpPr>
            <p:nvPr/>
          </p:nvCxnSpPr>
          <p:spPr>
            <a:xfrm>
              <a:off x="3886200" y="4495800"/>
              <a:ext cx="0" cy="701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685800" y="457200"/>
            <a:ext cx="6919686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14" y="304800"/>
            <a:ext cx="7273158" cy="63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5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838200"/>
            <a:ext cx="826826" cy="10781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819400"/>
            <a:ext cx="8602750" cy="20877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3114675"/>
            <a:ext cx="8134350" cy="62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919537"/>
            <a:ext cx="1609725" cy="23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763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685800" y="983366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213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switch(content-type){</a:t>
            </a:r>
          </a:p>
          <a:p>
            <a:pPr lvl="1"/>
            <a:r>
              <a:rPr lang="en-US" sz="1400" dirty="0"/>
              <a:t>     case xml:</a:t>
            </a:r>
          </a:p>
          <a:p>
            <a:pPr lvl="1"/>
            <a:r>
              <a:rPr lang="en-US" sz="1400" dirty="0"/>
              <a:t>     case csv:</a:t>
            </a:r>
          </a:p>
          <a:p>
            <a:pPr lvl="1"/>
            <a:r>
              <a:rPr lang="en-US" sz="1400" dirty="0"/>
              <a:t>     case object:</a:t>
            </a:r>
          </a:p>
          <a:p>
            <a:pPr lvl="1"/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85799" y="3147475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6414857" y="3154402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simple aggregates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11151" y="1027423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</p:txBody>
      </p:sp>
    </p:spTree>
    <p:extLst>
      <p:ext uri="{BB962C8B-B14F-4D97-AF65-F5344CB8AC3E}">
        <p14:creationId xmlns:p14="http://schemas.microsoft.com/office/powerpoint/2010/main" val="154586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6414857" y="3154402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110201"/>
            <a:ext cx="1219200" cy="13680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1000"/>
            <a:ext cx="8614423" cy="20735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828800"/>
            <a:ext cx="1628775" cy="200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035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Publishing of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873205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636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setting expectations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anti-patterns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pattern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building </a:t>
              </a:r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with </a:t>
              </a:r>
              <a:r>
                <a:rPr lang="en-US" dirty="0" err="1">
                  <a:solidFill>
                    <a:schemeClr val="tx1"/>
                  </a:solidFill>
                </a:rPr>
                <a:t>Talend</a:t>
              </a:r>
              <a:r>
                <a:rPr lang="en-US" dirty="0">
                  <a:solidFill>
                    <a:schemeClr val="tx1"/>
                  </a:solidFill>
                </a:rPr>
                <a:t> Open Studio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671850" y="1150200"/>
            <a:ext cx="1752600" cy="1676400"/>
            <a:chOff x="990600" y="1143000"/>
            <a:chExt cx="1752600" cy="1676400"/>
          </a:xfrm>
        </p:grpSpPr>
        <p:sp>
          <p:nvSpPr>
            <p:cNvPr id="58" name="Oval 57"/>
            <p:cNvSpPr/>
            <p:nvPr/>
          </p:nvSpPr>
          <p:spPr>
            <a:xfrm>
              <a:off x="990600" y="1143000"/>
              <a:ext cx="1752600" cy="1676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125301" y="1257299"/>
              <a:ext cx="1485900" cy="14478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354353" y="1504949"/>
              <a:ext cx="1008299" cy="9334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560607" y="1685926"/>
              <a:ext cx="592043" cy="5524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57800" y="1302600"/>
            <a:ext cx="3810000" cy="3733800"/>
            <a:chOff x="2133600" y="1371600"/>
            <a:chExt cx="3810000" cy="3733800"/>
          </a:xfrm>
        </p:grpSpPr>
        <p:sp>
          <p:nvSpPr>
            <p:cNvPr id="38" name="Oval 37"/>
            <p:cNvSpPr/>
            <p:nvPr/>
          </p:nvSpPr>
          <p:spPr>
            <a:xfrm>
              <a:off x="2514600" y="1828800"/>
              <a:ext cx="2971800" cy="28194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43200" y="2057400"/>
              <a:ext cx="2514600" cy="2362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133600" y="3276600"/>
              <a:ext cx="9906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876800" y="3276600"/>
              <a:ext cx="10668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000500" y="4038600"/>
              <a:ext cx="0" cy="106680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000500" y="1371600"/>
              <a:ext cx="0" cy="114300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14400" y="5657668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GO!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86700" y="1033002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“Darn”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1400" y="3345900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</a:t>
            </a:r>
            <a:r>
              <a:rPr lang="en-US" sz="4400" dirty="0" err="1"/>
              <a:t>Doh</a:t>
            </a:r>
            <a:r>
              <a:rPr lang="en-US" sz="4400" dirty="0"/>
              <a:t>!”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1726" y="2400059"/>
            <a:ext cx="2288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“Almost”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00400" y="169752"/>
            <a:ext cx="2147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“Got It!”</a:t>
            </a:r>
          </a:p>
        </p:txBody>
      </p:sp>
    </p:spTree>
    <p:extLst>
      <p:ext uri="{BB962C8B-B14F-4D97-AF65-F5344CB8AC3E}">
        <p14:creationId xmlns:p14="http://schemas.microsoft.com/office/powerpoint/2010/main" val="1773653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6.2963E-6 L -2.77778E-7 -6.2963E-6 C 0.00226 0.00161 0.00452 0.00371 0.00695 0.00509 C 0.00816 0.00578 0.00955 0.00578 0.01077 0.00601 C 0.01285 0.00671 0.01493 0.0074 0.01702 0.00809 C 0.0191 0.00879 0.02101 0.00995 0.02309 0.01018 C 0.02622 0.01064 0.02934 0.01087 0.03247 0.01134 C 0.0375 0.01203 0.03976 0.01272 0.04497 0.01434 C 0.04601 0.01458 0.04688 0.01527 0.04792 0.01527 C 0.05052 0.01596 0.05313 0.01596 0.05573 0.01643 C 0.05781 0.01666 0.0599 0.01712 0.06198 0.01735 C 0.06302 0.01782 0.06406 0.01782 0.06511 0.01851 C 0.06597 0.01897 0.06649 0.02036 0.06736 0.02059 C 0.0717 0.02198 0.07622 0.02268 0.08056 0.0236 C 0.08212 0.02407 0.08368 0.02407 0.08524 0.02476 C 0.09896 0.02985 0.08316 0.02407 0.09531 0.02777 C 0.10104 0.02939 0.09306 0.0287 0.10226 0.02985 C 0.1059 0.03032 0.10955 0.03055 0.1132 0.03078 C 0.11979 0.03379 0.1092 0.02939 0.12014 0.03286 C 0.1217 0.03356 0.12309 0.03471 0.12483 0.03495 C 0.13299 0.03657 0.1283 0.03587 0.13872 0.03703 C 0.14462 0.03865 0.14792 0.03958 0.15504 0.04027 L 0.16892 0.0412 C 0.17101 0.04166 0.17708 0.04305 0.17899 0.04328 C 0.19011 0.04444 0.21233 0.04629 0.21233 0.04629 C 0.22031 0.04999 0.21458 0.04791 0.22639 0.04953 C 0.22847 0.04976 0.23056 0.05022 0.23247 0.05046 L 0.23958 0.05161 C 0.24063 0.05184 0.24149 0.05231 0.24254 0.05254 C 0.24392 0.053 0.24531 0.053 0.24653 0.0537 C 0.2474 0.05416 0.24792 0.05532 0.24879 0.05578 C 0.25104 0.05694 0.25347 0.05786 0.25573 0.05879 C 0.2566 0.05925 0.25729 0.05971 0.25816 0.05995 L 0.26667 0.0618 C 0.26788 0.06249 0.26927 0.06342 0.27049 0.06388 C 0.27188 0.06458 0.27309 0.06434 0.27448 0.06504 C 0.27761 0.06643 0.28038 0.06921 0.28368 0.07013 C 0.28698 0.07106 0.28715 0.07083 0.28993 0.07221 C 0.29115 0.07291 0.29254 0.07384 0.29375 0.0743 C 0.29636 0.07522 0.29896 0.07546 0.30156 0.07638 L 0.30469 0.07731 C 0.3092 0.08055 0.3066 0.07893 0.31233 0.08147 C 0.3132 0.08194 0.31406 0.08194 0.31476 0.08263 C 0.31545 0.08333 0.31632 0.08379 0.31702 0.08471 C 0.31788 0.08564 0.3184 0.08703 0.31945 0.08772 C 0.32014 0.08842 0.32101 0.08842 0.3217 0.08888 C 0.32257 0.08958 0.32344 0.09004 0.32396 0.09096 C 0.32552 0.09282 0.3257 0.09444 0.32639 0.09698 C 0.32604 0.09814 0.32413 0.10323 0.32327 0.10439 C 0.32257 0.10509 0.3217 0.10509 0.32101 0.10532 C 0.31858 0.1074 0.31823 0.10786 0.31545 0.10948 C 0.31476 0.10995 0.31389 0.11018 0.3132 0.11041 C 0.30365 0.11596 0.31563 0.10948 0.30781 0.11458 C 0.30695 0.11504 0.30625 0.11527 0.30538 0.11573 C 0.29931 0.12175 0.30556 0.1162 0.29844 0.12083 C 0.29514 0.12314 0.29722 0.12291 0.29375 0.12384 C 0.29219 0.1243 0.29063 0.12453 0.28906 0.12499 C 0.28889 0.12592 0.28785 0.12731 0.28837 0.128 C 0.28889 0.12893 0.29653 0.13356 0.29844 0.13425 C 0.3 0.13495 0.30156 0.13495 0.30313 0.13541 C 0.30417 0.1361 0.30521 0.1368 0.30625 0.13749 C 0.30712 0.13796 0.30833 0.13819 0.30938 0.13842 C 0.31181 0.13911 0.31441 0.14027 0.31702 0.1405 C 0.32795 0.14166 0.32327 0.14073 0.33108 0.14259 C 0.33177 0.14282 0.33247 0.14374 0.33333 0.14351 C 0.33524 0.14328 0.33715 0.1405 0.33872 0.13934 C 0.33993 0.13865 0.34132 0.13819 0.34271 0.13749 C 0.34427 0.13541 0.34601 0.13356 0.34722 0.13124 C 0.34774 0.13009 0.34827 0.12893 0.34879 0.128 C 0.34948 0.12684 0.35052 0.12615 0.35122 0.12499 C 0.35278 0.12221 0.35434 0.11967 0.3559 0.11666 C 0.35642 0.11573 0.35677 0.11458 0.35747 0.11365 C 0.35799 0.11272 0.35886 0.11203 0.35972 0.11157 C 0.36129 0.11064 0.36441 0.10948 0.36441 0.10948 C 0.36667 0.10971 0.3691 0.10948 0.37136 0.11041 C 0.37379 0.11157 0.37604 0.11388 0.3783 0.11573 C 0.38004 0.11712 0.38854 0.12476 0.38924 0.12592 L 0.39149 0.13009 C 0.39184 0.13124 0.39184 0.1324 0.39236 0.13333 C 0.39288 0.13425 0.39392 0.13448 0.39462 0.13541 C 0.39566 0.13634 0.3967 0.13749 0.39774 0.13842 C 0.40139 0.14189 0.39844 0.13934 0.40243 0.14143 C 0.40347 0.14212 0.40452 0.14282 0.40538 0.14351 C 0.40625 0.14421 0.40695 0.14513 0.40781 0.14559 C 0.40955 0.14652 0.41146 0.14698 0.4132 0.14768 C 0.41684 0.14907 0.41667 0.14884 0.42101 0.14976 C 0.42118 0.15115 0.4217 0.15254 0.4217 0.15393 C 0.4217 0.17661 0.42222 0.16527 0.42014 0.17453 C 0.41997 0.17592 0.41997 0.17754 0.41945 0.1787 C 0.41858 0.18078 0.41736 0.18217 0.41632 0.18402 C 0.41597 0.18587 0.41458 0.19351 0.41406 0.19421 C 0.41094 0.19814 0.41233 0.19606 0.41007 0.20046 C 0.4099 0.20555 0.41077 0.2111 0.40938 0.21596 C 0.40781 0.22106 0.40174 0.22522 0.39844 0.22846 C 0.39306 0.23356 0.39653 0.23171 0.39236 0.23356 C 0.38976 0.23587 0.38889 0.23726 0.38611 0.23865 C 0.3842 0.23958 0.3809 0.24004 0.37917 0.24073 C 0.36945 0.24421 0.37952 0.24166 0.36979 0.24397 C 0.3592 0.24351 0.34861 0.24351 0.33802 0.24282 C 0.33715 0.24282 0.33646 0.24212 0.33559 0.24189 C 0.33438 0.24143 0.33316 0.2412 0.33177 0.24073 C 0.32952 0.24004 0.32726 0.23911 0.32483 0.23865 C 0.32066 0.23796 0.31649 0.23796 0.31233 0.23772 C 0.31111 0.23703 0.3099 0.23564 0.30851 0.23564 C 0.30538 0.23541 0.30226 0.23541 0.29931 0.23657 C 0.29844 0.23703 0.29879 0.23888 0.29844 0.23981 C 0.29774 0.24166 0.29427 0.24698 0.29306 0.24791 C 0.29115 0.24953 0.28889 0.25022 0.28681 0.25115 C 0.28299 0.25277 0.27934 0.25277 0.27517 0.25323 C 0.26823 0.25277 0.25556 0.26018 0.25191 0.24907 C 0.25156 0.24768 0.25139 0.24629 0.25122 0.2449 C 0.25295 0.2412 0.25278 0.2412 0.25573 0.23772 C 0.25677 0.23657 0.25764 0.23518 0.25886 0.23448 C 0.26094 0.23379 0.26302 0.23379 0.26511 0.23356 C 0.2783 0.23448 0.28264 0.23541 0.29688 0.23356 C 0.29809 0.23333 0.30261 0.23032 0.30382 0.22939 C 0.30538 0.22638 0.30556 0.22569 0.30781 0.22314 C 0.30851 0.22245 0.30938 0.22175 0.31007 0.22106 C 0.3099 0.21596 0.31024 0.21064 0.30938 0.20555 C 0.30886 0.2037 0.30729 0.20277 0.30625 0.20138 C 0.30226 0.19698 0.30417 0.19976 0.3 0.19629 C 0.29879 0.19536 0.29323 0.19004 0.29149 0.18911 C 0.28976 0.18819 0.28785 0.18796 0.28611 0.18703 C 0.2842 0.1861 0.28247 0.18495 0.28056 0.18402 C 0.27778 0.1824 0.27483 0.18147 0.27205 0.17985 C 0.27066 0.17893 0.26945 0.17754 0.26823 0.17661 C 0.26719 0.17592 0.26615 0.17522 0.26511 0.17453 C 0.26458 0.1736 0.26389 0.17268 0.26354 0.17152 C 0.26198 0.16735 0.26267 0.16365 0.26354 0.15902 C 0.26372 0.15786 0.26441 0.15671 0.26511 0.15601 C 0.2658 0.15532 0.26667 0.15532 0.26736 0.15485 C 0.26823 0.15416 0.26892 0.15323 0.26979 0.153 C 0.27101 0.15231 0.2724 0.15231 0.27361 0.15184 C 0.27448 0.15161 0.27517 0.15115 0.27604 0.15092 C 0.2816 0.15115 0.28733 0.15115 0.29306 0.15184 C 0.29462 0.15208 0.29653 0.1537 0.29774 0.15485 C 0.29844 0.15578 0.29913 0.15717 0.3 0.15809 C 0.30695 0.16596 0.29965 0.15647 0.30538 0.16434 C 0.3059 0.16596 0.30625 0.16782 0.30695 0.16944 C 0.30851 0.17291 0.31007 0.17615 0.31233 0.1787 C 0.3132 0.17962 0.31389 0.18032 0.31476 0.18078 C 0.31545 0.18124 0.31632 0.18147 0.31702 0.18194 C 0.31875 0.17823 0.31788 0.17962 0.31945 0.17777 L 0.31945 0.17777 L 0.31945 0.17777 L 0.31702 0.18078 " pathEditMode="relative" ptsTypes="AAAAAAAAAAAAAAAAAAAAAAAAAAAAAAAAAAAAAAAAAAAAAAAAAAAAAAAAAAAAAAAAAAAAAAAAAAAAAAAAAAAAAAAAAAAAAAAAAAAAAAAAAAAAAAAAAAAAAAAAAAAAAAAAAAAAAAAAAAAAAAAAAA">
                                      <p:cBhvr>
                                        <p:cTn id="9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9589</TotalTime>
  <Words>2590</Words>
  <Application>Microsoft Office PowerPoint</Application>
  <PresentationFormat>On-screen Show (4:3)</PresentationFormat>
  <Paragraphs>1197</Paragraphs>
  <Slides>95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9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Sietz, David</dc:creator>
  <cp:lastModifiedBy>Sietz, David</cp:lastModifiedBy>
  <cp:revision>440</cp:revision>
  <dcterms:created xsi:type="dcterms:W3CDTF">2017-03-22T18:36:50Z</dcterms:created>
  <dcterms:modified xsi:type="dcterms:W3CDTF">2017-11-01T17:29:52Z</dcterms:modified>
</cp:coreProperties>
</file>