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62" r:id="rId4"/>
    <p:sldId id="419" r:id="rId5"/>
    <p:sldId id="420" r:id="rId6"/>
    <p:sldId id="421" r:id="rId7"/>
    <p:sldId id="425" r:id="rId8"/>
    <p:sldId id="426" r:id="rId9"/>
    <p:sldId id="432" r:id="rId10"/>
    <p:sldId id="422" r:id="rId11"/>
    <p:sldId id="424" r:id="rId12"/>
    <p:sldId id="433" r:id="rId13"/>
    <p:sldId id="428" r:id="rId14"/>
    <p:sldId id="265" r:id="rId15"/>
    <p:sldId id="427" r:id="rId16"/>
    <p:sldId id="434" r:id="rId17"/>
    <p:sldId id="435" r:id="rId18"/>
    <p:sldId id="431" r:id="rId19"/>
    <p:sldId id="436" r:id="rId20"/>
    <p:sldId id="437" r:id="rId21"/>
    <p:sldId id="438" r:id="rId22"/>
    <p:sldId id="439" r:id="rId23"/>
    <p:sldId id="445" r:id="rId24"/>
    <p:sldId id="444" r:id="rId25"/>
    <p:sldId id="447" r:id="rId26"/>
    <p:sldId id="448" r:id="rId27"/>
    <p:sldId id="449" r:id="rId28"/>
    <p:sldId id="441" r:id="rId29"/>
    <p:sldId id="450" r:id="rId30"/>
    <p:sldId id="442" r:id="rId31"/>
    <p:sldId id="443" r:id="rId32"/>
    <p:sldId id="270" r:id="rId33"/>
    <p:sldId id="451" r:id="rId34"/>
    <p:sldId id="452" r:id="rId35"/>
    <p:sldId id="453" r:id="rId36"/>
    <p:sldId id="454" r:id="rId37"/>
    <p:sldId id="455" r:id="rId38"/>
    <p:sldId id="308" r:id="rId39"/>
    <p:sldId id="456" r:id="rId40"/>
    <p:sldId id="457" r:id="rId41"/>
    <p:sldId id="458" r:id="rId42"/>
    <p:sldId id="459" r:id="rId43"/>
    <p:sldId id="460" r:id="rId44"/>
    <p:sldId id="462" r:id="rId45"/>
    <p:sldId id="461" r:id="rId46"/>
    <p:sldId id="463" r:id="rId47"/>
    <p:sldId id="464" r:id="rId48"/>
    <p:sldId id="465" r:id="rId49"/>
    <p:sldId id="466" r:id="rId50"/>
    <p:sldId id="467" r:id="rId51"/>
    <p:sldId id="468" r:id="rId52"/>
    <p:sldId id="469" r:id="rId53"/>
    <p:sldId id="297" r:id="rId54"/>
    <p:sldId id="418" r:id="rId55"/>
    <p:sldId id="42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etz, David" initials="SD" lastIdx="1" clrIdx="0">
    <p:extLst>
      <p:ext uri="{19B8F6BF-5375-455C-9EA6-DF929625EA0E}">
        <p15:presenceInfo xmlns:p15="http://schemas.microsoft.com/office/powerpoint/2012/main" userId="S-1-5-21-1308705437-1779958508-1182739305-23518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9AD0"/>
    <a:srgbClr val="296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83598" autoAdjust="0"/>
  </p:normalViewPr>
  <p:slideViewPr>
    <p:cSldViewPr>
      <p:cViewPr varScale="1">
        <p:scale>
          <a:sx n="114" d="100"/>
          <a:sy n="114" d="100"/>
        </p:scale>
        <p:origin x="130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5B676A-4898-4AF7-8392-B5C4E2932BA7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3D84F4-742B-4CCB-B00E-6A9226DD0D13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Layer 1</a:t>
          </a:r>
        </a:p>
      </dgm:t>
    </dgm:pt>
    <dgm:pt modelId="{C4AB3A36-0686-46A5-BF4B-C427E36C6465}" type="parTrans" cxnId="{AB72E3F6-33D6-4A20-B02D-55ABB3223A03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FFD94C1A-6C4C-433B-8D9F-573DEB55D623}" type="sibTrans" cxnId="{AB72E3F6-33D6-4A20-B02D-55ABB3223A03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D6B875E0-1AED-491A-BE66-D6A7D8CE4A33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Layer 2</a:t>
          </a:r>
        </a:p>
      </dgm:t>
    </dgm:pt>
    <dgm:pt modelId="{0ABBEF1F-D850-44A0-A560-46977C3A9D40}" type="parTrans" cxnId="{DCCBE295-0327-4925-B78D-71FBC7E673DC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2F492C17-D427-4CC1-9AA4-BD5971872F39}" type="sibTrans" cxnId="{DCCBE295-0327-4925-B78D-71FBC7E673DC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0A9E2152-25BA-43F1-89CD-1A1371B9D5BF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Layer 3</a:t>
          </a:r>
        </a:p>
      </dgm:t>
    </dgm:pt>
    <dgm:pt modelId="{E9885A37-0B6D-4D4D-B243-EF397D42CCEA}" type="parTrans" cxnId="{3EBC2AC8-F21A-4E5E-895F-9814140960E8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624F895D-3445-444D-905B-6E4D7F766CC2}" type="sibTrans" cxnId="{3EBC2AC8-F21A-4E5E-895F-9814140960E8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9B39AE2C-43C9-4659-9EC0-B131D6FA79A5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Layer 3</a:t>
          </a:r>
        </a:p>
      </dgm:t>
    </dgm:pt>
    <dgm:pt modelId="{6BA321E0-560C-4A02-9E36-4DA1154447BC}" type="parTrans" cxnId="{63E04035-2C1C-4952-AE05-4765DCB81484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DC0DC06D-9C40-430F-880B-1008E7C4FBC4}" type="sibTrans" cxnId="{63E04035-2C1C-4952-AE05-4765DCB81484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68B79662-1E3E-48BA-9329-51B25E3F6F66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Layer 2</a:t>
          </a:r>
        </a:p>
      </dgm:t>
    </dgm:pt>
    <dgm:pt modelId="{23925E41-0D2B-48FB-8116-94F22C5F01D4}" type="parTrans" cxnId="{474AC264-BADF-4981-A206-30B91AD99C5D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02F37827-3FC9-45BA-9DC8-17901010E30D}" type="sibTrans" cxnId="{474AC264-BADF-4981-A206-30B91AD99C5D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F9D246B5-F765-4691-9FB0-9576ACCB5100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Layer 3</a:t>
          </a:r>
        </a:p>
      </dgm:t>
    </dgm:pt>
    <dgm:pt modelId="{67A0FEA1-C294-4447-BAC2-68A19F0A6077}" type="parTrans" cxnId="{8B49BB80-1DD3-4949-91C9-C908AD31A9B8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966DC5FE-ADA6-42AF-9F55-1B77C5D00198}" type="sibTrans" cxnId="{8B49BB80-1DD3-4949-91C9-C908AD31A9B8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A074CCB8-ABA3-4D28-9260-1963C02F149E}" type="pres">
      <dgm:prSet presAssocID="{EB5B676A-4898-4AF7-8392-B5C4E2932BA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12F01E-437C-4D19-8678-D56DC7EA6641}" type="pres">
      <dgm:prSet presAssocID="{B83D84F4-742B-4CCB-B00E-6A9226DD0D13}" presName="vertOne" presStyleCnt="0"/>
      <dgm:spPr/>
    </dgm:pt>
    <dgm:pt modelId="{66B675AF-7E48-4E92-8D87-DEC83DD9C074}" type="pres">
      <dgm:prSet presAssocID="{B83D84F4-742B-4CCB-B00E-6A9226DD0D13}" presName="txOne" presStyleLbl="node0" presStyleIdx="0" presStyleCnt="1">
        <dgm:presLayoutVars>
          <dgm:chPref val="3"/>
        </dgm:presLayoutVars>
      </dgm:prSet>
      <dgm:spPr/>
    </dgm:pt>
    <dgm:pt modelId="{F28523C2-A1CC-43F8-A323-30CC460265F5}" type="pres">
      <dgm:prSet presAssocID="{B83D84F4-742B-4CCB-B00E-6A9226DD0D13}" presName="parTransOne" presStyleCnt="0"/>
      <dgm:spPr/>
    </dgm:pt>
    <dgm:pt modelId="{C2515AD2-4EE3-4A42-A53F-9C7ABF309FC2}" type="pres">
      <dgm:prSet presAssocID="{B83D84F4-742B-4CCB-B00E-6A9226DD0D13}" presName="horzOne" presStyleCnt="0"/>
      <dgm:spPr/>
    </dgm:pt>
    <dgm:pt modelId="{8C0010E9-93E1-4718-8FD4-B27501BC2909}" type="pres">
      <dgm:prSet presAssocID="{D6B875E0-1AED-491A-BE66-D6A7D8CE4A33}" presName="vertTwo" presStyleCnt="0"/>
      <dgm:spPr/>
    </dgm:pt>
    <dgm:pt modelId="{700F5ECD-8E0E-4246-8D3A-E6055926E2A6}" type="pres">
      <dgm:prSet presAssocID="{D6B875E0-1AED-491A-BE66-D6A7D8CE4A33}" presName="txTwo" presStyleLbl="node2" presStyleIdx="0" presStyleCnt="2">
        <dgm:presLayoutVars>
          <dgm:chPref val="3"/>
        </dgm:presLayoutVars>
      </dgm:prSet>
      <dgm:spPr/>
    </dgm:pt>
    <dgm:pt modelId="{6CCBC165-2310-441D-80AD-DDAF2C3B61D1}" type="pres">
      <dgm:prSet presAssocID="{D6B875E0-1AED-491A-BE66-D6A7D8CE4A33}" presName="parTransTwo" presStyleCnt="0"/>
      <dgm:spPr/>
    </dgm:pt>
    <dgm:pt modelId="{6AA89E81-4485-4F39-B368-CBA431CD7DE8}" type="pres">
      <dgm:prSet presAssocID="{D6B875E0-1AED-491A-BE66-D6A7D8CE4A33}" presName="horzTwo" presStyleCnt="0"/>
      <dgm:spPr/>
    </dgm:pt>
    <dgm:pt modelId="{2338F84B-09A3-4CBD-9EB4-7C897C3B6EE7}" type="pres">
      <dgm:prSet presAssocID="{0A9E2152-25BA-43F1-89CD-1A1371B9D5BF}" presName="vertThree" presStyleCnt="0"/>
      <dgm:spPr/>
    </dgm:pt>
    <dgm:pt modelId="{12699171-1EA4-4AE3-A999-950BF9027ADA}" type="pres">
      <dgm:prSet presAssocID="{0A9E2152-25BA-43F1-89CD-1A1371B9D5BF}" presName="txThree" presStyleLbl="node3" presStyleIdx="0" presStyleCnt="3">
        <dgm:presLayoutVars>
          <dgm:chPref val="3"/>
        </dgm:presLayoutVars>
      </dgm:prSet>
      <dgm:spPr/>
    </dgm:pt>
    <dgm:pt modelId="{0B4D2576-C93B-4C3E-A30F-36A141E50370}" type="pres">
      <dgm:prSet presAssocID="{0A9E2152-25BA-43F1-89CD-1A1371B9D5BF}" presName="horzThree" presStyleCnt="0"/>
      <dgm:spPr/>
    </dgm:pt>
    <dgm:pt modelId="{0C8666DC-B343-46FA-B982-0EF81A6CC1E5}" type="pres">
      <dgm:prSet presAssocID="{624F895D-3445-444D-905B-6E4D7F766CC2}" presName="sibSpaceThree" presStyleCnt="0"/>
      <dgm:spPr/>
    </dgm:pt>
    <dgm:pt modelId="{5E40985E-68D0-4FA7-98F6-59FFB249FFC6}" type="pres">
      <dgm:prSet presAssocID="{9B39AE2C-43C9-4659-9EC0-B131D6FA79A5}" presName="vertThree" presStyleCnt="0"/>
      <dgm:spPr/>
    </dgm:pt>
    <dgm:pt modelId="{A22CF357-A246-4638-BA5E-D8EFD6215BB2}" type="pres">
      <dgm:prSet presAssocID="{9B39AE2C-43C9-4659-9EC0-B131D6FA79A5}" presName="txThree" presStyleLbl="node3" presStyleIdx="1" presStyleCnt="3">
        <dgm:presLayoutVars>
          <dgm:chPref val="3"/>
        </dgm:presLayoutVars>
      </dgm:prSet>
      <dgm:spPr/>
    </dgm:pt>
    <dgm:pt modelId="{933409F0-6531-4ABC-9474-E342BCEA6EEA}" type="pres">
      <dgm:prSet presAssocID="{9B39AE2C-43C9-4659-9EC0-B131D6FA79A5}" presName="horzThree" presStyleCnt="0"/>
      <dgm:spPr/>
    </dgm:pt>
    <dgm:pt modelId="{15C87EC1-0EDA-4091-A46D-C5C9F51F587F}" type="pres">
      <dgm:prSet presAssocID="{2F492C17-D427-4CC1-9AA4-BD5971872F39}" presName="sibSpaceTwo" presStyleCnt="0"/>
      <dgm:spPr/>
    </dgm:pt>
    <dgm:pt modelId="{3E6CEE7A-D7C8-46D3-86F9-816FDE2DE4F4}" type="pres">
      <dgm:prSet presAssocID="{68B79662-1E3E-48BA-9329-51B25E3F6F66}" presName="vertTwo" presStyleCnt="0"/>
      <dgm:spPr/>
    </dgm:pt>
    <dgm:pt modelId="{99346EF4-3169-4782-9389-1E6E29ACFC79}" type="pres">
      <dgm:prSet presAssocID="{68B79662-1E3E-48BA-9329-51B25E3F6F66}" presName="txTwo" presStyleLbl="node2" presStyleIdx="1" presStyleCnt="2">
        <dgm:presLayoutVars>
          <dgm:chPref val="3"/>
        </dgm:presLayoutVars>
      </dgm:prSet>
      <dgm:spPr/>
    </dgm:pt>
    <dgm:pt modelId="{702093EE-0F01-4491-9526-F7DCF5606869}" type="pres">
      <dgm:prSet presAssocID="{68B79662-1E3E-48BA-9329-51B25E3F6F66}" presName="parTransTwo" presStyleCnt="0"/>
      <dgm:spPr/>
    </dgm:pt>
    <dgm:pt modelId="{B74B2D8F-DF46-4E57-ACDA-AB1FD326631D}" type="pres">
      <dgm:prSet presAssocID="{68B79662-1E3E-48BA-9329-51B25E3F6F66}" presName="horzTwo" presStyleCnt="0"/>
      <dgm:spPr/>
    </dgm:pt>
    <dgm:pt modelId="{FA62CA9C-639F-4A16-BD44-978EF1C3CF38}" type="pres">
      <dgm:prSet presAssocID="{F9D246B5-F765-4691-9FB0-9576ACCB5100}" presName="vertThree" presStyleCnt="0"/>
      <dgm:spPr/>
    </dgm:pt>
    <dgm:pt modelId="{0ABA95A1-6344-4F75-B2B1-7D4DBBA91AAC}" type="pres">
      <dgm:prSet presAssocID="{F9D246B5-F765-4691-9FB0-9576ACCB5100}" presName="txThree" presStyleLbl="node3" presStyleIdx="2" presStyleCnt="3">
        <dgm:presLayoutVars>
          <dgm:chPref val="3"/>
        </dgm:presLayoutVars>
      </dgm:prSet>
      <dgm:spPr/>
    </dgm:pt>
    <dgm:pt modelId="{9BC50F23-C01E-4AF9-8C0C-FA98A13B6FFB}" type="pres">
      <dgm:prSet presAssocID="{F9D246B5-F765-4691-9FB0-9576ACCB5100}" presName="horzThree" presStyleCnt="0"/>
      <dgm:spPr/>
    </dgm:pt>
  </dgm:ptLst>
  <dgm:cxnLst>
    <dgm:cxn modelId="{B49AED19-C81B-4BB1-9D35-1A6B132DDD6B}" type="presOf" srcId="{9B39AE2C-43C9-4659-9EC0-B131D6FA79A5}" destId="{A22CF357-A246-4638-BA5E-D8EFD6215BB2}" srcOrd="0" destOrd="0" presId="urn:microsoft.com/office/officeart/2005/8/layout/hierarchy4"/>
    <dgm:cxn modelId="{2061512D-A2A1-4A64-A2DC-699BBF81A3B2}" type="presOf" srcId="{0A9E2152-25BA-43F1-89CD-1A1371B9D5BF}" destId="{12699171-1EA4-4AE3-A999-950BF9027ADA}" srcOrd="0" destOrd="0" presId="urn:microsoft.com/office/officeart/2005/8/layout/hierarchy4"/>
    <dgm:cxn modelId="{63E04035-2C1C-4952-AE05-4765DCB81484}" srcId="{D6B875E0-1AED-491A-BE66-D6A7D8CE4A33}" destId="{9B39AE2C-43C9-4659-9EC0-B131D6FA79A5}" srcOrd="1" destOrd="0" parTransId="{6BA321E0-560C-4A02-9E36-4DA1154447BC}" sibTransId="{DC0DC06D-9C40-430F-880B-1008E7C4FBC4}"/>
    <dgm:cxn modelId="{DEBE7E37-84F2-44EB-8A42-4620D600709E}" type="presOf" srcId="{EB5B676A-4898-4AF7-8392-B5C4E2932BA7}" destId="{A074CCB8-ABA3-4D28-9260-1963C02F149E}" srcOrd="0" destOrd="0" presId="urn:microsoft.com/office/officeart/2005/8/layout/hierarchy4"/>
    <dgm:cxn modelId="{474AC264-BADF-4981-A206-30B91AD99C5D}" srcId="{B83D84F4-742B-4CCB-B00E-6A9226DD0D13}" destId="{68B79662-1E3E-48BA-9329-51B25E3F6F66}" srcOrd="1" destOrd="0" parTransId="{23925E41-0D2B-48FB-8116-94F22C5F01D4}" sibTransId="{02F37827-3FC9-45BA-9DC8-17901010E30D}"/>
    <dgm:cxn modelId="{9EEAC14B-711D-4565-8519-805E94BFF7EF}" type="presOf" srcId="{F9D246B5-F765-4691-9FB0-9576ACCB5100}" destId="{0ABA95A1-6344-4F75-B2B1-7D4DBBA91AAC}" srcOrd="0" destOrd="0" presId="urn:microsoft.com/office/officeart/2005/8/layout/hierarchy4"/>
    <dgm:cxn modelId="{ADA7084E-F737-4776-9F06-AB1B84E13AA0}" type="presOf" srcId="{68B79662-1E3E-48BA-9329-51B25E3F6F66}" destId="{99346EF4-3169-4782-9389-1E6E29ACFC79}" srcOrd="0" destOrd="0" presId="urn:microsoft.com/office/officeart/2005/8/layout/hierarchy4"/>
    <dgm:cxn modelId="{8B49BB80-1DD3-4949-91C9-C908AD31A9B8}" srcId="{68B79662-1E3E-48BA-9329-51B25E3F6F66}" destId="{F9D246B5-F765-4691-9FB0-9576ACCB5100}" srcOrd="0" destOrd="0" parTransId="{67A0FEA1-C294-4447-BAC2-68A19F0A6077}" sibTransId="{966DC5FE-ADA6-42AF-9F55-1B77C5D00198}"/>
    <dgm:cxn modelId="{DCCBE295-0327-4925-B78D-71FBC7E673DC}" srcId="{B83D84F4-742B-4CCB-B00E-6A9226DD0D13}" destId="{D6B875E0-1AED-491A-BE66-D6A7D8CE4A33}" srcOrd="0" destOrd="0" parTransId="{0ABBEF1F-D850-44A0-A560-46977C3A9D40}" sibTransId="{2F492C17-D427-4CC1-9AA4-BD5971872F39}"/>
    <dgm:cxn modelId="{70CB09BA-7552-45E7-A1C3-9E4E1DC15B4A}" type="presOf" srcId="{D6B875E0-1AED-491A-BE66-D6A7D8CE4A33}" destId="{700F5ECD-8E0E-4246-8D3A-E6055926E2A6}" srcOrd="0" destOrd="0" presId="urn:microsoft.com/office/officeart/2005/8/layout/hierarchy4"/>
    <dgm:cxn modelId="{AF917FC7-2263-4318-B5E6-89788A76A322}" type="presOf" srcId="{B83D84F4-742B-4CCB-B00E-6A9226DD0D13}" destId="{66B675AF-7E48-4E92-8D87-DEC83DD9C074}" srcOrd="0" destOrd="0" presId="urn:microsoft.com/office/officeart/2005/8/layout/hierarchy4"/>
    <dgm:cxn modelId="{3EBC2AC8-F21A-4E5E-895F-9814140960E8}" srcId="{D6B875E0-1AED-491A-BE66-D6A7D8CE4A33}" destId="{0A9E2152-25BA-43F1-89CD-1A1371B9D5BF}" srcOrd="0" destOrd="0" parTransId="{E9885A37-0B6D-4D4D-B243-EF397D42CCEA}" sibTransId="{624F895D-3445-444D-905B-6E4D7F766CC2}"/>
    <dgm:cxn modelId="{AB72E3F6-33D6-4A20-B02D-55ABB3223A03}" srcId="{EB5B676A-4898-4AF7-8392-B5C4E2932BA7}" destId="{B83D84F4-742B-4CCB-B00E-6A9226DD0D13}" srcOrd="0" destOrd="0" parTransId="{C4AB3A36-0686-46A5-BF4B-C427E36C6465}" sibTransId="{FFD94C1A-6C4C-433B-8D9F-573DEB55D623}"/>
    <dgm:cxn modelId="{8CD42542-CD23-4A57-97F1-A3CB0FFAEEC2}" type="presParOf" srcId="{A074CCB8-ABA3-4D28-9260-1963C02F149E}" destId="{9912F01E-437C-4D19-8678-D56DC7EA6641}" srcOrd="0" destOrd="0" presId="urn:microsoft.com/office/officeart/2005/8/layout/hierarchy4"/>
    <dgm:cxn modelId="{83C01628-CE4D-4547-BB86-6F68529FDEBD}" type="presParOf" srcId="{9912F01E-437C-4D19-8678-D56DC7EA6641}" destId="{66B675AF-7E48-4E92-8D87-DEC83DD9C074}" srcOrd="0" destOrd="0" presId="urn:microsoft.com/office/officeart/2005/8/layout/hierarchy4"/>
    <dgm:cxn modelId="{5F41C207-5C3D-4F25-B765-118632090005}" type="presParOf" srcId="{9912F01E-437C-4D19-8678-D56DC7EA6641}" destId="{F28523C2-A1CC-43F8-A323-30CC460265F5}" srcOrd="1" destOrd="0" presId="urn:microsoft.com/office/officeart/2005/8/layout/hierarchy4"/>
    <dgm:cxn modelId="{C72F5129-5BCC-4E4C-A276-86A326924CE4}" type="presParOf" srcId="{9912F01E-437C-4D19-8678-D56DC7EA6641}" destId="{C2515AD2-4EE3-4A42-A53F-9C7ABF309FC2}" srcOrd="2" destOrd="0" presId="urn:microsoft.com/office/officeart/2005/8/layout/hierarchy4"/>
    <dgm:cxn modelId="{1D302DED-3E1E-4C92-BEC3-E0C95AD28054}" type="presParOf" srcId="{C2515AD2-4EE3-4A42-A53F-9C7ABF309FC2}" destId="{8C0010E9-93E1-4718-8FD4-B27501BC2909}" srcOrd="0" destOrd="0" presId="urn:microsoft.com/office/officeart/2005/8/layout/hierarchy4"/>
    <dgm:cxn modelId="{21D9349A-56FB-4BB1-AC2B-5CF91995D31A}" type="presParOf" srcId="{8C0010E9-93E1-4718-8FD4-B27501BC2909}" destId="{700F5ECD-8E0E-4246-8D3A-E6055926E2A6}" srcOrd="0" destOrd="0" presId="urn:microsoft.com/office/officeart/2005/8/layout/hierarchy4"/>
    <dgm:cxn modelId="{DA55B80D-E7B5-43CA-A9F5-48998429BBE1}" type="presParOf" srcId="{8C0010E9-93E1-4718-8FD4-B27501BC2909}" destId="{6CCBC165-2310-441D-80AD-DDAF2C3B61D1}" srcOrd="1" destOrd="0" presId="urn:microsoft.com/office/officeart/2005/8/layout/hierarchy4"/>
    <dgm:cxn modelId="{4287A8BF-F7E9-4079-85EB-D3B31D673B06}" type="presParOf" srcId="{8C0010E9-93E1-4718-8FD4-B27501BC2909}" destId="{6AA89E81-4485-4F39-B368-CBA431CD7DE8}" srcOrd="2" destOrd="0" presId="urn:microsoft.com/office/officeart/2005/8/layout/hierarchy4"/>
    <dgm:cxn modelId="{1A5DE643-BB33-4397-A98C-66F8A9ACF504}" type="presParOf" srcId="{6AA89E81-4485-4F39-B368-CBA431CD7DE8}" destId="{2338F84B-09A3-4CBD-9EB4-7C897C3B6EE7}" srcOrd="0" destOrd="0" presId="urn:microsoft.com/office/officeart/2005/8/layout/hierarchy4"/>
    <dgm:cxn modelId="{7F5684EE-9A27-4D6E-B9BE-6D23E0622592}" type="presParOf" srcId="{2338F84B-09A3-4CBD-9EB4-7C897C3B6EE7}" destId="{12699171-1EA4-4AE3-A999-950BF9027ADA}" srcOrd="0" destOrd="0" presId="urn:microsoft.com/office/officeart/2005/8/layout/hierarchy4"/>
    <dgm:cxn modelId="{4771F75D-2A8A-48F4-9859-78F701D5F9EE}" type="presParOf" srcId="{2338F84B-09A3-4CBD-9EB4-7C897C3B6EE7}" destId="{0B4D2576-C93B-4C3E-A30F-36A141E50370}" srcOrd="1" destOrd="0" presId="urn:microsoft.com/office/officeart/2005/8/layout/hierarchy4"/>
    <dgm:cxn modelId="{F30A19A4-A2CB-4036-9105-585712DE7EF8}" type="presParOf" srcId="{6AA89E81-4485-4F39-B368-CBA431CD7DE8}" destId="{0C8666DC-B343-46FA-B982-0EF81A6CC1E5}" srcOrd="1" destOrd="0" presId="urn:microsoft.com/office/officeart/2005/8/layout/hierarchy4"/>
    <dgm:cxn modelId="{F0AFA8DE-168D-4824-BB2A-41D1ED629A7A}" type="presParOf" srcId="{6AA89E81-4485-4F39-B368-CBA431CD7DE8}" destId="{5E40985E-68D0-4FA7-98F6-59FFB249FFC6}" srcOrd="2" destOrd="0" presId="urn:microsoft.com/office/officeart/2005/8/layout/hierarchy4"/>
    <dgm:cxn modelId="{4FCC2C52-2F83-441A-B56E-6FBBBF7E2DC3}" type="presParOf" srcId="{5E40985E-68D0-4FA7-98F6-59FFB249FFC6}" destId="{A22CF357-A246-4638-BA5E-D8EFD6215BB2}" srcOrd="0" destOrd="0" presId="urn:microsoft.com/office/officeart/2005/8/layout/hierarchy4"/>
    <dgm:cxn modelId="{41989C70-E838-4C0F-87B2-1E214B26B90E}" type="presParOf" srcId="{5E40985E-68D0-4FA7-98F6-59FFB249FFC6}" destId="{933409F0-6531-4ABC-9474-E342BCEA6EEA}" srcOrd="1" destOrd="0" presId="urn:microsoft.com/office/officeart/2005/8/layout/hierarchy4"/>
    <dgm:cxn modelId="{F516E155-2D49-4085-93BD-5E165645FBC8}" type="presParOf" srcId="{C2515AD2-4EE3-4A42-A53F-9C7ABF309FC2}" destId="{15C87EC1-0EDA-4091-A46D-C5C9F51F587F}" srcOrd="1" destOrd="0" presId="urn:microsoft.com/office/officeart/2005/8/layout/hierarchy4"/>
    <dgm:cxn modelId="{50586766-9879-4FDD-B5D3-0E2C5AF8FA41}" type="presParOf" srcId="{C2515AD2-4EE3-4A42-A53F-9C7ABF309FC2}" destId="{3E6CEE7A-D7C8-46D3-86F9-816FDE2DE4F4}" srcOrd="2" destOrd="0" presId="urn:microsoft.com/office/officeart/2005/8/layout/hierarchy4"/>
    <dgm:cxn modelId="{FB276EE8-7BA9-4986-A542-B8373D8AB56B}" type="presParOf" srcId="{3E6CEE7A-D7C8-46D3-86F9-816FDE2DE4F4}" destId="{99346EF4-3169-4782-9389-1E6E29ACFC79}" srcOrd="0" destOrd="0" presId="urn:microsoft.com/office/officeart/2005/8/layout/hierarchy4"/>
    <dgm:cxn modelId="{B6EA8232-293B-4CFC-93DA-CB7AB045E1EE}" type="presParOf" srcId="{3E6CEE7A-D7C8-46D3-86F9-816FDE2DE4F4}" destId="{702093EE-0F01-4491-9526-F7DCF5606869}" srcOrd="1" destOrd="0" presId="urn:microsoft.com/office/officeart/2005/8/layout/hierarchy4"/>
    <dgm:cxn modelId="{25CF987C-00B6-4F40-B4F2-D255CF5C7219}" type="presParOf" srcId="{3E6CEE7A-D7C8-46D3-86F9-816FDE2DE4F4}" destId="{B74B2D8F-DF46-4E57-ACDA-AB1FD326631D}" srcOrd="2" destOrd="0" presId="urn:microsoft.com/office/officeart/2005/8/layout/hierarchy4"/>
    <dgm:cxn modelId="{C25BC599-2856-49EB-B32D-6084101FCD7A}" type="presParOf" srcId="{B74B2D8F-DF46-4E57-ACDA-AB1FD326631D}" destId="{FA62CA9C-639F-4A16-BD44-978EF1C3CF38}" srcOrd="0" destOrd="0" presId="urn:microsoft.com/office/officeart/2005/8/layout/hierarchy4"/>
    <dgm:cxn modelId="{DA319B8E-8971-49A5-8D11-9018058CE6BB}" type="presParOf" srcId="{FA62CA9C-639F-4A16-BD44-978EF1C3CF38}" destId="{0ABA95A1-6344-4F75-B2B1-7D4DBBA91AAC}" srcOrd="0" destOrd="0" presId="urn:microsoft.com/office/officeart/2005/8/layout/hierarchy4"/>
    <dgm:cxn modelId="{4FA1A937-F750-4AA6-BC32-6D80102B7CD2}" type="presParOf" srcId="{FA62CA9C-639F-4A16-BD44-978EF1C3CF38}" destId="{9BC50F23-C01E-4AF9-8C0C-FA98A13B6FF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675AF-7E48-4E92-8D87-DEC83DD9C074}">
      <dsp:nvSpPr>
        <dsp:cNvPr id="0" name=""/>
        <dsp:cNvSpPr/>
      </dsp:nvSpPr>
      <dsp:spPr>
        <a:xfrm>
          <a:off x="423" y="989"/>
          <a:ext cx="3690889" cy="777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>
                  <a:lumMod val="85000"/>
                  <a:lumOff val="15000"/>
                </a:schemeClr>
              </a:solidFill>
            </a:rPr>
            <a:t>Layer 1</a:t>
          </a:r>
        </a:p>
      </dsp:txBody>
      <dsp:txXfrm>
        <a:off x="23197" y="23763"/>
        <a:ext cx="3645341" cy="732011"/>
      </dsp:txXfrm>
    </dsp:sp>
    <dsp:sp modelId="{700F5ECD-8E0E-4246-8D3A-E6055926E2A6}">
      <dsp:nvSpPr>
        <dsp:cNvPr id="0" name=""/>
        <dsp:cNvSpPr/>
      </dsp:nvSpPr>
      <dsp:spPr>
        <a:xfrm>
          <a:off x="423" y="843760"/>
          <a:ext cx="2411003" cy="7775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85000"/>
                  <a:lumOff val="15000"/>
                </a:schemeClr>
              </a:solidFill>
            </a:rPr>
            <a:t>Layer 2</a:t>
          </a:r>
        </a:p>
      </dsp:txBody>
      <dsp:txXfrm>
        <a:off x="23197" y="866534"/>
        <a:ext cx="2365455" cy="732011"/>
      </dsp:txXfrm>
    </dsp:sp>
    <dsp:sp modelId="{12699171-1EA4-4AE3-A999-950BF9027ADA}">
      <dsp:nvSpPr>
        <dsp:cNvPr id="0" name=""/>
        <dsp:cNvSpPr/>
      </dsp:nvSpPr>
      <dsp:spPr>
        <a:xfrm>
          <a:off x="423" y="1686531"/>
          <a:ext cx="1180706" cy="7775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85000"/>
                  <a:lumOff val="15000"/>
                </a:schemeClr>
              </a:solidFill>
            </a:rPr>
            <a:t>Layer 3</a:t>
          </a:r>
        </a:p>
      </dsp:txBody>
      <dsp:txXfrm>
        <a:off x="23197" y="1709305"/>
        <a:ext cx="1135158" cy="732011"/>
      </dsp:txXfrm>
    </dsp:sp>
    <dsp:sp modelId="{A22CF357-A246-4638-BA5E-D8EFD6215BB2}">
      <dsp:nvSpPr>
        <dsp:cNvPr id="0" name=""/>
        <dsp:cNvSpPr/>
      </dsp:nvSpPr>
      <dsp:spPr>
        <a:xfrm>
          <a:off x="1230720" y="1686531"/>
          <a:ext cx="1180706" cy="7775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85000"/>
                  <a:lumOff val="15000"/>
                </a:schemeClr>
              </a:solidFill>
            </a:rPr>
            <a:t>Layer 3</a:t>
          </a:r>
        </a:p>
      </dsp:txBody>
      <dsp:txXfrm>
        <a:off x="1253494" y="1709305"/>
        <a:ext cx="1135158" cy="732011"/>
      </dsp:txXfrm>
    </dsp:sp>
    <dsp:sp modelId="{99346EF4-3169-4782-9389-1E6E29ACFC79}">
      <dsp:nvSpPr>
        <dsp:cNvPr id="0" name=""/>
        <dsp:cNvSpPr/>
      </dsp:nvSpPr>
      <dsp:spPr>
        <a:xfrm>
          <a:off x="2510606" y="843760"/>
          <a:ext cx="1180706" cy="7775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85000"/>
                  <a:lumOff val="15000"/>
                </a:schemeClr>
              </a:solidFill>
            </a:rPr>
            <a:t>Layer 2</a:t>
          </a:r>
        </a:p>
      </dsp:txBody>
      <dsp:txXfrm>
        <a:off x="2533380" y="866534"/>
        <a:ext cx="1135158" cy="732011"/>
      </dsp:txXfrm>
    </dsp:sp>
    <dsp:sp modelId="{0ABA95A1-6344-4F75-B2B1-7D4DBBA91AAC}">
      <dsp:nvSpPr>
        <dsp:cNvPr id="0" name=""/>
        <dsp:cNvSpPr/>
      </dsp:nvSpPr>
      <dsp:spPr>
        <a:xfrm>
          <a:off x="2510606" y="1686531"/>
          <a:ext cx="1180706" cy="7775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85000"/>
                  <a:lumOff val="15000"/>
                </a:schemeClr>
              </a:solidFill>
            </a:rPr>
            <a:t>Layer 3</a:t>
          </a:r>
        </a:p>
      </dsp:txBody>
      <dsp:txXfrm>
        <a:off x="2533380" y="1709305"/>
        <a:ext cx="1135158" cy="732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77B6-5162-48F4-9092-299A19F6091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A704-39AF-4BB8-A1A8-74B6D235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705C63-4A2C-4A18-B003-671A6BDCD77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219200"/>
            <a:ext cx="6096000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/>
              <a:t>Building Clustered Applications in a Distributed Architecture</a:t>
            </a:r>
          </a:p>
          <a:p>
            <a:r>
              <a:rPr lang="en-US" sz="3200" dirty="0"/>
              <a:t>David Sietz</a:t>
            </a:r>
          </a:p>
          <a:p>
            <a:r>
              <a:rPr lang="en-US" sz="2400" dirty="0"/>
              <a:t>Data Architect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9785"/>
            <a:ext cx="13716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4572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Material</a:t>
            </a:r>
          </a:p>
          <a:p>
            <a:r>
              <a:rPr lang="en-US" sz="1400" dirty="0"/>
              <a:t>https://github.com/dsietz/datadot</a:t>
            </a:r>
          </a:p>
        </p:txBody>
      </p:sp>
    </p:spTree>
    <p:extLst>
      <p:ext uri="{BB962C8B-B14F-4D97-AF65-F5344CB8AC3E}">
        <p14:creationId xmlns:p14="http://schemas.microsoft.com/office/powerpoint/2010/main" val="162938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Clustering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43EDBF-D4AC-48EC-86E9-D4275B974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62380"/>
              </p:ext>
            </p:extLst>
          </p:nvPr>
        </p:nvGraphicFramePr>
        <p:xfrm>
          <a:off x="597017" y="1295400"/>
          <a:ext cx="7924800" cy="381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4138030836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83587605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40166015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Performance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Availability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 Balancing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30838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computation-intensive applications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failover to redundant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shared workload between nodes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935630"/>
                  </a:ext>
                </a:extLst>
              </a:tr>
              <a:tr h="23114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predictive modeling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simulators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“supercomputing”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business applications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databases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file shares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web server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Proxy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831104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E4EFD5F-2857-4E9D-AFE4-8ADBD2DD7714}"/>
              </a:ext>
            </a:extLst>
          </p:cNvPr>
          <p:cNvSpPr/>
          <p:nvPr/>
        </p:nvSpPr>
        <p:spPr>
          <a:xfrm>
            <a:off x="484443" y="1143000"/>
            <a:ext cx="2743200" cy="4038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4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If?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6091E-849E-42F6-9BC2-78A095B3F0E0}"/>
              </a:ext>
            </a:extLst>
          </p:cNvPr>
          <p:cNvSpPr txBox="1"/>
          <p:nvPr/>
        </p:nvSpPr>
        <p:spPr>
          <a:xfrm>
            <a:off x="1219200" y="165868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3E04D2-975D-45FF-94CC-5DB3EB2DE824}"/>
              </a:ext>
            </a:extLst>
          </p:cNvPr>
          <p:cNvCxnSpPr>
            <a:cxnSpLocks/>
          </p:cNvCxnSpPr>
          <p:nvPr/>
        </p:nvCxnSpPr>
        <p:spPr>
          <a:xfrm>
            <a:off x="685800" y="2116455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D767E1-9883-4CD6-BCC4-492049DA2192}"/>
              </a:ext>
            </a:extLst>
          </p:cNvPr>
          <p:cNvSpPr txBox="1"/>
          <p:nvPr/>
        </p:nvSpPr>
        <p:spPr>
          <a:xfrm>
            <a:off x="685801" y="2444592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Availability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3139C-91AF-409A-AA16-515F057E8BA4}"/>
              </a:ext>
            </a:extLst>
          </p:cNvPr>
          <p:cNvSpPr txBox="1"/>
          <p:nvPr/>
        </p:nvSpPr>
        <p:spPr>
          <a:xfrm>
            <a:off x="685800" y="2957394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E58C17-680F-46BA-B7A4-027918B97769}"/>
              </a:ext>
            </a:extLst>
          </p:cNvPr>
          <p:cNvSpPr txBox="1"/>
          <p:nvPr/>
        </p:nvSpPr>
        <p:spPr>
          <a:xfrm>
            <a:off x="685800" y="3470196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To Market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992D7D-BC83-4165-A574-D3080D51A8CC}"/>
              </a:ext>
            </a:extLst>
          </p:cNvPr>
          <p:cNvSpPr txBox="1"/>
          <p:nvPr/>
        </p:nvSpPr>
        <p:spPr>
          <a:xfrm>
            <a:off x="685800" y="3982998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Driven Decisions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3A95D-854C-48AA-B286-75738ABB32BD}"/>
              </a:ext>
            </a:extLst>
          </p:cNvPr>
          <p:cNvSpPr txBox="1"/>
          <p:nvPr/>
        </p:nvSpPr>
        <p:spPr>
          <a:xfrm>
            <a:off x="685800" y="4495800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 Centric Products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79A370-DE04-4D0E-B98D-E5FE40EC0040}"/>
              </a:ext>
            </a:extLst>
          </p:cNvPr>
          <p:cNvSpPr txBox="1"/>
          <p:nvPr/>
        </p:nvSpPr>
        <p:spPr>
          <a:xfrm>
            <a:off x="685800" y="5008602"/>
            <a:ext cx="36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High Performance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F667227-4B73-4141-AE30-F1A5F021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505" y="1958297"/>
            <a:ext cx="3587706" cy="23940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13C37E-286A-4A3C-A8EC-7F0B7BAC0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505" y="4557197"/>
            <a:ext cx="3566211" cy="202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8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Clustering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2385C9-FF11-4FEB-A701-8678B145900A}"/>
              </a:ext>
            </a:extLst>
          </p:cNvPr>
          <p:cNvGrpSpPr/>
          <p:nvPr/>
        </p:nvGrpSpPr>
        <p:grpSpPr>
          <a:xfrm>
            <a:off x="4761801" y="2209800"/>
            <a:ext cx="3162999" cy="1219200"/>
            <a:chOff x="4761801" y="2209800"/>
            <a:chExt cx="3162999" cy="12192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51CDA90-157C-4289-84B0-18219FA19BBE}"/>
                </a:ext>
              </a:extLst>
            </p:cNvPr>
            <p:cNvSpPr/>
            <p:nvPr/>
          </p:nvSpPr>
          <p:spPr>
            <a:xfrm>
              <a:off x="6096000" y="2209800"/>
              <a:ext cx="1828800" cy="609600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load balancing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0B4473D-50EF-4D60-9FC1-B55B4269FBF6}"/>
                </a:ext>
              </a:extLst>
            </p:cNvPr>
            <p:cNvSpPr/>
            <p:nvPr/>
          </p:nvSpPr>
          <p:spPr>
            <a:xfrm>
              <a:off x="4761801" y="2354612"/>
              <a:ext cx="1638998" cy="1074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controller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4C8FFEA-EC1A-4379-9BC1-471E832C7EF0}"/>
              </a:ext>
            </a:extLst>
          </p:cNvPr>
          <p:cNvSpPr/>
          <p:nvPr/>
        </p:nvSpPr>
        <p:spPr>
          <a:xfrm>
            <a:off x="2895600" y="2971800"/>
            <a:ext cx="2247900" cy="22860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8540E6-9BEE-4BCE-93CD-2C757F6E6168}"/>
              </a:ext>
            </a:extLst>
          </p:cNvPr>
          <p:cNvGrpSpPr/>
          <p:nvPr/>
        </p:nvGrpSpPr>
        <p:grpSpPr>
          <a:xfrm>
            <a:off x="680907" y="4232704"/>
            <a:ext cx="2971100" cy="1470564"/>
            <a:chOff x="680907" y="4232704"/>
            <a:chExt cx="2971100" cy="147056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B981BA1-90DF-438C-B827-E186A6C440DE}"/>
                </a:ext>
              </a:extLst>
            </p:cNvPr>
            <p:cNvSpPr/>
            <p:nvPr/>
          </p:nvSpPr>
          <p:spPr>
            <a:xfrm>
              <a:off x="680907" y="5093668"/>
              <a:ext cx="1828800" cy="60960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computation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42281B-65EC-46A6-92F7-C5D2EAB599ED}"/>
                </a:ext>
              </a:extLst>
            </p:cNvPr>
            <p:cNvSpPr/>
            <p:nvPr/>
          </p:nvSpPr>
          <p:spPr>
            <a:xfrm>
              <a:off x="2143387" y="4232704"/>
              <a:ext cx="1508620" cy="14705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worker 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41DAE7-A2A9-4489-919A-09C61F69C0E3}"/>
              </a:ext>
            </a:extLst>
          </p:cNvPr>
          <p:cNvGrpSpPr/>
          <p:nvPr/>
        </p:nvGrpSpPr>
        <p:grpSpPr>
          <a:xfrm>
            <a:off x="4390238" y="4232704"/>
            <a:ext cx="2924961" cy="1470564"/>
            <a:chOff x="4396181" y="4023424"/>
            <a:chExt cx="2924961" cy="147056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F784EF7-F0D7-48A9-8BFB-F048CE245EDF}"/>
                </a:ext>
              </a:extLst>
            </p:cNvPr>
            <p:cNvSpPr/>
            <p:nvPr/>
          </p:nvSpPr>
          <p:spPr>
            <a:xfrm>
              <a:off x="5492342" y="4884388"/>
              <a:ext cx="1828800" cy="60960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computation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367DEC-D127-4947-A4BA-418F3F023202}"/>
                </a:ext>
              </a:extLst>
            </p:cNvPr>
            <p:cNvSpPr/>
            <p:nvPr/>
          </p:nvSpPr>
          <p:spPr>
            <a:xfrm>
              <a:off x="4396181" y="4023424"/>
              <a:ext cx="1508620" cy="14705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worker 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36F647-BC7E-43B3-BCEE-CB8415EDF4C9}"/>
              </a:ext>
            </a:extLst>
          </p:cNvPr>
          <p:cNvGrpSpPr/>
          <p:nvPr/>
        </p:nvGrpSpPr>
        <p:grpSpPr>
          <a:xfrm>
            <a:off x="1420884" y="2303058"/>
            <a:ext cx="3163000" cy="1621052"/>
            <a:chOff x="1420884" y="2303058"/>
            <a:chExt cx="3163000" cy="16210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7C18FD4-CD75-43A0-889A-171F8AE1408A}"/>
                </a:ext>
              </a:extLst>
            </p:cNvPr>
            <p:cNvSpPr/>
            <p:nvPr/>
          </p:nvSpPr>
          <p:spPr>
            <a:xfrm>
              <a:off x="1420884" y="2320496"/>
              <a:ext cx="1828800" cy="6096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failover</a:t>
              </a:r>
            </a:p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management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FD668FD-E7AE-43A3-B0CE-AFE744414523}"/>
                </a:ext>
              </a:extLst>
            </p:cNvPr>
            <p:cNvSpPr/>
            <p:nvPr/>
          </p:nvSpPr>
          <p:spPr>
            <a:xfrm>
              <a:off x="2944885" y="2303058"/>
              <a:ext cx="1638999" cy="162105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master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6EC9F1F-8B05-4562-883E-584CA61C64FB}"/>
              </a:ext>
            </a:extLst>
          </p:cNvPr>
          <p:cNvSpPr txBox="1"/>
          <p:nvPr/>
        </p:nvSpPr>
        <p:spPr>
          <a:xfrm>
            <a:off x="2965857" y="3331840"/>
            <a:ext cx="160614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worker A</a:t>
            </a:r>
            <a:r>
              <a:rPr lang="en-US" sz="1100" dirty="0"/>
              <a:t>: 10.100.15.24</a:t>
            </a:r>
          </a:p>
          <a:p>
            <a:pPr algn="ctr"/>
            <a:r>
              <a:rPr lang="en-US" sz="1100" b="1" dirty="0"/>
              <a:t>worker B</a:t>
            </a:r>
            <a:r>
              <a:rPr lang="en-US" sz="1100" dirty="0"/>
              <a:t>: 10.100.15.25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E90E08-61EE-4692-A0B1-88320B93567F}"/>
              </a:ext>
            </a:extLst>
          </p:cNvPr>
          <p:cNvSpPr txBox="1"/>
          <p:nvPr/>
        </p:nvSpPr>
        <p:spPr>
          <a:xfrm>
            <a:off x="4340428" y="5588778"/>
            <a:ext cx="160614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/>
              <a:t>master</a:t>
            </a:r>
            <a:r>
              <a:rPr lang="en-US" sz="1100" dirty="0"/>
              <a:t>: 10.100.15.23</a:t>
            </a:r>
          </a:p>
          <a:p>
            <a:r>
              <a:rPr lang="en-US" sz="1100" b="1" dirty="0"/>
              <a:t>worker A</a:t>
            </a:r>
            <a:r>
              <a:rPr lang="en-US" sz="1100" dirty="0"/>
              <a:t>: 10.100.15.24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39FE2E-030E-42E6-A34F-0441432F188B}"/>
              </a:ext>
            </a:extLst>
          </p:cNvPr>
          <p:cNvSpPr txBox="1"/>
          <p:nvPr/>
        </p:nvSpPr>
        <p:spPr>
          <a:xfrm>
            <a:off x="1999725" y="5566394"/>
            <a:ext cx="160614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/>
              <a:t>master</a:t>
            </a:r>
            <a:r>
              <a:rPr lang="en-US" sz="1100" dirty="0"/>
              <a:t>: 10.100.15.23</a:t>
            </a:r>
          </a:p>
          <a:p>
            <a:r>
              <a:rPr lang="en-US" sz="1100" b="1" dirty="0"/>
              <a:t>worker B</a:t>
            </a:r>
            <a:r>
              <a:rPr lang="en-US" sz="1100" dirty="0"/>
              <a:t>: 10.100.15.25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B426F8-662F-4061-A705-981820B5FA0A}"/>
              </a:ext>
            </a:extLst>
          </p:cNvPr>
          <p:cNvSpPr txBox="1"/>
          <p:nvPr/>
        </p:nvSpPr>
        <p:spPr>
          <a:xfrm>
            <a:off x="5292928" y="3143891"/>
            <a:ext cx="1606143" cy="60016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/>
              <a:t>master</a:t>
            </a:r>
            <a:r>
              <a:rPr lang="en-US" sz="1100" dirty="0"/>
              <a:t>: 10.100.15.23</a:t>
            </a:r>
          </a:p>
          <a:p>
            <a:r>
              <a:rPr lang="en-US" sz="1100" b="1" dirty="0"/>
              <a:t>worker A</a:t>
            </a:r>
            <a:r>
              <a:rPr lang="en-US" sz="1100" dirty="0"/>
              <a:t>: 10.100.15.24</a:t>
            </a:r>
          </a:p>
          <a:p>
            <a:r>
              <a:rPr lang="en-US" sz="1100" b="1" dirty="0"/>
              <a:t>worker B</a:t>
            </a:r>
            <a:r>
              <a:rPr lang="en-US" sz="1100" dirty="0"/>
              <a:t>: 10.100.15.25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13CFC8-1E78-46B3-A400-E9839C86AD5A}"/>
              </a:ext>
            </a:extLst>
          </p:cNvPr>
          <p:cNvSpPr txBox="1"/>
          <p:nvPr/>
        </p:nvSpPr>
        <p:spPr>
          <a:xfrm rot="20967253">
            <a:off x="289590" y="3214543"/>
            <a:ext cx="282429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accent2"/>
                </a:solidFill>
                <a:latin typeface="Arial Black" panose="020B0A04020102020204" pitchFamily="34" charset="0"/>
              </a:rPr>
              <a:t>Unicasting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point-to-point communication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478285-1C2C-4145-9729-9D4B3B7A4DE9}"/>
              </a:ext>
            </a:extLst>
          </p:cNvPr>
          <p:cNvSpPr txBox="1"/>
          <p:nvPr/>
        </p:nvSpPr>
        <p:spPr>
          <a:xfrm rot="486897">
            <a:off x="4717310" y="3489830"/>
            <a:ext cx="337893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accent2"/>
                </a:solidFill>
                <a:latin typeface="Arial Black" panose="020B0A04020102020204" pitchFamily="34" charset="0"/>
              </a:rPr>
              <a:t>Specialization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372971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High Performance Solutions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CFC1D-A151-4C74-8437-72F6D7042AA7}"/>
              </a:ext>
            </a:extLst>
          </p:cNvPr>
          <p:cNvSpPr txBox="1"/>
          <p:nvPr/>
        </p:nvSpPr>
        <p:spPr>
          <a:xfrm>
            <a:off x="762000" y="2125046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System Changes</a:t>
            </a:r>
            <a:r>
              <a:rPr lang="en-US" sz="2000" dirty="0"/>
              <a:t>: Increase CPU, Memory, or Network bandwidth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7C7A27-0FEB-4798-A4D1-FEFA920B8A9B}"/>
              </a:ext>
            </a:extLst>
          </p:cNvPr>
          <p:cNvSpPr txBox="1"/>
          <p:nvPr/>
        </p:nvSpPr>
        <p:spPr>
          <a:xfrm>
            <a:off x="762000" y="26670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Scale Horizontally</a:t>
            </a:r>
            <a:r>
              <a:rPr lang="en-US" sz="2000" dirty="0"/>
              <a:t>: Add more nodes to the cluster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15EAC6-4CF6-4948-9B7D-B97382012755}"/>
              </a:ext>
            </a:extLst>
          </p:cNvPr>
          <p:cNvSpPr txBox="1"/>
          <p:nvPr/>
        </p:nvSpPr>
        <p:spPr>
          <a:xfrm>
            <a:off x="762000" y="3208954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Data Retrieval</a:t>
            </a:r>
            <a:r>
              <a:rPr lang="en-US" sz="2000" dirty="0"/>
              <a:t>: Add caching, indexing, or provision of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DFB363-8FCC-49F6-BEA9-ECE39D8D95ED}"/>
              </a:ext>
            </a:extLst>
          </p:cNvPr>
          <p:cNvSpPr txBox="1"/>
          <p:nvPr/>
        </p:nvSpPr>
        <p:spPr>
          <a:xfrm>
            <a:off x="744523" y="3750908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Network Latency</a:t>
            </a:r>
            <a:r>
              <a:rPr lang="en-US" sz="2000" dirty="0"/>
              <a:t>: Geographically relocate data and services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F1E7FA-6E07-4C5D-9916-DE2F67B4CFF3}"/>
              </a:ext>
            </a:extLst>
          </p:cNvPr>
          <p:cNvSpPr txBox="1"/>
          <p:nvPr/>
        </p:nvSpPr>
        <p:spPr>
          <a:xfrm>
            <a:off x="744523" y="4292862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Communication</a:t>
            </a:r>
            <a:r>
              <a:rPr lang="en-US" sz="2000" b="1" dirty="0"/>
              <a:t>: </a:t>
            </a:r>
            <a:r>
              <a:rPr lang="en-US" sz="2000" dirty="0"/>
              <a:t>multicasting</a:t>
            </a:r>
          </a:p>
        </p:txBody>
      </p:sp>
    </p:spTree>
    <p:extLst>
      <p:ext uri="{BB962C8B-B14F-4D97-AF65-F5344CB8AC3E}">
        <p14:creationId xmlns:p14="http://schemas.microsoft.com/office/powerpoint/2010/main" val="8219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multicasting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hook &amp; dynamic plugins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demo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9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0416 0.0898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Unicasting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1341D4-83E1-4053-A6FF-D7018722CC57}"/>
              </a:ext>
            </a:extLst>
          </p:cNvPr>
          <p:cNvSpPr/>
          <p:nvPr/>
        </p:nvSpPr>
        <p:spPr>
          <a:xfrm>
            <a:off x="5410200" y="1471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052939-B842-41FA-9C35-B3E025C2294C}"/>
              </a:ext>
            </a:extLst>
          </p:cNvPr>
          <p:cNvSpPr/>
          <p:nvPr/>
        </p:nvSpPr>
        <p:spPr>
          <a:xfrm>
            <a:off x="4267200" y="2309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321A4C-D7FC-479B-A59B-73FB0D5EA2FB}"/>
              </a:ext>
            </a:extLst>
          </p:cNvPr>
          <p:cNvSpPr/>
          <p:nvPr/>
        </p:nvSpPr>
        <p:spPr>
          <a:xfrm>
            <a:off x="5352107" y="3384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FD66C3-6430-49A5-9FE1-506D0351D411}"/>
              </a:ext>
            </a:extLst>
          </p:cNvPr>
          <p:cNvSpPr/>
          <p:nvPr/>
        </p:nvSpPr>
        <p:spPr>
          <a:xfrm>
            <a:off x="762000" y="2309774"/>
            <a:ext cx="1638998" cy="107438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D81D2E-DA02-45F8-B5AB-44E361EA2D08}"/>
              </a:ext>
            </a:extLst>
          </p:cNvPr>
          <p:cNvCxnSpPr>
            <a:cxnSpLocks/>
            <a:stCxn id="24" idx="6"/>
            <a:endCxn id="14" idx="2"/>
          </p:cNvCxnSpPr>
          <p:nvPr/>
        </p:nvCxnSpPr>
        <p:spPr>
          <a:xfrm flipV="1">
            <a:off x="2400998" y="2728874"/>
            <a:ext cx="1866202" cy="118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00424AE-E3DF-4E46-97AA-FE3E9ABAF0BD}"/>
              </a:ext>
            </a:extLst>
          </p:cNvPr>
          <p:cNvSpPr/>
          <p:nvPr/>
        </p:nvSpPr>
        <p:spPr>
          <a:xfrm>
            <a:off x="3220955" y="3832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00B58F-0A91-422D-9B56-9A99F68D1A65}"/>
              </a:ext>
            </a:extLst>
          </p:cNvPr>
          <p:cNvSpPr/>
          <p:nvPr/>
        </p:nvSpPr>
        <p:spPr>
          <a:xfrm>
            <a:off x="2077955" y="4670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7C84B6-B004-4B78-BD6C-9A7DCCEFEA29}"/>
              </a:ext>
            </a:extLst>
          </p:cNvPr>
          <p:cNvSpPr/>
          <p:nvPr/>
        </p:nvSpPr>
        <p:spPr>
          <a:xfrm>
            <a:off x="3162862" y="5745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B1DFA5-8A00-4AC3-A6E9-24A1AF8C886E}"/>
              </a:ext>
            </a:extLst>
          </p:cNvPr>
          <p:cNvSpPr/>
          <p:nvPr/>
        </p:nvSpPr>
        <p:spPr>
          <a:xfrm>
            <a:off x="6246546" y="4849232"/>
            <a:ext cx="1638998" cy="10743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1042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Unicasting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1341D4-83E1-4053-A6FF-D7018722CC57}"/>
              </a:ext>
            </a:extLst>
          </p:cNvPr>
          <p:cNvSpPr/>
          <p:nvPr/>
        </p:nvSpPr>
        <p:spPr>
          <a:xfrm>
            <a:off x="5410200" y="1471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052939-B842-41FA-9C35-B3E025C2294C}"/>
              </a:ext>
            </a:extLst>
          </p:cNvPr>
          <p:cNvSpPr/>
          <p:nvPr/>
        </p:nvSpPr>
        <p:spPr>
          <a:xfrm>
            <a:off x="4267200" y="2309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321A4C-D7FC-479B-A59B-73FB0D5EA2FB}"/>
              </a:ext>
            </a:extLst>
          </p:cNvPr>
          <p:cNvSpPr/>
          <p:nvPr/>
        </p:nvSpPr>
        <p:spPr>
          <a:xfrm>
            <a:off x="5352107" y="3384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FD66C3-6430-49A5-9FE1-506D0351D411}"/>
              </a:ext>
            </a:extLst>
          </p:cNvPr>
          <p:cNvSpPr/>
          <p:nvPr/>
        </p:nvSpPr>
        <p:spPr>
          <a:xfrm>
            <a:off x="762000" y="2309774"/>
            <a:ext cx="1638998" cy="107438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D81D2E-DA02-45F8-B5AB-44E361EA2D08}"/>
              </a:ext>
            </a:extLst>
          </p:cNvPr>
          <p:cNvCxnSpPr>
            <a:cxnSpLocks/>
            <a:stCxn id="24" idx="6"/>
            <a:endCxn id="15" idx="2"/>
          </p:cNvCxnSpPr>
          <p:nvPr/>
        </p:nvCxnSpPr>
        <p:spPr>
          <a:xfrm>
            <a:off x="2400998" y="2846968"/>
            <a:ext cx="2951109" cy="956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00424AE-E3DF-4E46-97AA-FE3E9ABAF0BD}"/>
              </a:ext>
            </a:extLst>
          </p:cNvPr>
          <p:cNvSpPr/>
          <p:nvPr/>
        </p:nvSpPr>
        <p:spPr>
          <a:xfrm>
            <a:off x="3220955" y="3832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00B58F-0A91-422D-9B56-9A99F68D1A65}"/>
              </a:ext>
            </a:extLst>
          </p:cNvPr>
          <p:cNvSpPr/>
          <p:nvPr/>
        </p:nvSpPr>
        <p:spPr>
          <a:xfrm>
            <a:off x="2077955" y="4670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7C84B6-B004-4B78-BD6C-9A7DCCEFEA29}"/>
              </a:ext>
            </a:extLst>
          </p:cNvPr>
          <p:cNvSpPr/>
          <p:nvPr/>
        </p:nvSpPr>
        <p:spPr>
          <a:xfrm>
            <a:off x="3162862" y="5745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B1DFA5-8A00-4AC3-A6E9-24A1AF8C886E}"/>
              </a:ext>
            </a:extLst>
          </p:cNvPr>
          <p:cNvSpPr/>
          <p:nvPr/>
        </p:nvSpPr>
        <p:spPr>
          <a:xfrm>
            <a:off x="6246546" y="4849232"/>
            <a:ext cx="1638998" cy="10743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4679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Unicasting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1341D4-83E1-4053-A6FF-D7018722CC57}"/>
              </a:ext>
            </a:extLst>
          </p:cNvPr>
          <p:cNvSpPr/>
          <p:nvPr/>
        </p:nvSpPr>
        <p:spPr>
          <a:xfrm>
            <a:off x="5410200" y="1471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052939-B842-41FA-9C35-B3E025C2294C}"/>
              </a:ext>
            </a:extLst>
          </p:cNvPr>
          <p:cNvSpPr/>
          <p:nvPr/>
        </p:nvSpPr>
        <p:spPr>
          <a:xfrm>
            <a:off x="4267200" y="2309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321A4C-D7FC-479B-A59B-73FB0D5EA2FB}"/>
              </a:ext>
            </a:extLst>
          </p:cNvPr>
          <p:cNvSpPr/>
          <p:nvPr/>
        </p:nvSpPr>
        <p:spPr>
          <a:xfrm>
            <a:off x="5352107" y="3384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FD66C3-6430-49A5-9FE1-506D0351D411}"/>
              </a:ext>
            </a:extLst>
          </p:cNvPr>
          <p:cNvSpPr/>
          <p:nvPr/>
        </p:nvSpPr>
        <p:spPr>
          <a:xfrm>
            <a:off x="762000" y="2309774"/>
            <a:ext cx="1638998" cy="107438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D81D2E-DA02-45F8-B5AB-44E361EA2D08}"/>
              </a:ext>
            </a:extLst>
          </p:cNvPr>
          <p:cNvCxnSpPr>
            <a:cxnSpLocks/>
            <a:stCxn id="24" idx="6"/>
            <a:endCxn id="3" idx="2"/>
          </p:cNvCxnSpPr>
          <p:nvPr/>
        </p:nvCxnSpPr>
        <p:spPr>
          <a:xfrm flipV="1">
            <a:off x="2400998" y="1890674"/>
            <a:ext cx="3009202" cy="956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00424AE-E3DF-4E46-97AA-FE3E9ABAF0BD}"/>
              </a:ext>
            </a:extLst>
          </p:cNvPr>
          <p:cNvSpPr/>
          <p:nvPr/>
        </p:nvSpPr>
        <p:spPr>
          <a:xfrm>
            <a:off x="3220955" y="3832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00B58F-0A91-422D-9B56-9A99F68D1A65}"/>
              </a:ext>
            </a:extLst>
          </p:cNvPr>
          <p:cNvSpPr/>
          <p:nvPr/>
        </p:nvSpPr>
        <p:spPr>
          <a:xfrm>
            <a:off x="2077955" y="4670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7C84B6-B004-4B78-BD6C-9A7DCCEFEA29}"/>
              </a:ext>
            </a:extLst>
          </p:cNvPr>
          <p:cNvSpPr/>
          <p:nvPr/>
        </p:nvSpPr>
        <p:spPr>
          <a:xfrm>
            <a:off x="3162862" y="5745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B1DFA5-8A00-4AC3-A6E9-24A1AF8C886E}"/>
              </a:ext>
            </a:extLst>
          </p:cNvPr>
          <p:cNvSpPr/>
          <p:nvPr/>
        </p:nvSpPr>
        <p:spPr>
          <a:xfrm>
            <a:off x="6246546" y="4849232"/>
            <a:ext cx="1638998" cy="10743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0426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Unicasting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964892-BB97-48D1-A088-E7C16615F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96078"/>
              </p:ext>
            </p:extLst>
          </p:nvPr>
        </p:nvGraphicFramePr>
        <p:xfrm>
          <a:off x="1524000" y="1397000"/>
          <a:ext cx="6096000" cy="2108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33141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7308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68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security (know who’s listening)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guarantee delivery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TCP and UDP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must know individual communication socket (IP address and port)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chatty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intended for group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59954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632EF0F-ECF9-42E9-A1CB-958D15AE5CAF}"/>
              </a:ext>
            </a:extLst>
          </p:cNvPr>
          <p:cNvGrpSpPr/>
          <p:nvPr/>
        </p:nvGrpSpPr>
        <p:grpSpPr>
          <a:xfrm>
            <a:off x="2743200" y="4627562"/>
            <a:ext cx="3657600" cy="1076451"/>
            <a:chOff x="2057400" y="4722719"/>
            <a:chExt cx="3657600" cy="10764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294A94-A7D0-4100-85A3-F813D3781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4722719"/>
              <a:ext cx="1076451" cy="107645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1ABD0A-AF8E-4A1E-800C-E712308257A2}"/>
                </a:ext>
              </a:extLst>
            </p:cNvPr>
            <p:cNvSpPr txBox="1"/>
            <p:nvPr/>
          </p:nvSpPr>
          <p:spPr>
            <a:xfrm>
              <a:off x="3337420" y="5260945"/>
              <a:ext cx="2377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person conversation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89594FB-3EBE-44F6-87AF-50F67CA6A02C}"/>
              </a:ext>
            </a:extLst>
          </p:cNvPr>
          <p:cNvSpPr/>
          <p:nvPr/>
        </p:nvSpPr>
        <p:spPr>
          <a:xfrm>
            <a:off x="4613246" y="1819530"/>
            <a:ext cx="2933700" cy="1609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5C97E6-2CF3-4617-AA20-F2774404AED7}"/>
              </a:ext>
            </a:extLst>
          </p:cNvPr>
          <p:cNvSpPr/>
          <p:nvPr/>
        </p:nvSpPr>
        <p:spPr>
          <a:xfrm>
            <a:off x="1624668" y="1856581"/>
            <a:ext cx="2933700" cy="157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1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Broadcasting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1341D4-83E1-4053-A6FF-D7018722CC57}"/>
              </a:ext>
            </a:extLst>
          </p:cNvPr>
          <p:cNvSpPr/>
          <p:nvPr/>
        </p:nvSpPr>
        <p:spPr>
          <a:xfrm>
            <a:off x="5410200" y="1471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052939-B842-41FA-9C35-B3E025C2294C}"/>
              </a:ext>
            </a:extLst>
          </p:cNvPr>
          <p:cNvSpPr/>
          <p:nvPr/>
        </p:nvSpPr>
        <p:spPr>
          <a:xfrm>
            <a:off x="4267200" y="2309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321A4C-D7FC-479B-A59B-73FB0D5EA2FB}"/>
              </a:ext>
            </a:extLst>
          </p:cNvPr>
          <p:cNvSpPr/>
          <p:nvPr/>
        </p:nvSpPr>
        <p:spPr>
          <a:xfrm>
            <a:off x="5352107" y="3384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FD66C3-6430-49A5-9FE1-506D0351D411}"/>
              </a:ext>
            </a:extLst>
          </p:cNvPr>
          <p:cNvSpPr/>
          <p:nvPr/>
        </p:nvSpPr>
        <p:spPr>
          <a:xfrm>
            <a:off x="762000" y="2309774"/>
            <a:ext cx="1638998" cy="107438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D81D2E-DA02-45F8-B5AB-44E361EA2D08}"/>
              </a:ext>
            </a:extLst>
          </p:cNvPr>
          <p:cNvCxnSpPr>
            <a:cxnSpLocks/>
            <a:stCxn id="24" idx="6"/>
            <a:endCxn id="14" idx="2"/>
          </p:cNvCxnSpPr>
          <p:nvPr/>
        </p:nvCxnSpPr>
        <p:spPr>
          <a:xfrm flipV="1">
            <a:off x="2400998" y="2728874"/>
            <a:ext cx="1866202" cy="118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00424AE-E3DF-4E46-97AA-FE3E9ABAF0BD}"/>
              </a:ext>
            </a:extLst>
          </p:cNvPr>
          <p:cNvSpPr/>
          <p:nvPr/>
        </p:nvSpPr>
        <p:spPr>
          <a:xfrm>
            <a:off x="3220955" y="3832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00B58F-0A91-422D-9B56-9A99F68D1A65}"/>
              </a:ext>
            </a:extLst>
          </p:cNvPr>
          <p:cNvSpPr/>
          <p:nvPr/>
        </p:nvSpPr>
        <p:spPr>
          <a:xfrm>
            <a:off x="2077955" y="4670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7C84B6-B004-4B78-BD6C-9A7DCCEFEA29}"/>
              </a:ext>
            </a:extLst>
          </p:cNvPr>
          <p:cNvSpPr/>
          <p:nvPr/>
        </p:nvSpPr>
        <p:spPr>
          <a:xfrm>
            <a:off x="3162862" y="5745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B1DFA5-8A00-4AC3-A6E9-24A1AF8C886E}"/>
              </a:ext>
            </a:extLst>
          </p:cNvPr>
          <p:cNvSpPr/>
          <p:nvPr/>
        </p:nvSpPr>
        <p:spPr>
          <a:xfrm>
            <a:off x="6246546" y="4849232"/>
            <a:ext cx="1638998" cy="10743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528BD5-44FA-4F52-BDC2-66678D9BB8D0}"/>
              </a:ext>
            </a:extLst>
          </p:cNvPr>
          <p:cNvCxnSpPr>
            <a:cxnSpLocks/>
            <a:stCxn id="24" idx="6"/>
            <a:endCxn id="15" idx="2"/>
          </p:cNvCxnSpPr>
          <p:nvPr/>
        </p:nvCxnSpPr>
        <p:spPr>
          <a:xfrm>
            <a:off x="2400998" y="2846968"/>
            <a:ext cx="2951109" cy="956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DA0DB-EC8D-49E3-92A5-729937CC62B0}"/>
              </a:ext>
            </a:extLst>
          </p:cNvPr>
          <p:cNvCxnSpPr>
            <a:cxnSpLocks/>
            <a:stCxn id="24" idx="6"/>
            <a:endCxn id="3" idx="2"/>
          </p:cNvCxnSpPr>
          <p:nvPr/>
        </p:nvCxnSpPr>
        <p:spPr>
          <a:xfrm flipV="1">
            <a:off x="2400998" y="1890674"/>
            <a:ext cx="3009202" cy="956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4003A5-0E8F-46B7-AB20-A29F20402A24}"/>
              </a:ext>
            </a:extLst>
          </p:cNvPr>
          <p:cNvCxnSpPr>
            <a:cxnSpLocks/>
            <a:stCxn id="24" idx="6"/>
            <a:endCxn id="17" idx="1"/>
          </p:cNvCxnSpPr>
          <p:nvPr/>
        </p:nvCxnSpPr>
        <p:spPr>
          <a:xfrm>
            <a:off x="2400998" y="2846968"/>
            <a:ext cx="998505" cy="1108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48122A-03F9-438B-8353-18790A838312}"/>
              </a:ext>
            </a:extLst>
          </p:cNvPr>
          <p:cNvCxnSpPr>
            <a:cxnSpLocks/>
            <a:stCxn id="24" idx="6"/>
            <a:endCxn id="18" idx="0"/>
          </p:cNvCxnSpPr>
          <p:nvPr/>
        </p:nvCxnSpPr>
        <p:spPr>
          <a:xfrm>
            <a:off x="2400998" y="2846968"/>
            <a:ext cx="286557" cy="1823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D5EC34-2034-4CCD-BBDE-C759896B979F}"/>
              </a:ext>
            </a:extLst>
          </p:cNvPr>
          <p:cNvCxnSpPr>
            <a:cxnSpLocks/>
            <a:stCxn id="24" idx="6"/>
            <a:endCxn id="19" idx="0"/>
          </p:cNvCxnSpPr>
          <p:nvPr/>
        </p:nvCxnSpPr>
        <p:spPr>
          <a:xfrm>
            <a:off x="2400998" y="2846968"/>
            <a:ext cx="1371464" cy="2898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BCDC05-579D-41E6-B881-F4F5A0F3E625}"/>
              </a:ext>
            </a:extLst>
          </p:cNvPr>
          <p:cNvCxnSpPr>
            <a:cxnSpLocks/>
            <a:stCxn id="24" idx="6"/>
            <a:endCxn id="20" idx="1"/>
          </p:cNvCxnSpPr>
          <p:nvPr/>
        </p:nvCxnSpPr>
        <p:spPr>
          <a:xfrm>
            <a:off x="2400998" y="2846968"/>
            <a:ext cx="4085574" cy="2159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multicasting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hook &amp; dynamic plugins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2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Broadcasting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964892-BB97-48D1-A088-E7C16615F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323292"/>
              </p:ext>
            </p:extLst>
          </p:nvPr>
        </p:nvGraphicFramePr>
        <p:xfrm>
          <a:off x="1524000" y="1397000"/>
          <a:ext cx="6096000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33141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7308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68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faster communication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prior knowledge of individual communication socket (IP address and port)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intended for broad communication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security (don’t know who’s listening)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no guarantee delivery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chatty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UDP only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59954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5A49343-CE0E-460F-A37C-E9F3341E7CF1}"/>
              </a:ext>
            </a:extLst>
          </p:cNvPr>
          <p:cNvSpPr/>
          <p:nvPr/>
        </p:nvSpPr>
        <p:spPr>
          <a:xfrm>
            <a:off x="4622334" y="1856580"/>
            <a:ext cx="2933700" cy="157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91917A-916E-406B-9094-F43172ACED09}"/>
              </a:ext>
            </a:extLst>
          </p:cNvPr>
          <p:cNvSpPr/>
          <p:nvPr/>
        </p:nvSpPr>
        <p:spPr>
          <a:xfrm>
            <a:off x="1587966" y="1856579"/>
            <a:ext cx="2933700" cy="1953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5E9FB4-28A5-4757-BAF8-863812F14E7D}"/>
              </a:ext>
            </a:extLst>
          </p:cNvPr>
          <p:cNvGrpSpPr/>
          <p:nvPr/>
        </p:nvGrpSpPr>
        <p:grpSpPr>
          <a:xfrm>
            <a:off x="2819400" y="4901882"/>
            <a:ext cx="3733800" cy="1036600"/>
            <a:chOff x="2819400" y="4901882"/>
            <a:chExt cx="3733800" cy="10366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795F17-8DA4-4C4C-8037-8A5070DC2382}"/>
                </a:ext>
              </a:extLst>
            </p:cNvPr>
            <p:cNvSpPr txBox="1"/>
            <p:nvPr/>
          </p:nvSpPr>
          <p:spPr>
            <a:xfrm>
              <a:off x="4023220" y="5165788"/>
              <a:ext cx="2529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public announcement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3DE4D6-2A10-421D-B6FD-3244D798C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400" y="4901882"/>
              <a:ext cx="1036600" cy="1036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14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Multicasting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1341D4-83E1-4053-A6FF-D7018722CC57}"/>
              </a:ext>
            </a:extLst>
          </p:cNvPr>
          <p:cNvSpPr/>
          <p:nvPr/>
        </p:nvSpPr>
        <p:spPr>
          <a:xfrm>
            <a:off x="5410200" y="1471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052939-B842-41FA-9C35-B3E025C2294C}"/>
              </a:ext>
            </a:extLst>
          </p:cNvPr>
          <p:cNvSpPr/>
          <p:nvPr/>
        </p:nvSpPr>
        <p:spPr>
          <a:xfrm>
            <a:off x="4267200" y="2309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321A4C-D7FC-479B-A59B-73FB0D5EA2FB}"/>
              </a:ext>
            </a:extLst>
          </p:cNvPr>
          <p:cNvSpPr/>
          <p:nvPr/>
        </p:nvSpPr>
        <p:spPr>
          <a:xfrm>
            <a:off x="5352107" y="3384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FD66C3-6430-49A5-9FE1-506D0351D411}"/>
              </a:ext>
            </a:extLst>
          </p:cNvPr>
          <p:cNvSpPr/>
          <p:nvPr/>
        </p:nvSpPr>
        <p:spPr>
          <a:xfrm>
            <a:off x="762000" y="2309774"/>
            <a:ext cx="1638998" cy="107438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D81D2E-DA02-45F8-B5AB-44E361EA2D08}"/>
              </a:ext>
            </a:extLst>
          </p:cNvPr>
          <p:cNvCxnSpPr>
            <a:cxnSpLocks/>
            <a:stCxn id="24" idx="6"/>
            <a:endCxn id="14" idx="2"/>
          </p:cNvCxnSpPr>
          <p:nvPr/>
        </p:nvCxnSpPr>
        <p:spPr>
          <a:xfrm flipV="1">
            <a:off x="2400998" y="2728874"/>
            <a:ext cx="1866202" cy="118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00424AE-E3DF-4E46-97AA-FE3E9ABAF0BD}"/>
              </a:ext>
            </a:extLst>
          </p:cNvPr>
          <p:cNvSpPr/>
          <p:nvPr/>
        </p:nvSpPr>
        <p:spPr>
          <a:xfrm>
            <a:off x="3220955" y="3832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00B58F-0A91-422D-9B56-9A99F68D1A65}"/>
              </a:ext>
            </a:extLst>
          </p:cNvPr>
          <p:cNvSpPr/>
          <p:nvPr/>
        </p:nvSpPr>
        <p:spPr>
          <a:xfrm>
            <a:off x="2077955" y="4670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7C84B6-B004-4B78-BD6C-9A7DCCEFEA29}"/>
              </a:ext>
            </a:extLst>
          </p:cNvPr>
          <p:cNvSpPr/>
          <p:nvPr/>
        </p:nvSpPr>
        <p:spPr>
          <a:xfrm>
            <a:off x="3162862" y="5745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B1DFA5-8A00-4AC3-A6E9-24A1AF8C886E}"/>
              </a:ext>
            </a:extLst>
          </p:cNvPr>
          <p:cNvSpPr/>
          <p:nvPr/>
        </p:nvSpPr>
        <p:spPr>
          <a:xfrm>
            <a:off x="6246546" y="4849232"/>
            <a:ext cx="1638998" cy="10743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528BD5-44FA-4F52-BDC2-66678D9BB8D0}"/>
              </a:ext>
            </a:extLst>
          </p:cNvPr>
          <p:cNvCxnSpPr>
            <a:cxnSpLocks/>
            <a:stCxn id="24" idx="6"/>
            <a:endCxn id="15" idx="2"/>
          </p:cNvCxnSpPr>
          <p:nvPr/>
        </p:nvCxnSpPr>
        <p:spPr>
          <a:xfrm>
            <a:off x="2400998" y="2846968"/>
            <a:ext cx="2951109" cy="956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DA0DB-EC8D-49E3-92A5-729937CC62B0}"/>
              </a:ext>
            </a:extLst>
          </p:cNvPr>
          <p:cNvCxnSpPr>
            <a:cxnSpLocks/>
            <a:stCxn id="24" idx="6"/>
            <a:endCxn id="3" idx="2"/>
          </p:cNvCxnSpPr>
          <p:nvPr/>
        </p:nvCxnSpPr>
        <p:spPr>
          <a:xfrm flipV="1">
            <a:off x="2400998" y="1890674"/>
            <a:ext cx="3009202" cy="956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068EB11-20DB-4494-B25B-1DF649783041}"/>
              </a:ext>
            </a:extLst>
          </p:cNvPr>
          <p:cNvGrpSpPr/>
          <p:nvPr/>
        </p:nvGrpSpPr>
        <p:grpSpPr>
          <a:xfrm>
            <a:off x="1181798" y="1370806"/>
            <a:ext cx="7665649" cy="3048794"/>
            <a:chOff x="1181798" y="1370806"/>
            <a:chExt cx="7665649" cy="30487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43FB8E0-8B7F-40D5-ACE5-F85A04A47943}"/>
                </a:ext>
              </a:extLst>
            </p:cNvPr>
            <p:cNvGrpSpPr/>
            <p:nvPr/>
          </p:nvGrpSpPr>
          <p:grpSpPr>
            <a:xfrm>
              <a:off x="1181798" y="1370806"/>
              <a:ext cx="7665649" cy="3048794"/>
              <a:chOff x="1181798" y="1370806"/>
              <a:chExt cx="7665649" cy="3048794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CD4935-3322-40ED-82AE-45F9EE635B86}"/>
                  </a:ext>
                </a:extLst>
              </p:cNvPr>
              <p:cNvSpPr txBox="1"/>
              <p:nvPr/>
            </p:nvSpPr>
            <p:spPr>
              <a:xfrm>
                <a:off x="1181798" y="179359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source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1048CF-8449-4964-A76F-240A62428DB4}"/>
                  </a:ext>
                </a:extLst>
              </p:cNvPr>
              <p:cNvSpPr txBox="1"/>
              <p:nvPr/>
            </p:nvSpPr>
            <p:spPr>
              <a:xfrm>
                <a:off x="5566726" y="2603255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receivers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4BB1D0E-7B34-4DF2-941A-B65AECE67E74}"/>
                  </a:ext>
                </a:extLst>
              </p:cNvPr>
              <p:cNvSpPr/>
              <p:nvPr/>
            </p:nvSpPr>
            <p:spPr>
              <a:xfrm>
                <a:off x="3838802" y="1370806"/>
                <a:ext cx="5008645" cy="30487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A73192-748C-47ED-A435-C165C38C1897}"/>
                </a:ext>
              </a:extLst>
            </p:cNvPr>
            <p:cNvSpPr txBox="1"/>
            <p:nvPr/>
          </p:nvSpPr>
          <p:spPr>
            <a:xfrm>
              <a:off x="7465503" y="2572037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multicast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20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Multicasting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964892-BB97-48D1-A088-E7C16615F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14768"/>
              </p:ext>
            </p:extLst>
          </p:nvPr>
        </p:nvGraphicFramePr>
        <p:xfrm>
          <a:off x="1524000" y="1397000"/>
          <a:ext cx="6096000" cy="3205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33141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7308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68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faster communication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prior knowledge of individual communication socket (IP address and port)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intended for group communication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communication only with intended group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security (anyone can join the group)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no guarantee delivery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UDP only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599543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690023C-E5BA-4033-B89E-0C9A6F22585B}"/>
              </a:ext>
            </a:extLst>
          </p:cNvPr>
          <p:cNvGrpSpPr/>
          <p:nvPr/>
        </p:nvGrpSpPr>
        <p:grpSpPr>
          <a:xfrm>
            <a:off x="2654766" y="5041422"/>
            <a:ext cx="3733800" cy="1076451"/>
            <a:chOff x="2667000" y="4827617"/>
            <a:chExt cx="3733800" cy="10764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D717A4-E889-45B0-8AC1-283EAF840214}"/>
                </a:ext>
              </a:extLst>
            </p:cNvPr>
            <p:cNvSpPr txBox="1"/>
            <p:nvPr/>
          </p:nvSpPr>
          <p:spPr>
            <a:xfrm>
              <a:off x="4023220" y="5165788"/>
              <a:ext cx="2377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 forum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2C16673-AE4B-4B97-924D-6A173CF59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4827617"/>
              <a:ext cx="1076451" cy="1076451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4A6A889-5716-43AA-8643-3EA1550C1EBA}"/>
              </a:ext>
            </a:extLst>
          </p:cNvPr>
          <p:cNvSpPr/>
          <p:nvPr/>
        </p:nvSpPr>
        <p:spPr>
          <a:xfrm>
            <a:off x="4622334" y="1856580"/>
            <a:ext cx="2933700" cy="157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A696C9-63DE-41A5-AE2E-5EF480C297DC}"/>
              </a:ext>
            </a:extLst>
          </p:cNvPr>
          <p:cNvSpPr/>
          <p:nvPr/>
        </p:nvSpPr>
        <p:spPr>
          <a:xfrm>
            <a:off x="1587966" y="1856580"/>
            <a:ext cx="2933700" cy="2563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Multicasting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8FF2BC-96B3-428A-A78B-6B10BC6DF3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334027"/>
            <a:ext cx="5434278" cy="384184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03C3EE3-028B-4233-8C18-45594F4D9EB9}"/>
              </a:ext>
            </a:extLst>
          </p:cNvPr>
          <p:cNvGrpSpPr/>
          <p:nvPr/>
        </p:nvGrpSpPr>
        <p:grpSpPr>
          <a:xfrm>
            <a:off x="2209800" y="3581400"/>
            <a:ext cx="4495800" cy="2038734"/>
            <a:chOff x="2209800" y="3581400"/>
            <a:chExt cx="4495800" cy="20387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83A5C0-9B24-4DD5-9376-15951768037F}"/>
                </a:ext>
              </a:extLst>
            </p:cNvPr>
            <p:cNvSpPr txBox="1"/>
            <p:nvPr/>
          </p:nvSpPr>
          <p:spPr>
            <a:xfrm>
              <a:off x="5486400" y="4973803"/>
              <a:ext cx="121920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delivery time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72C4B2-07AF-4656-8646-4ACC7CB9C019}"/>
                </a:ext>
              </a:extLst>
            </p:cNvPr>
            <p:cNvSpPr txBox="1"/>
            <p:nvPr/>
          </p:nvSpPr>
          <p:spPr>
            <a:xfrm>
              <a:off x="2209800" y="3581400"/>
              <a:ext cx="12192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quality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03B6BF-87C6-42E1-A228-5676D6FB22A6}"/>
              </a:ext>
            </a:extLst>
          </p:cNvPr>
          <p:cNvGrpSpPr/>
          <p:nvPr/>
        </p:nvGrpSpPr>
        <p:grpSpPr>
          <a:xfrm>
            <a:off x="459996" y="1881983"/>
            <a:ext cx="2493348" cy="1767773"/>
            <a:chOff x="914400" y="1258975"/>
            <a:chExt cx="2493348" cy="17677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51F0AC-EC14-4A84-AD77-BA2FD8B79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2133600"/>
              <a:ext cx="893148" cy="893148"/>
            </a:xfrm>
            <a:prstGeom prst="rect">
              <a:avLst/>
            </a:prstGeom>
          </p:spPr>
        </p:pic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BE2E757C-52D7-4530-B6D4-7E43EFA0457D}"/>
                </a:ext>
              </a:extLst>
            </p:cNvPr>
            <p:cNvSpPr/>
            <p:nvPr/>
          </p:nvSpPr>
          <p:spPr>
            <a:xfrm>
              <a:off x="2036148" y="1258975"/>
              <a:ext cx="1371600" cy="902732"/>
            </a:xfrm>
            <a:prstGeom prst="wedgeRoundRectCallout">
              <a:avLst>
                <a:gd name="adj1" fmla="val -66093"/>
                <a:gd name="adj2" fmla="val 4763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What are you using it for?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57C50F7-FFD0-4B9A-8EF2-C80EEDEC1C61}"/>
              </a:ext>
            </a:extLst>
          </p:cNvPr>
          <p:cNvSpPr txBox="1"/>
          <p:nvPr/>
        </p:nvSpPr>
        <p:spPr>
          <a:xfrm>
            <a:off x="1676400" y="2381071"/>
            <a:ext cx="54342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When considering multicasting, make sure you understand the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276384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Noninteractive Application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162E71-D01A-4814-B7EF-015176588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59290"/>
              </p:ext>
            </p:extLst>
          </p:nvPr>
        </p:nvGraphicFramePr>
        <p:xfrm>
          <a:off x="609600" y="1397000"/>
          <a:ext cx="79248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252142682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315827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4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dirty="0"/>
                        <a:t>noninteractive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3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radio broadcast, IPTV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4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poor quality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bandwidth variations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error/losses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5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Give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 of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31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Recommended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Interleaving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media-independent Forward Error Correction (FEC)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85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83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365F97-E427-4FDE-BFAE-9BB49FA5EAE8}"/>
              </a:ext>
            </a:extLst>
          </p:cNvPr>
          <p:cNvSpPr/>
          <p:nvPr/>
        </p:nvSpPr>
        <p:spPr>
          <a:xfrm>
            <a:off x="1066800" y="2340846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775F56-1B3F-4B06-B337-B7F838DA362E}"/>
              </a:ext>
            </a:extLst>
          </p:cNvPr>
          <p:cNvSpPr/>
          <p:nvPr/>
        </p:nvSpPr>
        <p:spPr>
          <a:xfrm>
            <a:off x="1447800" y="2340846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DE2F81-9751-447C-91ED-EC03D453331D}"/>
              </a:ext>
            </a:extLst>
          </p:cNvPr>
          <p:cNvSpPr/>
          <p:nvPr/>
        </p:nvSpPr>
        <p:spPr>
          <a:xfrm>
            <a:off x="1824606" y="2340846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9B21DE-98D6-4BD0-BA50-56A4A3B6E72A}"/>
              </a:ext>
            </a:extLst>
          </p:cNvPr>
          <p:cNvSpPr/>
          <p:nvPr/>
        </p:nvSpPr>
        <p:spPr>
          <a:xfrm>
            <a:off x="2201412" y="2340846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8B6C31-D763-4FF0-B2EE-4E6A2486CB39}"/>
              </a:ext>
            </a:extLst>
          </p:cNvPr>
          <p:cNvSpPr/>
          <p:nvPr/>
        </p:nvSpPr>
        <p:spPr>
          <a:xfrm>
            <a:off x="685800" y="2340846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Noninteractive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11592-C060-48EE-B2AA-6F18D0071087}"/>
              </a:ext>
            </a:extLst>
          </p:cNvPr>
          <p:cNvSpPr/>
          <p:nvPr/>
        </p:nvSpPr>
        <p:spPr>
          <a:xfrm>
            <a:off x="609600" y="1676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Normal transport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753308-30BD-49E1-B77D-50CB155E3FEF}"/>
              </a:ext>
            </a:extLst>
          </p:cNvPr>
          <p:cNvSpPr/>
          <p:nvPr/>
        </p:nvSpPr>
        <p:spPr>
          <a:xfrm>
            <a:off x="609600" y="307181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Interleaving</a:t>
            </a:r>
            <a:r>
              <a:rPr lang="en-US" dirty="0"/>
              <a:t> transport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6E30AB-BC10-49E3-B7A5-8A89F9EEEE9F}"/>
              </a:ext>
            </a:extLst>
          </p:cNvPr>
          <p:cNvGrpSpPr/>
          <p:nvPr/>
        </p:nvGrpSpPr>
        <p:grpSpPr>
          <a:xfrm>
            <a:off x="685800" y="3697599"/>
            <a:ext cx="1820412" cy="304800"/>
            <a:chOff x="685800" y="3697599"/>
            <a:chExt cx="1820412" cy="304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412635-453B-4A93-B764-E7F3632B3E81}"/>
                </a:ext>
              </a:extLst>
            </p:cNvPr>
            <p:cNvSpPr/>
            <p:nvPr/>
          </p:nvSpPr>
          <p:spPr>
            <a:xfrm>
              <a:off x="1066800" y="36975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AD02E9-E693-4D4A-8B37-AA62EC9A3EC3}"/>
                </a:ext>
              </a:extLst>
            </p:cNvPr>
            <p:cNvSpPr/>
            <p:nvPr/>
          </p:nvSpPr>
          <p:spPr>
            <a:xfrm>
              <a:off x="1447800" y="36975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C98ECD-4F70-4B04-A741-C30B8233DB0B}"/>
                </a:ext>
              </a:extLst>
            </p:cNvPr>
            <p:cNvSpPr/>
            <p:nvPr/>
          </p:nvSpPr>
          <p:spPr>
            <a:xfrm>
              <a:off x="1824606" y="36975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FE8EDE-9648-4844-9032-72886043E4FA}"/>
                </a:ext>
              </a:extLst>
            </p:cNvPr>
            <p:cNvSpPr/>
            <p:nvPr/>
          </p:nvSpPr>
          <p:spPr>
            <a:xfrm>
              <a:off x="2201412" y="36975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A390BF-6DFA-4D55-9EBA-494E2D45FD27}"/>
                </a:ext>
              </a:extLst>
            </p:cNvPr>
            <p:cNvSpPr/>
            <p:nvPr/>
          </p:nvSpPr>
          <p:spPr>
            <a:xfrm>
              <a:off x="685800" y="36975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44D147-0448-45F0-81FC-20114B3D519A}"/>
              </a:ext>
            </a:extLst>
          </p:cNvPr>
          <p:cNvGrpSpPr/>
          <p:nvPr/>
        </p:nvGrpSpPr>
        <p:grpSpPr>
          <a:xfrm>
            <a:off x="1428926" y="4245254"/>
            <a:ext cx="1058412" cy="304800"/>
            <a:chOff x="1824606" y="4419600"/>
            <a:chExt cx="1058412" cy="3048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03D23FC-AD4F-4FFC-A8B1-935793A89D08}"/>
                </a:ext>
              </a:extLst>
            </p:cNvPr>
            <p:cNvSpPr/>
            <p:nvPr/>
          </p:nvSpPr>
          <p:spPr>
            <a:xfrm>
              <a:off x="1824606" y="4419600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4B45CC-6C19-4FAA-8D25-E0F5B9C21F22}"/>
                </a:ext>
              </a:extLst>
            </p:cNvPr>
            <p:cNvSpPr/>
            <p:nvPr/>
          </p:nvSpPr>
          <p:spPr>
            <a:xfrm>
              <a:off x="2201412" y="4419600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4BDCD2-018F-4690-BD51-3164DAB448FE}"/>
                </a:ext>
              </a:extLst>
            </p:cNvPr>
            <p:cNvSpPr/>
            <p:nvPr/>
          </p:nvSpPr>
          <p:spPr>
            <a:xfrm>
              <a:off x="2578218" y="4419600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14253F-D6DE-4DE8-893E-F7C6F88AA43E}"/>
              </a:ext>
            </a:extLst>
          </p:cNvPr>
          <p:cNvGrpSpPr/>
          <p:nvPr/>
        </p:nvGrpSpPr>
        <p:grpSpPr>
          <a:xfrm>
            <a:off x="1050023" y="4245254"/>
            <a:ext cx="1062606" cy="304800"/>
            <a:chOff x="1219200" y="3849999"/>
            <a:chExt cx="1062606" cy="3048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0D3FEE3-EBBF-4DC2-B23F-C456B903F110}"/>
                </a:ext>
              </a:extLst>
            </p:cNvPr>
            <p:cNvSpPr/>
            <p:nvPr/>
          </p:nvSpPr>
          <p:spPr>
            <a:xfrm>
              <a:off x="1219200" y="38499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49054A-BA42-471B-84C5-3A2C40A2685D}"/>
                </a:ext>
              </a:extLst>
            </p:cNvPr>
            <p:cNvSpPr/>
            <p:nvPr/>
          </p:nvSpPr>
          <p:spPr>
            <a:xfrm>
              <a:off x="1600200" y="38499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07AC677-0363-400D-A945-8DC5371AD0F4}"/>
                </a:ext>
              </a:extLst>
            </p:cNvPr>
            <p:cNvSpPr/>
            <p:nvPr/>
          </p:nvSpPr>
          <p:spPr>
            <a:xfrm>
              <a:off x="1977006" y="38499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63AB645-F50C-4547-A0BC-102BF13DF3B2}"/>
              </a:ext>
            </a:extLst>
          </p:cNvPr>
          <p:cNvGrpSpPr/>
          <p:nvPr/>
        </p:nvGrpSpPr>
        <p:grpSpPr>
          <a:xfrm>
            <a:off x="669023" y="4245254"/>
            <a:ext cx="1066800" cy="304800"/>
            <a:chOff x="838200" y="3849999"/>
            <a:chExt cx="1066800" cy="3048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446047-284A-4A81-9ACD-B2BD2E2790D3}"/>
                </a:ext>
              </a:extLst>
            </p:cNvPr>
            <p:cNvSpPr/>
            <p:nvPr/>
          </p:nvSpPr>
          <p:spPr>
            <a:xfrm>
              <a:off x="1219200" y="38499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C20EA2-AD21-4F67-A594-FFDE0558C658}"/>
                </a:ext>
              </a:extLst>
            </p:cNvPr>
            <p:cNvSpPr/>
            <p:nvPr/>
          </p:nvSpPr>
          <p:spPr>
            <a:xfrm>
              <a:off x="1600200" y="38499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619B93-7B48-41C0-A712-9501208A4824}"/>
                </a:ext>
              </a:extLst>
            </p:cNvPr>
            <p:cNvSpPr/>
            <p:nvPr/>
          </p:nvSpPr>
          <p:spPr>
            <a:xfrm>
              <a:off x="838200" y="38499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48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59259E-6 L 0.55086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3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0.58437 0.0030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62552 0.0030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67" y="13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59427 -0.0078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05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62934 -0.0078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58" y="-39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6 L 0.67084 -0.0078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42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Interactive Application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162E71-D01A-4814-B7EF-015176588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91621"/>
              </p:ext>
            </p:extLst>
          </p:nvPr>
        </p:nvGraphicFramePr>
        <p:xfrm>
          <a:off x="609600" y="1397000"/>
          <a:ext cx="7924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252142682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315827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4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dirty="0"/>
                        <a:t>interactive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3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telephony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4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speed of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5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Give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31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Recommended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media-independent Forward Error Correction (FEC)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85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02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Interactive Application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55150E-F1B9-430A-BD46-06D5BF85B6A8}"/>
              </a:ext>
            </a:extLst>
          </p:cNvPr>
          <p:cNvSpPr/>
          <p:nvPr/>
        </p:nvSpPr>
        <p:spPr>
          <a:xfrm>
            <a:off x="457200" y="1524000"/>
            <a:ext cx="70453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dk1"/>
                </a:solidFill>
              </a:rPr>
              <a:t>Forward Error Correction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Encoded Bit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Corresponding Codeword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Hamming Distance</a:t>
            </a:r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553CCA5-E248-49C9-9CFB-B4DB0C806EAF}"/>
              </a:ext>
            </a:extLst>
          </p:cNvPr>
          <p:cNvGrpSpPr/>
          <p:nvPr/>
        </p:nvGrpSpPr>
        <p:grpSpPr>
          <a:xfrm>
            <a:off x="3446477" y="1810795"/>
            <a:ext cx="5133363" cy="685800"/>
            <a:chOff x="3563923" y="5105401"/>
            <a:chExt cx="5133363" cy="685800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E0AEAE41-A0F9-4E7F-800B-F438F623D14C}"/>
                </a:ext>
              </a:extLst>
            </p:cNvPr>
            <p:cNvSpPr/>
            <p:nvPr/>
          </p:nvSpPr>
          <p:spPr>
            <a:xfrm>
              <a:off x="3563923" y="5105401"/>
              <a:ext cx="533400" cy="68580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9754B2C-EE08-4D42-AB2D-EB4302CEF442}"/>
                </a:ext>
              </a:extLst>
            </p:cNvPr>
            <p:cNvSpPr txBox="1"/>
            <p:nvPr/>
          </p:nvSpPr>
          <p:spPr>
            <a:xfrm>
              <a:off x="4277686" y="5144870"/>
              <a:ext cx="441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by the source and receiver as agreed upon encoding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7E99B58-8CD5-4EB9-B8B2-10028417A0B7}"/>
              </a:ext>
            </a:extLst>
          </p:cNvPr>
          <p:cNvGrpSpPr/>
          <p:nvPr/>
        </p:nvGrpSpPr>
        <p:grpSpPr>
          <a:xfrm>
            <a:off x="3446477" y="2496595"/>
            <a:ext cx="5250110" cy="646331"/>
            <a:chOff x="3563923" y="5903878"/>
            <a:chExt cx="5250110" cy="64633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EAB57B-A3BE-4CCB-8BF6-CBED49BC9C06}"/>
                </a:ext>
              </a:extLst>
            </p:cNvPr>
            <p:cNvSpPr txBox="1"/>
            <p:nvPr/>
          </p:nvSpPr>
          <p:spPr>
            <a:xfrm>
              <a:off x="4242033" y="5903878"/>
              <a:ext cx="457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Used by the receiver to determine corrupt data and find correct encoded bits</a:t>
              </a:r>
            </a:p>
          </p:txBody>
        </p:sp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FEF2B5B2-A1FA-4C25-B082-971F6914D15C}"/>
                </a:ext>
              </a:extLst>
            </p:cNvPr>
            <p:cNvSpPr/>
            <p:nvPr/>
          </p:nvSpPr>
          <p:spPr>
            <a:xfrm>
              <a:off x="3563923" y="5969529"/>
              <a:ext cx="533400" cy="515031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FED848C-2709-44CD-8430-A25EA514E28C}"/>
              </a:ext>
            </a:extLst>
          </p:cNvPr>
          <p:cNvGrpSpPr/>
          <p:nvPr/>
        </p:nvGrpSpPr>
        <p:grpSpPr>
          <a:xfrm>
            <a:off x="1321269" y="3621244"/>
            <a:ext cx="6165905" cy="343948"/>
            <a:chOff x="1321269" y="3621244"/>
            <a:chExt cx="6165905" cy="34394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304F56-1F97-4C51-905C-A95ABB22E318}"/>
                </a:ext>
              </a:extLst>
            </p:cNvPr>
            <p:cNvSpPr/>
            <p:nvPr/>
          </p:nvSpPr>
          <p:spPr>
            <a:xfrm>
              <a:off x="1321269" y="3621244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E9104C-3B14-444C-9E89-316F353789D7}"/>
                </a:ext>
              </a:extLst>
            </p:cNvPr>
            <p:cNvSpPr/>
            <p:nvPr/>
          </p:nvSpPr>
          <p:spPr>
            <a:xfrm>
              <a:off x="2159469" y="3640818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573AA67-4527-4AF3-8689-6B197369A269}"/>
                </a:ext>
              </a:extLst>
            </p:cNvPr>
            <p:cNvSpPr/>
            <p:nvPr/>
          </p:nvSpPr>
          <p:spPr>
            <a:xfrm>
              <a:off x="2997669" y="366039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47C2492-058A-4281-BCC0-82C33826C0A4}"/>
                </a:ext>
              </a:extLst>
            </p:cNvPr>
            <p:cNvSpPr/>
            <p:nvPr/>
          </p:nvSpPr>
          <p:spPr>
            <a:xfrm>
              <a:off x="3835869" y="366039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C27F50F-D046-4B5C-98E5-343538C407E3}"/>
                </a:ext>
              </a:extLst>
            </p:cNvPr>
            <p:cNvSpPr/>
            <p:nvPr/>
          </p:nvSpPr>
          <p:spPr>
            <a:xfrm>
              <a:off x="4674069" y="366039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3E2D0F-EE4D-40C9-AD54-48ED6CB55058}"/>
                </a:ext>
              </a:extLst>
            </p:cNvPr>
            <p:cNvSpPr/>
            <p:nvPr/>
          </p:nvSpPr>
          <p:spPr>
            <a:xfrm>
              <a:off x="5511220" y="366039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1799FBD-8227-40EF-B77E-3EFF30DBF560}"/>
                </a:ext>
              </a:extLst>
            </p:cNvPr>
            <p:cNvSpPr/>
            <p:nvPr/>
          </p:nvSpPr>
          <p:spPr>
            <a:xfrm>
              <a:off x="6346797" y="366039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73FE60F-EE09-4A56-83D7-4D7984BD4DDE}"/>
                </a:ext>
              </a:extLst>
            </p:cNvPr>
            <p:cNvSpPr/>
            <p:nvPr/>
          </p:nvSpPr>
          <p:spPr>
            <a:xfrm>
              <a:off x="7182374" y="366039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7D096B-4245-4655-8DB2-7F0902D5F5DE}"/>
              </a:ext>
            </a:extLst>
          </p:cNvPr>
          <p:cNvSpPr/>
          <p:nvPr/>
        </p:nvSpPr>
        <p:spPr>
          <a:xfrm>
            <a:off x="990600" y="4049557"/>
            <a:ext cx="6858000" cy="3433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encoder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3814E0-3EF9-4E1D-AF90-51A11FC9B75C}"/>
              </a:ext>
            </a:extLst>
          </p:cNvPr>
          <p:cNvGrpSpPr/>
          <p:nvPr/>
        </p:nvGrpSpPr>
        <p:grpSpPr>
          <a:xfrm>
            <a:off x="1166075" y="4498148"/>
            <a:ext cx="6449031" cy="328086"/>
            <a:chOff x="1166075" y="4498148"/>
            <a:chExt cx="6449031" cy="32808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392E69-3BF9-43A9-90E8-CE3CF31869B4}"/>
                </a:ext>
              </a:extLst>
            </p:cNvPr>
            <p:cNvSpPr/>
            <p:nvPr/>
          </p:nvSpPr>
          <p:spPr>
            <a:xfrm>
              <a:off x="1166075" y="4498148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11100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0BBB9C2-0FED-40D7-8042-CC60FD97FC98}"/>
                </a:ext>
              </a:extLst>
            </p:cNvPr>
            <p:cNvSpPr/>
            <p:nvPr/>
          </p:nvSpPr>
          <p:spPr>
            <a:xfrm>
              <a:off x="2032234" y="4502958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00000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9CFF6A9-B023-4891-BAF4-B56B02C05B3B}"/>
                </a:ext>
              </a:extLst>
            </p:cNvPr>
            <p:cNvSpPr/>
            <p:nvPr/>
          </p:nvSpPr>
          <p:spPr>
            <a:xfrm>
              <a:off x="2870434" y="4498148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11100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745938F-7DD5-4AED-A36F-B1C117D9148A}"/>
                </a:ext>
              </a:extLst>
            </p:cNvPr>
            <p:cNvSpPr/>
            <p:nvPr/>
          </p:nvSpPr>
          <p:spPr>
            <a:xfrm>
              <a:off x="3700242" y="4499797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01111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C16F298-EBDF-4753-81DA-A507F1F1627D}"/>
                </a:ext>
              </a:extLst>
            </p:cNvPr>
            <p:cNvSpPr/>
            <p:nvPr/>
          </p:nvSpPr>
          <p:spPr>
            <a:xfrm>
              <a:off x="4546834" y="4517722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01111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69280DB-6D0A-482F-BC80-F6C7E5DFDE32}"/>
                </a:ext>
              </a:extLst>
            </p:cNvPr>
            <p:cNvSpPr/>
            <p:nvPr/>
          </p:nvSpPr>
          <p:spPr>
            <a:xfrm>
              <a:off x="5388529" y="4521434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10011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17A7529-BD46-4818-8F52-62A38A9E3812}"/>
                </a:ext>
              </a:extLst>
            </p:cNvPr>
            <p:cNvSpPr/>
            <p:nvPr/>
          </p:nvSpPr>
          <p:spPr>
            <a:xfrm>
              <a:off x="6214842" y="4518163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00000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C410752-4B50-4734-8D24-290D1D87AA6A}"/>
                </a:ext>
              </a:extLst>
            </p:cNvPr>
            <p:cNvSpPr/>
            <p:nvPr/>
          </p:nvSpPr>
          <p:spPr>
            <a:xfrm>
              <a:off x="7055837" y="4517722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1001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99FB9-D5B0-4D9D-B47B-ECA0EED08179}"/>
              </a:ext>
            </a:extLst>
          </p:cNvPr>
          <p:cNvGrpSpPr/>
          <p:nvPr/>
        </p:nvGrpSpPr>
        <p:grpSpPr>
          <a:xfrm>
            <a:off x="1194034" y="5327693"/>
            <a:ext cx="6421072" cy="328086"/>
            <a:chOff x="1194034" y="5327693"/>
            <a:chExt cx="6421072" cy="32808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62FD22C-8230-4C67-8CA1-160800E90360}"/>
                </a:ext>
              </a:extLst>
            </p:cNvPr>
            <p:cNvSpPr/>
            <p:nvPr/>
          </p:nvSpPr>
          <p:spPr>
            <a:xfrm>
              <a:off x="1194034" y="5327693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11100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2A7D641-50A7-4ACD-B67C-37FAC3B19F69}"/>
                </a:ext>
              </a:extLst>
            </p:cNvPr>
            <p:cNvSpPr/>
            <p:nvPr/>
          </p:nvSpPr>
          <p:spPr>
            <a:xfrm>
              <a:off x="2032234" y="5332503"/>
              <a:ext cx="559269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10000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2FA3F56-DFEA-44E6-8637-9DDE6CF35090}"/>
                </a:ext>
              </a:extLst>
            </p:cNvPr>
            <p:cNvSpPr/>
            <p:nvPr/>
          </p:nvSpPr>
          <p:spPr>
            <a:xfrm>
              <a:off x="2870434" y="5327693"/>
              <a:ext cx="559269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11110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AA8A546-FD05-433B-B233-F9FBD504772E}"/>
                </a:ext>
              </a:extLst>
            </p:cNvPr>
            <p:cNvSpPr/>
            <p:nvPr/>
          </p:nvSpPr>
          <p:spPr>
            <a:xfrm>
              <a:off x="3700242" y="5329342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01111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F6F1775-7D18-484C-83E8-6B9E5D5DB4F8}"/>
                </a:ext>
              </a:extLst>
            </p:cNvPr>
            <p:cNvSpPr/>
            <p:nvPr/>
          </p:nvSpPr>
          <p:spPr>
            <a:xfrm>
              <a:off x="4546834" y="5347267"/>
              <a:ext cx="559269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01010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8E9AC3B-45E7-4791-A29F-71B68E50188E}"/>
                </a:ext>
              </a:extLst>
            </p:cNvPr>
            <p:cNvSpPr/>
            <p:nvPr/>
          </p:nvSpPr>
          <p:spPr>
            <a:xfrm>
              <a:off x="5388529" y="5350979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10011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F605862-8454-40B8-9C49-244E42C53CB0}"/>
                </a:ext>
              </a:extLst>
            </p:cNvPr>
            <p:cNvSpPr/>
            <p:nvPr/>
          </p:nvSpPr>
          <p:spPr>
            <a:xfrm>
              <a:off x="6214842" y="5347708"/>
              <a:ext cx="559269" cy="304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10011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215D7D1-259B-4426-AAC4-5ADFAB6508A8}"/>
                </a:ext>
              </a:extLst>
            </p:cNvPr>
            <p:cNvSpPr/>
            <p:nvPr/>
          </p:nvSpPr>
          <p:spPr>
            <a:xfrm>
              <a:off x="7055837" y="5347267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1001</a:t>
              </a:r>
            </a:p>
          </p:txBody>
        </p:sp>
      </p:grp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5624431-5ACF-4379-91DB-C0BDBEF85D0E}"/>
              </a:ext>
            </a:extLst>
          </p:cNvPr>
          <p:cNvSpPr/>
          <p:nvPr/>
        </p:nvSpPr>
        <p:spPr>
          <a:xfrm>
            <a:off x="990600" y="5752655"/>
            <a:ext cx="6858000" cy="3433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decoder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7BAB1-178D-48E1-B3B2-0545FE4E87A8}"/>
              </a:ext>
            </a:extLst>
          </p:cNvPr>
          <p:cNvSpPr txBox="1"/>
          <p:nvPr/>
        </p:nvSpPr>
        <p:spPr>
          <a:xfrm>
            <a:off x="990601" y="4937874"/>
            <a:ext cx="6857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--- transported ---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02EBE1-CB95-4A5B-B64A-7FD2E1A66603}"/>
              </a:ext>
            </a:extLst>
          </p:cNvPr>
          <p:cNvGrpSpPr/>
          <p:nvPr/>
        </p:nvGrpSpPr>
        <p:grpSpPr>
          <a:xfrm>
            <a:off x="1293310" y="6203464"/>
            <a:ext cx="6165905" cy="343948"/>
            <a:chOff x="1293310" y="6203464"/>
            <a:chExt cx="6165905" cy="34394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06D14B9-BE05-49FE-8F1F-172E13DCEEBF}"/>
                </a:ext>
              </a:extLst>
            </p:cNvPr>
            <p:cNvSpPr/>
            <p:nvPr/>
          </p:nvSpPr>
          <p:spPr>
            <a:xfrm>
              <a:off x="1293310" y="6203464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D1B184-7DD2-48C6-917F-063F834D654D}"/>
                </a:ext>
              </a:extLst>
            </p:cNvPr>
            <p:cNvSpPr/>
            <p:nvPr/>
          </p:nvSpPr>
          <p:spPr>
            <a:xfrm>
              <a:off x="2131510" y="6223038"/>
              <a:ext cx="304800" cy="304800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00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8AFFB60-BDBB-44CA-9993-2418231DE3F5}"/>
                </a:ext>
              </a:extLst>
            </p:cNvPr>
            <p:cNvSpPr/>
            <p:nvPr/>
          </p:nvSpPr>
          <p:spPr>
            <a:xfrm>
              <a:off x="2969710" y="6242612"/>
              <a:ext cx="304800" cy="304800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65D6427-37C2-421E-8252-3FAB1770A732}"/>
                </a:ext>
              </a:extLst>
            </p:cNvPr>
            <p:cNvSpPr/>
            <p:nvPr/>
          </p:nvSpPr>
          <p:spPr>
            <a:xfrm>
              <a:off x="3807910" y="624261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E596481-40A6-4F66-BF08-8E8C1391AABE}"/>
                </a:ext>
              </a:extLst>
            </p:cNvPr>
            <p:cNvSpPr/>
            <p:nvPr/>
          </p:nvSpPr>
          <p:spPr>
            <a:xfrm>
              <a:off x="4558723" y="6223038"/>
              <a:ext cx="53549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resend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CCBDA13-5BE1-4894-AE34-F9377E573731}"/>
                </a:ext>
              </a:extLst>
            </p:cNvPr>
            <p:cNvSpPr/>
            <p:nvPr/>
          </p:nvSpPr>
          <p:spPr>
            <a:xfrm>
              <a:off x="5483261" y="624261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75F3460-58FD-4E0E-B333-C4DD3D0C8BEA}"/>
                </a:ext>
              </a:extLst>
            </p:cNvPr>
            <p:cNvSpPr/>
            <p:nvPr/>
          </p:nvSpPr>
          <p:spPr>
            <a:xfrm>
              <a:off x="6318838" y="6242612"/>
              <a:ext cx="304800" cy="304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5FE8623-CFCA-4018-A07D-5AC51ED332AC}"/>
                </a:ext>
              </a:extLst>
            </p:cNvPr>
            <p:cNvSpPr/>
            <p:nvPr/>
          </p:nvSpPr>
          <p:spPr>
            <a:xfrm>
              <a:off x="7154415" y="624261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85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2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Multicasting Pitfalls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B40A35-DB1E-4E3D-AC7F-656A6E967CD0}"/>
              </a:ext>
            </a:extLst>
          </p:cNvPr>
          <p:cNvGrpSpPr/>
          <p:nvPr/>
        </p:nvGrpSpPr>
        <p:grpSpPr>
          <a:xfrm>
            <a:off x="4191000" y="2900065"/>
            <a:ext cx="3293494" cy="3293494"/>
            <a:chOff x="4724400" y="1905000"/>
            <a:chExt cx="3293494" cy="3293494"/>
          </a:xfrm>
        </p:grpSpPr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59302E30-E768-4591-8619-BD98516AD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905000"/>
              <a:ext cx="3293494" cy="3293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AB4BAF5-E996-487A-9D6C-ECEB4BF55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068" y="3579207"/>
              <a:ext cx="276138" cy="27613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00EA59-C66C-4C4C-87B0-D46DB0854D9D}"/>
                </a:ext>
              </a:extLst>
            </p:cNvPr>
            <p:cNvSpPr txBox="1"/>
            <p:nvPr/>
          </p:nvSpPr>
          <p:spPr>
            <a:xfrm>
              <a:off x="5494206" y="3551747"/>
              <a:ext cx="1418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OBJECTS IN THE MIRROR ARE CLOSER THAN THEY APPEAR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AC24D56-DAAF-4A21-A631-C9DCC28EA38B}"/>
              </a:ext>
            </a:extLst>
          </p:cNvPr>
          <p:cNvSpPr txBox="1"/>
          <p:nvPr/>
        </p:nvSpPr>
        <p:spPr>
          <a:xfrm>
            <a:off x="804264" y="2438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jumping in, just remember …</a:t>
            </a:r>
          </a:p>
        </p:txBody>
      </p:sp>
    </p:spTree>
    <p:extLst>
      <p:ext uri="{BB962C8B-B14F-4D97-AF65-F5344CB8AC3E}">
        <p14:creationId xmlns:p14="http://schemas.microsoft.com/office/powerpoint/2010/main" val="1661070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Multicasting Pitfalls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E8989-F15E-45C8-9EEE-6C183C481B78}"/>
              </a:ext>
            </a:extLst>
          </p:cNvPr>
          <p:cNvSpPr txBox="1"/>
          <p:nvPr/>
        </p:nvSpPr>
        <p:spPr>
          <a:xfrm>
            <a:off x="685800" y="175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Issue</a:t>
            </a:r>
            <a:endParaRPr lang="en-US" u="sng" dirty="0"/>
          </a:p>
          <a:p>
            <a:r>
              <a:rPr lang="en-US" dirty="0"/>
              <a:t>Packets delivered are not reaching the receivers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1688F-4A01-409F-AB20-A376C6368092}"/>
              </a:ext>
            </a:extLst>
          </p:cNvPr>
          <p:cNvSpPr txBox="1"/>
          <p:nvPr/>
        </p:nvSpPr>
        <p:spPr>
          <a:xfrm>
            <a:off x="685800" y="2733893"/>
            <a:ext cx="419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Causes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Reverse Path Forwarding (RPF) check failure because the data distribution tree is not the same as the unicast routing topology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Receivers not bound to the socket for the “group”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Firewall not configured to reply transports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Senders and Receivers on different VLANs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IP Group Management Protocol (IGMP) snooping or querying not enabled on switch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96D68-EDA5-450F-9C36-6FEA662A5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270" y="3352800"/>
            <a:ext cx="289758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multicasting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hook &amp; dynamic plugins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7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Multicasting Pitfalls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E8989-F15E-45C8-9EEE-6C183C481B78}"/>
              </a:ext>
            </a:extLst>
          </p:cNvPr>
          <p:cNvSpPr txBox="1"/>
          <p:nvPr/>
        </p:nvSpPr>
        <p:spPr>
          <a:xfrm>
            <a:off x="685800" y="175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Issue</a:t>
            </a:r>
          </a:p>
          <a:p>
            <a:r>
              <a:rPr lang="en-US" dirty="0"/>
              <a:t>Mimicking a DDoS attack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1688F-4A01-409F-AB20-A376C6368092}"/>
              </a:ext>
            </a:extLst>
          </p:cNvPr>
          <p:cNvSpPr txBox="1"/>
          <p:nvPr/>
        </p:nvSpPr>
        <p:spPr>
          <a:xfrm>
            <a:off x="685800" y="3325321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Switches that don’t understand multicast addresses broadcast to all LAN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Uncontrolled bidirectional request &amp; respond (having every listener to respond to the sender or group)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880F3-9B78-4637-A11E-DA0BB7F5E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429000"/>
            <a:ext cx="377780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81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Multicasting Pitfalls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E8989-F15E-45C8-9EEE-6C183C481B78}"/>
              </a:ext>
            </a:extLst>
          </p:cNvPr>
          <p:cNvSpPr txBox="1"/>
          <p:nvPr/>
        </p:nvSpPr>
        <p:spPr>
          <a:xfrm>
            <a:off x="685800" y="175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Issue</a:t>
            </a:r>
          </a:p>
          <a:p>
            <a:r>
              <a:rPr lang="en-US" dirty="0"/>
              <a:t>Multicasting doesn’t work in the Cloud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1688F-4A01-409F-AB20-A376C6368092}"/>
              </a:ext>
            </a:extLst>
          </p:cNvPr>
          <p:cNvSpPr txBox="1"/>
          <p:nvPr/>
        </p:nvSpPr>
        <p:spPr>
          <a:xfrm>
            <a:off x="685800" y="3325321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Multicasting UDP unsupported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59A91-FE22-426C-B01F-5C839F33D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286000"/>
            <a:ext cx="1581835" cy="15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00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multicasting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hook &amp; dynamic plugins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00347 -0.081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Where to Improve?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6091E-849E-42F6-9BC2-78A095B3F0E0}"/>
              </a:ext>
            </a:extLst>
          </p:cNvPr>
          <p:cNvSpPr txBox="1"/>
          <p:nvPr/>
        </p:nvSpPr>
        <p:spPr>
          <a:xfrm>
            <a:off x="1219200" y="165868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3E04D2-975D-45FF-94CC-5DB3EB2DE824}"/>
              </a:ext>
            </a:extLst>
          </p:cNvPr>
          <p:cNvCxnSpPr>
            <a:cxnSpLocks/>
          </p:cNvCxnSpPr>
          <p:nvPr/>
        </p:nvCxnSpPr>
        <p:spPr>
          <a:xfrm>
            <a:off x="685800" y="2116455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A60DD73-3593-4046-9295-E18EC0AE5518}"/>
              </a:ext>
            </a:extLst>
          </p:cNvPr>
          <p:cNvGrpSpPr/>
          <p:nvPr/>
        </p:nvGrpSpPr>
        <p:grpSpPr>
          <a:xfrm>
            <a:off x="685800" y="2444592"/>
            <a:ext cx="3657587" cy="2933342"/>
            <a:chOff x="685800" y="2444592"/>
            <a:chExt cx="3657587" cy="29333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D767E1-9883-4CD6-BCC4-492049DA2192}"/>
                </a:ext>
              </a:extLst>
            </p:cNvPr>
            <p:cNvSpPr txBox="1"/>
            <p:nvPr/>
          </p:nvSpPr>
          <p:spPr>
            <a:xfrm>
              <a:off x="685801" y="2444592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High Availability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33139C-91AF-409A-AA16-515F057E8BA4}"/>
                </a:ext>
              </a:extLst>
            </p:cNvPr>
            <p:cNvSpPr txBox="1"/>
            <p:nvPr/>
          </p:nvSpPr>
          <p:spPr>
            <a:xfrm>
              <a:off x="685800" y="2957394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Scalability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E58C17-680F-46BA-B7A4-027918B97769}"/>
                </a:ext>
              </a:extLst>
            </p:cNvPr>
            <p:cNvSpPr txBox="1"/>
            <p:nvPr/>
          </p:nvSpPr>
          <p:spPr>
            <a:xfrm>
              <a:off x="685800" y="3470196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Time To Market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992D7D-BC83-4165-A574-D3080D51A8CC}"/>
                </a:ext>
              </a:extLst>
            </p:cNvPr>
            <p:cNvSpPr txBox="1"/>
            <p:nvPr/>
          </p:nvSpPr>
          <p:spPr>
            <a:xfrm>
              <a:off x="685800" y="3982998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Driven Decisions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73A95D-854C-48AA-B286-75738ABB32BD}"/>
                </a:ext>
              </a:extLst>
            </p:cNvPr>
            <p:cNvSpPr txBox="1"/>
            <p:nvPr/>
          </p:nvSpPr>
          <p:spPr>
            <a:xfrm>
              <a:off x="685800" y="4495800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Customer Centric Products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079A370-DE04-4D0E-B98D-E5FE40EC0040}"/>
                </a:ext>
              </a:extLst>
            </p:cNvPr>
            <p:cNvSpPr txBox="1"/>
            <p:nvPr/>
          </p:nvSpPr>
          <p:spPr>
            <a:xfrm>
              <a:off x="685800" y="5008602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High Performance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6024D4-3A77-4E41-A9AB-70E8AEF6ADC0}"/>
              </a:ext>
            </a:extLst>
          </p:cNvPr>
          <p:cNvGrpSpPr/>
          <p:nvPr/>
        </p:nvGrpSpPr>
        <p:grpSpPr>
          <a:xfrm>
            <a:off x="685800" y="2444592"/>
            <a:ext cx="3657587" cy="2933342"/>
            <a:chOff x="685800" y="2444592"/>
            <a:chExt cx="3657587" cy="2933342"/>
          </a:xfrm>
          <a:solidFill>
            <a:schemeClr val="bg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E1E2E6-FB7A-480B-B07D-6F6DC46476F2}"/>
                </a:ext>
              </a:extLst>
            </p:cNvPr>
            <p:cNvSpPr txBox="1"/>
            <p:nvPr/>
          </p:nvSpPr>
          <p:spPr>
            <a:xfrm>
              <a:off x="685801" y="2444592"/>
              <a:ext cx="36575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High Availability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0645DA-7B2B-4682-BC1D-B232527DD288}"/>
                </a:ext>
              </a:extLst>
            </p:cNvPr>
            <p:cNvSpPr txBox="1"/>
            <p:nvPr/>
          </p:nvSpPr>
          <p:spPr>
            <a:xfrm>
              <a:off x="685800" y="2957394"/>
              <a:ext cx="36575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Scalability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9DA4E3-CD85-404F-83A5-3F7FA67A86F6}"/>
                </a:ext>
              </a:extLst>
            </p:cNvPr>
            <p:cNvSpPr txBox="1"/>
            <p:nvPr/>
          </p:nvSpPr>
          <p:spPr>
            <a:xfrm>
              <a:off x="685800" y="3470196"/>
              <a:ext cx="36575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Time To Market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D9803B-84ED-43AD-A2A1-AA35C301F5B5}"/>
                </a:ext>
              </a:extLst>
            </p:cNvPr>
            <p:cNvSpPr txBox="1"/>
            <p:nvPr/>
          </p:nvSpPr>
          <p:spPr>
            <a:xfrm>
              <a:off x="685800" y="3982998"/>
              <a:ext cx="36575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Data Driven Decisions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10C6CB-22CD-4613-B0CC-0D14A4DD6662}"/>
                </a:ext>
              </a:extLst>
            </p:cNvPr>
            <p:cNvSpPr txBox="1"/>
            <p:nvPr/>
          </p:nvSpPr>
          <p:spPr>
            <a:xfrm>
              <a:off x="685800" y="4495800"/>
              <a:ext cx="36575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Customer Centric Products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A03FB8-E084-499B-9D59-9E5040F968A1}"/>
                </a:ext>
              </a:extLst>
            </p:cNvPr>
            <p:cNvSpPr txBox="1"/>
            <p:nvPr/>
          </p:nvSpPr>
          <p:spPr>
            <a:xfrm>
              <a:off x="685800" y="5008602"/>
              <a:ext cx="36575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High Performance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68A82FB-5DF6-4BFF-ABD3-B0B179B9C0E9}"/>
              </a:ext>
            </a:extLst>
          </p:cNvPr>
          <p:cNvSpPr txBox="1"/>
          <p:nvPr/>
        </p:nvSpPr>
        <p:spPr>
          <a:xfrm rot="563462">
            <a:off x="4370531" y="2931110"/>
            <a:ext cx="3756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Simplified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1381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Simplify Messaging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750684-163F-437F-8596-80D9AC4A2CF8}"/>
              </a:ext>
            </a:extLst>
          </p:cNvPr>
          <p:cNvGrpSpPr/>
          <p:nvPr/>
        </p:nvGrpSpPr>
        <p:grpSpPr>
          <a:xfrm>
            <a:off x="1526656" y="4154901"/>
            <a:ext cx="1414780" cy="2428461"/>
            <a:chOff x="1341120" y="4876800"/>
            <a:chExt cx="1414780" cy="2428461"/>
          </a:xfrm>
        </p:grpSpPr>
        <p:sp>
          <p:nvSpPr>
            <p:cNvPr id="63" name="Rounded Rectangle 35">
              <a:extLst>
                <a:ext uri="{FF2B5EF4-FFF2-40B4-BE49-F238E27FC236}">
                  <a16:creationId xmlns:a16="http://schemas.microsoft.com/office/drawing/2014/main" id="{2DB87D73-9A1D-4B62-AEBD-21AC3C6F1B37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36">
              <a:extLst>
                <a:ext uri="{FF2B5EF4-FFF2-40B4-BE49-F238E27FC236}">
                  <a16:creationId xmlns:a16="http://schemas.microsoft.com/office/drawing/2014/main" id="{15A33758-93E5-451B-8BB7-12DC0EACA497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activity logging</a:t>
              </a:r>
            </a:p>
          </p:txBody>
        </p:sp>
        <p:sp>
          <p:nvSpPr>
            <p:cNvPr id="65" name="Rounded Rectangle 37">
              <a:extLst>
                <a:ext uri="{FF2B5EF4-FFF2-40B4-BE49-F238E27FC236}">
                  <a16:creationId xmlns:a16="http://schemas.microsoft.com/office/drawing/2014/main" id="{E8E01489-5BA4-4A50-91C3-4F945420A738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43B87A9-BDA4-4549-9FFD-0DDCD25D1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B23A908-9000-49DD-9BD6-0BB932BC1350}"/>
                </a:ext>
              </a:extLst>
            </p:cNvPr>
            <p:cNvCxnSpPr>
              <a:stCxn id="63" idx="2"/>
              <a:endCxn id="6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4CBD17-9A66-41B4-9CE7-E3FDCAF9EC38}"/>
              </a:ext>
            </a:extLst>
          </p:cNvPr>
          <p:cNvGrpSpPr/>
          <p:nvPr/>
        </p:nvGrpSpPr>
        <p:grpSpPr>
          <a:xfrm>
            <a:off x="3075383" y="4140096"/>
            <a:ext cx="1414780" cy="2428461"/>
            <a:chOff x="1341120" y="4876800"/>
            <a:chExt cx="1414780" cy="2428461"/>
          </a:xfrm>
        </p:grpSpPr>
        <p:sp>
          <p:nvSpPr>
            <p:cNvPr id="58" name="Rounded Rectangle 30">
              <a:extLst>
                <a:ext uri="{FF2B5EF4-FFF2-40B4-BE49-F238E27FC236}">
                  <a16:creationId xmlns:a16="http://schemas.microsoft.com/office/drawing/2014/main" id="{6E6ACA9B-29F4-4E4D-949B-26FAF2E869D2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31">
              <a:extLst>
                <a:ext uri="{FF2B5EF4-FFF2-40B4-BE49-F238E27FC236}">
                  <a16:creationId xmlns:a16="http://schemas.microsoft.com/office/drawing/2014/main" id="{9DC69DF6-7819-4E15-8AFC-42FC08F9AC4A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reportable data</a:t>
              </a:r>
            </a:p>
          </p:txBody>
        </p:sp>
        <p:sp>
          <p:nvSpPr>
            <p:cNvPr id="60" name="Rounded Rectangle 32">
              <a:extLst>
                <a:ext uri="{FF2B5EF4-FFF2-40B4-BE49-F238E27FC236}">
                  <a16:creationId xmlns:a16="http://schemas.microsoft.com/office/drawing/2014/main" id="{7FF2DB54-AC02-4054-8C41-F5044973DD41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408667F-F83F-41FA-A61F-FF215710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0A3FAC6-D59D-4F39-B176-BC50DBDFEF8F}"/>
                </a:ext>
              </a:extLst>
            </p:cNvPr>
            <p:cNvCxnSpPr>
              <a:stCxn id="58" idx="2"/>
              <a:endCxn id="61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C40E90-B74D-4EA7-8C33-2E8B97011805}"/>
              </a:ext>
            </a:extLst>
          </p:cNvPr>
          <p:cNvGrpSpPr/>
          <p:nvPr/>
        </p:nvGrpSpPr>
        <p:grpSpPr>
          <a:xfrm>
            <a:off x="4627173" y="4154901"/>
            <a:ext cx="1414780" cy="2428461"/>
            <a:chOff x="1341120" y="4876800"/>
            <a:chExt cx="1414780" cy="2428461"/>
          </a:xfrm>
        </p:grpSpPr>
        <p:sp>
          <p:nvSpPr>
            <p:cNvPr id="53" name="Rounded Rectangle 25">
              <a:extLst>
                <a:ext uri="{FF2B5EF4-FFF2-40B4-BE49-F238E27FC236}">
                  <a16:creationId xmlns:a16="http://schemas.microsoft.com/office/drawing/2014/main" id="{13023D77-07F6-4DA9-A532-2069239D75D2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26">
              <a:extLst>
                <a:ext uri="{FF2B5EF4-FFF2-40B4-BE49-F238E27FC236}">
                  <a16:creationId xmlns:a16="http://schemas.microsoft.com/office/drawing/2014/main" id="{21C18106-0363-4407-AB32-94B6090C705A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notification service</a:t>
              </a:r>
            </a:p>
          </p:txBody>
        </p:sp>
        <p:sp>
          <p:nvSpPr>
            <p:cNvPr id="55" name="Rounded Rectangle 27">
              <a:extLst>
                <a:ext uri="{FF2B5EF4-FFF2-40B4-BE49-F238E27FC236}">
                  <a16:creationId xmlns:a16="http://schemas.microsoft.com/office/drawing/2014/main" id="{87C3D819-18D7-432C-B5F3-090200E40781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242B689-BF3B-470F-9236-FE49B095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37CED03-1579-4622-A682-F15F934973F6}"/>
                </a:ext>
              </a:extLst>
            </p:cNvPr>
            <p:cNvCxnSpPr>
              <a:stCxn id="53" idx="2"/>
              <a:endCxn id="5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F40247-EC76-46F9-9DCE-3060D7CD5E1D}"/>
              </a:ext>
            </a:extLst>
          </p:cNvPr>
          <p:cNvGrpSpPr/>
          <p:nvPr/>
        </p:nvGrpSpPr>
        <p:grpSpPr>
          <a:xfrm>
            <a:off x="6182100" y="4140096"/>
            <a:ext cx="1414780" cy="2428461"/>
            <a:chOff x="1341120" y="4876800"/>
            <a:chExt cx="1414780" cy="2428461"/>
          </a:xfrm>
        </p:grpSpPr>
        <p:sp>
          <p:nvSpPr>
            <p:cNvPr id="48" name="Rounded Rectangle 20">
              <a:extLst>
                <a:ext uri="{FF2B5EF4-FFF2-40B4-BE49-F238E27FC236}">
                  <a16:creationId xmlns:a16="http://schemas.microsoft.com/office/drawing/2014/main" id="{7621770E-5E19-48E0-828D-CD2F814C192B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21">
              <a:extLst>
                <a:ext uri="{FF2B5EF4-FFF2-40B4-BE49-F238E27FC236}">
                  <a16:creationId xmlns:a16="http://schemas.microsoft.com/office/drawing/2014/main" id="{4C7C6765-0F90-4042-827D-0A40D12033BA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account</a:t>
              </a:r>
            </a:p>
            <a:p>
              <a:pPr algn="ctr"/>
              <a:r>
                <a:rPr lang="en-US" sz="1600" dirty="0" err="1"/>
                <a:t>mngmt</a:t>
              </a:r>
              <a:endParaRPr lang="en-US" sz="1600" dirty="0"/>
            </a:p>
          </p:txBody>
        </p:sp>
        <p:sp>
          <p:nvSpPr>
            <p:cNvPr id="50" name="Rounded Rectangle 22">
              <a:extLst>
                <a:ext uri="{FF2B5EF4-FFF2-40B4-BE49-F238E27FC236}">
                  <a16:creationId xmlns:a16="http://schemas.microsoft.com/office/drawing/2014/main" id="{37061243-734F-4972-A097-486B3D255201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E8290D4-E1FB-455C-ABB3-64DBCB758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E18AFCF-1D64-497D-87D3-63C08C7AF67C}"/>
                </a:ext>
              </a:extLst>
            </p:cNvPr>
            <p:cNvCxnSpPr>
              <a:cxnSpLocks/>
              <a:stCxn id="48" idx="2"/>
              <a:endCxn id="51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CED042E-4ED6-4B6A-9475-07BE35149F16}"/>
              </a:ext>
            </a:extLst>
          </p:cNvPr>
          <p:cNvGrpSpPr/>
          <p:nvPr/>
        </p:nvGrpSpPr>
        <p:grpSpPr>
          <a:xfrm>
            <a:off x="1925436" y="5886749"/>
            <a:ext cx="5265044" cy="727771"/>
            <a:chOff x="1922780" y="5476461"/>
            <a:chExt cx="5265044" cy="70412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7BF3EDA-E297-4290-88EF-E4F71048C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8224" y="5476461"/>
              <a:ext cx="609600" cy="675861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0A8471A7-1B6F-4CEB-9E35-3F5931674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3297" y="5504726"/>
              <a:ext cx="609600" cy="675861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19C30ED-8B70-4C3E-9CAC-DE222E581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754" y="5481532"/>
              <a:ext cx="609600" cy="675861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75208001-4FA6-4313-9138-3EB2B2E2C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2780" y="5487056"/>
              <a:ext cx="609600" cy="675861"/>
            </a:xfrm>
            <a:prstGeom prst="rect">
              <a:avLst/>
            </a:prstGeom>
          </p:spPr>
        </p:pic>
      </p:grpSp>
      <p:sp>
        <p:nvSpPr>
          <p:cNvPr id="91" name="Rounded Rectangle 52">
            <a:extLst>
              <a:ext uri="{FF2B5EF4-FFF2-40B4-BE49-F238E27FC236}">
                <a16:creationId xmlns:a16="http://schemas.microsoft.com/office/drawing/2014/main" id="{7891C7B2-8209-4C7F-9786-8359A7B398D4}"/>
              </a:ext>
            </a:extLst>
          </p:cNvPr>
          <p:cNvSpPr/>
          <p:nvPr/>
        </p:nvSpPr>
        <p:spPr>
          <a:xfrm>
            <a:off x="1640957" y="2677972"/>
            <a:ext cx="6070224" cy="1098061"/>
          </a:xfrm>
          <a:prstGeom prst="roundRect">
            <a:avLst>
              <a:gd name="adj" fmla="val 1282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53">
            <a:extLst>
              <a:ext uri="{FF2B5EF4-FFF2-40B4-BE49-F238E27FC236}">
                <a16:creationId xmlns:a16="http://schemas.microsoft.com/office/drawing/2014/main" id="{409B83CB-14CF-4A08-BA42-CCB6DE6CE918}"/>
              </a:ext>
            </a:extLst>
          </p:cNvPr>
          <p:cNvSpPr/>
          <p:nvPr/>
        </p:nvSpPr>
        <p:spPr>
          <a:xfrm>
            <a:off x="1772598" y="2772924"/>
            <a:ext cx="5781166" cy="87397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message broker</a:t>
            </a:r>
          </a:p>
        </p:txBody>
      </p:sp>
      <p:sp>
        <p:nvSpPr>
          <p:cNvPr id="96" name="Rounded Rectangle 53">
            <a:extLst>
              <a:ext uri="{FF2B5EF4-FFF2-40B4-BE49-F238E27FC236}">
                <a16:creationId xmlns:a16="http://schemas.microsoft.com/office/drawing/2014/main" id="{495D7F52-D100-4971-8E29-FDBBD344066C}"/>
              </a:ext>
            </a:extLst>
          </p:cNvPr>
          <p:cNvSpPr/>
          <p:nvPr/>
        </p:nvSpPr>
        <p:spPr>
          <a:xfrm>
            <a:off x="2053001" y="3200400"/>
            <a:ext cx="3474156" cy="3330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A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4C0076-061C-42BC-82C5-A60C79773E06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3790079" y="3533477"/>
            <a:ext cx="1555391" cy="62164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EE7418-8E84-4BBC-8DF5-B0914A904B9B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3777023" y="3533477"/>
            <a:ext cx="13056" cy="62142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00D754-E99E-4BDF-BB0F-ED5161656F6F}"/>
              </a:ext>
            </a:extLst>
          </p:cNvPr>
          <p:cNvCxnSpPr>
            <a:cxnSpLocks/>
            <a:stCxn id="96" idx="2"/>
            <a:endCxn id="63" idx="0"/>
          </p:cNvCxnSpPr>
          <p:nvPr/>
        </p:nvCxnSpPr>
        <p:spPr>
          <a:xfrm flipH="1">
            <a:off x="2234046" y="3533477"/>
            <a:ext cx="1556033" cy="62142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53">
            <a:extLst>
              <a:ext uri="{FF2B5EF4-FFF2-40B4-BE49-F238E27FC236}">
                <a16:creationId xmlns:a16="http://schemas.microsoft.com/office/drawing/2014/main" id="{B6787E9B-9AE7-428F-BE13-257B2A5B3847}"/>
              </a:ext>
            </a:extLst>
          </p:cNvPr>
          <p:cNvSpPr/>
          <p:nvPr/>
        </p:nvSpPr>
        <p:spPr>
          <a:xfrm>
            <a:off x="6310221" y="3200400"/>
            <a:ext cx="1142695" cy="3330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06C8DA-A5F0-488B-BA46-53C55A3FB767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6881497" y="3533477"/>
            <a:ext cx="72" cy="60883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3381011-FAAF-44E0-A6ED-82464071FA05}"/>
              </a:ext>
            </a:extLst>
          </p:cNvPr>
          <p:cNvGrpSpPr/>
          <p:nvPr/>
        </p:nvGrpSpPr>
        <p:grpSpPr>
          <a:xfrm>
            <a:off x="2304672" y="1358833"/>
            <a:ext cx="1414780" cy="1210224"/>
            <a:chOff x="7943171" y="3200400"/>
            <a:chExt cx="1414780" cy="1210224"/>
          </a:xfrm>
        </p:grpSpPr>
        <p:sp>
          <p:nvSpPr>
            <p:cNvPr id="104" name="Rounded Rectangle 20">
              <a:extLst>
                <a:ext uri="{FF2B5EF4-FFF2-40B4-BE49-F238E27FC236}">
                  <a16:creationId xmlns:a16="http://schemas.microsoft.com/office/drawing/2014/main" id="{3D769E22-525C-4AE3-A8F8-83E73EF74994}"/>
                </a:ext>
              </a:extLst>
            </p:cNvPr>
            <p:cNvSpPr/>
            <p:nvPr/>
          </p:nvSpPr>
          <p:spPr>
            <a:xfrm>
              <a:off x="7943171" y="3200400"/>
              <a:ext cx="1414780" cy="1210224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21">
              <a:extLst>
                <a:ext uri="{FF2B5EF4-FFF2-40B4-BE49-F238E27FC236}">
                  <a16:creationId xmlns:a16="http://schemas.microsoft.com/office/drawing/2014/main" id="{D188F41A-0A59-4793-AD19-05DE639ED607}"/>
                </a:ext>
              </a:extLst>
            </p:cNvPr>
            <p:cNvSpPr/>
            <p:nvPr/>
          </p:nvSpPr>
          <p:spPr>
            <a:xfrm>
              <a:off x="8057472" y="3352799"/>
              <a:ext cx="1205752" cy="956225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</p:txBody>
        </p:sp>
        <p:sp>
          <p:nvSpPr>
            <p:cNvPr id="106" name="Rounded Rectangle 22">
              <a:extLst>
                <a:ext uri="{FF2B5EF4-FFF2-40B4-BE49-F238E27FC236}">
                  <a16:creationId xmlns:a16="http://schemas.microsoft.com/office/drawing/2014/main" id="{1B5CE67D-639B-424B-B076-E8E5DE819ED7}"/>
                </a:ext>
              </a:extLst>
            </p:cNvPr>
            <p:cNvSpPr/>
            <p:nvPr/>
          </p:nvSpPr>
          <p:spPr>
            <a:xfrm>
              <a:off x="8222646" y="3760163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4638795-E688-4E4B-9928-23E910A726F3}"/>
              </a:ext>
            </a:extLst>
          </p:cNvPr>
          <p:cNvCxnSpPr>
            <a:cxnSpLocks/>
            <a:stCxn id="104" idx="2"/>
            <a:endCxn id="96" idx="0"/>
          </p:cNvCxnSpPr>
          <p:nvPr/>
        </p:nvCxnSpPr>
        <p:spPr>
          <a:xfrm>
            <a:off x="3012062" y="2569057"/>
            <a:ext cx="778017" cy="6313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466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FF2B5EF4-FFF2-40B4-BE49-F238E27FC236}">
                <a16:creationId xmlns:a16="http://schemas.microsoft.com/office/drawing/2014/main" id="{B6D38A1D-B95A-4FF8-B668-32268A18570F}"/>
              </a:ext>
            </a:extLst>
          </p:cNvPr>
          <p:cNvSpPr/>
          <p:nvPr/>
        </p:nvSpPr>
        <p:spPr>
          <a:xfrm>
            <a:off x="1359215" y="3318335"/>
            <a:ext cx="4965385" cy="247286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Simplify Messaging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750684-163F-437F-8596-80D9AC4A2CF8}"/>
              </a:ext>
            </a:extLst>
          </p:cNvPr>
          <p:cNvGrpSpPr/>
          <p:nvPr/>
        </p:nvGrpSpPr>
        <p:grpSpPr>
          <a:xfrm>
            <a:off x="1526656" y="4154901"/>
            <a:ext cx="1414780" cy="2428461"/>
            <a:chOff x="1341120" y="4876800"/>
            <a:chExt cx="1414780" cy="2428461"/>
          </a:xfrm>
        </p:grpSpPr>
        <p:sp>
          <p:nvSpPr>
            <p:cNvPr id="63" name="Rounded Rectangle 35">
              <a:extLst>
                <a:ext uri="{FF2B5EF4-FFF2-40B4-BE49-F238E27FC236}">
                  <a16:creationId xmlns:a16="http://schemas.microsoft.com/office/drawing/2014/main" id="{2DB87D73-9A1D-4B62-AEBD-21AC3C6F1B37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36">
              <a:extLst>
                <a:ext uri="{FF2B5EF4-FFF2-40B4-BE49-F238E27FC236}">
                  <a16:creationId xmlns:a16="http://schemas.microsoft.com/office/drawing/2014/main" id="{15A33758-93E5-451B-8BB7-12DC0EACA497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activity logging</a:t>
              </a:r>
            </a:p>
          </p:txBody>
        </p:sp>
        <p:sp>
          <p:nvSpPr>
            <p:cNvPr id="65" name="Rounded Rectangle 37">
              <a:extLst>
                <a:ext uri="{FF2B5EF4-FFF2-40B4-BE49-F238E27FC236}">
                  <a16:creationId xmlns:a16="http://schemas.microsoft.com/office/drawing/2014/main" id="{E8E01489-5BA4-4A50-91C3-4F945420A738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43B87A9-BDA4-4549-9FFD-0DDCD25D1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B23A908-9000-49DD-9BD6-0BB932BC1350}"/>
                </a:ext>
              </a:extLst>
            </p:cNvPr>
            <p:cNvCxnSpPr>
              <a:stCxn id="63" idx="2"/>
              <a:endCxn id="6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4CBD17-9A66-41B4-9CE7-E3FDCAF9EC38}"/>
              </a:ext>
            </a:extLst>
          </p:cNvPr>
          <p:cNvGrpSpPr/>
          <p:nvPr/>
        </p:nvGrpSpPr>
        <p:grpSpPr>
          <a:xfrm>
            <a:off x="3075383" y="4140096"/>
            <a:ext cx="1414780" cy="2428461"/>
            <a:chOff x="1341120" y="4876800"/>
            <a:chExt cx="1414780" cy="2428461"/>
          </a:xfrm>
        </p:grpSpPr>
        <p:sp>
          <p:nvSpPr>
            <p:cNvPr id="58" name="Rounded Rectangle 30">
              <a:extLst>
                <a:ext uri="{FF2B5EF4-FFF2-40B4-BE49-F238E27FC236}">
                  <a16:creationId xmlns:a16="http://schemas.microsoft.com/office/drawing/2014/main" id="{6E6ACA9B-29F4-4E4D-949B-26FAF2E869D2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31">
              <a:extLst>
                <a:ext uri="{FF2B5EF4-FFF2-40B4-BE49-F238E27FC236}">
                  <a16:creationId xmlns:a16="http://schemas.microsoft.com/office/drawing/2014/main" id="{9DC69DF6-7819-4E15-8AFC-42FC08F9AC4A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reportable data</a:t>
              </a:r>
            </a:p>
          </p:txBody>
        </p:sp>
        <p:sp>
          <p:nvSpPr>
            <p:cNvPr id="60" name="Rounded Rectangle 32">
              <a:extLst>
                <a:ext uri="{FF2B5EF4-FFF2-40B4-BE49-F238E27FC236}">
                  <a16:creationId xmlns:a16="http://schemas.microsoft.com/office/drawing/2014/main" id="{7FF2DB54-AC02-4054-8C41-F5044973DD41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408667F-F83F-41FA-A61F-FF215710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0A3FAC6-D59D-4F39-B176-BC50DBDFEF8F}"/>
                </a:ext>
              </a:extLst>
            </p:cNvPr>
            <p:cNvCxnSpPr>
              <a:stCxn id="58" idx="2"/>
              <a:endCxn id="61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C40E90-B74D-4EA7-8C33-2E8B97011805}"/>
              </a:ext>
            </a:extLst>
          </p:cNvPr>
          <p:cNvGrpSpPr/>
          <p:nvPr/>
        </p:nvGrpSpPr>
        <p:grpSpPr>
          <a:xfrm>
            <a:off x="4627173" y="4154901"/>
            <a:ext cx="1414780" cy="2428461"/>
            <a:chOff x="1341120" y="4876800"/>
            <a:chExt cx="1414780" cy="2428461"/>
          </a:xfrm>
        </p:grpSpPr>
        <p:sp>
          <p:nvSpPr>
            <p:cNvPr id="53" name="Rounded Rectangle 25">
              <a:extLst>
                <a:ext uri="{FF2B5EF4-FFF2-40B4-BE49-F238E27FC236}">
                  <a16:creationId xmlns:a16="http://schemas.microsoft.com/office/drawing/2014/main" id="{13023D77-07F6-4DA9-A532-2069239D75D2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26">
              <a:extLst>
                <a:ext uri="{FF2B5EF4-FFF2-40B4-BE49-F238E27FC236}">
                  <a16:creationId xmlns:a16="http://schemas.microsoft.com/office/drawing/2014/main" id="{21C18106-0363-4407-AB32-94B6090C705A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notification service</a:t>
              </a:r>
            </a:p>
          </p:txBody>
        </p:sp>
        <p:sp>
          <p:nvSpPr>
            <p:cNvPr id="55" name="Rounded Rectangle 27">
              <a:extLst>
                <a:ext uri="{FF2B5EF4-FFF2-40B4-BE49-F238E27FC236}">
                  <a16:creationId xmlns:a16="http://schemas.microsoft.com/office/drawing/2014/main" id="{87C3D819-18D7-432C-B5F3-090200E40781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242B689-BF3B-470F-9236-FE49B095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37CED03-1579-4622-A682-F15F934973F6}"/>
                </a:ext>
              </a:extLst>
            </p:cNvPr>
            <p:cNvCxnSpPr>
              <a:stCxn id="53" idx="2"/>
              <a:endCxn id="5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CED042E-4ED6-4B6A-9475-07BE35149F16}"/>
              </a:ext>
            </a:extLst>
          </p:cNvPr>
          <p:cNvGrpSpPr/>
          <p:nvPr/>
        </p:nvGrpSpPr>
        <p:grpSpPr>
          <a:xfrm>
            <a:off x="1925436" y="5891993"/>
            <a:ext cx="3710117" cy="722530"/>
            <a:chOff x="1922780" y="5481532"/>
            <a:chExt cx="3710117" cy="699055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0A8471A7-1B6F-4CEB-9E35-3F5931674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3297" y="5504726"/>
              <a:ext cx="609600" cy="675861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19C30ED-8B70-4C3E-9CAC-DE222E581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754" y="5481532"/>
              <a:ext cx="609600" cy="675861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75208001-4FA6-4313-9138-3EB2B2E2C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2780" y="5487056"/>
              <a:ext cx="609600" cy="675861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3381011-FAAF-44E0-A6ED-82464071FA05}"/>
              </a:ext>
            </a:extLst>
          </p:cNvPr>
          <p:cNvGrpSpPr/>
          <p:nvPr/>
        </p:nvGrpSpPr>
        <p:grpSpPr>
          <a:xfrm>
            <a:off x="2304672" y="1358833"/>
            <a:ext cx="1414780" cy="1210224"/>
            <a:chOff x="7943171" y="3200400"/>
            <a:chExt cx="1414780" cy="1210224"/>
          </a:xfrm>
        </p:grpSpPr>
        <p:sp>
          <p:nvSpPr>
            <p:cNvPr id="104" name="Rounded Rectangle 20">
              <a:extLst>
                <a:ext uri="{FF2B5EF4-FFF2-40B4-BE49-F238E27FC236}">
                  <a16:creationId xmlns:a16="http://schemas.microsoft.com/office/drawing/2014/main" id="{3D769E22-525C-4AE3-A8F8-83E73EF74994}"/>
                </a:ext>
              </a:extLst>
            </p:cNvPr>
            <p:cNvSpPr/>
            <p:nvPr/>
          </p:nvSpPr>
          <p:spPr>
            <a:xfrm>
              <a:off x="7943171" y="3200400"/>
              <a:ext cx="1414780" cy="1210224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21">
              <a:extLst>
                <a:ext uri="{FF2B5EF4-FFF2-40B4-BE49-F238E27FC236}">
                  <a16:creationId xmlns:a16="http://schemas.microsoft.com/office/drawing/2014/main" id="{D188F41A-0A59-4793-AD19-05DE639ED607}"/>
                </a:ext>
              </a:extLst>
            </p:cNvPr>
            <p:cNvSpPr/>
            <p:nvPr/>
          </p:nvSpPr>
          <p:spPr>
            <a:xfrm>
              <a:off x="8057472" y="3352799"/>
              <a:ext cx="1205752" cy="956225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</p:txBody>
        </p:sp>
        <p:sp>
          <p:nvSpPr>
            <p:cNvPr id="106" name="Rounded Rectangle 22">
              <a:extLst>
                <a:ext uri="{FF2B5EF4-FFF2-40B4-BE49-F238E27FC236}">
                  <a16:creationId xmlns:a16="http://schemas.microsoft.com/office/drawing/2014/main" id="{1B5CE67D-639B-424B-B076-E8E5DE819ED7}"/>
                </a:ext>
              </a:extLst>
            </p:cNvPr>
            <p:cNvSpPr/>
            <p:nvPr/>
          </p:nvSpPr>
          <p:spPr>
            <a:xfrm>
              <a:off x="8222646" y="3760163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4638795-E688-4E4B-9928-23E910A726F3}"/>
              </a:ext>
            </a:extLst>
          </p:cNvPr>
          <p:cNvCxnSpPr>
            <a:cxnSpLocks/>
            <a:stCxn id="104" idx="2"/>
            <a:endCxn id="63" idx="0"/>
          </p:cNvCxnSpPr>
          <p:nvPr/>
        </p:nvCxnSpPr>
        <p:spPr>
          <a:xfrm flipH="1">
            <a:off x="2234046" y="2569057"/>
            <a:ext cx="778016" cy="15858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872298-3D96-4E77-8070-2CED4C2AFB06}"/>
              </a:ext>
            </a:extLst>
          </p:cNvPr>
          <p:cNvCxnSpPr>
            <a:cxnSpLocks/>
            <a:stCxn id="104" idx="2"/>
            <a:endCxn id="58" idx="0"/>
          </p:cNvCxnSpPr>
          <p:nvPr/>
        </p:nvCxnSpPr>
        <p:spPr>
          <a:xfrm>
            <a:off x="3012062" y="2569057"/>
            <a:ext cx="770711" cy="15710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931F73-5449-45FD-B4B0-B974B15F7DF2}"/>
              </a:ext>
            </a:extLst>
          </p:cNvPr>
          <p:cNvCxnSpPr>
            <a:cxnSpLocks/>
            <a:stCxn id="104" idx="2"/>
            <a:endCxn id="53" idx="0"/>
          </p:cNvCxnSpPr>
          <p:nvPr/>
        </p:nvCxnSpPr>
        <p:spPr>
          <a:xfrm>
            <a:off x="3012062" y="2569057"/>
            <a:ext cx="2322501" cy="15858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7051495-F7AF-4112-8D50-F2D7129AD453}"/>
              </a:ext>
            </a:extLst>
          </p:cNvPr>
          <p:cNvSpPr txBox="1"/>
          <p:nvPr/>
        </p:nvSpPr>
        <p:spPr>
          <a:xfrm>
            <a:off x="1295545" y="14857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A7ED98-F483-4515-90DD-3DAF8E3C9272}"/>
              </a:ext>
            </a:extLst>
          </p:cNvPr>
          <p:cNvSpPr txBox="1"/>
          <p:nvPr/>
        </p:nvSpPr>
        <p:spPr>
          <a:xfrm>
            <a:off x="3572370" y="360830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73DCF2-AA9A-43EE-BE89-B66451EFDD75}"/>
              </a:ext>
            </a:extLst>
          </p:cNvPr>
          <p:cNvSpPr txBox="1"/>
          <p:nvPr/>
        </p:nvSpPr>
        <p:spPr>
          <a:xfrm>
            <a:off x="359443" y="340206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multicast group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82E265-712A-4005-80D3-0CB5E9A2B51E}"/>
              </a:ext>
            </a:extLst>
          </p:cNvPr>
          <p:cNvSpPr txBox="1"/>
          <p:nvPr/>
        </p:nvSpPr>
        <p:spPr>
          <a:xfrm>
            <a:off x="2353170" y="36244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8D228-AB26-43A9-A3A3-464E58FDC6A2}"/>
              </a:ext>
            </a:extLst>
          </p:cNvPr>
          <p:cNvSpPr txBox="1"/>
          <p:nvPr/>
        </p:nvSpPr>
        <p:spPr>
          <a:xfrm>
            <a:off x="6400800" y="1817264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for unidirectional data flow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C49669E-B122-4EAA-BA14-C769E378E2F9}"/>
              </a:ext>
            </a:extLst>
          </p:cNvPr>
          <p:cNvSpPr txBox="1"/>
          <p:nvPr/>
        </p:nvSpPr>
        <p:spPr>
          <a:xfrm>
            <a:off x="6403816" y="270622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= topic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D2321F-DD8F-47A8-AFBB-D682120F3839}"/>
              </a:ext>
            </a:extLst>
          </p:cNvPr>
          <p:cNvSpPr txBox="1"/>
          <p:nvPr/>
        </p:nvSpPr>
        <p:spPr>
          <a:xfrm>
            <a:off x="6395226" y="314022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receivers dynamically </a:t>
            </a:r>
          </a:p>
        </p:txBody>
      </p:sp>
    </p:spTree>
    <p:extLst>
      <p:ext uri="{BB962C8B-B14F-4D97-AF65-F5344CB8AC3E}">
        <p14:creationId xmlns:p14="http://schemas.microsoft.com/office/powerpoint/2010/main" val="150506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1" grpId="0"/>
      <p:bldP spid="8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FF2B5EF4-FFF2-40B4-BE49-F238E27FC236}">
                <a16:creationId xmlns:a16="http://schemas.microsoft.com/office/drawing/2014/main" id="{B6D38A1D-B95A-4FF8-B668-32268A18570F}"/>
              </a:ext>
            </a:extLst>
          </p:cNvPr>
          <p:cNvSpPr/>
          <p:nvPr/>
        </p:nvSpPr>
        <p:spPr>
          <a:xfrm>
            <a:off x="1359215" y="3318335"/>
            <a:ext cx="4965385" cy="247286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Simplify Deployments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750684-163F-437F-8596-80D9AC4A2CF8}"/>
              </a:ext>
            </a:extLst>
          </p:cNvPr>
          <p:cNvGrpSpPr/>
          <p:nvPr/>
        </p:nvGrpSpPr>
        <p:grpSpPr>
          <a:xfrm>
            <a:off x="1526656" y="4154901"/>
            <a:ext cx="1414780" cy="2428461"/>
            <a:chOff x="1341120" y="4876800"/>
            <a:chExt cx="1414780" cy="2428461"/>
          </a:xfrm>
        </p:grpSpPr>
        <p:sp>
          <p:nvSpPr>
            <p:cNvPr id="63" name="Rounded Rectangle 35">
              <a:extLst>
                <a:ext uri="{FF2B5EF4-FFF2-40B4-BE49-F238E27FC236}">
                  <a16:creationId xmlns:a16="http://schemas.microsoft.com/office/drawing/2014/main" id="{2DB87D73-9A1D-4B62-AEBD-21AC3C6F1B37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36">
              <a:extLst>
                <a:ext uri="{FF2B5EF4-FFF2-40B4-BE49-F238E27FC236}">
                  <a16:creationId xmlns:a16="http://schemas.microsoft.com/office/drawing/2014/main" id="{15A33758-93E5-451B-8BB7-12DC0EACA497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activity logging</a:t>
              </a:r>
            </a:p>
          </p:txBody>
        </p:sp>
        <p:sp>
          <p:nvSpPr>
            <p:cNvPr id="65" name="Rounded Rectangle 37">
              <a:extLst>
                <a:ext uri="{FF2B5EF4-FFF2-40B4-BE49-F238E27FC236}">
                  <a16:creationId xmlns:a16="http://schemas.microsoft.com/office/drawing/2014/main" id="{E8E01489-5BA4-4A50-91C3-4F945420A738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43B87A9-BDA4-4549-9FFD-0DDCD25D1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B23A908-9000-49DD-9BD6-0BB932BC1350}"/>
                </a:ext>
              </a:extLst>
            </p:cNvPr>
            <p:cNvCxnSpPr>
              <a:stCxn id="63" idx="2"/>
              <a:endCxn id="6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4CBD17-9A66-41B4-9CE7-E3FDCAF9EC38}"/>
              </a:ext>
            </a:extLst>
          </p:cNvPr>
          <p:cNvGrpSpPr/>
          <p:nvPr/>
        </p:nvGrpSpPr>
        <p:grpSpPr>
          <a:xfrm>
            <a:off x="3075383" y="4140096"/>
            <a:ext cx="1414780" cy="2428461"/>
            <a:chOff x="1341120" y="4876800"/>
            <a:chExt cx="1414780" cy="2428461"/>
          </a:xfrm>
        </p:grpSpPr>
        <p:sp>
          <p:nvSpPr>
            <p:cNvPr id="58" name="Rounded Rectangle 30">
              <a:extLst>
                <a:ext uri="{FF2B5EF4-FFF2-40B4-BE49-F238E27FC236}">
                  <a16:creationId xmlns:a16="http://schemas.microsoft.com/office/drawing/2014/main" id="{6E6ACA9B-29F4-4E4D-949B-26FAF2E869D2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31">
              <a:extLst>
                <a:ext uri="{FF2B5EF4-FFF2-40B4-BE49-F238E27FC236}">
                  <a16:creationId xmlns:a16="http://schemas.microsoft.com/office/drawing/2014/main" id="{9DC69DF6-7819-4E15-8AFC-42FC08F9AC4A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reportable data</a:t>
              </a:r>
            </a:p>
          </p:txBody>
        </p:sp>
        <p:sp>
          <p:nvSpPr>
            <p:cNvPr id="60" name="Rounded Rectangle 32">
              <a:extLst>
                <a:ext uri="{FF2B5EF4-FFF2-40B4-BE49-F238E27FC236}">
                  <a16:creationId xmlns:a16="http://schemas.microsoft.com/office/drawing/2014/main" id="{7FF2DB54-AC02-4054-8C41-F5044973DD41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408667F-F83F-41FA-A61F-FF215710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0A3FAC6-D59D-4F39-B176-BC50DBDFEF8F}"/>
                </a:ext>
              </a:extLst>
            </p:cNvPr>
            <p:cNvCxnSpPr>
              <a:stCxn id="58" idx="2"/>
              <a:endCxn id="61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CAEED09-6E77-479E-8E7A-90ABD6D3AFC9}"/>
              </a:ext>
            </a:extLst>
          </p:cNvPr>
          <p:cNvGrpSpPr/>
          <p:nvPr/>
        </p:nvGrpSpPr>
        <p:grpSpPr>
          <a:xfrm>
            <a:off x="4627173" y="4154901"/>
            <a:ext cx="1414780" cy="2459622"/>
            <a:chOff x="4627173" y="4154901"/>
            <a:chExt cx="1414780" cy="245962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BC40E90-B74D-4EA7-8C33-2E8B97011805}"/>
                </a:ext>
              </a:extLst>
            </p:cNvPr>
            <p:cNvGrpSpPr/>
            <p:nvPr/>
          </p:nvGrpSpPr>
          <p:grpSpPr>
            <a:xfrm>
              <a:off x="4627173" y="4154901"/>
              <a:ext cx="1414780" cy="2428461"/>
              <a:chOff x="1341120" y="4876800"/>
              <a:chExt cx="1414780" cy="2428461"/>
            </a:xfrm>
          </p:grpSpPr>
          <p:sp>
            <p:nvSpPr>
              <p:cNvPr id="53" name="Rounded Rectangle 25">
                <a:extLst>
                  <a:ext uri="{FF2B5EF4-FFF2-40B4-BE49-F238E27FC236}">
                    <a16:creationId xmlns:a16="http://schemas.microsoft.com/office/drawing/2014/main" id="{13023D77-07F6-4DA9-A532-2069239D75D2}"/>
                  </a:ext>
                </a:extLst>
              </p:cNvPr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26">
                <a:extLst>
                  <a:ext uri="{FF2B5EF4-FFF2-40B4-BE49-F238E27FC236}">
                    <a16:creationId xmlns:a16="http://schemas.microsoft.com/office/drawing/2014/main" id="{21C18106-0363-4407-AB32-94B6090C705A}"/>
                  </a:ext>
                </a:extLst>
              </p:cNvPr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notification service</a:t>
                </a:r>
              </a:p>
            </p:txBody>
          </p:sp>
          <p:sp>
            <p:nvSpPr>
              <p:cNvPr id="55" name="Rounded Rectangle 27">
                <a:extLst>
                  <a:ext uri="{FF2B5EF4-FFF2-40B4-BE49-F238E27FC236}">
                    <a16:creationId xmlns:a16="http://schemas.microsoft.com/office/drawing/2014/main" id="{87C3D819-18D7-432C-B5F3-090200E40781}"/>
                  </a:ext>
                </a:extLst>
              </p:cNvPr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0242B689-BF3B-470F-9236-FE49B0957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637CED03-1579-4622-A682-F15F934973F6}"/>
                  </a:ext>
                </a:extLst>
              </p:cNvPr>
              <p:cNvCxnSpPr>
                <a:stCxn id="53" idx="2"/>
                <a:endCxn id="56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0A8471A7-1B6F-4CEB-9E35-3F5931674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953" y="5915966"/>
              <a:ext cx="609600" cy="698557"/>
            </a:xfrm>
            <a:prstGeom prst="rect">
              <a:avLst/>
            </a:prstGeom>
          </p:spPr>
        </p:pic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C19C30ED-8B70-4C3E-9CAC-DE222E5810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10" y="5891993"/>
            <a:ext cx="609600" cy="69855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5208001-4FA6-4313-9138-3EB2B2E2C4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36" y="5897703"/>
            <a:ext cx="609600" cy="698557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3381011-FAAF-44E0-A6ED-82464071FA05}"/>
              </a:ext>
            </a:extLst>
          </p:cNvPr>
          <p:cNvGrpSpPr/>
          <p:nvPr/>
        </p:nvGrpSpPr>
        <p:grpSpPr>
          <a:xfrm>
            <a:off x="2304672" y="1358833"/>
            <a:ext cx="1414780" cy="1210224"/>
            <a:chOff x="7943171" y="3200400"/>
            <a:chExt cx="1414780" cy="1210224"/>
          </a:xfrm>
        </p:grpSpPr>
        <p:sp>
          <p:nvSpPr>
            <p:cNvPr id="104" name="Rounded Rectangle 20">
              <a:extLst>
                <a:ext uri="{FF2B5EF4-FFF2-40B4-BE49-F238E27FC236}">
                  <a16:creationId xmlns:a16="http://schemas.microsoft.com/office/drawing/2014/main" id="{3D769E22-525C-4AE3-A8F8-83E73EF74994}"/>
                </a:ext>
              </a:extLst>
            </p:cNvPr>
            <p:cNvSpPr/>
            <p:nvPr/>
          </p:nvSpPr>
          <p:spPr>
            <a:xfrm>
              <a:off x="7943171" y="3200400"/>
              <a:ext cx="1414780" cy="1210224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21">
              <a:extLst>
                <a:ext uri="{FF2B5EF4-FFF2-40B4-BE49-F238E27FC236}">
                  <a16:creationId xmlns:a16="http://schemas.microsoft.com/office/drawing/2014/main" id="{D188F41A-0A59-4793-AD19-05DE639ED607}"/>
                </a:ext>
              </a:extLst>
            </p:cNvPr>
            <p:cNvSpPr/>
            <p:nvPr/>
          </p:nvSpPr>
          <p:spPr>
            <a:xfrm>
              <a:off x="8057472" y="3352799"/>
              <a:ext cx="1205752" cy="956225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</p:txBody>
        </p:sp>
        <p:sp>
          <p:nvSpPr>
            <p:cNvPr id="106" name="Rounded Rectangle 22">
              <a:extLst>
                <a:ext uri="{FF2B5EF4-FFF2-40B4-BE49-F238E27FC236}">
                  <a16:creationId xmlns:a16="http://schemas.microsoft.com/office/drawing/2014/main" id="{1B5CE67D-639B-424B-B076-E8E5DE819ED7}"/>
                </a:ext>
              </a:extLst>
            </p:cNvPr>
            <p:cNvSpPr/>
            <p:nvPr/>
          </p:nvSpPr>
          <p:spPr>
            <a:xfrm>
              <a:off x="8222646" y="3760163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4638795-E688-4E4B-9928-23E910A726F3}"/>
              </a:ext>
            </a:extLst>
          </p:cNvPr>
          <p:cNvCxnSpPr>
            <a:cxnSpLocks/>
            <a:stCxn id="104" idx="2"/>
            <a:endCxn id="63" idx="0"/>
          </p:cNvCxnSpPr>
          <p:nvPr/>
        </p:nvCxnSpPr>
        <p:spPr>
          <a:xfrm flipH="1">
            <a:off x="2234046" y="2569057"/>
            <a:ext cx="778016" cy="15858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872298-3D96-4E77-8070-2CED4C2AFB06}"/>
              </a:ext>
            </a:extLst>
          </p:cNvPr>
          <p:cNvCxnSpPr>
            <a:cxnSpLocks/>
            <a:stCxn id="104" idx="2"/>
            <a:endCxn id="58" idx="0"/>
          </p:cNvCxnSpPr>
          <p:nvPr/>
        </p:nvCxnSpPr>
        <p:spPr>
          <a:xfrm>
            <a:off x="3012062" y="2569057"/>
            <a:ext cx="770711" cy="15710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931F73-5449-45FD-B4B0-B974B15F7DF2}"/>
              </a:ext>
            </a:extLst>
          </p:cNvPr>
          <p:cNvCxnSpPr>
            <a:cxnSpLocks/>
            <a:stCxn id="104" idx="2"/>
            <a:endCxn id="53" idx="0"/>
          </p:cNvCxnSpPr>
          <p:nvPr/>
        </p:nvCxnSpPr>
        <p:spPr>
          <a:xfrm>
            <a:off x="3012062" y="2569057"/>
            <a:ext cx="2322501" cy="15858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7051495-F7AF-4112-8D50-F2D7129AD453}"/>
              </a:ext>
            </a:extLst>
          </p:cNvPr>
          <p:cNvSpPr txBox="1"/>
          <p:nvPr/>
        </p:nvSpPr>
        <p:spPr>
          <a:xfrm>
            <a:off x="1295545" y="14857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A7ED98-F483-4515-90DD-3DAF8E3C9272}"/>
              </a:ext>
            </a:extLst>
          </p:cNvPr>
          <p:cNvSpPr txBox="1"/>
          <p:nvPr/>
        </p:nvSpPr>
        <p:spPr>
          <a:xfrm>
            <a:off x="3572370" y="360830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73DCF2-AA9A-43EE-BE89-B66451EFDD75}"/>
              </a:ext>
            </a:extLst>
          </p:cNvPr>
          <p:cNvSpPr txBox="1"/>
          <p:nvPr/>
        </p:nvSpPr>
        <p:spPr>
          <a:xfrm>
            <a:off x="359443" y="340206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multicast group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82E265-712A-4005-80D3-0CB5E9A2B51E}"/>
              </a:ext>
            </a:extLst>
          </p:cNvPr>
          <p:cNvSpPr txBox="1"/>
          <p:nvPr/>
        </p:nvSpPr>
        <p:spPr>
          <a:xfrm>
            <a:off x="2353170" y="36244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838AB7-2763-4A7D-B7B4-E74A4832ED02}"/>
              </a:ext>
            </a:extLst>
          </p:cNvPr>
          <p:cNvGrpSpPr/>
          <p:nvPr/>
        </p:nvGrpSpPr>
        <p:grpSpPr>
          <a:xfrm>
            <a:off x="4620300" y="4168144"/>
            <a:ext cx="1414780" cy="2459622"/>
            <a:chOff x="4627173" y="4154901"/>
            <a:chExt cx="1414780" cy="245962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E9EFB60-2809-4233-9083-EDF3A8C20CB1}"/>
                </a:ext>
              </a:extLst>
            </p:cNvPr>
            <p:cNvGrpSpPr/>
            <p:nvPr/>
          </p:nvGrpSpPr>
          <p:grpSpPr>
            <a:xfrm>
              <a:off x="4627173" y="4154901"/>
              <a:ext cx="1414780" cy="2428461"/>
              <a:chOff x="1341120" y="4876800"/>
              <a:chExt cx="1414780" cy="2428461"/>
            </a:xfrm>
          </p:grpSpPr>
          <p:sp>
            <p:nvSpPr>
              <p:cNvPr id="50" name="Rounded Rectangle 25">
                <a:extLst>
                  <a:ext uri="{FF2B5EF4-FFF2-40B4-BE49-F238E27FC236}">
                    <a16:creationId xmlns:a16="http://schemas.microsoft.com/office/drawing/2014/main" id="{014789E2-8C3E-4E91-B031-5B5E32EC91A4}"/>
                  </a:ext>
                </a:extLst>
              </p:cNvPr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26">
                <a:extLst>
                  <a:ext uri="{FF2B5EF4-FFF2-40B4-BE49-F238E27FC236}">
                    <a16:creationId xmlns:a16="http://schemas.microsoft.com/office/drawing/2014/main" id="{BB360802-80F5-4125-BAAC-919974C60801}"/>
                  </a:ext>
                </a:extLst>
              </p:cNvPr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notification service</a:t>
                </a:r>
              </a:p>
            </p:txBody>
          </p:sp>
          <p:sp>
            <p:nvSpPr>
              <p:cNvPr id="52" name="Rounded Rectangle 27">
                <a:extLst>
                  <a:ext uri="{FF2B5EF4-FFF2-40B4-BE49-F238E27FC236}">
                    <a16:creationId xmlns:a16="http://schemas.microsoft.com/office/drawing/2014/main" id="{1D633B63-226B-4867-80C0-98E1F4ED6D2F}"/>
                  </a:ext>
                </a:extLst>
              </p:cNvPr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D1960813-6AB8-49D6-AE8F-9CAC2C45F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DA2BBBBE-3449-4EC6-803B-D47F2A506BF6}"/>
                  </a:ext>
                </a:extLst>
              </p:cNvPr>
              <p:cNvCxnSpPr>
                <a:stCxn id="50" idx="2"/>
                <a:endCxn id="69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5873B57-761A-4724-84E7-AB4703B6B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953" y="5915966"/>
              <a:ext cx="609600" cy="698557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7ECB7D8-27A5-4A21-9110-3360714C730D}"/>
              </a:ext>
            </a:extLst>
          </p:cNvPr>
          <p:cNvSpPr txBox="1"/>
          <p:nvPr/>
        </p:nvSpPr>
        <p:spPr>
          <a:xfrm>
            <a:off x="6400800" y="18172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intermittent outage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BEAF42-0F0C-4F28-B0FD-676D7FF05878}"/>
              </a:ext>
            </a:extLst>
          </p:cNvPr>
          <p:cNvSpPr txBox="1"/>
          <p:nvPr/>
        </p:nvSpPr>
        <p:spPr>
          <a:xfrm>
            <a:off x="6402897" y="218332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blue/green = bundled deployment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4734C56-9539-46C8-ACF4-94FF92258997}"/>
              </a:ext>
            </a:extLst>
          </p:cNvPr>
          <p:cNvSpPr txBox="1"/>
          <p:nvPr/>
        </p:nvSpPr>
        <p:spPr>
          <a:xfrm>
            <a:off x="6402897" y="2829651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complexity of deploy &amp; rollback</a:t>
            </a:r>
          </a:p>
        </p:txBody>
      </p:sp>
    </p:spTree>
    <p:extLst>
      <p:ext uri="{BB962C8B-B14F-4D97-AF65-F5344CB8AC3E}">
        <p14:creationId xmlns:p14="http://schemas.microsoft.com/office/powerpoint/2010/main" val="52111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3" grpId="0"/>
      <p:bldP spid="8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FF2B5EF4-FFF2-40B4-BE49-F238E27FC236}">
                <a16:creationId xmlns:a16="http://schemas.microsoft.com/office/drawing/2014/main" id="{B6D38A1D-B95A-4FF8-B668-32268A18570F}"/>
              </a:ext>
            </a:extLst>
          </p:cNvPr>
          <p:cNvSpPr/>
          <p:nvPr/>
        </p:nvSpPr>
        <p:spPr>
          <a:xfrm>
            <a:off x="1359215" y="3318335"/>
            <a:ext cx="4965385" cy="247286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Simplify Deployments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750684-163F-437F-8596-80D9AC4A2CF8}"/>
              </a:ext>
            </a:extLst>
          </p:cNvPr>
          <p:cNvGrpSpPr/>
          <p:nvPr/>
        </p:nvGrpSpPr>
        <p:grpSpPr>
          <a:xfrm>
            <a:off x="1526656" y="4154901"/>
            <a:ext cx="1414780" cy="2428461"/>
            <a:chOff x="1341120" y="4876800"/>
            <a:chExt cx="1414780" cy="2428461"/>
          </a:xfrm>
        </p:grpSpPr>
        <p:sp>
          <p:nvSpPr>
            <p:cNvPr id="63" name="Rounded Rectangle 35">
              <a:extLst>
                <a:ext uri="{FF2B5EF4-FFF2-40B4-BE49-F238E27FC236}">
                  <a16:creationId xmlns:a16="http://schemas.microsoft.com/office/drawing/2014/main" id="{2DB87D73-9A1D-4B62-AEBD-21AC3C6F1B37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36">
              <a:extLst>
                <a:ext uri="{FF2B5EF4-FFF2-40B4-BE49-F238E27FC236}">
                  <a16:creationId xmlns:a16="http://schemas.microsoft.com/office/drawing/2014/main" id="{15A33758-93E5-451B-8BB7-12DC0EACA497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activity logging</a:t>
              </a:r>
            </a:p>
          </p:txBody>
        </p:sp>
        <p:sp>
          <p:nvSpPr>
            <p:cNvPr id="65" name="Rounded Rectangle 37">
              <a:extLst>
                <a:ext uri="{FF2B5EF4-FFF2-40B4-BE49-F238E27FC236}">
                  <a16:creationId xmlns:a16="http://schemas.microsoft.com/office/drawing/2014/main" id="{E8E01489-5BA4-4A50-91C3-4F945420A738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plugin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43B87A9-BDA4-4549-9FFD-0DDCD25D1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B23A908-9000-49DD-9BD6-0BB932BC1350}"/>
                </a:ext>
              </a:extLst>
            </p:cNvPr>
            <p:cNvCxnSpPr>
              <a:stCxn id="63" idx="2"/>
              <a:endCxn id="6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4CBD17-9A66-41B4-9CE7-E3FDCAF9EC38}"/>
              </a:ext>
            </a:extLst>
          </p:cNvPr>
          <p:cNvGrpSpPr/>
          <p:nvPr/>
        </p:nvGrpSpPr>
        <p:grpSpPr>
          <a:xfrm>
            <a:off x="3075383" y="4140096"/>
            <a:ext cx="1414780" cy="2428461"/>
            <a:chOff x="1341120" y="4876800"/>
            <a:chExt cx="1414780" cy="2428461"/>
          </a:xfrm>
        </p:grpSpPr>
        <p:sp>
          <p:nvSpPr>
            <p:cNvPr id="58" name="Rounded Rectangle 30">
              <a:extLst>
                <a:ext uri="{FF2B5EF4-FFF2-40B4-BE49-F238E27FC236}">
                  <a16:creationId xmlns:a16="http://schemas.microsoft.com/office/drawing/2014/main" id="{6E6ACA9B-29F4-4E4D-949B-26FAF2E869D2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31">
              <a:extLst>
                <a:ext uri="{FF2B5EF4-FFF2-40B4-BE49-F238E27FC236}">
                  <a16:creationId xmlns:a16="http://schemas.microsoft.com/office/drawing/2014/main" id="{9DC69DF6-7819-4E15-8AFC-42FC08F9AC4A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reportable data</a:t>
              </a:r>
            </a:p>
          </p:txBody>
        </p:sp>
        <p:sp>
          <p:nvSpPr>
            <p:cNvPr id="60" name="Rounded Rectangle 32">
              <a:extLst>
                <a:ext uri="{FF2B5EF4-FFF2-40B4-BE49-F238E27FC236}">
                  <a16:creationId xmlns:a16="http://schemas.microsoft.com/office/drawing/2014/main" id="{7FF2DB54-AC02-4054-8C41-F5044973DD41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plugin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408667F-F83F-41FA-A61F-FF215710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0A3FAC6-D59D-4F39-B176-BC50DBDFEF8F}"/>
                </a:ext>
              </a:extLst>
            </p:cNvPr>
            <p:cNvCxnSpPr>
              <a:stCxn id="58" idx="2"/>
              <a:endCxn id="61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ounded Rectangle 25">
            <a:extLst>
              <a:ext uri="{FF2B5EF4-FFF2-40B4-BE49-F238E27FC236}">
                <a16:creationId xmlns:a16="http://schemas.microsoft.com/office/drawing/2014/main" id="{13023D77-07F6-4DA9-A532-2069239D75D2}"/>
              </a:ext>
            </a:extLst>
          </p:cNvPr>
          <p:cNvSpPr/>
          <p:nvPr/>
        </p:nvSpPr>
        <p:spPr>
          <a:xfrm>
            <a:off x="4627173" y="4154901"/>
            <a:ext cx="1414780" cy="1396999"/>
          </a:xfrm>
          <a:prstGeom prst="roundRect">
            <a:avLst>
              <a:gd name="adj" fmla="val 128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26">
            <a:extLst>
              <a:ext uri="{FF2B5EF4-FFF2-40B4-BE49-F238E27FC236}">
                <a16:creationId xmlns:a16="http://schemas.microsoft.com/office/drawing/2014/main" id="{21C18106-0363-4407-AB32-94B6090C705A}"/>
              </a:ext>
            </a:extLst>
          </p:cNvPr>
          <p:cNvSpPr/>
          <p:nvPr/>
        </p:nvSpPr>
        <p:spPr>
          <a:xfrm>
            <a:off x="4741474" y="4292497"/>
            <a:ext cx="1205752" cy="1157804"/>
          </a:xfrm>
          <a:prstGeom prst="roundRect">
            <a:avLst>
              <a:gd name="adj" fmla="val 617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notification service</a:t>
            </a:r>
          </a:p>
        </p:txBody>
      </p:sp>
      <p:sp>
        <p:nvSpPr>
          <p:cNvPr id="55" name="Rounded Rectangle 27">
            <a:extLst>
              <a:ext uri="{FF2B5EF4-FFF2-40B4-BE49-F238E27FC236}">
                <a16:creationId xmlns:a16="http://schemas.microsoft.com/office/drawing/2014/main" id="{87C3D819-18D7-432C-B5F3-090200E40781}"/>
              </a:ext>
            </a:extLst>
          </p:cNvPr>
          <p:cNvSpPr/>
          <p:nvPr/>
        </p:nvSpPr>
        <p:spPr>
          <a:xfrm>
            <a:off x="4906648" y="4901439"/>
            <a:ext cx="875403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plugin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242B689-BF3B-470F-9236-FE49B09579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53" y="5907501"/>
            <a:ext cx="609600" cy="675861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37CED03-1579-4622-A682-F15F934973F6}"/>
              </a:ext>
            </a:extLst>
          </p:cNvPr>
          <p:cNvCxnSpPr>
            <a:stCxn id="53" idx="2"/>
            <a:endCxn id="56" idx="0"/>
          </p:cNvCxnSpPr>
          <p:nvPr/>
        </p:nvCxnSpPr>
        <p:spPr>
          <a:xfrm flipH="1">
            <a:off x="5330753" y="5551900"/>
            <a:ext cx="3810" cy="355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0A8471A7-1B6F-4CEB-9E35-3F5931674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53" y="5915966"/>
            <a:ext cx="609600" cy="69855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19C30ED-8B70-4C3E-9CAC-DE222E5810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10" y="5891993"/>
            <a:ext cx="609600" cy="69855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5208001-4FA6-4313-9138-3EB2B2E2C4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36" y="5897703"/>
            <a:ext cx="609600" cy="698557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3381011-FAAF-44E0-A6ED-82464071FA05}"/>
              </a:ext>
            </a:extLst>
          </p:cNvPr>
          <p:cNvGrpSpPr/>
          <p:nvPr/>
        </p:nvGrpSpPr>
        <p:grpSpPr>
          <a:xfrm>
            <a:off x="2304672" y="1358833"/>
            <a:ext cx="1414780" cy="1210224"/>
            <a:chOff x="7943171" y="3200400"/>
            <a:chExt cx="1414780" cy="1210224"/>
          </a:xfrm>
        </p:grpSpPr>
        <p:sp>
          <p:nvSpPr>
            <p:cNvPr id="104" name="Rounded Rectangle 20">
              <a:extLst>
                <a:ext uri="{FF2B5EF4-FFF2-40B4-BE49-F238E27FC236}">
                  <a16:creationId xmlns:a16="http://schemas.microsoft.com/office/drawing/2014/main" id="{3D769E22-525C-4AE3-A8F8-83E73EF74994}"/>
                </a:ext>
              </a:extLst>
            </p:cNvPr>
            <p:cNvSpPr/>
            <p:nvPr/>
          </p:nvSpPr>
          <p:spPr>
            <a:xfrm>
              <a:off x="7943171" y="3200400"/>
              <a:ext cx="1414780" cy="1210224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21">
              <a:extLst>
                <a:ext uri="{FF2B5EF4-FFF2-40B4-BE49-F238E27FC236}">
                  <a16:creationId xmlns:a16="http://schemas.microsoft.com/office/drawing/2014/main" id="{D188F41A-0A59-4793-AD19-05DE639ED607}"/>
                </a:ext>
              </a:extLst>
            </p:cNvPr>
            <p:cNvSpPr/>
            <p:nvPr/>
          </p:nvSpPr>
          <p:spPr>
            <a:xfrm>
              <a:off x="8057472" y="3352799"/>
              <a:ext cx="1205752" cy="956225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</p:txBody>
        </p:sp>
        <p:sp>
          <p:nvSpPr>
            <p:cNvPr id="106" name="Rounded Rectangle 22">
              <a:extLst>
                <a:ext uri="{FF2B5EF4-FFF2-40B4-BE49-F238E27FC236}">
                  <a16:creationId xmlns:a16="http://schemas.microsoft.com/office/drawing/2014/main" id="{1B5CE67D-639B-424B-B076-E8E5DE819ED7}"/>
                </a:ext>
              </a:extLst>
            </p:cNvPr>
            <p:cNvSpPr/>
            <p:nvPr/>
          </p:nvSpPr>
          <p:spPr>
            <a:xfrm>
              <a:off x="8222646" y="3760163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4638795-E688-4E4B-9928-23E910A726F3}"/>
              </a:ext>
            </a:extLst>
          </p:cNvPr>
          <p:cNvCxnSpPr>
            <a:cxnSpLocks/>
            <a:stCxn id="104" idx="2"/>
            <a:endCxn id="63" idx="0"/>
          </p:cNvCxnSpPr>
          <p:nvPr/>
        </p:nvCxnSpPr>
        <p:spPr>
          <a:xfrm flipH="1">
            <a:off x="2234046" y="2569057"/>
            <a:ext cx="778016" cy="15858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872298-3D96-4E77-8070-2CED4C2AFB06}"/>
              </a:ext>
            </a:extLst>
          </p:cNvPr>
          <p:cNvCxnSpPr>
            <a:cxnSpLocks/>
            <a:stCxn id="104" idx="2"/>
            <a:endCxn id="58" idx="0"/>
          </p:cNvCxnSpPr>
          <p:nvPr/>
        </p:nvCxnSpPr>
        <p:spPr>
          <a:xfrm>
            <a:off x="3012062" y="2569057"/>
            <a:ext cx="770711" cy="15710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931F73-5449-45FD-B4B0-B974B15F7DF2}"/>
              </a:ext>
            </a:extLst>
          </p:cNvPr>
          <p:cNvCxnSpPr>
            <a:cxnSpLocks/>
            <a:stCxn id="104" idx="2"/>
            <a:endCxn id="53" idx="0"/>
          </p:cNvCxnSpPr>
          <p:nvPr/>
        </p:nvCxnSpPr>
        <p:spPr>
          <a:xfrm>
            <a:off x="3012062" y="2569057"/>
            <a:ext cx="2322501" cy="15858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7051495-F7AF-4112-8D50-F2D7129AD453}"/>
              </a:ext>
            </a:extLst>
          </p:cNvPr>
          <p:cNvSpPr txBox="1"/>
          <p:nvPr/>
        </p:nvSpPr>
        <p:spPr>
          <a:xfrm>
            <a:off x="1295545" y="14857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A7ED98-F483-4515-90DD-3DAF8E3C9272}"/>
              </a:ext>
            </a:extLst>
          </p:cNvPr>
          <p:cNvSpPr txBox="1"/>
          <p:nvPr/>
        </p:nvSpPr>
        <p:spPr>
          <a:xfrm>
            <a:off x="3572370" y="360830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73DCF2-AA9A-43EE-BE89-B66451EFDD75}"/>
              </a:ext>
            </a:extLst>
          </p:cNvPr>
          <p:cNvSpPr txBox="1"/>
          <p:nvPr/>
        </p:nvSpPr>
        <p:spPr>
          <a:xfrm>
            <a:off x="359443" y="340206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multicast group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82E265-712A-4005-80D3-0CB5E9A2B51E}"/>
              </a:ext>
            </a:extLst>
          </p:cNvPr>
          <p:cNvSpPr txBox="1"/>
          <p:nvPr/>
        </p:nvSpPr>
        <p:spPr>
          <a:xfrm>
            <a:off x="2353170" y="36244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ECB7D8-27A5-4A21-9110-3360714C730D}"/>
              </a:ext>
            </a:extLst>
          </p:cNvPr>
          <p:cNvSpPr txBox="1"/>
          <p:nvPr/>
        </p:nvSpPr>
        <p:spPr>
          <a:xfrm>
            <a:off x="6400800" y="18172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plugin model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BEAF42-0F0C-4F28-B0FD-676D7FF05878}"/>
              </a:ext>
            </a:extLst>
          </p:cNvPr>
          <p:cNvSpPr txBox="1"/>
          <p:nvPr/>
        </p:nvSpPr>
        <p:spPr>
          <a:xfrm>
            <a:off x="6400800" y="2186596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simplified deployment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4734C56-9539-46C8-ACF4-94FF92258997}"/>
              </a:ext>
            </a:extLst>
          </p:cNvPr>
          <p:cNvSpPr txBox="1"/>
          <p:nvPr/>
        </p:nvSpPr>
        <p:spPr>
          <a:xfrm>
            <a:off x="6395226" y="2832927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stopping the runtime</a:t>
            </a:r>
          </a:p>
        </p:txBody>
      </p:sp>
      <p:sp>
        <p:nvSpPr>
          <p:cNvPr id="72" name="Rounded Rectangle 27">
            <a:extLst>
              <a:ext uri="{FF2B5EF4-FFF2-40B4-BE49-F238E27FC236}">
                <a16:creationId xmlns:a16="http://schemas.microsoft.com/office/drawing/2014/main" id="{7A9A0B8C-B8F5-48B8-AB42-A7C81A778D2D}"/>
              </a:ext>
            </a:extLst>
          </p:cNvPr>
          <p:cNvSpPr/>
          <p:nvPr/>
        </p:nvSpPr>
        <p:spPr>
          <a:xfrm>
            <a:off x="4906648" y="4899986"/>
            <a:ext cx="875403" cy="4572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390310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77" grpId="0"/>
      <p:bldP spid="83" grpId="0"/>
      <p:bldP spid="84" grpId="0"/>
      <p:bldP spid="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4584" y="4883944"/>
            <a:ext cx="800100" cy="1195390"/>
            <a:chOff x="6250782" y="4891084"/>
            <a:chExt cx="800100" cy="1195390"/>
          </a:xfrm>
        </p:grpSpPr>
        <p:sp>
          <p:nvSpPr>
            <p:cNvPr id="16" name="Rounded Rectangle 15"/>
            <p:cNvSpPr/>
            <p:nvPr/>
          </p:nvSpPr>
          <p:spPr>
            <a:xfrm rot="16200000">
              <a:off x="5843587" y="5298280"/>
              <a:ext cx="1195389" cy="381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plugin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 rot="16200000">
              <a:off x="6262687" y="5298279"/>
              <a:ext cx="1195389" cy="381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plugin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 rot="16200000">
            <a:off x="3707606" y="5291139"/>
            <a:ext cx="1195389" cy="381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plugin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Plugin Pattern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1593056"/>
            <a:ext cx="7772400" cy="1143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8" name="Chevron 7"/>
          <p:cNvSpPr/>
          <p:nvPr/>
        </p:nvSpPr>
        <p:spPr>
          <a:xfrm rot="16200000">
            <a:off x="1095375" y="2667000"/>
            <a:ext cx="1905000" cy="1143000"/>
          </a:xfrm>
          <a:prstGeom prst="chevron">
            <a:avLst>
              <a:gd name="adj" fmla="val 311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</a:t>
            </a:r>
          </a:p>
        </p:txBody>
      </p:sp>
      <p:sp>
        <p:nvSpPr>
          <p:cNvPr id="10" name="Chevron 9"/>
          <p:cNvSpPr/>
          <p:nvPr/>
        </p:nvSpPr>
        <p:spPr>
          <a:xfrm rot="16200000">
            <a:off x="3352800" y="2667000"/>
            <a:ext cx="1905000" cy="1143000"/>
          </a:xfrm>
          <a:prstGeom prst="chevron">
            <a:avLst>
              <a:gd name="adj" fmla="val 311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</a:t>
            </a:r>
          </a:p>
        </p:txBody>
      </p:sp>
      <p:sp>
        <p:nvSpPr>
          <p:cNvPr id="11" name="Chevron 10"/>
          <p:cNvSpPr/>
          <p:nvPr/>
        </p:nvSpPr>
        <p:spPr>
          <a:xfrm rot="16200000">
            <a:off x="5676900" y="2667001"/>
            <a:ext cx="1905000" cy="1143000"/>
          </a:xfrm>
          <a:prstGeom prst="chevron">
            <a:avLst>
              <a:gd name="adj" fmla="val 311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</a:t>
            </a:r>
          </a:p>
        </p:txBody>
      </p:sp>
      <p:sp>
        <p:nvSpPr>
          <p:cNvPr id="12" name="Flowchart: Direct Access Storage 11"/>
          <p:cNvSpPr/>
          <p:nvPr/>
        </p:nvSpPr>
        <p:spPr>
          <a:xfrm>
            <a:off x="223837" y="2095758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1752600" y="2073596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irect Access Storage 13"/>
          <p:cNvSpPr/>
          <p:nvPr/>
        </p:nvSpPr>
        <p:spPr>
          <a:xfrm>
            <a:off x="4038600" y="2076235"/>
            <a:ext cx="685800" cy="137595"/>
          </a:xfrm>
          <a:prstGeom prst="flowChartMagneticDrum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irect Access Storage 14"/>
          <p:cNvSpPr/>
          <p:nvPr/>
        </p:nvSpPr>
        <p:spPr>
          <a:xfrm>
            <a:off x="6324600" y="2073596"/>
            <a:ext cx="685800" cy="137595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3.33333E-6 -0.1770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00208 -0.1773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6719 -0.0032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25 0.0004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25 -0.0004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18489 -0.0016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  <p:bldP spid="8" grpId="0" animBg="1"/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Plugin Pattern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8336E4-4E47-41AD-AF16-91A7B0FD5FF1}"/>
              </a:ext>
            </a:extLst>
          </p:cNvPr>
          <p:cNvGrpSpPr/>
          <p:nvPr/>
        </p:nvGrpSpPr>
        <p:grpSpPr>
          <a:xfrm>
            <a:off x="3200400" y="2590800"/>
            <a:ext cx="1930866" cy="1311691"/>
            <a:chOff x="3174534" y="1905000"/>
            <a:chExt cx="1930866" cy="13116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D5E7330-D724-4C1F-9C9C-D463058164ED}"/>
                </a:ext>
              </a:extLst>
            </p:cNvPr>
            <p:cNvGrpSpPr/>
            <p:nvPr/>
          </p:nvGrpSpPr>
          <p:grpSpPr>
            <a:xfrm>
              <a:off x="3512608" y="1997491"/>
              <a:ext cx="1280584" cy="1219200"/>
              <a:chOff x="5740866" y="2209800"/>
              <a:chExt cx="1301692" cy="123315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2AF1C3-B208-464C-ABCE-4C5B9E920126}"/>
                  </a:ext>
                </a:extLst>
              </p:cNvPr>
              <p:cNvSpPr/>
              <p:nvPr/>
            </p:nvSpPr>
            <p:spPr>
              <a:xfrm>
                <a:off x="5740866" y="2209800"/>
                <a:ext cx="1295400" cy="122640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67D3E7F-6A09-44E5-9059-F2443C49D0E4}"/>
                  </a:ext>
                </a:extLst>
              </p:cNvPr>
              <p:cNvSpPr/>
              <p:nvPr/>
            </p:nvSpPr>
            <p:spPr>
              <a:xfrm>
                <a:off x="6705600" y="2216548"/>
                <a:ext cx="336958" cy="1226403"/>
              </a:xfrm>
              <a:prstGeom prst="rect">
                <a:avLst/>
              </a:prstGeom>
              <a:solidFill>
                <a:srgbClr val="009A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31434AC-5EEA-485A-823A-3274B9D50DC5}"/>
                </a:ext>
              </a:extLst>
            </p:cNvPr>
            <p:cNvGrpSpPr/>
            <p:nvPr/>
          </p:nvGrpSpPr>
          <p:grpSpPr>
            <a:xfrm>
              <a:off x="3200400" y="1905000"/>
              <a:ext cx="1905000" cy="304800"/>
              <a:chOff x="3200400" y="1905000"/>
              <a:chExt cx="1905000" cy="3048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59F535-61A1-411B-B8BE-6FF37C32DC3A}"/>
                  </a:ext>
                </a:extLst>
              </p:cNvPr>
              <p:cNvSpPr/>
              <p:nvPr/>
            </p:nvSpPr>
            <p:spPr>
              <a:xfrm>
                <a:off x="3200400" y="1905000"/>
                <a:ext cx="1905000" cy="304800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1CBBC84-134A-430F-88D7-66C7E7EFAA89}"/>
                  </a:ext>
                </a:extLst>
              </p:cNvPr>
              <p:cNvSpPr/>
              <p:nvPr/>
            </p:nvSpPr>
            <p:spPr>
              <a:xfrm>
                <a:off x="3352800" y="1981200"/>
                <a:ext cx="60960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DE058F4-8A43-43AC-8CE4-2676C9D37E56}"/>
                  </a:ext>
                </a:extLst>
              </p:cNvPr>
              <p:cNvSpPr/>
              <p:nvPr/>
            </p:nvSpPr>
            <p:spPr>
              <a:xfrm>
                <a:off x="4343400" y="1981200"/>
                <a:ext cx="60960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4A5F5F3-CE15-4221-8B24-FC5F118CCDE4}"/>
                  </a:ext>
                </a:extLst>
              </p:cNvPr>
              <p:cNvSpPr/>
              <p:nvPr/>
            </p:nvSpPr>
            <p:spPr>
              <a:xfrm>
                <a:off x="4012734" y="1981200"/>
                <a:ext cx="22860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F7E413-69A0-4D69-8B49-315F5D8AB765}"/>
                </a:ext>
              </a:extLst>
            </p:cNvPr>
            <p:cNvGrpSpPr/>
            <p:nvPr/>
          </p:nvGrpSpPr>
          <p:grpSpPr>
            <a:xfrm>
              <a:off x="3174534" y="2362200"/>
              <a:ext cx="1905000" cy="304800"/>
              <a:chOff x="3200400" y="1905000"/>
              <a:chExt cx="1905000" cy="304800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E2DBB9A1-A7E3-451C-89CE-99D735F8F9A8}"/>
                  </a:ext>
                </a:extLst>
              </p:cNvPr>
              <p:cNvSpPr/>
              <p:nvPr/>
            </p:nvSpPr>
            <p:spPr>
              <a:xfrm>
                <a:off x="3200400" y="1905000"/>
                <a:ext cx="1905000" cy="304800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F0A53BFB-77B6-441B-9709-78314787434A}"/>
                  </a:ext>
                </a:extLst>
              </p:cNvPr>
              <p:cNvSpPr/>
              <p:nvPr/>
            </p:nvSpPr>
            <p:spPr>
              <a:xfrm>
                <a:off x="3352800" y="1981200"/>
                <a:ext cx="60960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EBBA893-FB6E-4BD1-A3D2-72121EF0B16C}"/>
                  </a:ext>
                </a:extLst>
              </p:cNvPr>
              <p:cNvSpPr/>
              <p:nvPr/>
            </p:nvSpPr>
            <p:spPr>
              <a:xfrm>
                <a:off x="4343400" y="1981200"/>
                <a:ext cx="60960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321D43E2-6C46-4D59-9381-E640ADAD2721}"/>
                  </a:ext>
                </a:extLst>
              </p:cNvPr>
              <p:cNvSpPr/>
              <p:nvPr/>
            </p:nvSpPr>
            <p:spPr>
              <a:xfrm>
                <a:off x="4012734" y="1981200"/>
                <a:ext cx="22860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F17966-4DDF-45F9-82E9-984379A28E69}"/>
              </a:ext>
            </a:extLst>
          </p:cNvPr>
          <p:cNvGrpSpPr/>
          <p:nvPr/>
        </p:nvGrpSpPr>
        <p:grpSpPr>
          <a:xfrm>
            <a:off x="3217212" y="3505200"/>
            <a:ext cx="1905000" cy="304800"/>
            <a:chOff x="3200400" y="1905000"/>
            <a:chExt cx="1905000" cy="30480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D22A67C-23A0-47D2-B972-5C9BC10CCE09}"/>
                </a:ext>
              </a:extLst>
            </p:cNvPr>
            <p:cNvSpPr/>
            <p:nvPr/>
          </p:nvSpPr>
          <p:spPr>
            <a:xfrm>
              <a:off x="3200400" y="1905000"/>
              <a:ext cx="1905000" cy="3048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6D775CF-8B5A-4BA2-9E8C-A0F58D6B4684}"/>
                </a:ext>
              </a:extLst>
            </p:cNvPr>
            <p:cNvSpPr/>
            <p:nvPr/>
          </p:nvSpPr>
          <p:spPr>
            <a:xfrm>
              <a:off x="3352800" y="1981200"/>
              <a:ext cx="60960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13FFA51-FC32-4AA1-8FF2-236E96FBCF47}"/>
                </a:ext>
              </a:extLst>
            </p:cNvPr>
            <p:cNvSpPr/>
            <p:nvPr/>
          </p:nvSpPr>
          <p:spPr>
            <a:xfrm>
              <a:off x="4343400" y="1981200"/>
              <a:ext cx="60960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0B744E9-7696-42F1-88EB-C9F2272DF6B3}"/>
                </a:ext>
              </a:extLst>
            </p:cNvPr>
            <p:cNvSpPr/>
            <p:nvPr/>
          </p:nvSpPr>
          <p:spPr>
            <a:xfrm>
              <a:off x="4012734" y="1981200"/>
              <a:ext cx="22860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27">
            <a:extLst>
              <a:ext uri="{FF2B5EF4-FFF2-40B4-BE49-F238E27FC236}">
                <a16:creationId xmlns:a16="http://schemas.microsoft.com/office/drawing/2014/main" id="{5D3B266A-C1CE-4D3C-ADD9-8414867A0641}"/>
              </a:ext>
            </a:extLst>
          </p:cNvPr>
          <p:cNvSpPr/>
          <p:nvPr/>
        </p:nvSpPr>
        <p:spPr>
          <a:xfrm>
            <a:off x="1016466" y="2819400"/>
            <a:ext cx="1113152" cy="4572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plugin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3F9A60-7330-45AE-A4BF-1120DA2CD688}"/>
              </a:ext>
            </a:extLst>
          </p:cNvPr>
          <p:cNvSpPr txBox="1"/>
          <p:nvPr/>
        </p:nvSpPr>
        <p:spPr>
          <a:xfrm>
            <a:off x="3226266" y="1732002"/>
            <a:ext cx="196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the plugin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5039F6C-A6F5-4F10-9165-C7A1D04DD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06" y="2584329"/>
            <a:ext cx="1384542" cy="138454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17EA9F0-6730-4550-BFE1-464D1468166E}"/>
              </a:ext>
            </a:extLst>
          </p:cNvPr>
          <p:cNvSpPr txBox="1"/>
          <p:nvPr/>
        </p:nvSpPr>
        <p:spPr>
          <a:xfrm>
            <a:off x="5715000" y="173200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parses plugin at every event flow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3C5E03-0EB4-486E-A8A0-D04B706F57F5}"/>
              </a:ext>
            </a:extLst>
          </p:cNvPr>
          <p:cNvSpPr txBox="1"/>
          <p:nvPr/>
        </p:nvSpPr>
        <p:spPr>
          <a:xfrm>
            <a:off x="1295400" y="4572000"/>
            <a:ext cx="6324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Works for interpreted scripting languages, (e.g.: PHP, Perl).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However, compiled languages (e.g.: Rust, Go, Java) parse the code during build time, not during run time. </a:t>
            </a:r>
          </a:p>
        </p:txBody>
      </p:sp>
    </p:spTree>
    <p:extLst>
      <p:ext uri="{BB962C8B-B14F-4D97-AF65-F5344CB8AC3E}">
        <p14:creationId xmlns:p14="http://schemas.microsoft.com/office/powerpoint/2010/main" val="55594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28473 0.0888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36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38" grpId="0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444BD-F44C-42D5-8826-FBD8122EF02E}"/>
              </a:ext>
            </a:extLst>
          </p:cNvPr>
          <p:cNvSpPr txBox="1"/>
          <p:nvPr/>
        </p:nvSpPr>
        <p:spPr>
          <a:xfrm>
            <a:off x="478172" y="1752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Trends that we have witnessed 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F631CF-9AD4-424F-AC57-05E08DFF249B}"/>
              </a:ext>
            </a:extLst>
          </p:cNvPr>
          <p:cNvGrpSpPr/>
          <p:nvPr/>
        </p:nvGrpSpPr>
        <p:grpSpPr>
          <a:xfrm>
            <a:off x="5364766" y="3034657"/>
            <a:ext cx="2514594" cy="609595"/>
            <a:chOff x="1295406" y="3112275"/>
            <a:chExt cx="2514594" cy="6095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8E3723-5694-4427-9384-F47BBED79610}"/>
                </a:ext>
              </a:extLst>
            </p:cNvPr>
            <p:cNvSpPr txBox="1"/>
            <p:nvPr/>
          </p:nvSpPr>
          <p:spPr>
            <a:xfrm>
              <a:off x="1905000" y="3232407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cloud computing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AF00E2-522B-4943-9A4B-4D4029544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6" y="3112275"/>
              <a:ext cx="609595" cy="60959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3D6091E-849E-42F6-9BC2-78A095B3F0E0}"/>
              </a:ext>
            </a:extLst>
          </p:cNvPr>
          <p:cNvSpPr txBox="1"/>
          <p:nvPr/>
        </p:nvSpPr>
        <p:spPr>
          <a:xfrm>
            <a:off x="1219200" y="236163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32164-1A5D-4DDF-8C01-758ABC3AED05}"/>
              </a:ext>
            </a:extLst>
          </p:cNvPr>
          <p:cNvSpPr txBox="1"/>
          <p:nvPr/>
        </p:nvSpPr>
        <p:spPr>
          <a:xfrm>
            <a:off x="5943600" y="2362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3E04D2-975D-45FF-94CC-5DB3EB2DE824}"/>
              </a:ext>
            </a:extLst>
          </p:cNvPr>
          <p:cNvCxnSpPr/>
          <p:nvPr/>
        </p:nvCxnSpPr>
        <p:spPr>
          <a:xfrm>
            <a:off x="685800" y="28194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4C7D5-F250-44EE-8905-06E0B3BDAAFA}"/>
              </a:ext>
            </a:extLst>
          </p:cNvPr>
          <p:cNvCxnSpPr>
            <a:cxnSpLocks/>
          </p:cNvCxnSpPr>
          <p:nvPr/>
        </p:nvCxnSpPr>
        <p:spPr>
          <a:xfrm>
            <a:off x="4582486" y="2990438"/>
            <a:ext cx="0" cy="350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D767E1-9883-4CD6-BCC4-492049DA2192}"/>
              </a:ext>
            </a:extLst>
          </p:cNvPr>
          <p:cNvSpPr txBox="1"/>
          <p:nvPr/>
        </p:nvSpPr>
        <p:spPr>
          <a:xfrm>
            <a:off x="685801" y="3147537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Availability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3139C-91AF-409A-AA16-515F057E8BA4}"/>
              </a:ext>
            </a:extLst>
          </p:cNvPr>
          <p:cNvSpPr txBox="1"/>
          <p:nvPr/>
        </p:nvSpPr>
        <p:spPr>
          <a:xfrm>
            <a:off x="685800" y="3660339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E58C17-680F-46BA-B7A4-027918B97769}"/>
              </a:ext>
            </a:extLst>
          </p:cNvPr>
          <p:cNvSpPr txBox="1"/>
          <p:nvPr/>
        </p:nvSpPr>
        <p:spPr>
          <a:xfrm>
            <a:off x="685800" y="4173141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To Market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992D7D-BC83-4165-A574-D3080D51A8CC}"/>
              </a:ext>
            </a:extLst>
          </p:cNvPr>
          <p:cNvSpPr txBox="1"/>
          <p:nvPr/>
        </p:nvSpPr>
        <p:spPr>
          <a:xfrm>
            <a:off x="685800" y="4685943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Driven Decisions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3A95D-854C-48AA-B286-75738ABB32BD}"/>
              </a:ext>
            </a:extLst>
          </p:cNvPr>
          <p:cNvSpPr txBox="1"/>
          <p:nvPr/>
        </p:nvSpPr>
        <p:spPr>
          <a:xfrm>
            <a:off x="685800" y="5198745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Centric Products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D1C26C-2B76-4515-B145-B90DE1C21145}"/>
              </a:ext>
            </a:extLst>
          </p:cNvPr>
          <p:cNvGrpSpPr/>
          <p:nvPr/>
        </p:nvGrpSpPr>
        <p:grpSpPr>
          <a:xfrm>
            <a:off x="5418762" y="5268364"/>
            <a:ext cx="2132455" cy="609594"/>
            <a:chOff x="5716145" y="3851832"/>
            <a:chExt cx="2132455" cy="6095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9AFB29-EA9E-41D8-A9EE-C28AFD6CFD78}"/>
                </a:ext>
              </a:extLst>
            </p:cNvPr>
            <p:cNvSpPr txBox="1"/>
            <p:nvPr/>
          </p:nvSpPr>
          <p:spPr>
            <a:xfrm>
              <a:off x="6325739" y="3901110"/>
              <a:ext cx="1522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mapreduce</a:t>
              </a:r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239DDF2-D515-4EF1-9BD0-B170FF1E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145" y="3851832"/>
              <a:ext cx="609594" cy="609594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CAEDB68-B4CA-4A05-BA41-55C43AE9EB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23" y="2187017"/>
            <a:ext cx="73588" cy="7358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4E46F01-059A-4448-8C7F-29C4A24CB52E}"/>
              </a:ext>
            </a:extLst>
          </p:cNvPr>
          <p:cNvGrpSpPr/>
          <p:nvPr/>
        </p:nvGrpSpPr>
        <p:grpSpPr>
          <a:xfrm>
            <a:off x="5417142" y="4499873"/>
            <a:ext cx="2443343" cy="609595"/>
            <a:chOff x="5556507" y="3897782"/>
            <a:chExt cx="2443343" cy="60959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34AF2C-C5DB-4149-8582-8A3039C9128E}"/>
                </a:ext>
              </a:extLst>
            </p:cNvPr>
            <p:cNvSpPr txBox="1"/>
            <p:nvPr/>
          </p:nvSpPr>
          <p:spPr>
            <a:xfrm>
              <a:off x="6172194" y="4029671"/>
              <a:ext cx="182765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microservices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FD501B1-42D6-46BF-9F2E-47B67F7BC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507" y="3897782"/>
              <a:ext cx="609595" cy="60959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AC3207-8367-4A88-8ABF-8DD6EF6C8898}"/>
              </a:ext>
            </a:extLst>
          </p:cNvPr>
          <p:cNvGrpSpPr/>
          <p:nvPr/>
        </p:nvGrpSpPr>
        <p:grpSpPr>
          <a:xfrm>
            <a:off x="5436017" y="3889156"/>
            <a:ext cx="2354819" cy="451821"/>
            <a:chOff x="5645031" y="3281436"/>
            <a:chExt cx="2354819" cy="45182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9FE167-7F51-4FF8-910D-ECE2D0201095}"/>
                </a:ext>
              </a:extLst>
            </p:cNvPr>
            <p:cNvSpPr txBox="1"/>
            <p:nvPr/>
          </p:nvSpPr>
          <p:spPr>
            <a:xfrm>
              <a:off x="6172194" y="3283721"/>
              <a:ext cx="182765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containerization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4BEDD8A-507F-4912-A5A0-E8D018D1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031" y="3281436"/>
              <a:ext cx="451821" cy="45182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B2FCDE-C213-45BE-8F3A-6170D1885661}"/>
              </a:ext>
            </a:extLst>
          </p:cNvPr>
          <p:cNvGrpSpPr/>
          <p:nvPr/>
        </p:nvGrpSpPr>
        <p:grpSpPr>
          <a:xfrm>
            <a:off x="5448696" y="6031887"/>
            <a:ext cx="2430664" cy="551475"/>
            <a:chOff x="5494136" y="6582262"/>
            <a:chExt cx="2430664" cy="5514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AC68D77-5B44-4F77-AE5B-62310500FD84}"/>
                </a:ext>
              </a:extLst>
            </p:cNvPr>
            <p:cNvSpPr txBox="1"/>
            <p:nvPr/>
          </p:nvSpPr>
          <p:spPr>
            <a:xfrm>
              <a:off x="6097155" y="6673333"/>
              <a:ext cx="182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brokering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B17BB3F-9832-4A9C-8A72-632E976B3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136" y="6582262"/>
              <a:ext cx="551475" cy="551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64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Plugin Pattern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94291A-F166-4494-8DF7-0DFB253C560D}"/>
              </a:ext>
            </a:extLst>
          </p:cNvPr>
          <p:cNvGrpSpPr/>
          <p:nvPr/>
        </p:nvGrpSpPr>
        <p:grpSpPr>
          <a:xfrm>
            <a:off x="799577" y="2590800"/>
            <a:ext cx="7391400" cy="1219200"/>
            <a:chOff x="838200" y="2209800"/>
            <a:chExt cx="7391400" cy="12192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50ABA1E-C65D-4A5B-AEF0-2B0CA6C736F0}"/>
                </a:ext>
              </a:extLst>
            </p:cNvPr>
            <p:cNvSpPr/>
            <p:nvPr/>
          </p:nvSpPr>
          <p:spPr>
            <a:xfrm>
              <a:off x="838200" y="2209800"/>
              <a:ext cx="7391400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Interpreted Scripting Application</a:t>
              </a:r>
            </a:p>
          </p:txBody>
        </p: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17D8EFF4-332A-4FBA-9109-52D50DFF0EBB}"/>
                </a:ext>
              </a:extLst>
            </p:cNvPr>
            <p:cNvSpPr/>
            <p:nvPr/>
          </p:nvSpPr>
          <p:spPr>
            <a:xfrm>
              <a:off x="1143000" y="2819400"/>
              <a:ext cx="6934200" cy="4572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Process flow</a:t>
              </a:r>
            </a:p>
          </p:txBody>
        </p:sp>
        <p:sp>
          <p:nvSpPr>
            <p:cNvPr id="18" name="Rounded Rectangle 27">
              <a:extLst>
                <a:ext uri="{FF2B5EF4-FFF2-40B4-BE49-F238E27FC236}">
                  <a16:creationId xmlns:a16="http://schemas.microsoft.com/office/drawing/2014/main" id="{5D3B266A-C1CE-4D3C-ADD9-8414867A0641}"/>
                </a:ext>
              </a:extLst>
            </p:cNvPr>
            <p:cNvSpPr/>
            <p:nvPr/>
          </p:nvSpPr>
          <p:spPr>
            <a:xfrm>
              <a:off x="4500344" y="2819400"/>
              <a:ext cx="1290856" cy="457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plugin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A40DDC-9E44-429D-9834-9AAE241F0EF7}"/>
              </a:ext>
            </a:extLst>
          </p:cNvPr>
          <p:cNvGrpSpPr/>
          <p:nvPr/>
        </p:nvGrpSpPr>
        <p:grpSpPr>
          <a:xfrm>
            <a:off x="799577" y="2590800"/>
            <a:ext cx="7391400" cy="1905000"/>
            <a:chOff x="838200" y="4191000"/>
            <a:chExt cx="7391400" cy="19050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2752EF3-C014-4189-B017-B8E9C71139EE}"/>
                </a:ext>
              </a:extLst>
            </p:cNvPr>
            <p:cNvSpPr/>
            <p:nvPr/>
          </p:nvSpPr>
          <p:spPr>
            <a:xfrm>
              <a:off x="838200" y="4191000"/>
              <a:ext cx="7391400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Executable Application</a:t>
              </a:r>
            </a:p>
          </p:txBody>
        </p:sp>
        <p:sp>
          <p:nvSpPr>
            <p:cNvPr id="40" name="Arrow: Pentagon 39">
              <a:extLst>
                <a:ext uri="{FF2B5EF4-FFF2-40B4-BE49-F238E27FC236}">
                  <a16:creationId xmlns:a16="http://schemas.microsoft.com/office/drawing/2014/main" id="{35739ABA-DF3A-4F99-9FE9-7BEAC20DC70F}"/>
                </a:ext>
              </a:extLst>
            </p:cNvPr>
            <p:cNvSpPr/>
            <p:nvPr/>
          </p:nvSpPr>
          <p:spPr>
            <a:xfrm>
              <a:off x="1143000" y="4800600"/>
              <a:ext cx="6934200" cy="4572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Process flow</a:t>
              </a:r>
            </a:p>
          </p:txBody>
        </p:sp>
        <p:sp>
          <p:nvSpPr>
            <p:cNvPr id="41" name="Rounded Rectangle 27">
              <a:extLst>
                <a:ext uri="{FF2B5EF4-FFF2-40B4-BE49-F238E27FC236}">
                  <a16:creationId xmlns:a16="http://schemas.microsoft.com/office/drawing/2014/main" id="{4B5A63E6-2CDA-46CC-8318-39679E354145}"/>
                </a:ext>
              </a:extLst>
            </p:cNvPr>
            <p:cNvSpPr/>
            <p:nvPr/>
          </p:nvSpPr>
          <p:spPr>
            <a:xfrm>
              <a:off x="4500344" y="5638800"/>
              <a:ext cx="1290856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executable plugin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0F4260-9F2D-4177-B6C1-3AC722126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0344" y="4800600"/>
              <a:ext cx="0" cy="1295400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2D2E03-FE8E-4169-BF1D-788B65904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4832" y="4783123"/>
              <a:ext cx="0" cy="1312877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ounded Rectangle 27">
              <a:extLst>
                <a:ext uri="{FF2B5EF4-FFF2-40B4-BE49-F238E27FC236}">
                  <a16:creationId xmlns:a16="http://schemas.microsoft.com/office/drawing/2014/main" id="{2E179B2B-0C67-4000-AEF2-6DADA248EF9B}"/>
                </a:ext>
              </a:extLst>
            </p:cNvPr>
            <p:cNvSpPr/>
            <p:nvPr/>
          </p:nvSpPr>
          <p:spPr>
            <a:xfrm>
              <a:off x="4495277" y="4788716"/>
              <a:ext cx="1290856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call to plugin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F64560C-3026-4015-9642-54844E93049D}"/>
              </a:ext>
            </a:extLst>
          </p:cNvPr>
          <p:cNvSpPr txBox="1"/>
          <p:nvPr/>
        </p:nvSpPr>
        <p:spPr>
          <a:xfrm>
            <a:off x="1409177" y="5087923"/>
            <a:ext cx="6324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Dynamic Libraries</a:t>
            </a:r>
          </a:p>
          <a:p>
            <a:pPr algn="just"/>
            <a:r>
              <a:rPr lang="en-US" dirty="0"/>
              <a:t>			*.so = Linux</a:t>
            </a:r>
          </a:p>
          <a:p>
            <a:pPr algn="just"/>
            <a:r>
              <a:rPr lang="en-US" dirty="0"/>
              <a:t>			*.</a:t>
            </a:r>
            <a:r>
              <a:rPr lang="en-US" dirty="0" err="1"/>
              <a:t>dylib</a:t>
            </a:r>
            <a:r>
              <a:rPr lang="en-US" dirty="0"/>
              <a:t> = Mac</a:t>
            </a:r>
          </a:p>
          <a:p>
            <a:pPr algn="just"/>
            <a:r>
              <a:rPr lang="en-US" dirty="0"/>
              <a:t>			*.</a:t>
            </a:r>
            <a:r>
              <a:rPr lang="en-US" dirty="0" err="1"/>
              <a:t>dll</a:t>
            </a:r>
            <a:r>
              <a:rPr lang="en-US" dirty="0"/>
              <a:t> (Windows) </a:t>
            </a:r>
          </a:p>
        </p:txBody>
      </p:sp>
    </p:spTree>
    <p:extLst>
      <p:ext uri="{BB962C8B-B14F-4D97-AF65-F5344CB8AC3E}">
        <p14:creationId xmlns:p14="http://schemas.microsoft.com/office/powerpoint/2010/main" val="213683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Hooks &amp; Plugins</a:t>
            </a: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4B5A63E6-2CDA-46CC-8318-39679E354145}"/>
              </a:ext>
            </a:extLst>
          </p:cNvPr>
          <p:cNvSpPr/>
          <p:nvPr/>
        </p:nvSpPr>
        <p:spPr>
          <a:xfrm>
            <a:off x="4461721" y="4038600"/>
            <a:ext cx="1290856" cy="457200"/>
          </a:xfrm>
          <a:prstGeom prst="round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executable plugin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EDAFBB-EE74-4D06-90C6-4E7C0C7E1892}"/>
              </a:ext>
            </a:extLst>
          </p:cNvPr>
          <p:cNvGrpSpPr/>
          <p:nvPr/>
        </p:nvGrpSpPr>
        <p:grpSpPr>
          <a:xfrm>
            <a:off x="795556" y="2590800"/>
            <a:ext cx="7391400" cy="1905000"/>
            <a:chOff x="799577" y="2590800"/>
            <a:chExt cx="7391400" cy="19050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2752EF3-C014-4189-B017-B8E9C71139EE}"/>
                </a:ext>
              </a:extLst>
            </p:cNvPr>
            <p:cNvSpPr/>
            <p:nvPr/>
          </p:nvSpPr>
          <p:spPr>
            <a:xfrm>
              <a:off x="799577" y="2590800"/>
              <a:ext cx="7391400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Executable Application</a:t>
              </a:r>
            </a:p>
          </p:txBody>
        </p:sp>
        <p:sp>
          <p:nvSpPr>
            <p:cNvPr id="40" name="Arrow: Pentagon 39">
              <a:extLst>
                <a:ext uri="{FF2B5EF4-FFF2-40B4-BE49-F238E27FC236}">
                  <a16:creationId xmlns:a16="http://schemas.microsoft.com/office/drawing/2014/main" id="{35739ABA-DF3A-4F99-9FE9-7BEAC20DC70F}"/>
                </a:ext>
              </a:extLst>
            </p:cNvPr>
            <p:cNvSpPr/>
            <p:nvPr/>
          </p:nvSpPr>
          <p:spPr>
            <a:xfrm>
              <a:off x="1104377" y="3200400"/>
              <a:ext cx="6934200" cy="4572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Process flow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0F4260-9F2D-4177-B6C1-3AC722126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721" y="3200400"/>
              <a:ext cx="0" cy="1295400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2D2E03-FE8E-4169-BF1D-788B65904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09" y="3182923"/>
              <a:ext cx="0" cy="1312877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2E179B2B-0C67-4000-AEF2-6DADA248EF9B}"/>
              </a:ext>
            </a:extLst>
          </p:cNvPr>
          <p:cNvSpPr/>
          <p:nvPr/>
        </p:nvSpPr>
        <p:spPr>
          <a:xfrm>
            <a:off x="4456654" y="3188516"/>
            <a:ext cx="1290856" cy="45720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call to plugin</a:t>
            </a:r>
          </a:p>
        </p:txBody>
      </p:sp>
    </p:spTree>
    <p:extLst>
      <p:ext uri="{BB962C8B-B14F-4D97-AF65-F5344CB8AC3E}">
        <p14:creationId xmlns:p14="http://schemas.microsoft.com/office/powerpoint/2010/main" val="393966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1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-0.069 0.25 -0.125 L 0.25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Hooks &amp; Plugins</a:t>
            </a:r>
          </a:p>
        </p:txBody>
      </p:sp>
      <p:sp>
        <p:nvSpPr>
          <p:cNvPr id="10" name="Rounded Rectangle 27">
            <a:extLst>
              <a:ext uri="{FF2B5EF4-FFF2-40B4-BE49-F238E27FC236}">
                <a16:creationId xmlns:a16="http://schemas.microsoft.com/office/drawing/2014/main" id="{9F98CD39-D373-4B86-B254-40D5606F430E}"/>
              </a:ext>
            </a:extLst>
          </p:cNvPr>
          <p:cNvSpPr/>
          <p:nvPr/>
        </p:nvSpPr>
        <p:spPr>
          <a:xfrm>
            <a:off x="6730767" y="1464578"/>
            <a:ext cx="1290856" cy="45720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call to plugin</a:t>
            </a:r>
          </a:p>
        </p:txBody>
      </p:sp>
      <p:sp>
        <p:nvSpPr>
          <p:cNvPr id="11" name="Rounded Rectangle 27">
            <a:extLst>
              <a:ext uri="{FF2B5EF4-FFF2-40B4-BE49-F238E27FC236}">
                <a16:creationId xmlns:a16="http://schemas.microsoft.com/office/drawing/2014/main" id="{E153BA71-5EC7-4B86-A5B7-9235F05878F3}"/>
              </a:ext>
            </a:extLst>
          </p:cNvPr>
          <p:cNvSpPr/>
          <p:nvPr/>
        </p:nvSpPr>
        <p:spPr>
          <a:xfrm>
            <a:off x="6730767" y="5731778"/>
            <a:ext cx="1290856" cy="457200"/>
          </a:xfrm>
          <a:prstGeom prst="round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executable plugin</a:t>
            </a:r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FC0E69B2-E2D0-402D-942F-1C7B2A87AD5A}"/>
              </a:ext>
            </a:extLst>
          </p:cNvPr>
          <p:cNvSpPr/>
          <p:nvPr/>
        </p:nvSpPr>
        <p:spPr>
          <a:xfrm>
            <a:off x="1146146" y="1464578"/>
            <a:ext cx="4568853" cy="45720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hook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45E97333-3FA8-4786-98DA-2A0298D726BB}"/>
              </a:ext>
            </a:extLst>
          </p:cNvPr>
          <p:cNvSpPr/>
          <p:nvPr/>
        </p:nvSpPr>
        <p:spPr>
          <a:xfrm>
            <a:off x="1146145" y="5731778"/>
            <a:ext cx="4568853" cy="457200"/>
          </a:xfrm>
          <a:prstGeom prst="round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plugin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632464-0E37-4034-B383-7EAB6A382024}"/>
              </a:ext>
            </a:extLst>
          </p:cNvPr>
          <p:cNvGrpSpPr/>
          <p:nvPr/>
        </p:nvGrpSpPr>
        <p:grpSpPr>
          <a:xfrm>
            <a:off x="1273880" y="3048000"/>
            <a:ext cx="4313382" cy="1305053"/>
            <a:chOff x="1563671" y="3084839"/>
            <a:chExt cx="4313382" cy="13050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FD0E9B-F503-4C84-AD2D-DAEE5B99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084839"/>
              <a:ext cx="1305053" cy="130505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E3C59A-BBF7-47A6-8F06-248EC0CA0828}"/>
                </a:ext>
              </a:extLst>
            </p:cNvPr>
            <p:cNvSpPr txBox="1"/>
            <p:nvPr/>
          </p:nvSpPr>
          <p:spPr>
            <a:xfrm>
              <a:off x="1563671" y="3457446"/>
              <a:ext cx="27797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Foreign Function Interface 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781B2E4-949A-4683-B131-ED4C2268102D}"/>
              </a:ext>
            </a:extLst>
          </p:cNvPr>
          <p:cNvSpPr/>
          <p:nvPr/>
        </p:nvSpPr>
        <p:spPr>
          <a:xfrm>
            <a:off x="1447800" y="45233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fn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SFMono-Regular"/>
              </a:rPr>
              <a:t>process_command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message: &amp;[u8], data: &amp;json::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JsonValue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) -&gt; json::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JsonValue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F81F4-88F0-4AEE-A6CA-EE77CE574BF1}"/>
              </a:ext>
            </a:extLst>
          </p:cNvPr>
          <p:cNvSpPr/>
          <p:nvPr/>
        </p:nvSpPr>
        <p:spPr>
          <a:xfrm>
            <a:off x="1447800" y="23626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6F42C1"/>
                </a:solidFill>
                <a:latin typeface="SFMono-Regular"/>
              </a:rPr>
              <a:t>process_command</a:t>
            </a:r>
            <a:r>
              <a:rPr lang="en-US" dirty="0">
                <a:solidFill>
                  <a:srgbClr val="6F42C1"/>
                </a:solidFill>
                <a:latin typeface="SFMono-Regular"/>
              </a:rPr>
              <a:t>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fn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(message: &amp;[u8], data: &amp;json::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JsonValue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) -&gt; json::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JsonValue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7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Making It Dynamic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EDAFBB-EE74-4D06-90C6-4E7C0C7E1892}"/>
              </a:ext>
            </a:extLst>
          </p:cNvPr>
          <p:cNvGrpSpPr/>
          <p:nvPr/>
        </p:nvGrpSpPr>
        <p:grpSpPr>
          <a:xfrm>
            <a:off x="795556" y="2590800"/>
            <a:ext cx="7391400" cy="1905000"/>
            <a:chOff x="799577" y="2590800"/>
            <a:chExt cx="7391400" cy="19050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2752EF3-C014-4189-B017-B8E9C71139EE}"/>
                </a:ext>
              </a:extLst>
            </p:cNvPr>
            <p:cNvSpPr/>
            <p:nvPr/>
          </p:nvSpPr>
          <p:spPr>
            <a:xfrm>
              <a:off x="799577" y="2590800"/>
              <a:ext cx="7391400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Executable Application</a:t>
              </a:r>
            </a:p>
          </p:txBody>
        </p:sp>
        <p:sp>
          <p:nvSpPr>
            <p:cNvPr id="40" name="Arrow: Pentagon 39">
              <a:extLst>
                <a:ext uri="{FF2B5EF4-FFF2-40B4-BE49-F238E27FC236}">
                  <a16:creationId xmlns:a16="http://schemas.microsoft.com/office/drawing/2014/main" id="{35739ABA-DF3A-4F99-9FE9-7BEAC20DC70F}"/>
                </a:ext>
              </a:extLst>
            </p:cNvPr>
            <p:cNvSpPr/>
            <p:nvPr/>
          </p:nvSpPr>
          <p:spPr>
            <a:xfrm>
              <a:off x="1104377" y="3200400"/>
              <a:ext cx="6934200" cy="4572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Process flow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0F4260-9F2D-4177-B6C1-3AC722126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721" y="3200400"/>
              <a:ext cx="0" cy="1295400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2D2E03-FE8E-4169-BF1D-788B65904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09" y="3182923"/>
              <a:ext cx="0" cy="1312877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2E179B2B-0C67-4000-AEF2-6DADA248EF9B}"/>
              </a:ext>
            </a:extLst>
          </p:cNvPr>
          <p:cNvSpPr/>
          <p:nvPr/>
        </p:nvSpPr>
        <p:spPr>
          <a:xfrm>
            <a:off x="4456654" y="3188516"/>
            <a:ext cx="1290856" cy="45720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call to plugin</a:t>
            </a: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4B5A63E6-2CDA-46CC-8318-39679E354145}"/>
              </a:ext>
            </a:extLst>
          </p:cNvPr>
          <p:cNvSpPr/>
          <p:nvPr/>
        </p:nvSpPr>
        <p:spPr>
          <a:xfrm>
            <a:off x="4461721" y="4038600"/>
            <a:ext cx="1290856" cy="457200"/>
          </a:xfrm>
          <a:prstGeom prst="round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executable plugin</a:t>
            </a:r>
          </a:p>
        </p:txBody>
      </p:sp>
      <p:sp>
        <p:nvSpPr>
          <p:cNvPr id="10" name="Rounded Rectangle 27">
            <a:extLst>
              <a:ext uri="{FF2B5EF4-FFF2-40B4-BE49-F238E27FC236}">
                <a16:creationId xmlns:a16="http://schemas.microsoft.com/office/drawing/2014/main" id="{8E1B2106-4751-44F5-B3CB-215844F0E83E}"/>
              </a:ext>
            </a:extLst>
          </p:cNvPr>
          <p:cNvSpPr/>
          <p:nvPr/>
        </p:nvSpPr>
        <p:spPr>
          <a:xfrm>
            <a:off x="4466527" y="4036503"/>
            <a:ext cx="1290856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executable plugin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CBB54-9496-4CC8-AC61-DEAAE00F9EE2}"/>
              </a:ext>
            </a:extLst>
          </p:cNvPr>
          <p:cNvSpPr txBox="1"/>
          <p:nvPr/>
        </p:nvSpPr>
        <p:spPr>
          <a:xfrm>
            <a:off x="1409177" y="5087923"/>
            <a:ext cx="270562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After the plugin has been loaded 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39E98-8F34-4172-A03A-CB59FDBA0E9C}"/>
              </a:ext>
            </a:extLst>
          </p:cNvPr>
          <p:cNvSpPr txBox="1"/>
          <p:nvPr/>
        </p:nvSpPr>
        <p:spPr>
          <a:xfrm>
            <a:off x="5029202" y="5077116"/>
            <a:ext cx="270562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we need to notify the application to reloaded the new plugin version …</a:t>
            </a:r>
          </a:p>
        </p:txBody>
      </p:sp>
    </p:spTree>
    <p:extLst>
      <p:ext uri="{BB962C8B-B14F-4D97-AF65-F5344CB8AC3E}">
        <p14:creationId xmlns:p14="http://schemas.microsoft.com/office/powerpoint/2010/main" val="105134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-0.00018 -0.12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2.22222E-6 -0.1231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5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Managing Plugin Versions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0141F9-EC59-45D1-B19B-72247BDB06C9}"/>
              </a:ext>
            </a:extLst>
          </p:cNvPr>
          <p:cNvSpPr/>
          <p:nvPr/>
        </p:nvSpPr>
        <p:spPr>
          <a:xfrm>
            <a:off x="609600" y="1676400"/>
            <a:ext cx="5452844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Executable 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993B7B-8BBC-4556-9D9A-F7C4ABB75286}"/>
              </a:ext>
            </a:extLst>
          </p:cNvPr>
          <p:cNvSpPr/>
          <p:nvPr/>
        </p:nvSpPr>
        <p:spPr>
          <a:xfrm>
            <a:off x="1033244" y="3048000"/>
            <a:ext cx="2057400" cy="152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 Manager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C6E6BA-1552-459E-BCFF-0671F44708B6}"/>
              </a:ext>
            </a:extLst>
          </p:cNvPr>
          <p:cNvGrpSpPr/>
          <p:nvPr/>
        </p:nvGrpSpPr>
        <p:grpSpPr>
          <a:xfrm>
            <a:off x="1152088" y="5334000"/>
            <a:ext cx="1773572" cy="876300"/>
            <a:chOff x="1152088" y="5334000"/>
            <a:chExt cx="1773572" cy="876300"/>
          </a:xfrm>
        </p:grpSpPr>
        <p:sp>
          <p:nvSpPr>
            <p:cNvPr id="16" name="Rounded Rectangle 27">
              <a:extLst>
                <a:ext uri="{FF2B5EF4-FFF2-40B4-BE49-F238E27FC236}">
                  <a16:creationId xmlns:a16="http://schemas.microsoft.com/office/drawing/2014/main" id="{EB61CB24-D70D-4D2A-AEC0-4BCF642B7CB9}"/>
                </a:ext>
              </a:extLst>
            </p:cNvPr>
            <p:cNvSpPr/>
            <p:nvPr/>
          </p:nvSpPr>
          <p:spPr>
            <a:xfrm>
              <a:off x="1152088" y="58293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  <p:sp>
          <p:nvSpPr>
            <p:cNvPr id="17" name="Rounded Rectangle 27">
              <a:extLst>
                <a:ext uri="{FF2B5EF4-FFF2-40B4-BE49-F238E27FC236}">
                  <a16:creationId xmlns:a16="http://schemas.microsoft.com/office/drawing/2014/main" id="{6BF75E65-65C3-4660-9B9C-E7320408AF8E}"/>
                </a:ext>
              </a:extLst>
            </p:cNvPr>
            <p:cNvSpPr/>
            <p:nvPr/>
          </p:nvSpPr>
          <p:spPr>
            <a:xfrm>
              <a:off x="1152088" y="53340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  <p:sp>
          <p:nvSpPr>
            <p:cNvPr id="18" name="Rounded Rectangle 27">
              <a:extLst>
                <a:ext uri="{FF2B5EF4-FFF2-40B4-BE49-F238E27FC236}">
                  <a16:creationId xmlns:a16="http://schemas.microsoft.com/office/drawing/2014/main" id="{7E98B2E9-4833-4A44-AC26-F5F9B32FA7F6}"/>
                </a:ext>
              </a:extLst>
            </p:cNvPr>
            <p:cNvSpPr/>
            <p:nvPr/>
          </p:nvSpPr>
          <p:spPr>
            <a:xfrm>
              <a:off x="2087460" y="53340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  <p:sp>
          <p:nvSpPr>
            <p:cNvPr id="19" name="Rounded Rectangle 27">
              <a:extLst>
                <a:ext uri="{FF2B5EF4-FFF2-40B4-BE49-F238E27FC236}">
                  <a16:creationId xmlns:a16="http://schemas.microsoft.com/office/drawing/2014/main" id="{A63A4B56-3AB9-42EA-A805-E306DFC1B735}"/>
                </a:ext>
              </a:extLst>
            </p:cNvPr>
            <p:cNvSpPr/>
            <p:nvPr/>
          </p:nvSpPr>
          <p:spPr>
            <a:xfrm>
              <a:off x="2078721" y="58293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</p:grp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67B549B0-143E-47A0-A0AD-2979853E5504}"/>
              </a:ext>
            </a:extLst>
          </p:cNvPr>
          <p:cNvSpPr/>
          <p:nvPr/>
        </p:nvSpPr>
        <p:spPr>
          <a:xfrm>
            <a:off x="2497821" y="2171700"/>
            <a:ext cx="1727083" cy="12192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initialize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36ED2-1E81-4899-B8E8-9FA9F4797918}"/>
              </a:ext>
            </a:extLst>
          </p:cNvPr>
          <p:cNvGrpSpPr/>
          <p:nvPr/>
        </p:nvGrpSpPr>
        <p:grpSpPr>
          <a:xfrm>
            <a:off x="1143349" y="5334000"/>
            <a:ext cx="1773572" cy="876300"/>
            <a:chOff x="1152088" y="5334000"/>
            <a:chExt cx="1773572" cy="876300"/>
          </a:xfrm>
        </p:grpSpPr>
        <p:sp>
          <p:nvSpPr>
            <p:cNvPr id="13" name="Rounded Rectangle 27">
              <a:extLst>
                <a:ext uri="{FF2B5EF4-FFF2-40B4-BE49-F238E27FC236}">
                  <a16:creationId xmlns:a16="http://schemas.microsoft.com/office/drawing/2014/main" id="{EF1EF45F-4414-49F7-B56D-6EDF3071AEFF}"/>
                </a:ext>
              </a:extLst>
            </p:cNvPr>
            <p:cNvSpPr/>
            <p:nvPr/>
          </p:nvSpPr>
          <p:spPr>
            <a:xfrm>
              <a:off x="1152088" y="58293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  <p:sp>
          <p:nvSpPr>
            <p:cNvPr id="14" name="Rounded Rectangle 27">
              <a:extLst>
                <a:ext uri="{FF2B5EF4-FFF2-40B4-BE49-F238E27FC236}">
                  <a16:creationId xmlns:a16="http://schemas.microsoft.com/office/drawing/2014/main" id="{F1614731-06A0-42F1-9BD3-6CED4383EA5C}"/>
                </a:ext>
              </a:extLst>
            </p:cNvPr>
            <p:cNvSpPr/>
            <p:nvPr/>
          </p:nvSpPr>
          <p:spPr>
            <a:xfrm>
              <a:off x="1152088" y="53340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  <p:sp>
          <p:nvSpPr>
            <p:cNvPr id="15" name="Rounded Rectangle 27">
              <a:extLst>
                <a:ext uri="{FF2B5EF4-FFF2-40B4-BE49-F238E27FC236}">
                  <a16:creationId xmlns:a16="http://schemas.microsoft.com/office/drawing/2014/main" id="{0270BCC8-B437-4FB6-B651-8933F386C704}"/>
                </a:ext>
              </a:extLst>
            </p:cNvPr>
            <p:cNvSpPr/>
            <p:nvPr/>
          </p:nvSpPr>
          <p:spPr>
            <a:xfrm>
              <a:off x="2087460" y="53340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  <p:sp>
          <p:nvSpPr>
            <p:cNvPr id="22" name="Rounded Rectangle 27">
              <a:extLst>
                <a:ext uri="{FF2B5EF4-FFF2-40B4-BE49-F238E27FC236}">
                  <a16:creationId xmlns:a16="http://schemas.microsoft.com/office/drawing/2014/main" id="{4634991D-C982-45FA-B567-18F8D0C33340}"/>
                </a:ext>
              </a:extLst>
            </p:cNvPr>
            <p:cNvSpPr/>
            <p:nvPr/>
          </p:nvSpPr>
          <p:spPr>
            <a:xfrm>
              <a:off x="2078721" y="58293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361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8" grpId="0" animBg="1"/>
      <p:bldP spid="28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Managing Plugin Versions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0141F9-EC59-45D1-B19B-72247BDB06C9}"/>
              </a:ext>
            </a:extLst>
          </p:cNvPr>
          <p:cNvSpPr/>
          <p:nvPr/>
        </p:nvSpPr>
        <p:spPr>
          <a:xfrm>
            <a:off x="609600" y="1676400"/>
            <a:ext cx="5452844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Executable 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993B7B-8BBC-4556-9D9A-F7C4ABB75286}"/>
              </a:ext>
            </a:extLst>
          </p:cNvPr>
          <p:cNvSpPr/>
          <p:nvPr/>
        </p:nvSpPr>
        <p:spPr>
          <a:xfrm>
            <a:off x="1033244" y="3048000"/>
            <a:ext cx="2057400" cy="152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 Manager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C6E6BA-1552-459E-BCFF-0671F44708B6}"/>
              </a:ext>
            </a:extLst>
          </p:cNvPr>
          <p:cNvGrpSpPr/>
          <p:nvPr/>
        </p:nvGrpSpPr>
        <p:grpSpPr>
          <a:xfrm>
            <a:off x="1151389" y="3617228"/>
            <a:ext cx="1773572" cy="876300"/>
            <a:chOff x="1152088" y="5334000"/>
            <a:chExt cx="1773572" cy="876300"/>
          </a:xfrm>
        </p:grpSpPr>
        <p:sp>
          <p:nvSpPr>
            <p:cNvPr id="16" name="Rounded Rectangle 27">
              <a:extLst>
                <a:ext uri="{FF2B5EF4-FFF2-40B4-BE49-F238E27FC236}">
                  <a16:creationId xmlns:a16="http://schemas.microsoft.com/office/drawing/2014/main" id="{EB61CB24-D70D-4D2A-AEC0-4BCF642B7CB9}"/>
                </a:ext>
              </a:extLst>
            </p:cNvPr>
            <p:cNvSpPr/>
            <p:nvPr/>
          </p:nvSpPr>
          <p:spPr>
            <a:xfrm>
              <a:off x="1152088" y="58293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  <p:sp>
          <p:nvSpPr>
            <p:cNvPr id="17" name="Rounded Rectangle 27">
              <a:extLst>
                <a:ext uri="{FF2B5EF4-FFF2-40B4-BE49-F238E27FC236}">
                  <a16:creationId xmlns:a16="http://schemas.microsoft.com/office/drawing/2014/main" id="{6BF75E65-65C3-4660-9B9C-E7320408AF8E}"/>
                </a:ext>
              </a:extLst>
            </p:cNvPr>
            <p:cNvSpPr/>
            <p:nvPr/>
          </p:nvSpPr>
          <p:spPr>
            <a:xfrm>
              <a:off x="1152088" y="53340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  <p:sp>
          <p:nvSpPr>
            <p:cNvPr id="18" name="Rounded Rectangle 27">
              <a:extLst>
                <a:ext uri="{FF2B5EF4-FFF2-40B4-BE49-F238E27FC236}">
                  <a16:creationId xmlns:a16="http://schemas.microsoft.com/office/drawing/2014/main" id="{7E98B2E9-4833-4A44-AC26-F5F9B32FA7F6}"/>
                </a:ext>
              </a:extLst>
            </p:cNvPr>
            <p:cNvSpPr/>
            <p:nvPr/>
          </p:nvSpPr>
          <p:spPr>
            <a:xfrm>
              <a:off x="2087460" y="53340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  <p:sp>
          <p:nvSpPr>
            <p:cNvPr id="19" name="Rounded Rectangle 27">
              <a:extLst>
                <a:ext uri="{FF2B5EF4-FFF2-40B4-BE49-F238E27FC236}">
                  <a16:creationId xmlns:a16="http://schemas.microsoft.com/office/drawing/2014/main" id="{A63A4B56-3AB9-42EA-A805-E306DFC1B735}"/>
                </a:ext>
              </a:extLst>
            </p:cNvPr>
            <p:cNvSpPr/>
            <p:nvPr/>
          </p:nvSpPr>
          <p:spPr>
            <a:xfrm>
              <a:off x="2078721" y="58293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</p:grp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67B549B0-143E-47A0-A0AD-2979853E5504}"/>
              </a:ext>
            </a:extLst>
          </p:cNvPr>
          <p:cNvSpPr/>
          <p:nvPr/>
        </p:nvSpPr>
        <p:spPr>
          <a:xfrm>
            <a:off x="2497821" y="2171700"/>
            <a:ext cx="1727083" cy="12192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reload</a:t>
            </a:r>
          </a:p>
          <a:p>
            <a:pPr algn="ctr"/>
            <a:r>
              <a:rPr lang="en-US" sz="1400" dirty="0"/>
              <a:t>plugin</a:t>
            </a:r>
            <a:endParaRPr lang="en-US" dirty="0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2B7C3127-AC04-4B7C-87EC-44E14F3C4CE1}"/>
              </a:ext>
            </a:extLst>
          </p:cNvPr>
          <p:cNvSpPr/>
          <p:nvPr/>
        </p:nvSpPr>
        <p:spPr>
          <a:xfrm>
            <a:off x="2078022" y="5825280"/>
            <a:ext cx="838200" cy="381000"/>
          </a:xfrm>
          <a:prstGeom prst="roundRect">
            <a:avLst/>
          </a:prstGeom>
          <a:solidFill>
            <a:srgbClr val="33CC33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</a:t>
            </a:r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EB4AF0CB-DF0B-4F5F-8256-E580632EB30A}"/>
              </a:ext>
            </a:extLst>
          </p:cNvPr>
          <p:cNvSpPr/>
          <p:nvPr/>
        </p:nvSpPr>
        <p:spPr>
          <a:xfrm>
            <a:off x="1143000" y="5825280"/>
            <a:ext cx="838200" cy="381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</a:t>
            </a: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5571A8F6-3272-47AF-9DAE-21AFBC8521EA}"/>
              </a:ext>
            </a:extLst>
          </p:cNvPr>
          <p:cNvSpPr/>
          <p:nvPr/>
        </p:nvSpPr>
        <p:spPr>
          <a:xfrm>
            <a:off x="1143000" y="5329980"/>
            <a:ext cx="838200" cy="381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</a:t>
            </a: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2AAF8B02-DE2D-422B-B9B0-8E9F46020A93}"/>
              </a:ext>
            </a:extLst>
          </p:cNvPr>
          <p:cNvSpPr/>
          <p:nvPr/>
        </p:nvSpPr>
        <p:spPr>
          <a:xfrm>
            <a:off x="2078372" y="5329980"/>
            <a:ext cx="838200" cy="381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</a:t>
            </a:r>
          </a:p>
        </p:txBody>
      </p: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6F9FEB31-0E9D-4C30-8A16-8AA928AF0268}"/>
              </a:ext>
            </a:extLst>
          </p:cNvPr>
          <p:cNvSpPr/>
          <p:nvPr/>
        </p:nvSpPr>
        <p:spPr>
          <a:xfrm>
            <a:off x="2069633" y="5825280"/>
            <a:ext cx="838200" cy="381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A024BB-DCFE-4328-8A30-8E6D6A9F58D4}"/>
              </a:ext>
            </a:extLst>
          </p:cNvPr>
          <p:cNvGrpSpPr/>
          <p:nvPr/>
        </p:nvGrpSpPr>
        <p:grpSpPr>
          <a:xfrm>
            <a:off x="3228363" y="3510207"/>
            <a:ext cx="2490034" cy="705355"/>
            <a:chOff x="3834566" y="5108041"/>
            <a:chExt cx="2490034" cy="705355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349E2E5-525E-43A5-92FF-D7E50BC86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4566" y="5108041"/>
              <a:ext cx="705355" cy="705355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FB69FA3-2BF2-4051-BEAF-A45E8A6E8989}"/>
                </a:ext>
              </a:extLst>
            </p:cNvPr>
            <p:cNvSpPr txBox="1"/>
            <p:nvPr/>
          </p:nvSpPr>
          <p:spPr>
            <a:xfrm>
              <a:off x="4517735" y="5341648"/>
              <a:ext cx="1806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scheduled reload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B11B94F-ECCB-4938-B212-5746A8027D56}"/>
              </a:ext>
            </a:extLst>
          </p:cNvPr>
          <p:cNvGrpSpPr/>
          <p:nvPr/>
        </p:nvGrpSpPr>
        <p:grpSpPr>
          <a:xfrm>
            <a:off x="3220673" y="3503381"/>
            <a:ext cx="2305194" cy="765638"/>
            <a:chOff x="3866646" y="5825280"/>
            <a:chExt cx="2305194" cy="76563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B410E5B-1CC7-4175-965B-32898C1C3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646" y="5825280"/>
              <a:ext cx="705354" cy="70535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A6BA0D3-251C-48D0-A3AE-EDB88623A332}"/>
                </a:ext>
              </a:extLst>
            </p:cNvPr>
            <p:cNvSpPr txBox="1"/>
            <p:nvPr/>
          </p:nvSpPr>
          <p:spPr>
            <a:xfrm>
              <a:off x="4572000" y="5944587"/>
              <a:ext cx="1599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continuous </a:t>
              </a:r>
            </a:p>
            <a:p>
              <a:r>
                <a:rPr lang="en-US" dirty="0">
                  <a:solidFill>
                    <a:srgbClr val="FFFF00"/>
                  </a:solidFill>
                </a:rPr>
                <a:t>monitoring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24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3CC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repeatCount="300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34" grpId="0" animBg="1"/>
      <p:bldP spid="34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2B7C3127-AC04-4B7C-87EC-44E14F3C4CE1}"/>
              </a:ext>
            </a:extLst>
          </p:cNvPr>
          <p:cNvSpPr/>
          <p:nvPr/>
        </p:nvSpPr>
        <p:spPr>
          <a:xfrm>
            <a:off x="2078022" y="5825280"/>
            <a:ext cx="838200" cy="381000"/>
          </a:xfrm>
          <a:prstGeom prst="roundRect">
            <a:avLst/>
          </a:prstGeom>
          <a:solidFill>
            <a:srgbClr val="33CC33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0FDFB-B611-4FBC-9119-DD0510C7151A}"/>
              </a:ext>
            </a:extLst>
          </p:cNvPr>
          <p:cNvSpPr txBox="1"/>
          <p:nvPr/>
        </p:nvSpPr>
        <p:spPr>
          <a:xfrm>
            <a:off x="6553200" y="3747700"/>
            <a:ext cx="2281456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{ “plugin”: “D”,  version”: “2.0”}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Managing Plugin Versions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0141F9-EC59-45D1-B19B-72247BDB06C9}"/>
              </a:ext>
            </a:extLst>
          </p:cNvPr>
          <p:cNvSpPr/>
          <p:nvPr/>
        </p:nvSpPr>
        <p:spPr>
          <a:xfrm>
            <a:off x="609600" y="1676400"/>
            <a:ext cx="5452844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Executable 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993B7B-8BBC-4556-9D9A-F7C4ABB75286}"/>
              </a:ext>
            </a:extLst>
          </p:cNvPr>
          <p:cNvSpPr/>
          <p:nvPr/>
        </p:nvSpPr>
        <p:spPr>
          <a:xfrm>
            <a:off x="1033244" y="3048000"/>
            <a:ext cx="2057400" cy="152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 Manager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C6E6BA-1552-459E-BCFF-0671F44708B6}"/>
              </a:ext>
            </a:extLst>
          </p:cNvPr>
          <p:cNvGrpSpPr/>
          <p:nvPr/>
        </p:nvGrpSpPr>
        <p:grpSpPr>
          <a:xfrm>
            <a:off x="1151389" y="3617228"/>
            <a:ext cx="1773572" cy="876300"/>
            <a:chOff x="1152088" y="5334000"/>
            <a:chExt cx="1773572" cy="876300"/>
          </a:xfrm>
        </p:grpSpPr>
        <p:sp>
          <p:nvSpPr>
            <p:cNvPr id="16" name="Rounded Rectangle 27">
              <a:extLst>
                <a:ext uri="{FF2B5EF4-FFF2-40B4-BE49-F238E27FC236}">
                  <a16:creationId xmlns:a16="http://schemas.microsoft.com/office/drawing/2014/main" id="{EB61CB24-D70D-4D2A-AEC0-4BCF642B7CB9}"/>
                </a:ext>
              </a:extLst>
            </p:cNvPr>
            <p:cNvSpPr/>
            <p:nvPr/>
          </p:nvSpPr>
          <p:spPr>
            <a:xfrm>
              <a:off x="1152088" y="58293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  <p:sp>
          <p:nvSpPr>
            <p:cNvPr id="17" name="Rounded Rectangle 27">
              <a:extLst>
                <a:ext uri="{FF2B5EF4-FFF2-40B4-BE49-F238E27FC236}">
                  <a16:creationId xmlns:a16="http://schemas.microsoft.com/office/drawing/2014/main" id="{6BF75E65-65C3-4660-9B9C-E7320408AF8E}"/>
                </a:ext>
              </a:extLst>
            </p:cNvPr>
            <p:cNvSpPr/>
            <p:nvPr/>
          </p:nvSpPr>
          <p:spPr>
            <a:xfrm>
              <a:off x="1152088" y="53340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  <p:sp>
          <p:nvSpPr>
            <p:cNvPr id="18" name="Rounded Rectangle 27">
              <a:extLst>
                <a:ext uri="{FF2B5EF4-FFF2-40B4-BE49-F238E27FC236}">
                  <a16:creationId xmlns:a16="http://schemas.microsoft.com/office/drawing/2014/main" id="{7E98B2E9-4833-4A44-AC26-F5F9B32FA7F6}"/>
                </a:ext>
              </a:extLst>
            </p:cNvPr>
            <p:cNvSpPr/>
            <p:nvPr/>
          </p:nvSpPr>
          <p:spPr>
            <a:xfrm>
              <a:off x="2087460" y="53340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  <p:sp>
          <p:nvSpPr>
            <p:cNvPr id="19" name="Rounded Rectangle 27">
              <a:extLst>
                <a:ext uri="{FF2B5EF4-FFF2-40B4-BE49-F238E27FC236}">
                  <a16:creationId xmlns:a16="http://schemas.microsoft.com/office/drawing/2014/main" id="{A63A4B56-3AB9-42EA-A805-E306DFC1B735}"/>
                </a:ext>
              </a:extLst>
            </p:cNvPr>
            <p:cNvSpPr/>
            <p:nvPr/>
          </p:nvSpPr>
          <p:spPr>
            <a:xfrm>
              <a:off x="2078721" y="58293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</p:grp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67B549B0-143E-47A0-A0AD-2979853E5504}"/>
              </a:ext>
            </a:extLst>
          </p:cNvPr>
          <p:cNvSpPr/>
          <p:nvPr/>
        </p:nvSpPr>
        <p:spPr>
          <a:xfrm>
            <a:off x="2497821" y="2171700"/>
            <a:ext cx="1727083" cy="12192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reload</a:t>
            </a:r>
          </a:p>
          <a:p>
            <a:pPr algn="ctr"/>
            <a:r>
              <a:rPr lang="en-US" sz="1400" dirty="0"/>
              <a:t>plugin</a:t>
            </a:r>
            <a:endParaRPr 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EB4AF0CB-DF0B-4F5F-8256-E580632EB30A}"/>
              </a:ext>
            </a:extLst>
          </p:cNvPr>
          <p:cNvSpPr/>
          <p:nvPr/>
        </p:nvSpPr>
        <p:spPr>
          <a:xfrm>
            <a:off x="1143000" y="5825280"/>
            <a:ext cx="838200" cy="381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</a:t>
            </a: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5571A8F6-3272-47AF-9DAE-21AFBC8521EA}"/>
              </a:ext>
            </a:extLst>
          </p:cNvPr>
          <p:cNvSpPr/>
          <p:nvPr/>
        </p:nvSpPr>
        <p:spPr>
          <a:xfrm>
            <a:off x="1143000" y="5329980"/>
            <a:ext cx="838200" cy="381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</a:t>
            </a: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2AAF8B02-DE2D-422B-B9B0-8E9F46020A93}"/>
              </a:ext>
            </a:extLst>
          </p:cNvPr>
          <p:cNvSpPr/>
          <p:nvPr/>
        </p:nvSpPr>
        <p:spPr>
          <a:xfrm>
            <a:off x="2078372" y="5329980"/>
            <a:ext cx="838200" cy="381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C5A52A-BEAB-46B5-9C62-DFA8930F1A73}"/>
              </a:ext>
            </a:extLst>
          </p:cNvPr>
          <p:cNvGrpSpPr/>
          <p:nvPr/>
        </p:nvGrpSpPr>
        <p:grpSpPr>
          <a:xfrm>
            <a:off x="3090644" y="3542164"/>
            <a:ext cx="3614956" cy="688072"/>
            <a:chOff x="3962400" y="3238500"/>
            <a:chExt cx="2484538" cy="726172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AD92DB04-46CE-4545-AE18-11B82FD12201}"/>
                </a:ext>
              </a:extLst>
            </p:cNvPr>
            <p:cNvSpPr/>
            <p:nvPr/>
          </p:nvSpPr>
          <p:spPr>
            <a:xfrm rot="10800000">
              <a:off x="3962400" y="3238500"/>
              <a:ext cx="2311865" cy="726172"/>
            </a:xfrm>
            <a:prstGeom prst="homePlat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2D4812-BC53-4FD6-9EC7-E8B6C166E46C}"/>
                </a:ext>
              </a:extLst>
            </p:cNvPr>
            <p:cNvSpPr txBox="1"/>
            <p:nvPr/>
          </p:nvSpPr>
          <p:spPr>
            <a:xfrm>
              <a:off x="4389538" y="3259867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Plugin Manager </a:t>
              </a:r>
            </a:p>
            <a:p>
              <a:pPr algn="ctr"/>
              <a:r>
                <a:rPr lang="en-US" dirty="0"/>
                <a:t>listening socket</a:t>
              </a:r>
            </a:p>
          </p:txBody>
        </p:sp>
      </p:grp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6F9FEB31-0E9D-4C30-8A16-8AA928AF0268}"/>
              </a:ext>
            </a:extLst>
          </p:cNvPr>
          <p:cNvSpPr/>
          <p:nvPr/>
        </p:nvSpPr>
        <p:spPr>
          <a:xfrm>
            <a:off x="2069633" y="5825280"/>
            <a:ext cx="838200" cy="381000"/>
          </a:xfrm>
          <a:prstGeom prst="roundRect">
            <a:avLst/>
          </a:prstGeom>
          <a:solidFill>
            <a:srgbClr val="33CC33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7129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556E-7 3.33333E-6 L -0.30799 3.33333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8" grpId="0" animBg="1"/>
      <p:bldP spid="34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Dynamic Plugin Pitfalls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B40A35-DB1E-4E3D-AC7F-656A6E967CD0}"/>
              </a:ext>
            </a:extLst>
          </p:cNvPr>
          <p:cNvGrpSpPr/>
          <p:nvPr/>
        </p:nvGrpSpPr>
        <p:grpSpPr>
          <a:xfrm>
            <a:off x="4191000" y="2900065"/>
            <a:ext cx="3293494" cy="3293494"/>
            <a:chOff x="4724400" y="1905000"/>
            <a:chExt cx="3293494" cy="3293494"/>
          </a:xfrm>
        </p:grpSpPr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59302E30-E768-4591-8619-BD98516AD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905000"/>
              <a:ext cx="3293494" cy="3293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AB4BAF5-E996-487A-9D6C-ECEB4BF55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068" y="3579207"/>
              <a:ext cx="276138" cy="27613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00EA59-C66C-4C4C-87B0-D46DB0854D9D}"/>
                </a:ext>
              </a:extLst>
            </p:cNvPr>
            <p:cNvSpPr txBox="1"/>
            <p:nvPr/>
          </p:nvSpPr>
          <p:spPr>
            <a:xfrm>
              <a:off x="5494206" y="3551747"/>
              <a:ext cx="1418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OBJECTS IN THE MIRROR ARE CLOSER THAN THEY APPEAR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AC24D56-DAAF-4A21-A631-C9DCC28EA38B}"/>
              </a:ext>
            </a:extLst>
          </p:cNvPr>
          <p:cNvSpPr txBox="1"/>
          <p:nvPr/>
        </p:nvSpPr>
        <p:spPr>
          <a:xfrm>
            <a:off x="804264" y="2438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jumping in, just remember …</a:t>
            </a:r>
          </a:p>
        </p:txBody>
      </p:sp>
    </p:spTree>
    <p:extLst>
      <p:ext uri="{BB962C8B-B14F-4D97-AF65-F5344CB8AC3E}">
        <p14:creationId xmlns:p14="http://schemas.microsoft.com/office/powerpoint/2010/main" val="2883596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Dynamic Plugin Pitfalls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E8989-F15E-45C8-9EEE-6C183C481B78}"/>
              </a:ext>
            </a:extLst>
          </p:cNvPr>
          <p:cNvSpPr txBox="1"/>
          <p:nvPr/>
        </p:nvSpPr>
        <p:spPr>
          <a:xfrm>
            <a:off x="685800" y="175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Issue</a:t>
            </a:r>
            <a:endParaRPr lang="en-US" u="sng" dirty="0"/>
          </a:p>
          <a:p>
            <a:r>
              <a:rPr lang="en-US" dirty="0"/>
              <a:t>Reload plugin is occurring too often, or when it’s not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1688F-4A01-409F-AB20-A376C6368092}"/>
              </a:ext>
            </a:extLst>
          </p:cNvPr>
          <p:cNvSpPr txBox="1"/>
          <p:nvPr/>
        </p:nvSpPr>
        <p:spPr>
          <a:xfrm>
            <a:off x="685800" y="2733893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authentication/authorization on the socket listener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DDoS attack crashes the listening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251BE6-DA61-4C21-AF3D-34C11DA72E63}"/>
              </a:ext>
            </a:extLst>
          </p:cNvPr>
          <p:cNvGrpSpPr/>
          <p:nvPr/>
        </p:nvGrpSpPr>
        <p:grpSpPr>
          <a:xfrm>
            <a:off x="5638800" y="2861722"/>
            <a:ext cx="1295400" cy="1134556"/>
            <a:chOff x="5105400" y="3200400"/>
            <a:chExt cx="1295400" cy="113455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F50CF36-3629-4867-826B-7AC9B60EC825}"/>
                </a:ext>
              </a:extLst>
            </p:cNvPr>
            <p:cNvSpPr/>
            <p:nvPr/>
          </p:nvSpPr>
          <p:spPr>
            <a:xfrm>
              <a:off x="5105400" y="3200400"/>
              <a:ext cx="1295400" cy="11345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635C1D-D172-4CFE-9C9D-879D82311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3756" y="3437389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44843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Dynamic Plugin Pitfalls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E8989-F15E-45C8-9EEE-6C183C481B78}"/>
              </a:ext>
            </a:extLst>
          </p:cNvPr>
          <p:cNvSpPr txBox="1"/>
          <p:nvPr/>
        </p:nvSpPr>
        <p:spPr>
          <a:xfrm>
            <a:off x="685800" y="175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Issue</a:t>
            </a:r>
            <a:endParaRPr lang="en-US" u="sng" dirty="0"/>
          </a:p>
          <a:p>
            <a:r>
              <a:rPr lang="en-US" dirty="0"/>
              <a:t>Plugin cannot be loaded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1688F-4A01-409F-AB20-A376C6368092}"/>
              </a:ext>
            </a:extLst>
          </p:cNvPr>
          <p:cNvSpPr txBox="1"/>
          <p:nvPr/>
        </p:nvSpPr>
        <p:spPr>
          <a:xfrm>
            <a:off x="685800" y="2733893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Plugin executables (e.g.: *.</a:t>
            </a:r>
            <a:r>
              <a:rPr lang="en-US" dirty="0" err="1"/>
              <a:t>dll</a:t>
            </a:r>
            <a:r>
              <a:rPr lang="en-US" dirty="0"/>
              <a:t>, *.</a:t>
            </a:r>
            <a:r>
              <a:rPr lang="en-US" dirty="0" err="1"/>
              <a:t>dylib</a:t>
            </a:r>
            <a:r>
              <a:rPr lang="en-US" dirty="0"/>
              <a:t>, *.so) are shared and locked by another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Permissions on the plugin executables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A5B095-962D-4BE3-AFB8-DE7A2F563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733893"/>
            <a:ext cx="1280193" cy="128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4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332C7E-1411-4E52-B30A-5CDB020FD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525" y="2594576"/>
            <a:ext cx="4364949" cy="29126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Overview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F631CF-9AD4-424F-AC57-05E08DFF249B}"/>
              </a:ext>
            </a:extLst>
          </p:cNvPr>
          <p:cNvGrpSpPr/>
          <p:nvPr/>
        </p:nvGrpSpPr>
        <p:grpSpPr>
          <a:xfrm>
            <a:off x="399381" y="5286314"/>
            <a:ext cx="2514594" cy="609595"/>
            <a:chOff x="1295406" y="3112275"/>
            <a:chExt cx="2514594" cy="6095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8E3723-5694-4427-9384-F47BBED79610}"/>
                </a:ext>
              </a:extLst>
            </p:cNvPr>
            <p:cNvSpPr txBox="1"/>
            <p:nvPr/>
          </p:nvSpPr>
          <p:spPr>
            <a:xfrm>
              <a:off x="1905000" y="3232407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cloud computing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AF00E2-522B-4943-9A4B-4D4029544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6" y="3112275"/>
              <a:ext cx="609595" cy="60959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AD767E1-9883-4CD6-BCC4-492049DA2192}"/>
              </a:ext>
            </a:extLst>
          </p:cNvPr>
          <p:cNvSpPr txBox="1"/>
          <p:nvPr/>
        </p:nvSpPr>
        <p:spPr>
          <a:xfrm>
            <a:off x="783673" y="1667496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Availability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3139C-91AF-409A-AA16-515F057E8BA4}"/>
              </a:ext>
            </a:extLst>
          </p:cNvPr>
          <p:cNvSpPr txBox="1"/>
          <p:nvPr/>
        </p:nvSpPr>
        <p:spPr>
          <a:xfrm>
            <a:off x="1805053" y="2231175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E58C17-680F-46BA-B7A4-027918B97769}"/>
              </a:ext>
            </a:extLst>
          </p:cNvPr>
          <p:cNvSpPr txBox="1"/>
          <p:nvPr/>
        </p:nvSpPr>
        <p:spPr>
          <a:xfrm>
            <a:off x="3069696" y="1790753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To Market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992D7D-BC83-4165-A574-D3080D51A8CC}"/>
              </a:ext>
            </a:extLst>
          </p:cNvPr>
          <p:cNvSpPr txBox="1"/>
          <p:nvPr/>
        </p:nvSpPr>
        <p:spPr>
          <a:xfrm>
            <a:off x="5215737" y="1556610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Driven Decisions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3A95D-854C-48AA-B286-75738ABB32BD}"/>
              </a:ext>
            </a:extLst>
          </p:cNvPr>
          <p:cNvSpPr txBox="1"/>
          <p:nvPr/>
        </p:nvSpPr>
        <p:spPr>
          <a:xfrm>
            <a:off x="4441259" y="2231175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Centric Products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D1C26C-2B76-4515-B145-B90DE1C21145}"/>
              </a:ext>
            </a:extLst>
          </p:cNvPr>
          <p:cNvGrpSpPr/>
          <p:nvPr/>
        </p:nvGrpSpPr>
        <p:grpSpPr>
          <a:xfrm>
            <a:off x="3411005" y="5782952"/>
            <a:ext cx="2132455" cy="609594"/>
            <a:chOff x="5716145" y="3851832"/>
            <a:chExt cx="2132455" cy="6095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9AFB29-EA9E-41D8-A9EE-C28AFD6CFD78}"/>
                </a:ext>
              </a:extLst>
            </p:cNvPr>
            <p:cNvSpPr txBox="1"/>
            <p:nvPr/>
          </p:nvSpPr>
          <p:spPr>
            <a:xfrm>
              <a:off x="6325739" y="3901110"/>
              <a:ext cx="1522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mapreduce</a:t>
              </a:r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239DDF2-D515-4EF1-9BD0-B170FF1E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145" y="3851832"/>
              <a:ext cx="609594" cy="609594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CAEDB68-B4CA-4A05-BA41-55C43AE9EB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6" y="1347180"/>
            <a:ext cx="73588" cy="7358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4E46F01-059A-4448-8C7F-29C4A24CB52E}"/>
              </a:ext>
            </a:extLst>
          </p:cNvPr>
          <p:cNvGrpSpPr/>
          <p:nvPr/>
        </p:nvGrpSpPr>
        <p:grpSpPr>
          <a:xfrm>
            <a:off x="5581131" y="6080119"/>
            <a:ext cx="2443343" cy="609595"/>
            <a:chOff x="5556507" y="3897782"/>
            <a:chExt cx="2443343" cy="60959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34AF2C-C5DB-4149-8582-8A3039C9128E}"/>
                </a:ext>
              </a:extLst>
            </p:cNvPr>
            <p:cNvSpPr txBox="1"/>
            <p:nvPr/>
          </p:nvSpPr>
          <p:spPr>
            <a:xfrm>
              <a:off x="6172194" y="4029671"/>
              <a:ext cx="182765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microservices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FD501B1-42D6-46BF-9F2E-47B67F7BC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507" y="3897782"/>
              <a:ext cx="609595" cy="60959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AC3207-8367-4A88-8ABF-8DD6EF6C8898}"/>
              </a:ext>
            </a:extLst>
          </p:cNvPr>
          <p:cNvGrpSpPr/>
          <p:nvPr/>
        </p:nvGrpSpPr>
        <p:grpSpPr>
          <a:xfrm>
            <a:off x="6405917" y="5484489"/>
            <a:ext cx="2354819" cy="451821"/>
            <a:chOff x="5645031" y="3281436"/>
            <a:chExt cx="2354819" cy="45182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9FE167-7F51-4FF8-910D-ECE2D0201095}"/>
                </a:ext>
              </a:extLst>
            </p:cNvPr>
            <p:cNvSpPr txBox="1"/>
            <p:nvPr/>
          </p:nvSpPr>
          <p:spPr>
            <a:xfrm>
              <a:off x="6172194" y="3283721"/>
              <a:ext cx="182765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containerization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4BEDD8A-507F-4912-A5A0-E8D018D1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031" y="3281436"/>
              <a:ext cx="451821" cy="45182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B2FCDE-C213-45BE-8F3A-6170D1885661}"/>
              </a:ext>
            </a:extLst>
          </p:cNvPr>
          <p:cNvGrpSpPr/>
          <p:nvPr/>
        </p:nvGrpSpPr>
        <p:grpSpPr>
          <a:xfrm>
            <a:off x="1397134" y="6080119"/>
            <a:ext cx="2430664" cy="551475"/>
            <a:chOff x="5494136" y="6582262"/>
            <a:chExt cx="2430664" cy="5514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AC68D77-5B44-4F77-AE5B-62310500FD84}"/>
                </a:ext>
              </a:extLst>
            </p:cNvPr>
            <p:cNvSpPr txBox="1"/>
            <p:nvPr/>
          </p:nvSpPr>
          <p:spPr>
            <a:xfrm>
              <a:off x="6097155" y="6673333"/>
              <a:ext cx="182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brokering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B17BB3F-9832-4A9C-8A72-632E976B3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136" y="6582262"/>
              <a:ext cx="551475" cy="55147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179DDA3-15E4-4D0F-AECC-495006C6B96C}"/>
              </a:ext>
            </a:extLst>
          </p:cNvPr>
          <p:cNvSpPr txBox="1"/>
          <p:nvPr/>
        </p:nvSpPr>
        <p:spPr>
          <a:xfrm rot="20901873">
            <a:off x="3406467" y="3519412"/>
            <a:ext cx="22097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Distributed Architecture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CA0E1E34-D7F2-4F9C-802B-FC72DD3B4D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4009867"/>
              </p:ext>
            </p:extLst>
          </p:nvPr>
        </p:nvGraphicFramePr>
        <p:xfrm>
          <a:off x="2749134" y="2672841"/>
          <a:ext cx="3691737" cy="2465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4586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14" grpId="0">
        <p:bldAsOne/>
      </p:bldGraphic>
      <p:bldGraphic spid="14" grpId="1">
        <p:bldAsOne/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Dynamic Plugin Pitfalls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E8989-F15E-45C8-9EEE-6C183C481B78}"/>
              </a:ext>
            </a:extLst>
          </p:cNvPr>
          <p:cNvSpPr txBox="1"/>
          <p:nvPr/>
        </p:nvSpPr>
        <p:spPr>
          <a:xfrm>
            <a:off x="685800" y="175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Issue</a:t>
            </a:r>
            <a:endParaRPr lang="en-US" u="sng" dirty="0"/>
          </a:p>
          <a:p>
            <a:r>
              <a:rPr lang="en-US" dirty="0"/>
              <a:t>Plugin doesn’t work when loaded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1688F-4A01-409F-AB20-A376C6368092}"/>
              </a:ext>
            </a:extLst>
          </p:cNvPr>
          <p:cNvSpPr txBox="1"/>
          <p:nvPr/>
        </p:nvSpPr>
        <p:spPr>
          <a:xfrm>
            <a:off x="685800" y="2733893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Inconsistent Foreign Function Interface (FFI)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Plugin not managed like the application –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Plugin repository is not secure and executable has been tampered with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A2113-806A-49BB-8FA1-5C0973483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76203"/>
            <a:ext cx="1346704" cy="1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737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Multicasting &amp; Dynamic Plugins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A80E8-1491-48CD-B8A3-AC1735B0F06E}"/>
              </a:ext>
            </a:extLst>
          </p:cNvPr>
          <p:cNvSpPr txBox="1"/>
          <p:nvPr/>
        </p:nvSpPr>
        <p:spPr>
          <a:xfrm>
            <a:off x="1219200" y="165868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6FF49A-8BE1-4F95-9690-61E59A739496}"/>
              </a:ext>
            </a:extLst>
          </p:cNvPr>
          <p:cNvCxnSpPr>
            <a:cxnSpLocks/>
          </p:cNvCxnSpPr>
          <p:nvPr/>
        </p:nvCxnSpPr>
        <p:spPr>
          <a:xfrm>
            <a:off x="685800" y="2116455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3597FE-7A4E-452C-A4A6-2C282EDA2B4C}"/>
              </a:ext>
            </a:extLst>
          </p:cNvPr>
          <p:cNvGrpSpPr/>
          <p:nvPr/>
        </p:nvGrpSpPr>
        <p:grpSpPr>
          <a:xfrm>
            <a:off x="685800" y="2444592"/>
            <a:ext cx="3657587" cy="2420540"/>
            <a:chOff x="685800" y="2444592"/>
            <a:chExt cx="3657587" cy="24205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AB2054-0BA4-483E-8492-7DCC87DDACD9}"/>
                </a:ext>
              </a:extLst>
            </p:cNvPr>
            <p:cNvSpPr txBox="1"/>
            <p:nvPr/>
          </p:nvSpPr>
          <p:spPr>
            <a:xfrm>
              <a:off x="685801" y="2444592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High Availability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5A0DB3-5408-46B0-B2A0-69E8B69FB6AA}"/>
                </a:ext>
              </a:extLst>
            </p:cNvPr>
            <p:cNvSpPr txBox="1"/>
            <p:nvPr/>
          </p:nvSpPr>
          <p:spPr>
            <a:xfrm>
              <a:off x="685800" y="2957394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Scalability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AEC9E0-8582-4224-8B07-9065B9603392}"/>
                </a:ext>
              </a:extLst>
            </p:cNvPr>
            <p:cNvSpPr txBox="1"/>
            <p:nvPr/>
          </p:nvSpPr>
          <p:spPr>
            <a:xfrm>
              <a:off x="685800" y="3470196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Time To Market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B0E5D9-87A2-47BB-A226-9D7E93BA5071}"/>
                </a:ext>
              </a:extLst>
            </p:cNvPr>
            <p:cNvSpPr txBox="1"/>
            <p:nvPr/>
          </p:nvSpPr>
          <p:spPr>
            <a:xfrm>
              <a:off x="685800" y="3982998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Driven Decisions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44AEC4-81FD-4ECD-BA88-2C734228D5D9}"/>
                </a:ext>
              </a:extLst>
            </p:cNvPr>
            <p:cNvSpPr txBox="1"/>
            <p:nvPr/>
          </p:nvSpPr>
          <p:spPr>
            <a:xfrm>
              <a:off x="685800" y="4495800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Customer Centric Products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E0EAE60-585A-42C9-AA02-605CD2A17C0D}"/>
              </a:ext>
            </a:extLst>
          </p:cNvPr>
          <p:cNvSpPr txBox="1"/>
          <p:nvPr/>
        </p:nvSpPr>
        <p:spPr>
          <a:xfrm>
            <a:off x="685800" y="5014649"/>
            <a:ext cx="36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High Performance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6A2100-DB8F-4224-BED9-C63FCDA7F402}"/>
              </a:ext>
            </a:extLst>
          </p:cNvPr>
          <p:cNvSpPr txBox="1"/>
          <p:nvPr/>
        </p:nvSpPr>
        <p:spPr>
          <a:xfrm>
            <a:off x="4953000" y="3142060"/>
            <a:ext cx="3162823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next competitive differentiator</a:t>
            </a:r>
          </a:p>
        </p:txBody>
      </p:sp>
    </p:spTree>
    <p:extLst>
      <p:ext uri="{BB962C8B-B14F-4D97-AF65-F5344CB8AC3E}">
        <p14:creationId xmlns:p14="http://schemas.microsoft.com/office/powerpoint/2010/main" val="26056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44167 -0.354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-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Multicasting &amp; Dynamic Plugins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A80E8-1491-48CD-B8A3-AC1735B0F06E}"/>
              </a:ext>
            </a:extLst>
          </p:cNvPr>
          <p:cNvSpPr txBox="1"/>
          <p:nvPr/>
        </p:nvSpPr>
        <p:spPr>
          <a:xfrm>
            <a:off x="685800" y="1658685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Performance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6FF49A-8BE1-4F95-9690-61E59A739496}"/>
              </a:ext>
            </a:extLst>
          </p:cNvPr>
          <p:cNvCxnSpPr>
            <a:cxnSpLocks/>
          </p:cNvCxnSpPr>
          <p:nvPr/>
        </p:nvCxnSpPr>
        <p:spPr>
          <a:xfrm>
            <a:off x="685800" y="2116455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6A2100-DB8F-4224-BED9-C63FCDA7F402}"/>
              </a:ext>
            </a:extLst>
          </p:cNvPr>
          <p:cNvSpPr txBox="1"/>
          <p:nvPr/>
        </p:nvSpPr>
        <p:spPr>
          <a:xfrm>
            <a:off x="685800" y="2474893"/>
            <a:ext cx="316282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better 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ECC83C-78CF-4132-AB1A-A0CD50CBA58E}"/>
              </a:ext>
            </a:extLst>
          </p:cNvPr>
          <p:cNvSpPr txBox="1"/>
          <p:nvPr/>
        </p:nvSpPr>
        <p:spPr>
          <a:xfrm>
            <a:off x="666226" y="3033385"/>
            <a:ext cx="316282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more CPU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32EA99-0F09-4900-92CA-2B3C694C76C4}"/>
              </a:ext>
            </a:extLst>
          </p:cNvPr>
          <p:cNvSpPr txBox="1"/>
          <p:nvPr/>
        </p:nvSpPr>
        <p:spPr>
          <a:xfrm>
            <a:off x="666225" y="3601055"/>
            <a:ext cx="316282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more memory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DF345-35C3-4EFF-A675-78600BE81B0E}"/>
              </a:ext>
            </a:extLst>
          </p:cNvPr>
          <p:cNvSpPr txBox="1"/>
          <p:nvPr/>
        </p:nvSpPr>
        <p:spPr>
          <a:xfrm>
            <a:off x="666223" y="4165795"/>
            <a:ext cx="316282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faster I/O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ADE712-68A0-4991-8B9B-4621B8AAB3DA}"/>
              </a:ext>
            </a:extLst>
          </p:cNvPr>
          <p:cNvSpPr txBox="1"/>
          <p:nvPr/>
        </p:nvSpPr>
        <p:spPr>
          <a:xfrm>
            <a:off x="666223" y="4730535"/>
            <a:ext cx="316282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more bandwidth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910DE6-A18D-439B-9575-6ECA35BD40B2}"/>
              </a:ext>
            </a:extLst>
          </p:cNvPr>
          <p:cNvSpPr txBox="1"/>
          <p:nvPr/>
        </p:nvSpPr>
        <p:spPr>
          <a:xfrm>
            <a:off x="666223" y="5295275"/>
            <a:ext cx="316282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data relocation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40C146-234A-4228-9239-B06B29FA2B25}"/>
              </a:ext>
            </a:extLst>
          </p:cNvPr>
          <p:cNvSpPr txBox="1"/>
          <p:nvPr/>
        </p:nvSpPr>
        <p:spPr>
          <a:xfrm>
            <a:off x="666223" y="5860015"/>
            <a:ext cx="316282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data caching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76583D-7E6C-4238-A9B7-E7D6B7D49FA7}"/>
              </a:ext>
            </a:extLst>
          </p:cNvPr>
          <p:cNvSpPr txBox="1"/>
          <p:nvPr/>
        </p:nvSpPr>
        <p:spPr>
          <a:xfrm>
            <a:off x="5066777" y="2474893"/>
            <a:ext cx="316282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Architecture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F00CA7-BC46-46E0-939B-BCF4B3ABEBAE}"/>
              </a:ext>
            </a:extLst>
          </p:cNvPr>
          <p:cNvGrpSpPr/>
          <p:nvPr/>
        </p:nvGrpSpPr>
        <p:grpSpPr>
          <a:xfrm>
            <a:off x="5066776" y="3200945"/>
            <a:ext cx="3162823" cy="939318"/>
            <a:chOff x="5066776" y="3200945"/>
            <a:chExt cx="3162823" cy="93931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94968F-9664-4840-872D-4180775A5FAA}"/>
                </a:ext>
              </a:extLst>
            </p:cNvPr>
            <p:cNvSpPr txBox="1"/>
            <p:nvPr/>
          </p:nvSpPr>
          <p:spPr>
            <a:xfrm>
              <a:off x="5066776" y="3200945"/>
              <a:ext cx="3162823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cluster management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F30001-051F-4860-949E-90271D9CDF8A}"/>
                </a:ext>
              </a:extLst>
            </p:cNvPr>
            <p:cNvSpPr txBox="1"/>
            <p:nvPr/>
          </p:nvSpPr>
          <p:spPr>
            <a:xfrm>
              <a:off x="5066776" y="3740153"/>
              <a:ext cx="3162823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message brokering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6C8D13-F52F-4E40-BB19-4499EB7E8B18}"/>
              </a:ext>
            </a:extLst>
          </p:cNvPr>
          <p:cNvSpPr txBox="1"/>
          <p:nvPr/>
        </p:nvSpPr>
        <p:spPr>
          <a:xfrm>
            <a:off x="5066773" y="3198766"/>
            <a:ext cx="3162823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multicasting</a:t>
            </a:r>
          </a:p>
          <a:p>
            <a:pPr algn="ctr"/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DD9B2B-69B2-4279-B06B-99DA437AEB9C}"/>
              </a:ext>
            </a:extLst>
          </p:cNvPr>
          <p:cNvGrpSpPr/>
          <p:nvPr/>
        </p:nvGrpSpPr>
        <p:grpSpPr>
          <a:xfrm>
            <a:off x="5046672" y="4377954"/>
            <a:ext cx="3162824" cy="963492"/>
            <a:chOff x="5046672" y="4377954"/>
            <a:chExt cx="3162824" cy="96349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C172FC2-80E1-4794-B50D-08BCDB6C463E}"/>
                </a:ext>
              </a:extLst>
            </p:cNvPr>
            <p:cNvSpPr txBox="1"/>
            <p:nvPr/>
          </p:nvSpPr>
          <p:spPr>
            <a:xfrm>
              <a:off x="5046673" y="4377954"/>
              <a:ext cx="3162823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full service deployments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817A08-F669-4CF3-9222-B7E4C53AF887}"/>
                </a:ext>
              </a:extLst>
            </p:cNvPr>
            <p:cNvSpPr txBox="1"/>
            <p:nvPr/>
          </p:nvSpPr>
          <p:spPr>
            <a:xfrm>
              <a:off x="5046672" y="4941336"/>
              <a:ext cx="3162823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blue / green infrastructure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C8BC7C9-E140-450B-A22A-A57B9DD8B64E}"/>
              </a:ext>
            </a:extLst>
          </p:cNvPr>
          <p:cNvSpPr txBox="1"/>
          <p:nvPr/>
        </p:nvSpPr>
        <p:spPr>
          <a:xfrm>
            <a:off x="5046671" y="4377954"/>
            <a:ext cx="3162823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plugin reloads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520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multicasting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hook &amp; dynamic plugins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3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multicasting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hook &amp; dynamic plugins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57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946B60-57AA-49BE-8EF5-DA2BC03B6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28091"/>
              </p:ext>
            </p:extLst>
          </p:nvPr>
        </p:nvGraphicFramePr>
        <p:xfrm>
          <a:off x="457200" y="838200"/>
          <a:ext cx="822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4048183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picture by - 1314:Freepik.com</a:t>
                      </a:r>
                    </a:p>
                    <a:p>
                      <a:r>
                        <a:rPr lang="en-US" sz="800" dirty="0"/>
                        <a:t>icons by -www.flaticon.com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Detection and Correction 3: Forward Error Correction on youtube.com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50075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22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Clustering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5AECCE-D4FB-4D67-9C6B-85BE3E1C52E2}"/>
              </a:ext>
            </a:extLst>
          </p:cNvPr>
          <p:cNvSpPr txBox="1"/>
          <p:nvPr/>
        </p:nvSpPr>
        <p:spPr>
          <a:xfrm>
            <a:off x="1485900" y="190064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databases paved the way toward distributed systems.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42EBEE-C60F-4AC3-B9D1-1273E2597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468" y="4362497"/>
            <a:ext cx="2567758" cy="603201"/>
          </a:xfrm>
          <a:prstGeom prst="rect">
            <a:avLst/>
          </a:prstGeom>
        </p:spPr>
      </p:pic>
      <p:pic>
        <p:nvPicPr>
          <p:cNvPr id="1026" name="Picture 2" descr="Image result for mongodb icon free">
            <a:extLst>
              <a:ext uri="{FF2B5EF4-FFF2-40B4-BE49-F238E27FC236}">
                <a16:creationId xmlns:a16="http://schemas.microsoft.com/office/drawing/2014/main" id="{2FA6A464-4457-4A05-95EE-0B62C3551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07" y="4302103"/>
            <a:ext cx="1500960" cy="175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15BE84-0062-4925-A389-F9365EDB7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707" y="5307778"/>
            <a:ext cx="1676400" cy="700144"/>
          </a:xfrm>
          <a:prstGeom prst="rect">
            <a:avLst/>
          </a:prstGeom>
        </p:spPr>
      </p:pic>
      <p:pic>
        <p:nvPicPr>
          <p:cNvPr id="1030" name="Picture 6" descr="Image result for orientdb database icon">
            <a:extLst>
              <a:ext uri="{FF2B5EF4-FFF2-40B4-BE49-F238E27FC236}">
                <a16:creationId xmlns:a16="http://schemas.microsoft.com/office/drawing/2014/main" id="{79F60A62-2FF5-4386-AF13-B2B6C72E3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72" y="3259859"/>
            <a:ext cx="1985435" cy="86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0C2FA4-71CC-44A3-911C-8E294BF53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5181600"/>
            <a:ext cx="1200150" cy="952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16C499-19AE-4918-B123-8875479423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6012" y="2907040"/>
            <a:ext cx="1366027" cy="92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8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Clustering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43EDBF-D4AC-48EC-86E9-D4275B974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299356"/>
              </p:ext>
            </p:extLst>
          </p:nvPr>
        </p:nvGraphicFramePr>
        <p:xfrm>
          <a:off x="597017" y="1295400"/>
          <a:ext cx="7924800" cy="381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4138030836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83587605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40166015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Performance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Availability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 Balancing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30838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computation-intensive applications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failover to redundant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shared workload between nodes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935630"/>
                  </a:ext>
                </a:extLst>
              </a:tr>
              <a:tr h="23114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predictive modeling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simulators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“supercomputing”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business applications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databases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file shares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web server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proxy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8311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15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Clustering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2385C9-FF11-4FEB-A701-8678B145900A}"/>
              </a:ext>
            </a:extLst>
          </p:cNvPr>
          <p:cNvGrpSpPr/>
          <p:nvPr/>
        </p:nvGrpSpPr>
        <p:grpSpPr>
          <a:xfrm>
            <a:off x="4761801" y="2209800"/>
            <a:ext cx="3162999" cy="1219200"/>
            <a:chOff x="4761801" y="2209800"/>
            <a:chExt cx="3162999" cy="12192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51CDA90-157C-4289-84B0-18219FA19BBE}"/>
                </a:ext>
              </a:extLst>
            </p:cNvPr>
            <p:cNvSpPr/>
            <p:nvPr/>
          </p:nvSpPr>
          <p:spPr>
            <a:xfrm>
              <a:off x="6096000" y="2209800"/>
              <a:ext cx="1828800" cy="609600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load balancing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0B4473D-50EF-4D60-9FC1-B55B4269FBF6}"/>
                </a:ext>
              </a:extLst>
            </p:cNvPr>
            <p:cNvSpPr/>
            <p:nvPr/>
          </p:nvSpPr>
          <p:spPr>
            <a:xfrm>
              <a:off x="4761801" y="2354612"/>
              <a:ext cx="1638998" cy="1074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controller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4C8FFEA-EC1A-4379-9BC1-471E832C7EF0}"/>
              </a:ext>
            </a:extLst>
          </p:cNvPr>
          <p:cNvSpPr/>
          <p:nvPr/>
        </p:nvSpPr>
        <p:spPr>
          <a:xfrm>
            <a:off x="2895600" y="2971800"/>
            <a:ext cx="2247900" cy="22860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8540E6-9BEE-4BCE-93CD-2C757F6E6168}"/>
              </a:ext>
            </a:extLst>
          </p:cNvPr>
          <p:cNvGrpSpPr/>
          <p:nvPr/>
        </p:nvGrpSpPr>
        <p:grpSpPr>
          <a:xfrm>
            <a:off x="680907" y="4232704"/>
            <a:ext cx="2971100" cy="1470564"/>
            <a:chOff x="680907" y="4232704"/>
            <a:chExt cx="2971100" cy="147056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B981BA1-90DF-438C-B827-E186A6C440DE}"/>
                </a:ext>
              </a:extLst>
            </p:cNvPr>
            <p:cNvSpPr/>
            <p:nvPr/>
          </p:nvSpPr>
          <p:spPr>
            <a:xfrm>
              <a:off x="680907" y="5093668"/>
              <a:ext cx="1828800" cy="60960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computation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42281B-65EC-46A6-92F7-C5D2EAB599ED}"/>
                </a:ext>
              </a:extLst>
            </p:cNvPr>
            <p:cNvSpPr/>
            <p:nvPr/>
          </p:nvSpPr>
          <p:spPr>
            <a:xfrm>
              <a:off x="2143387" y="4232704"/>
              <a:ext cx="1508620" cy="14705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worker 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41DAE7-A2A9-4489-919A-09C61F69C0E3}"/>
              </a:ext>
            </a:extLst>
          </p:cNvPr>
          <p:cNvGrpSpPr/>
          <p:nvPr/>
        </p:nvGrpSpPr>
        <p:grpSpPr>
          <a:xfrm>
            <a:off x="4390238" y="4232704"/>
            <a:ext cx="2924961" cy="1470564"/>
            <a:chOff x="4396181" y="4023424"/>
            <a:chExt cx="2924961" cy="147056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F784EF7-F0D7-48A9-8BFB-F048CE245EDF}"/>
                </a:ext>
              </a:extLst>
            </p:cNvPr>
            <p:cNvSpPr/>
            <p:nvPr/>
          </p:nvSpPr>
          <p:spPr>
            <a:xfrm>
              <a:off x="5492342" y="4884388"/>
              <a:ext cx="1828800" cy="60960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computation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367DEC-D127-4947-A4BA-418F3F023202}"/>
                </a:ext>
              </a:extLst>
            </p:cNvPr>
            <p:cNvSpPr/>
            <p:nvPr/>
          </p:nvSpPr>
          <p:spPr>
            <a:xfrm>
              <a:off x="4396181" y="4023424"/>
              <a:ext cx="1508620" cy="14705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worker 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36F647-BC7E-43B3-BCEE-CB8415EDF4C9}"/>
              </a:ext>
            </a:extLst>
          </p:cNvPr>
          <p:cNvGrpSpPr/>
          <p:nvPr/>
        </p:nvGrpSpPr>
        <p:grpSpPr>
          <a:xfrm>
            <a:off x="1420884" y="2303058"/>
            <a:ext cx="3163000" cy="1621052"/>
            <a:chOff x="1420884" y="2303058"/>
            <a:chExt cx="3163000" cy="16210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7C18FD4-CD75-43A0-889A-171F8AE1408A}"/>
                </a:ext>
              </a:extLst>
            </p:cNvPr>
            <p:cNvSpPr/>
            <p:nvPr/>
          </p:nvSpPr>
          <p:spPr>
            <a:xfrm>
              <a:off x="1420884" y="2320496"/>
              <a:ext cx="1828800" cy="6096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failover</a:t>
              </a:r>
            </a:p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management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FD668FD-E7AE-43A3-B0CE-AFE744414523}"/>
                </a:ext>
              </a:extLst>
            </p:cNvPr>
            <p:cNvSpPr/>
            <p:nvPr/>
          </p:nvSpPr>
          <p:spPr>
            <a:xfrm>
              <a:off x="2944885" y="2303058"/>
              <a:ext cx="1638999" cy="162105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master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6EC9F1F-8B05-4562-883E-584CA61C64FB}"/>
              </a:ext>
            </a:extLst>
          </p:cNvPr>
          <p:cNvSpPr txBox="1"/>
          <p:nvPr/>
        </p:nvSpPr>
        <p:spPr>
          <a:xfrm>
            <a:off x="2965857" y="3331840"/>
            <a:ext cx="160614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worker A</a:t>
            </a:r>
            <a:r>
              <a:rPr lang="en-US" sz="1100" dirty="0"/>
              <a:t>: 10.100.15.24</a:t>
            </a:r>
          </a:p>
          <a:p>
            <a:pPr algn="ctr"/>
            <a:r>
              <a:rPr lang="en-US" sz="1100" b="1" dirty="0"/>
              <a:t>worker B</a:t>
            </a:r>
            <a:r>
              <a:rPr lang="en-US" sz="1100" dirty="0"/>
              <a:t>: 10.100.15.25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E90E08-61EE-4692-A0B1-88320B93567F}"/>
              </a:ext>
            </a:extLst>
          </p:cNvPr>
          <p:cNvSpPr txBox="1"/>
          <p:nvPr/>
        </p:nvSpPr>
        <p:spPr>
          <a:xfrm>
            <a:off x="4340428" y="5588778"/>
            <a:ext cx="160614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/>
              <a:t>master</a:t>
            </a:r>
            <a:r>
              <a:rPr lang="en-US" sz="1100" dirty="0"/>
              <a:t>: 10.100.15.23</a:t>
            </a:r>
          </a:p>
          <a:p>
            <a:r>
              <a:rPr lang="en-US" sz="1100" b="1" dirty="0"/>
              <a:t>worker A</a:t>
            </a:r>
            <a:r>
              <a:rPr lang="en-US" sz="1100" dirty="0"/>
              <a:t>: 10.100.15.24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39FE2E-030E-42E6-A34F-0441432F188B}"/>
              </a:ext>
            </a:extLst>
          </p:cNvPr>
          <p:cNvSpPr txBox="1"/>
          <p:nvPr/>
        </p:nvSpPr>
        <p:spPr>
          <a:xfrm>
            <a:off x="1999725" y="5566394"/>
            <a:ext cx="160614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/>
              <a:t>master</a:t>
            </a:r>
            <a:r>
              <a:rPr lang="en-US" sz="1100" dirty="0"/>
              <a:t>: 10.100.15.23</a:t>
            </a:r>
          </a:p>
          <a:p>
            <a:r>
              <a:rPr lang="en-US" sz="1100" b="1" dirty="0"/>
              <a:t>worker B</a:t>
            </a:r>
            <a:r>
              <a:rPr lang="en-US" sz="1100" dirty="0"/>
              <a:t>: 10.100.15.25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B426F8-662F-4061-A705-981820B5FA0A}"/>
              </a:ext>
            </a:extLst>
          </p:cNvPr>
          <p:cNvSpPr txBox="1"/>
          <p:nvPr/>
        </p:nvSpPr>
        <p:spPr>
          <a:xfrm>
            <a:off x="5292928" y="3143891"/>
            <a:ext cx="1606143" cy="60016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/>
              <a:t>master</a:t>
            </a:r>
            <a:r>
              <a:rPr lang="en-US" sz="1100" dirty="0"/>
              <a:t>: 10.100.15.23</a:t>
            </a:r>
          </a:p>
          <a:p>
            <a:r>
              <a:rPr lang="en-US" sz="1100" b="1" dirty="0"/>
              <a:t>worker A</a:t>
            </a:r>
            <a:r>
              <a:rPr lang="en-US" sz="1100" dirty="0"/>
              <a:t>: 10.100.15.24</a:t>
            </a:r>
          </a:p>
          <a:p>
            <a:r>
              <a:rPr lang="en-US" sz="1100" b="1" dirty="0"/>
              <a:t>worker B</a:t>
            </a:r>
            <a:r>
              <a:rPr lang="en-US" sz="1100" dirty="0"/>
              <a:t>: 10.100.15.25</a:t>
            </a:r>
          </a:p>
        </p:txBody>
      </p:sp>
    </p:spTree>
    <p:extLst>
      <p:ext uri="{BB962C8B-B14F-4D97-AF65-F5344CB8AC3E}">
        <p14:creationId xmlns:p14="http://schemas.microsoft.com/office/powerpoint/2010/main" val="81231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Distributed Architecture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C8FFEA-EC1A-4379-9BC1-471E832C7EF0}"/>
              </a:ext>
            </a:extLst>
          </p:cNvPr>
          <p:cNvSpPr/>
          <p:nvPr/>
        </p:nvSpPr>
        <p:spPr>
          <a:xfrm>
            <a:off x="2895600" y="2971800"/>
            <a:ext cx="2247900" cy="22860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2E74207-91A1-4F5B-9C44-BEAC26676564}"/>
              </a:ext>
            </a:extLst>
          </p:cNvPr>
          <p:cNvGrpSpPr/>
          <p:nvPr/>
        </p:nvGrpSpPr>
        <p:grpSpPr>
          <a:xfrm>
            <a:off x="680907" y="4232704"/>
            <a:ext cx="6634292" cy="1786961"/>
            <a:chOff x="680907" y="4232704"/>
            <a:chExt cx="6634292" cy="178696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98540E6-9BEE-4BCE-93CD-2C757F6E6168}"/>
                </a:ext>
              </a:extLst>
            </p:cNvPr>
            <p:cNvGrpSpPr/>
            <p:nvPr/>
          </p:nvGrpSpPr>
          <p:grpSpPr>
            <a:xfrm>
              <a:off x="680907" y="4232704"/>
              <a:ext cx="2971100" cy="1470564"/>
              <a:chOff x="680907" y="4232704"/>
              <a:chExt cx="2971100" cy="1470564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B981BA1-90DF-438C-B827-E186A6C440DE}"/>
                  </a:ext>
                </a:extLst>
              </p:cNvPr>
              <p:cNvSpPr/>
              <p:nvPr/>
            </p:nvSpPr>
            <p:spPr>
              <a:xfrm>
                <a:off x="680907" y="5093668"/>
                <a:ext cx="1828800" cy="609600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computation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142281B-65EC-46A6-92F7-C5D2EAB599ED}"/>
                  </a:ext>
                </a:extLst>
              </p:cNvPr>
              <p:cNvSpPr/>
              <p:nvPr/>
            </p:nvSpPr>
            <p:spPr>
              <a:xfrm>
                <a:off x="2143387" y="4232704"/>
                <a:ext cx="1508620" cy="14705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worker A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41DAE7-A2A9-4489-919A-09C61F69C0E3}"/>
                </a:ext>
              </a:extLst>
            </p:cNvPr>
            <p:cNvGrpSpPr/>
            <p:nvPr/>
          </p:nvGrpSpPr>
          <p:grpSpPr>
            <a:xfrm>
              <a:off x="4390238" y="4232704"/>
              <a:ext cx="2924961" cy="1470564"/>
              <a:chOff x="4396181" y="4023424"/>
              <a:chExt cx="2924961" cy="1470564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F784EF7-F0D7-48A9-8BFB-F048CE245EDF}"/>
                  </a:ext>
                </a:extLst>
              </p:cNvPr>
              <p:cNvSpPr/>
              <p:nvPr/>
            </p:nvSpPr>
            <p:spPr>
              <a:xfrm>
                <a:off x="5492342" y="4884388"/>
                <a:ext cx="1828800" cy="609600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computation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C367DEC-D127-4947-A4BA-418F3F023202}"/>
                  </a:ext>
                </a:extLst>
              </p:cNvPr>
              <p:cNvSpPr/>
              <p:nvPr/>
            </p:nvSpPr>
            <p:spPr>
              <a:xfrm>
                <a:off x="4396181" y="4023424"/>
                <a:ext cx="1508620" cy="14705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worker B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E90E08-61EE-4692-A0B1-88320B93567F}"/>
                </a:ext>
              </a:extLst>
            </p:cNvPr>
            <p:cNvSpPr txBox="1"/>
            <p:nvPr/>
          </p:nvSpPr>
          <p:spPr>
            <a:xfrm>
              <a:off x="4340428" y="5588778"/>
              <a:ext cx="1606143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master</a:t>
              </a:r>
              <a:r>
                <a:rPr lang="en-US" sz="1100" dirty="0"/>
                <a:t>: 10.100.15.23</a:t>
              </a:r>
            </a:p>
            <a:p>
              <a:r>
                <a:rPr lang="en-US" sz="1100" b="1" dirty="0"/>
                <a:t>worker A</a:t>
              </a:r>
              <a:r>
                <a:rPr lang="en-US" sz="1100" dirty="0"/>
                <a:t>: 10.100.15.24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39FE2E-030E-42E6-A34F-0441432F188B}"/>
                </a:ext>
              </a:extLst>
            </p:cNvPr>
            <p:cNvSpPr txBox="1"/>
            <p:nvPr/>
          </p:nvSpPr>
          <p:spPr>
            <a:xfrm>
              <a:off x="1999725" y="5566394"/>
              <a:ext cx="1606143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master</a:t>
              </a:r>
              <a:r>
                <a:rPr lang="en-US" sz="1100" dirty="0"/>
                <a:t>: 10.100.15.23</a:t>
              </a:r>
            </a:p>
            <a:p>
              <a:r>
                <a:rPr lang="en-US" sz="1100" b="1" dirty="0"/>
                <a:t>worker B</a:t>
              </a:r>
              <a:r>
                <a:rPr lang="en-US" sz="1100" dirty="0"/>
                <a:t>: 10.100.15.25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A5AF628-F71F-46DF-BB28-4AFFE041263A}"/>
              </a:ext>
            </a:extLst>
          </p:cNvPr>
          <p:cNvGrpSpPr/>
          <p:nvPr/>
        </p:nvGrpSpPr>
        <p:grpSpPr>
          <a:xfrm>
            <a:off x="1420884" y="2209800"/>
            <a:ext cx="6503916" cy="1714310"/>
            <a:chOff x="1420884" y="2209800"/>
            <a:chExt cx="6503916" cy="17143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2385C9-FF11-4FEB-A701-8678B145900A}"/>
                </a:ext>
              </a:extLst>
            </p:cNvPr>
            <p:cNvGrpSpPr/>
            <p:nvPr/>
          </p:nvGrpSpPr>
          <p:grpSpPr>
            <a:xfrm>
              <a:off x="4761801" y="2209800"/>
              <a:ext cx="3162999" cy="1219200"/>
              <a:chOff x="4761801" y="2209800"/>
              <a:chExt cx="3162999" cy="121920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51CDA90-157C-4289-84B0-18219FA19BBE}"/>
                  </a:ext>
                </a:extLst>
              </p:cNvPr>
              <p:cNvSpPr/>
              <p:nvPr/>
            </p:nvSpPr>
            <p:spPr>
              <a:xfrm>
                <a:off x="6096000" y="2209800"/>
                <a:ext cx="1828800" cy="609600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load balancing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0B4473D-50EF-4D60-9FC1-B55B4269FBF6}"/>
                  </a:ext>
                </a:extLst>
              </p:cNvPr>
              <p:cNvSpPr/>
              <p:nvPr/>
            </p:nvSpPr>
            <p:spPr>
              <a:xfrm>
                <a:off x="4761801" y="2354612"/>
                <a:ext cx="1638998" cy="107438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controller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936F647-BC7E-43B3-BCEE-CB8415EDF4C9}"/>
                </a:ext>
              </a:extLst>
            </p:cNvPr>
            <p:cNvGrpSpPr/>
            <p:nvPr/>
          </p:nvGrpSpPr>
          <p:grpSpPr>
            <a:xfrm>
              <a:off x="1420884" y="2303058"/>
              <a:ext cx="3163000" cy="1621052"/>
              <a:chOff x="1420884" y="2303058"/>
              <a:chExt cx="3163000" cy="1621052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7C18FD4-CD75-43A0-889A-171F8AE1408A}"/>
                  </a:ext>
                </a:extLst>
              </p:cNvPr>
              <p:cNvSpPr/>
              <p:nvPr/>
            </p:nvSpPr>
            <p:spPr>
              <a:xfrm>
                <a:off x="1420884" y="2320496"/>
                <a:ext cx="1828800" cy="60960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failover</a:t>
                </a:r>
              </a:p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management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FD668FD-E7AE-43A3-B0CE-AFE744414523}"/>
                  </a:ext>
                </a:extLst>
              </p:cNvPr>
              <p:cNvSpPr/>
              <p:nvPr/>
            </p:nvSpPr>
            <p:spPr>
              <a:xfrm>
                <a:off x="2944885" y="2303058"/>
                <a:ext cx="1638999" cy="16210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master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C9F1F-8B05-4562-883E-584CA61C64FB}"/>
                </a:ext>
              </a:extLst>
            </p:cNvPr>
            <p:cNvSpPr txBox="1"/>
            <p:nvPr/>
          </p:nvSpPr>
          <p:spPr>
            <a:xfrm>
              <a:off x="2965857" y="3331840"/>
              <a:ext cx="1606143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worker A</a:t>
              </a:r>
              <a:r>
                <a:rPr lang="en-US" sz="1100" dirty="0"/>
                <a:t>: 10.100.15.24</a:t>
              </a:r>
            </a:p>
            <a:p>
              <a:pPr algn="ctr"/>
              <a:r>
                <a:rPr lang="en-US" sz="1100" b="1" dirty="0"/>
                <a:t>worker B</a:t>
              </a:r>
              <a:r>
                <a:rPr lang="en-US" sz="1100" dirty="0"/>
                <a:t>: 10.100.15.25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B426F8-662F-4061-A705-981820B5FA0A}"/>
                </a:ext>
              </a:extLst>
            </p:cNvPr>
            <p:cNvSpPr txBox="1"/>
            <p:nvPr/>
          </p:nvSpPr>
          <p:spPr>
            <a:xfrm>
              <a:off x="5292928" y="3143891"/>
              <a:ext cx="1606143" cy="6001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master</a:t>
              </a:r>
              <a:r>
                <a:rPr lang="en-US" sz="1100" dirty="0"/>
                <a:t>: 10.100.15.23</a:t>
              </a:r>
            </a:p>
            <a:p>
              <a:r>
                <a:rPr lang="en-US" sz="1100" b="1" dirty="0"/>
                <a:t>worker A</a:t>
              </a:r>
              <a:r>
                <a:rPr lang="en-US" sz="1100" dirty="0"/>
                <a:t>: 10.100.15.24</a:t>
              </a:r>
            </a:p>
            <a:p>
              <a:r>
                <a:rPr lang="en-US" sz="1100" b="1" dirty="0"/>
                <a:t>worker B</a:t>
              </a:r>
              <a:r>
                <a:rPr lang="en-US" sz="1100" dirty="0"/>
                <a:t>: 10.100.15.25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E870E-8708-4EBC-8A9C-18E98F956F60}"/>
              </a:ext>
            </a:extLst>
          </p:cNvPr>
          <p:cNvGrpSpPr/>
          <p:nvPr/>
        </p:nvGrpSpPr>
        <p:grpSpPr>
          <a:xfrm>
            <a:off x="1244975" y="3581400"/>
            <a:ext cx="6070224" cy="2776120"/>
            <a:chOff x="8220861" y="3623314"/>
            <a:chExt cx="6070224" cy="27761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8AB4650-5C53-434F-9B96-F45C8D0AD73C}"/>
                </a:ext>
              </a:extLst>
            </p:cNvPr>
            <p:cNvGrpSpPr/>
            <p:nvPr/>
          </p:nvGrpSpPr>
          <p:grpSpPr>
            <a:xfrm>
              <a:off x="8220861" y="3970973"/>
              <a:ext cx="1414780" cy="2428461"/>
              <a:chOff x="1341120" y="4876800"/>
              <a:chExt cx="1414780" cy="2428461"/>
            </a:xfrm>
          </p:grpSpPr>
          <p:sp>
            <p:nvSpPr>
              <p:cNvPr id="60" name="Rounded Rectangle 23">
                <a:extLst>
                  <a:ext uri="{FF2B5EF4-FFF2-40B4-BE49-F238E27FC236}">
                    <a16:creationId xmlns:a16="http://schemas.microsoft.com/office/drawing/2014/main" id="{74E39CBE-D007-4A77-829F-23070640275F}"/>
                  </a:ext>
                </a:extLst>
              </p:cNvPr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7">
                <a:extLst>
                  <a:ext uri="{FF2B5EF4-FFF2-40B4-BE49-F238E27FC236}">
                    <a16:creationId xmlns:a16="http://schemas.microsoft.com/office/drawing/2014/main" id="{5DCE6720-103D-4C5C-95D1-32763D977AAD}"/>
                  </a:ext>
                </a:extLst>
              </p:cNvPr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62" name="Rounded Rectangle 8">
                <a:extLst>
                  <a:ext uri="{FF2B5EF4-FFF2-40B4-BE49-F238E27FC236}">
                    <a16:creationId xmlns:a16="http://schemas.microsoft.com/office/drawing/2014/main" id="{A664AEC1-3A36-4728-9290-119055E5C4A5}"/>
                  </a:ext>
                </a:extLst>
              </p:cNvPr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89061FF6-C8BE-4357-A3B2-3F44C2EFC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D18DBA7-7BA2-4829-AD4A-FA23E77C66B5}"/>
                  </a:ext>
                </a:extLst>
              </p:cNvPr>
              <p:cNvCxnSpPr>
                <a:stCxn id="60" idx="2"/>
                <a:endCxn id="63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1753EE-6F35-4680-8BE5-EC7D87FC634C}"/>
                </a:ext>
              </a:extLst>
            </p:cNvPr>
            <p:cNvGrpSpPr/>
            <p:nvPr/>
          </p:nvGrpSpPr>
          <p:grpSpPr>
            <a:xfrm>
              <a:off x="9769588" y="3956168"/>
              <a:ext cx="1414780" cy="2428461"/>
              <a:chOff x="1341120" y="4876800"/>
              <a:chExt cx="1414780" cy="2428461"/>
            </a:xfrm>
          </p:grpSpPr>
          <p:sp>
            <p:nvSpPr>
              <p:cNvPr id="55" name="Rounded Rectangle 35">
                <a:extLst>
                  <a:ext uri="{FF2B5EF4-FFF2-40B4-BE49-F238E27FC236}">
                    <a16:creationId xmlns:a16="http://schemas.microsoft.com/office/drawing/2014/main" id="{AB82698F-1108-4E91-A673-AE15F61474A0}"/>
                  </a:ext>
                </a:extLst>
              </p:cNvPr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36">
                <a:extLst>
                  <a:ext uri="{FF2B5EF4-FFF2-40B4-BE49-F238E27FC236}">
                    <a16:creationId xmlns:a16="http://schemas.microsoft.com/office/drawing/2014/main" id="{92A60948-4DBE-4DFB-84A7-924F2EB5B2CA}"/>
                  </a:ext>
                </a:extLst>
              </p:cNvPr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57" name="Rounded Rectangle 37">
                <a:extLst>
                  <a:ext uri="{FF2B5EF4-FFF2-40B4-BE49-F238E27FC236}">
                    <a16:creationId xmlns:a16="http://schemas.microsoft.com/office/drawing/2014/main" id="{A29BCDC6-FB0C-44A2-9153-16DCBCE956A0}"/>
                  </a:ext>
                </a:extLst>
              </p:cNvPr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5EDA5DBB-9F17-46B1-BC88-CAA86CBC6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CEE2C81-C22C-4FFB-AB6A-1B79F69C87F1}"/>
                  </a:ext>
                </a:extLst>
              </p:cNvPr>
              <p:cNvCxnSpPr>
                <a:stCxn id="55" idx="2"/>
                <a:endCxn id="58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6E9014E-C97F-44E7-8BE7-F789BDF79014}"/>
                </a:ext>
              </a:extLst>
            </p:cNvPr>
            <p:cNvGrpSpPr/>
            <p:nvPr/>
          </p:nvGrpSpPr>
          <p:grpSpPr>
            <a:xfrm>
              <a:off x="11321378" y="3970973"/>
              <a:ext cx="1414780" cy="2428461"/>
              <a:chOff x="1341120" y="4876800"/>
              <a:chExt cx="1414780" cy="2428461"/>
            </a:xfrm>
          </p:grpSpPr>
          <p:sp>
            <p:nvSpPr>
              <p:cNvPr id="50" name="Rounded Rectangle 41">
                <a:extLst>
                  <a:ext uri="{FF2B5EF4-FFF2-40B4-BE49-F238E27FC236}">
                    <a16:creationId xmlns:a16="http://schemas.microsoft.com/office/drawing/2014/main" id="{C9A5024B-06F3-4C2B-B33D-AC3E34A4E000}"/>
                  </a:ext>
                </a:extLst>
              </p:cNvPr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42">
                <a:extLst>
                  <a:ext uri="{FF2B5EF4-FFF2-40B4-BE49-F238E27FC236}">
                    <a16:creationId xmlns:a16="http://schemas.microsoft.com/office/drawing/2014/main" id="{DD9E0336-1225-4E8C-A003-B41FB9DB626A}"/>
                  </a:ext>
                </a:extLst>
              </p:cNvPr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52" name="Rounded Rectangle 43">
                <a:extLst>
                  <a:ext uri="{FF2B5EF4-FFF2-40B4-BE49-F238E27FC236}">
                    <a16:creationId xmlns:a16="http://schemas.microsoft.com/office/drawing/2014/main" id="{88D86328-788C-4B99-8AA9-25A8B60FCCD6}"/>
                  </a:ext>
                </a:extLst>
              </p:cNvPr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F99DC8E2-2131-47CF-BFB3-096667FC3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AF543BA-BDEE-4368-8945-CD0677320E94}"/>
                  </a:ext>
                </a:extLst>
              </p:cNvPr>
              <p:cNvCxnSpPr>
                <a:stCxn id="50" idx="2"/>
                <a:endCxn id="53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41C9F31-F839-4022-8AA8-C228890B2A76}"/>
                </a:ext>
              </a:extLst>
            </p:cNvPr>
            <p:cNvGrpSpPr/>
            <p:nvPr/>
          </p:nvGrpSpPr>
          <p:grpSpPr>
            <a:xfrm>
              <a:off x="12876305" y="3956168"/>
              <a:ext cx="1414780" cy="2428461"/>
              <a:chOff x="1341120" y="4876800"/>
              <a:chExt cx="1414780" cy="2428461"/>
            </a:xfrm>
          </p:grpSpPr>
          <p:sp>
            <p:nvSpPr>
              <p:cNvPr id="45" name="Rounded Rectangle 47">
                <a:extLst>
                  <a:ext uri="{FF2B5EF4-FFF2-40B4-BE49-F238E27FC236}">
                    <a16:creationId xmlns:a16="http://schemas.microsoft.com/office/drawing/2014/main" id="{A46E4468-7847-4FF3-A366-C3518B0A417E}"/>
                  </a:ext>
                </a:extLst>
              </p:cNvPr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8">
                <a:extLst>
                  <a:ext uri="{FF2B5EF4-FFF2-40B4-BE49-F238E27FC236}">
                    <a16:creationId xmlns:a16="http://schemas.microsoft.com/office/drawing/2014/main" id="{1A4491EF-07E6-44A6-9E54-126153A7EDB6}"/>
                  </a:ext>
                </a:extLst>
              </p:cNvPr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47" name="Rounded Rectangle 49">
                <a:extLst>
                  <a:ext uri="{FF2B5EF4-FFF2-40B4-BE49-F238E27FC236}">
                    <a16:creationId xmlns:a16="http://schemas.microsoft.com/office/drawing/2014/main" id="{64C8324A-D948-480B-A600-3263923EEA19}"/>
                  </a:ext>
                </a:extLst>
              </p:cNvPr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6E2AF8C-34B5-4469-AB09-88E9C5B4E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6299172-8E73-46AD-823D-373F1CECA5CA}"/>
                  </a:ext>
                </a:extLst>
              </p:cNvPr>
              <p:cNvCxnSpPr>
                <a:stCxn id="45" idx="2"/>
                <a:endCxn id="48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63401B2-7E44-40BD-A6F2-E031C3523061}"/>
                </a:ext>
              </a:extLst>
            </p:cNvPr>
            <p:cNvCxnSpPr>
              <a:endCxn id="60" idx="0"/>
            </p:cNvCxnSpPr>
            <p:nvPr/>
          </p:nvCxnSpPr>
          <p:spPr>
            <a:xfrm>
              <a:off x="8924441" y="3635907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B545816-83B2-4C6C-8863-0E0025753053}"/>
                </a:ext>
              </a:extLst>
            </p:cNvPr>
            <p:cNvCxnSpPr/>
            <p:nvPr/>
          </p:nvCxnSpPr>
          <p:spPr>
            <a:xfrm>
              <a:off x="10467415" y="3635907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29C9694-4AB7-45DB-BA7A-8E97378146C3}"/>
                </a:ext>
              </a:extLst>
            </p:cNvPr>
            <p:cNvCxnSpPr/>
            <p:nvPr/>
          </p:nvCxnSpPr>
          <p:spPr>
            <a:xfrm>
              <a:off x="12035864" y="366152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163F2E8-FAEE-4D77-BEB9-A805486E7BBA}"/>
                </a:ext>
              </a:extLst>
            </p:cNvPr>
            <p:cNvCxnSpPr/>
            <p:nvPr/>
          </p:nvCxnSpPr>
          <p:spPr>
            <a:xfrm>
              <a:off x="13571892" y="362331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857B5A7-CA27-4213-A72C-1272098B88AE}"/>
              </a:ext>
            </a:extLst>
          </p:cNvPr>
          <p:cNvGrpSpPr/>
          <p:nvPr/>
        </p:nvGrpSpPr>
        <p:grpSpPr>
          <a:xfrm>
            <a:off x="1244975" y="2024059"/>
            <a:ext cx="6070224" cy="1569934"/>
            <a:chOff x="8220861" y="2065973"/>
            <a:chExt cx="6070224" cy="156993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8C8AB9A-4D52-4807-B965-F5AEF7D4EE35}"/>
                </a:ext>
              </a:extLst>
            </p:cNvPr>
            <p:cNvGrpSpPr/>
            <p:nvPr/>
          </p:nvGrpSpPr>
          <p:grpSpPr>
            <a:xfrm>
              <a:off x="8220861" y="2820349"/>
              <a:ext cx="6070224" cy="815558"/>
              <a:chOff x="1303020" y="2893060"/>
              <a:chExt cx="6400800" cy="815558"/>
            </a:xfrm>
          </p:grpSpPr>
          <p:sp>
            <p:nvSpPr>
              <p:cNvPr id="65" name="Rounded Rectangle 3">
                <a:extLst>
                  <a:ext uri="{FF2B5EF4-FFF2-40B4-BE49-F238E27FC236}">
                    <a16:creationId xmlns:a16="http://schemas.microsoft.com/office/drawing/2014/main" id="{7CDBB960-4079-4AC0-A898-65B469B8F9BC}"/>
                  </a:ext>
                </a:extLst>
              </p:cNvPr>
              <p:cNvSpPr/>
              <p:nvPr/>
            </p:nvSpPr>
            <p:spPr>
              <a:xfrm>
                <a:off x="1303020" y="2893060"/>
                <a:ext cx="6400800" cy="815558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5">
                <a:extLst>
                  <a:ext uri="{FF2B5EF4-FFF2-40B4-BE49-F238E27FC236}">
                    <a16:creationId xmlns:a16="http://schemas.microsoft.com/office/drawing/2014/main" id="{2EB7E33C-55DF-470E-914A-A1E4EDBEB17B}"/>
                  </a:ext>
                </a:extLst>
              </p:cNvPr>
              <p:cNvSpPr/>
              <p:nvPr/>
            </p:nvSpPr>
            <p:spPr>
              <a:xfrm>
                <a:off x="1455420" y="3048000"/>
                <a:ext cx="6096000" cy="533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api</a:t>
                </a:r>
                <a:r>
                  <a:rPr lang="en-US" dirty="0"/>
                  <a:t> layer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A5EB9D-8C48-40DF-8B3D-499AE00274AC}"/>
                </a:ext>
              </a:extLst>
            </p:cNvPr>
            <p:cNvGrpSpPr/>
            <p:nvPr/>
          </p:nvGrpSpPr>
          <p:grpSpPr>
            <a:xfrm>
              <a:off x="8601188" y="2065973"/>
              <a:ext cx="1524000" cy="736822"/>
              <a:chOff x="1683347" y="2362200"/>
              <a:chExt cx="1524000" cy="736822"/>
            </a:xfrm>
          </p:grpSpPr>
          <p:sp>
            <p:nvSpPr>
              <p:cNvPr id="43" name="Rounded Rectangle 58">
                <a:extLst>
                  <a:ext uri="{FF2B5EF4-FFF2-40B4-BE49-F238E27FC236}">
                    <a16:creationId xmlns:a16="http://schemas.microsoft.com/office/drawing/2014/main" id="{188C4225-99FB-4D19-92C7-B2977B17B316}"/>
                  </a:ext>
                </a:extLst>
              </p:cNvPr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3B1A9E0-CA06-4AD1-A7D1-D83642013494}"/>
                  </a:ext>
                </a:extLst>
              </p:cNvPr>
              <p:cNvCxnSpPr>
                <a:stCxn id="43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06C598E-7A85-424F-BC8B-F5BC4EB61598}"/>
                </a:ext>
              </a:extLst>
            </p:cNvPr>
            <p:cNvGrpSpPr/>
            <p:nvPr/>
          </p:nvGrpSpPr>
          <p:grpSpPr>
            <a:xfrm>
              <a:off x="10422368" y="2065973"/>
              <a:ext cx="1524000" cy="736822"/>
              <a:chOff x="1683347" y="2362200"/>
              <a:chExt cx="1524000" cy="736822"/>
            </a:xfrm>
          </p:grpSpPr>
          <p:sp>
            <p:nvSpPr>
              <p:cNvPr id="41" name="Rounded Rectangle 64">
                <a:extLst>
                  <a:ext uri="{FF2B5EF4-FFF2-40B4-BE49-F238E27FC236}">
                    <a16:creationId xmlns:a16="http://schemas.microsoft.com/office/drawing/2014/main" id="{2F4B9447-8AB5-47C6-A1B7-8BC7A4EDBADF}"/>
                  </a:ext>
                </a:extLst>
              </p:cNvPr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F70EB1E-1C09-40B6-92FF-39BFCA9BAA31}"/>
                  </a:ext>
                </a:extLst>
              </p:cNvPr>
              <p:cNvCxnSpPr>
                <a:stCxn id="41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7C8B7E9-5290-47A9-A0C1-87EBE680914F}"/>
                </a:ext>
              </a:extLst>
            </p:cNvPr>
            <p:cNvGrpSpPr/>
            <p:nvPr/>
          </p:nvGrpSpPr>
          <p:grpSpPr>
            <a:xfrm>
              <a:off x="12243548" y="2065973"/>
              <a:ext cx="1524000" cy="736822"/>
              <a:chOff x="5173307" y="2209800"/>
              <a:chExt cx="1524000" cy="736822"/>
            </a:xfrm>
          </p:grpSpPr>
          <p:sp>
            <p:nvSpPr>
              <p:cNvPr id="39" name="Rounded Rectangle 67">
                <a:extLst>
                  <a:ext uri="{FF2B5EF4-FFF2-40B4-BE49-F238E27FC236}">
                    <a16:creationId xmlns:a16="http://schemas.microsoft.com/office/drawing/2014/main" id="{616426EF-5AE8-4D17-83FD-A8388595BEF1}"/>
                  </a:ext>
                </a:extLst>
              </p:cNvPr>
              <p:cNvSpPr/>
              <p:nvPr/>
            </p:nvSpPr>
            <p:spPr>
              <a:xfrm>
                <a:off x="5173307" y="22098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DB1B1D8-600A-4EE4-AEFE-60B1ABEC291A}"/>
                  </a:ext>
                </a:extLst>
              </p:cNvPr>
              <p:cNvCxnSpPr>
                <a:stCxn id="39" idx="2"/>
              </p:cNvCxnSpPr>
              <p:nvPr/>
            </p:nvCxnSpPr>
            <p:spPr>
              <a:xfrm>
                <a:off x="5935307" y="25908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753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13927</TotalTime>
  <Words>1538</Words>
  <Application>Microsoft Office PowerPoint</Application>
  <PresentationFormat>On-screen Show (4:3)</PresentationFormat>
  <Paragraphs>625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Arial Black</vt:lpstr>
      <vt:lpstr>Calibri</vt:lpstr>
      <vt:lpstr>SFMono-Regular</vt:lpstr>
      <vt:lpstr>Office Theme</vt:lpstr>
      <vt:lpstr>PowerPoint Presentation</vt:lpstr>
      <vt:lpstr>PowerPoint Presentation</vt:lpstr>
      <vt:lpstr>PowerPoint Presentation</vt:lpstr>
      <vt:lpstr>Overview</vt:lpstr>
      <vt:lpstr>Overview</vt:lpstr>
      <vt:lpstr>Clustering</vt:lpstr>
      <vt:lpstr>Clustering</vt:lpstr>
      <vt:lpstr>Clustering</vt:lpstr>
      <vt:lpstr>Distributed Architecture</vt:lpstr>
      <vt:lpstr>Clustering</vt:lpstr>
      <vt:lpstr>What If?</vt:lpstr>
      <vt:lpstr>Clustering</vt:lpstr>
      <vt:lpstr>High Performance Solutions</vt:lpstr>
      <vt:lpstr>PowerPoint Presentation</vt:lpstr>
      <vt:lpstr>Unicasting</vt:lpstr>
      <vt:lpstr>Unicasting</vt:lpstr>
      <vt:lpstr>Unicasting</vt:lpstr>
      <vt:lpstr>Unicasting</vt:lpstr>
      <vt:lpstr>Broadcasting</vt:lpstr>
      <vt:lpstr>Broadcasting</vt:lpstr>
      <vt:lpstr>Multicasting</vt:lpstr>
      <vt:lpstr>Multicasting</vt:lpstr>
      <vt:lpstr>Multicasting</vt:lpstr>
      <vt:lpstr>Noninteractive Application</vt:lpstr>
      <vt:lpstr>Noninteractive Application</vt:lpstr>
      <vt:lpstr>Interactive Application</vt:lpstr>
      <vt:lpstr>Interactive Application</vt:lpstr>
      <vt:lpstr>Multicasting Pitfalls</vt:lpstr>
      <vt:lpstr>Multicasting Pitfalls</vt:lpstr>
      <vt:lpstr>Multicasting Pitfalls</vt:lpstr>
      <vt:lpstr>Multicasting Pitfalls</vt:lpstr>
      <vt:lpstr>PowerPoint Presentation</vt:lpstr>
      <vt:lpstr>Where to Improve?</vt:lpstr>
      <vt:lpstr>Simplify Messaging</vt:lpstr>
      <vt:lpstr>Simplify Messaging</vt:lpstr>
      <vt:lpstr>Simplify Deployments</vt:lpstr>
      <vt:lpstr>Simplify Deployments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Plugin Pitfalls</vt:lpstr>
      <vt:lpstr>Dynamic Plugin Pitfalls</vt:lpstr>
      <vt:lpstr>Dynamic Plugin Pitfalls</vt:lpstr>
      <vt:lpstr>Dynamic Plugin Pitfalls</vt:lpstr>
      <vt:lpstr>Multicasting &amp; Dynamic Plugins</vt:lpstr>
      <vt:lpstr>Multicasting &amp; Dynamic Plugins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Sietz, David</dc:creator>
  <cp:lastModifiedBy>David Sietz</cp:lastModifiedBy>
  <cp:revision>1029</cp:revision>
  <dcterms:created xsi:type="dcterms:W3CDTF">2017-03-22T18:36:50Z</dcterms:created>
  <dcterms:modified xsi:type="dcterms:W3CDTF">2019-11-01T18:45:58Z</dcterms:modified>
</cp:coreProperties>
</file>