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62" r:id="rId4"/>
    <p:sldId id="427" r:id="rId5"/>
    <p:sldId id="357" r:id="rId6"/>
    <p:sldId id="428" r:id="rId7"/>
    <p:sldId id="429" r:id="rId8"/>
    <p:sldId id="430" r:id="rId9"/>
    <p:sldId id="424" r:id="rId10"/>
    <p:sldId id="425" r:id="rId11"/>
    <p:sldId id="426" r:id="rId12"/>
    <p:sldId id="265" r:id="rId13"/>
    <p:sldId id="420" r:id="rId14"/>
    <p:sldId id="270" r:id="rId15"/>
    <p:sldId id="422" r:id="rId16"/>
    <p:sldId id="297" r:id="rId17"/>
    <p:sldId id="423" r:id="rId18"/>
    <p:sldId id="356" r:id="rId19"/>
    <p:sldId id="421" r:id="rId20"/>
    <p:sldId id="419" r:id="rId21"/>
    <p:sldId id="358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8" r:id="rId30"/>
    <p:sldId id="367" r:id="rId31"/>
    <p:sldId id="370" r:id="rId32"/>
    <p:sldId id="373" r:id="rId33"/>
    <p:sldId id="383" r:id="rId34"/>
    <p:sldId id="382" r:id="rId35"/>
    <p:sldId id="381" r:id="rId36"/>
    <p:sldId id="384" r:id="rId37"/>
    <p:sldId id="387" r:id="rId38"/>
    <p:sldId id="386" r:id="rId39"/>
    <p:sldId id="388" r:id="rId40"/>
    <p:sldId id="389" r:id="rId41"/>
    <p:sldId id="390" r:id="rId42"/>
    <p:sldId id="391" r:id="rId43"/>
    <p:sldId id="374" r:id="rId44"/>
    <p:sldId id="375" r:id="rId45"/>
    <p:sldId id="376" r:id="rId46"/>
    <p:sldId id="412" r:id="rId47"/>
    <p:sldId id="413" r:id="rId48"/>
    <p:sldId id="380" r:id="rId49"/>
    <p:sldId id="377" r:id="rId50"/>
    <p:sldId id="378" r:id="rId51"/>
    <p:sldId id="379" r:id="rId52"/>
    <p:sldId id="392" r:id="rId53"/>
    <p:sldId id="395" r:id="rId54"/>
    <p:sldId id="396" r:id="rId55"/>
    <p:sldId id="397" r:id="rId56"/>
    <p:sldId id="393" r:id="rId57"/>
    <p:sldId id="399" r:id="rId58"/>
    <p:sldId id="398" r:id="rId59"/>
    <p:sldId id="394" r:id="rId60"/>
    <p:sldId id="400" r:id="rId61"/>
    <p:sldId id="401" r:id="rId62"/>
    <p:sldId id="402" r:id="rId63"/>
    <p:sldId id="403" r:id="rId64"/>
    <p:sldId id="316" r:id="rId65"/>
    <p:sldId id="405" r:id="rId66"/>
    <p:sldId id="407" r:id="rId67"/>
    <p:sldId id="406" r:id="rId68"/>
    <p:sldId id="409" r:id="rId69"/>
    <p:sldId id="408" r:id="rId70"/>
    <p:sldId id="410" r:id="rId71"/>
    <p:sldId id="411" r:id="rId72"/>
    <p:sldId id="414" r:id="rId73"/>
    <p:sldId id="415" r:id="rId74"/>
    <p:sldId id="416" r:id="rId75"/>
    <p:sldId id="417" r:id="rId76"/>
    <p:sldId id="41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1" autoAdjust="0"/>
    <p:restoredTop sz="83598" autoAdjust="0"/>
  </p:normalViewPr>
  <p:slideViewPr>
    <p:cSldViewPr>
      <p:cViewPr varScale="1">
        <p:scale>
          <a:sx n="134" d="100"/>
          <a:sy n="134" d="100"/>
        </p:scale>
        <p:origin x="808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life/16/2/flipping-open-source-contribution-mode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565" y="1494971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5240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BDFL ( Benevolent Dictator for Life )</a:t>
            </a:r>
          </a:p>
          <a:p>
            <a:r>
              <a:rPr lang="en-US" sz="800" dirty="0"/>
              <a:t>Centralized leadership and governance</a:t>
            </a:r>
          </a:p>
          <a:p>
            <a:r>
              <a:rPr lang="en-US" sz="800" dirty="0"/>
              <a:t>Centralized roadmap and direction</a:t>
            </a:r>
          </a:p>
          <a:p>
            <a:r>
              <a:rPr lang="en-US" sz="800" dirty="0"/>
              <a:t>Less democratic</a:t>
            </a:r>
          </a:p>
          <a:p>
            <a:r>
              <a:rPr lang="en-US" sz="800" dirty="0"/>
              <a:t>Good model for keeping projects focused and on track in early stages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Meritocracy ( Apache Model )</a:t>
            </a:r>
          </a:p>
          <a:p>
            <a:r>
              <a:rPr lang="en-US" sz="800" dirty="0"/>
              <a:t>Anyone ( with merit ) can contribute</a:t>
            </a:r>
          </a:p>
          <a:p>
            <a:r>
              <a:rPr lang="en-US" sz="800" dirty="0"/>
              <a:t>Anyone ( with merit ) can vote on decisions</a:t>
            </a:r>
          </a:p>
          <a:p>
            <a:r>
              <a:rPr lang="en-US" sz="800" dirty="0"/>
              <a:t>* merit must be earned from the community and once given, provides direct access to code.</a:t>
            </a:r>
          </a:p>
          <a:p>
            <a:r>
              <a:rPr lang="en-US" sz="800" dirty="0"/>
              <a:t>* merit is earned by spending time on a project and contributing appropriately.</a:t>
            </a:r>
          </a:p>
          <a:p>
            <a:r>
              <a:rPr lang="en-US" sz="800" dirty="0"/>
              <a:t>favors people with extra time/money to contribute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Liberal Contribution ( Node.js/Rust Model )</a:t>
            </a:r>
          </a:p>
          <a:p>
            <a:r>
              <a:rPr lang="en-US" sz="800" dirty="0"/>
              <a:t>more users and talent</a:t>
            </a:r>
          </a:p>
          <a:p>
            <a:r>
              <a:rPr lang="en-US" sz="800" dirty="0"/>
              <a:t>more input/discussion from casual contributors</a:t>
            </a:r>
          </a:p>
          <a:p>
            <a:r>
              <a:rPr lang="en-US" sz="800" dirty="0"/>
              <a:t>partially enabled by the openness and accessibility of </a:t>
            </a:r>
            <a:r>
              <a:rPr lang="en-US" sz="800" dirty="0" err="1"/>
              <a:t>Github</a:t>
            </a:r>
            <a:endParaRPr lang="en-US" sz="800" dirty="0"/>
          </a:p>
          <a:p>
            <a:r>
              <a:rPr lang="en-US" sz="800" dirty="0"/>
              <a:t>allows for elevated contribution counts</a:t>
            </a:r>
          </a:p>
          <a:p>
            <a:r>
              <a:rPr lang="en-US" sz="800" dirty="0"/>
              <a:t>indirectly creates free “marketing” through word of mouth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Patterns:</a:t>
            </a:r>
          </a:p>
          <a:p>
            <a:r>
              <a:rPr lang="en-US" sz="800" dirty="0"/>
              <a:t>floodgates not bottlenecks</a:t>
            </a:r>
          </a:p>
          <a:p>
            <a:r>
              <a:rPr lang="en-US" sz="800" dirty="0"/>
              <a:t>   - Discussion over issues rather than vote</a:t>
            </a:r>
          </a:p>
          <a:p>
            <a:r>
              <a:rPr lang="en-US" sz="800" dirty="0"/>
              <a:t>       - default to “yes”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Flipped Contribution Model ( Mozilla Design Community )</a:t>
            </a:r>
          </a:p>
          <a:p>
            <a:r>
              <a:rPr lang="en-US" sz="800" dirty="0">
                <a:hlinkClick r:id="rId2"/>
              </a:rPr>
              <a:t>https://opensource.com/life/16/2/flipping-open-source-contribution-model</a:t>
            </a:r>
            <a:endParaRPr lang="en-US" sz="800" dirty="0"/>
          </a:p>
          <a:p>
            <a:r>
              <a:rPr lang="en-US" sz="800" dirty="0"/>
              <a:t>The Flipped Contribution model is one of participation, that removes the project as the center of participation design and instead focuses on developing a strong, skill-set-specific, contributor-led community serving multiple projects.</a:t>
            </a:r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implementing open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 &amp; 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49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7132" y="4477343"/>
            <a:ext cx="1842987" cy="767475"/>
            <a:chOff x="486645" y="3157755"/>
            <a:chExt cx="1842987" cy="767475"/>
          </a:xfrm>
        </p:grpSpPr>
        <p:sp>
          <p:nvSpPr>
            <p:cNvPr id="56" name="Rounded Rectangle 5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72900"/>
            <a:ext cx="802437" cy="8024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98191" y="5240375"/>
            <a:ext cx="9625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8B1D3B-0FD4-4BC2-AD3A-6F5D560BE572}"/>
              </a:ext>
            </a:extLst>
          </p:cNvPr>
          <p:cNvGrpSpPr/>
          <p:nvPr/>
        </p:nvGrpSpPr>
        <p:grpSpPr>
          <a:xfrm>
            <a:off x="6418269" y="4074185"/>
            <a:ext cx="1582731" cy="1757630"/>
            <a:chOff x="5167786" y="4122003"/>
            <a:chExt cx="1582731" cy="17576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C17361-D430-49D8-8D05-E9A9209F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5003" y="4122003"/>
              <a:ext cx="1388298" cy="138829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88D8F4-5EC7-410B-ADAD-11DBB41D3493}"/>
                </a:ext>
              </a:extLst>
            </p:cNvPr>
            <p:cNvSpPr txBox="1"/>
            <p:nvPr/>
          </p:nvSpPr>
          <p:spPr>
            <a:xfrm>
              <a:off x="5167786" y="5510301"/>
              <a:ext cx="158273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shared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6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11742</TotalTime>
  <Words>2904</Words>
  <Application>Microsoft Office PowerPoint</Application>
  <PresentationFormat>On-screen Show (4:3)</PresentationFormat>
  <Paragraphs>1027</Paragraphs>
  <Slides>76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1096</cp:revision>
  <dcterms:created xsi:type="dcterms:W3CDTF">2017-03-22T18:36:50Z</dcterms:created>
  <dcterms:modified xsi:type="dcterms:W3CDTF">2018-10-30T18:55:15Z</dcterms:modified>
</cp:coreProperties>
</file>