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1"/>
  </p:notesMasterIdLst>
  <p:handoutMasterIdLst>
    <p:handoutMasterId r:id="rId112"/>
  </p:handoutMasterIdLst>
  <p:sldIdLst>
    <p:sldId id="335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83" r:id="rId50"/>
    <p:sldId id="384" r:id="rId51"/>
    <p:sldId id="385" r:id="rId52"/>
    <p:sldId id="386" r:id="rId53"/>
    <p:sldId id="387" r:id="rId54"/>
    <p:sldId id="388" r:id="rId55"/>
    <p:sldId id="389" r:id="rId56"/>
    <p:sldId id="390" r:id="rId57"/>
    <p:sldId id="391" r:id="rId58"/>
    <p:sldId id="392" r:id="rId59"/>
    <p:sldId id="393" r:id="rId60"/>
    <p:sldId id="394" r:id="rId61"/>
    <p:sldId id="395" r:id="rId62"/>
    <p:sldId id="396" r:id="rId63"/>
    <p:sldId id="397" r:id="rId64"/>
    <p:sldId id="398" r:id="rId65"/>
    <p:sldId id="399" r:id="rId66"/>
    <p:sldId id="400" r:id="rId67"/>
    <p:sldId id="401" r:id="rId68"/>
    <p:sldId id="402" r:id="rId69"/>
    <p:sldId id="403" r:id="rId70"/>
    <p:sldId id="404" r:id="rId71"/>
    <p:sldId id="405" r:id="rId72"/>
    <p:sldId id="406" r:id="rId73"/>
    <p:sldId id="407" r:id="rId74"/>
    <p:sldId id="408" r:id="rId75"/>
    <p:sldId id="409" r:id="rId76"/>
    <p:sldId id="410" r:id="rId77"/>
    <p:sldId id="411" r:id="rId78"/>
    <p:sldId id="412" r:id="rId79"/>
    <p:sldId id="413" r:id="rId80"/>
    <p:sldId id="414" r:id="rId81"/>
    <p:sldId id="415" r:id="rId82"/>
    <p:sldId id="416" r:id="rId83"/>
    <p:sldId id="417" r:id="rId84"/>
    <p:sldId id="418" r:id="rId85"/>
    <p:sldId id="419" r:id="rId86"/>
    <p:sldId id="420" r:id="rId87"/>
    <p:sldId id="421" r:id="rId88"/>
    <p:sldId id="422" r:id="rId89"/>
    <p:sldId id="423" r:id="rId90"/>
    <p:sldId id="424" r:id="rId91"/>
    <p:sldId id="425" r:id="rId92"/>
    <p:sldId id="426" r:id="rId93"/>
    <p:sldId id="427" r:id="rId94"/>
    <p:sldId id="428" r:id="rId95"/>
    <p:sldId id="429" r:id="rId96"/>
    <p:sldId id="430" r:id="rId97"/>
    <p:sldId id="431" r:id="rId98"/>
    <p:sldId id="432" r:id="rId99"/>
    <p:sldId id="433" r:id="rId100"/>
    <p:sldId id="434" r:id="rId101"/>
    <p:sldId id="435" r:id="rId102"/>
    <p:sldId id="436" r:id="rId103"/>
    <p:sldId id="437" r:id="rId104"/>
    <p:sldId id="438" r:id="rId105"/>
    <p:sldId id="439" r:id="rId106"/>
    <p:sldId id="440" r:id="rId107"/>
    <p:sldId id="441" r:id="rId108"/>
    <p:sldId id="334" r:id="rId109"/>
    <p:sldId id="443" r:id="rId11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6" autoAdjust="0"/>
    <p:restoredTop sz="94521" autoAdjust="0"/>
  </p:normalViewPr>
  <p:slideViewPr>
    <p:cSldViewPr>
      <p:cViewPr varScale="1">
        <p:scale>
          <a:sx n="110" d="100"/>
          <a:sy n="110" d="100"/>
        </p:scale>
        <p:origin x="151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603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64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47295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5749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01474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1968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3904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8996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7260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29154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6834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4084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35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701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38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33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376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688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12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3430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100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8F7C87-297F-4768-A2F9-56F4DE179C51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63051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5065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413E1-0A9A-4AF6-9A3A-1D5C3C4F333C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57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3154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696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837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370C41-6F84-45AF-A780-BAEC8DB01186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55949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0450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549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806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6269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110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1CC5C-B604-4E61-A93F-039A61AE8E7C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65653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017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873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757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7878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3272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8866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287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5301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6048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13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857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721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051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920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706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870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563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418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615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945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52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2654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5813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2EED1-5F86-4130-8A9C-0D6D387AF9E3}" type="slidenum">
              <a:rPr lang="en-US"/>
              <a:pPr/>
              <a:t>51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52889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3152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7E639-488F-499B-B44D-0763445653AD}" type="slidenum">
              <a:rPr lang="en-US"/>
              <a:pPr/>
              <a:t>53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11723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1986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1345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8808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5983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5299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91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9194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5062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2362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58554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2037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35924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4769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4333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42442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7504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765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3650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85355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565E-DDDC-426D-8B7D-F956FBEF309F}" type="slidenum">
              <a:rPr lang="en-US"/>
              <a:pPr/>
              <a:t>71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689143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1320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68153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2803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1494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765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0678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8884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32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4519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07484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787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D18EA-B713-4406-B529-E52DA29F3248}" type="slidenum">
              <a:rPr lang="en-US"/>
              <a:pPr/>
              <a:t>82</a:t>
            </a:fld>
            <a:r>
              <a:rPr lang="en-US" dirty="0"/>
              <a:t>##</a:t>
            </a: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027774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1725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1680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29059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9428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15912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9217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733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3847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1039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4155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4970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97136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15412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030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3738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99536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0521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467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688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thumbs.imagekind.com/member/7be72e7b-6ce7-4daf-8e4f-07d332d733a2/uploadedartwork/650X650/8bb09960-cd1e-43ef-b39b-2a89e55c524c.jpg" TargetMode="External"/><Relationship Id="rId7" Type="http://schemas.openxmlformats.org/officeDocument/2006/relationships/hyperlink" Target="http://minkov.i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academy.telerik.com/" TargetMode="External"/><Relationship Id="rId5" Type="http://schemas.openxmlformats.org/officeDocument/2006/relationships/hyperlink" Target="http://academy.telerik.com/school-academy/meetings/details/2012/01/06/desktop-applications-csharp-databases" TargetMode="External"/><Relationship Id="rId4" Type="http://schemas.openxmlformats.org/officeDocument/2006/relationships/image" Target="../media/image5.jpe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hyperlink" Target="http://academy.telerik.com/school-academy/meetings/details/2012/01/06/desktop-applications-csharp-databases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rums.academy.telerik.com/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://www.facebook.com/telerikacademy" TargetMode="External"/><Relationship Id="rId10" Type="http://schemas.openxmlformats.org/officeDocument/2006/relationships/image" Target="../media/image69.png"/><Relationship Id="rId4" Type="http://schemas.openxmlformats.org/officeDocument/2006/relationships/hyperlink" Target="http://academy.telerik.com/" TargetMode="External"/><Relationship Id="rId9" Type="http://schemas.openxmlformats.org/officeDocument/2006/relationships/hyperlink" Target="http://facebook.com/TelerikAcademy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rds.yahoo.com/_ylt=A0WTefRyhQpLuIIBOByjzbkF/SIG=12dkvotsv/EXP=1259067122/**http:/www2.hemsida.net/tripletmom/backgrounds/object.jp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rds.yahoo.com/_ylt=A0WTefZlhgpLqRMA8kKjzbkF/SIG=128oj9t9o/EXP=1259067365/**http:/www.flickr.com/photos/thorsdottir/3346542372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rds.yahoo.com/_ylt=A0WTefemjApLkgYBqCaJzbkF;_ylu=X3oDMTBqaTdkZW1yBHBvcwM2OQRzZWMDc3IEdnRpZAM-/SIG=1fljnmf3p/EXP=1259068966/**http:/images.search.yahoo.com/images/view?back=http://images.search.yahoo.com/search/images?p=integers&amp;b=55&amp;ni=18&amp;ei=utf-8&amp;pstart=1&amp;w=385&amp;h=261&amp;imgurl=integers.eu/images/math/math_385x261.jpg&amp;rurl=http://integers.eu/&amp;size=9k&amp;name=math+385x261+jpg&amp;p=integers&amp;oid=ca709bb4a5eab796&amp;fr2=&amp;no=69&amp;tt=21574&amp;b=55&amp;ni=18&amp;sigr=10j79u6nk&amp;sigi=118co5t93&amp;sigb=12kc6cjm9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hyperlink" Target="http://rds.yahoo.com/_ylt=A0WTb_k5eQpLX0oAzU.jzbkF/SIG=12b656ear/EXP=1259063993/**http:/www.radicalvalley.com/Images/PICS/data-entry.jpg" TargetMode="External"/><Relationship Id="rId4" Type="http://schemas.openxmlformats.org/officeDocument/2006/relationships/image" Target="../media/image2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rds.yahoo.com/_ylt=A0WTb_mAeQpLX0oARYOjzbkF/SIG=125k3okcb/EXP=1259064064/**http:/www.kanati.com.ph/images/data_encoding.jpg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rds.yahoo.com/_ylt=A0WTefSdjQpLOx8Ami6jzbkF/SIG=134tf16kk/EXP=1259069213/**http:/www.informatik.uni-leipzig.de/bsv/Hlawit/Glyphs/glyphs/glyphs2-000005.png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thumbs.imagekind.com/member/e0efd513-821a-48e3-862b-509421fc5dcb/uploadedartwork/650X650/f8cac265-11a0-4002-a577-61c6ca8ab4cc.jpg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jpe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C# Language Overview</a:t>
            </a:r>
            <a:br>
              <a:rPr lang="en-US" dirty="0" smtClean="0"/>
            </a:br>
            <a:r>
              <a:rPr lang="en-US" dirty="0" smtClean="0"/>
              <a:t>(Part I)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Types, Operators, Expressions, Statements, Console I/O, Loops, Arrays, Methods</a:t>
            </a:r>
            <a:endParaRPr lang="en-US" dirty="0"/>
          </a:p>
        </p:txBody>
      </p:sp>
      <p:pic>
        <p:nvPicPr>
          <p:cNvPr id="7" name="Picture 6" descr="Genesis">
            <a:hlinkClick r:id="rId3" tooltip="Genesis | Edward Kinnally "/>
          </p:cNvPr>
          <p:cNvPicPr>
            <a:picLocks noChangeAspect="1" noChangeArrowheads="1"/>
          </p:cNvPicPr>
          <p:nvPr/>
        </p:nvPicPr>
        <p:blipFill>
          <a:blip r:embed="rId4" cstate="screen">
            <a:lum bright="10000"/>
          </a:blip>
          <a:srcRect/>
          <a:stretch>
            <a:fillRect/>
          </a:stretch>
        </p:blipFill>
        <p:spPr bwMode="auto">
          <a:xfrm rot="5400000">
            <a:off x="5998555" y="3678845"/>
            <a:ext cx="1718889" cy="3505201"/>
          </a:xfrm>
          <a:prstGeom prst="roundRect">
            <a:avLst>
              <a:gd name="adj" fmla="val 9914"/>
            </a:avLst>
          </a:prstGeom>
          <a:noFill/>
          <a:ln>
            <a:solidFill>
              <a:schemeClr val="accent5">
                <a:lumMod val="60000"/>
                <a:lumOff val="40000"/>
                <a:alpha val="5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 rot="162465">
            <a:off x="773691" y="1026101"/>
            <a:ext cx="3970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5"/>
              </a:rPr>
              <a:t>C# and Databases free course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 Placeholder 3"/>
          <p:cNvSpPr>
            <a:spLocks noGrp="1"/>
          </p:cNvSpPr>
          <p:nvPr/>
        </p:nvSpPr>
        <p:spPr>
          <a:xfrm>
            <a:off x="533400" y="4478179"/>
            <a:ext cx="2834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Doncho Minkov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/>
        </p:nvSpPr>
        <p:spPr>
          <a:xfrm>
            <a:off x="533400" y="5968425"/>
            <a:ext cx="2834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6" tooltip="3Telerik Software Academy - Free Programming Courses"/>
              </a:rPr>
              <a:t>http://academy.telerik.com</a:t>
            </a:r>
            <a:r>
              <a:rPr lang="en-US" dirty="0" smtClean="0">
                <a:hlinkClick r:id="rId6" tooltip="3Telerik Software Academy - Free Programming Courses"/>
              </a:rPr>
              <a:t>/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/>
        </p:nvSpPr>
        <p:spPr>
          <a:xfrm>
            <a:off x="533400" y="4935379"/>
            <a:ext cx="283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30" name="Text Placeholder 7"/>
          <p:cNvSpPr>
            <a:spLocks noGrp="1"/>
          </p:cNvSpPr>
          <p:nvPr/>
        </p:nvSpPr>
        <p:spPr>
          <a:xfrm>
            <a:off x="533400" y="5311914"/>
            <a:ext cx="2834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7"/>
              </a:rPr>
              <a:t>http://www.minkov.it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5655558"/>
            <a:ext cx="283464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48548" y="132461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 descr="C:\Documents and Settings\user\Desktop\Databases.png">
            <a:hlinkClick r:id="rId5"/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66573" y="132461"/>
            <a:ext cx="1581975" cy="158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00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76200"/>
            <a:ext cx="5867400" cy="914400"/>
          </a:xfrm>
        </p:spPr>
        <p:txBody>
          <a:bodyPr/>
          <a:lstStyle/>
          <a:p>
            <a:r>
              <a:rPr lang="en-US" sz="3600" dirty="0"/>
              <a:t>Abnormalities in the Floating-Point Calculations</a:t>
            </a:r>
            <a:endParaRPr lang="bg-BG" sz="3600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Sometimes abnormalities </a:t>
            </a:r>
            <a:r>
              <a:rPr lang="en-US" dirty="0" smtClean="0"/>
              <a:t>can be observed </a:t>
            </a:r>
            <a:r>
              <a:rPr lang="en-US" dirty="0"/>
              <a:t>when using floating-point numbers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Comparing floating-point numbers can not be done directly with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 </a:t>
            </a:r>
            <a:r>
              <a:rPr lang="en-US" dirty="0"/>
              <a:t>operator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  <a:endParaRPr lang="bg-BG" dirty="0"/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755650" y="4114800"/>
            <a:ext cx="7632700" cy="23267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a = 1.0f;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b = 0.33f;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sum = 1.33f;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equal = (a+b == sum); // False!!!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Console.WriteLine("a+b={0}  sum={1}  equal={2}",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a+b, sum, equal);</a:t>
            </a:r>
          </a:p>
        </p:txBody>
      </p:sp>
      <p:pic>
        <p:nvPicPr>
          <p:cNvPr id="62466" name="Picture 2" descr="http://rds.yahoo.com/_ylt=A0WTefeqfQpLnuoA13ajzbkF/SIG=12dsa8g6n/EXP=1259065130/**http%3A/www2.hiren.info/desktopwallpapers/3d/alien-web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781800" y="3505200"/>
            <a:ext cx="1905000" cy="1524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843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</a:t>
            </a:r>
            <a:r>
              <a:rPr lang="en-US" dirty="0" smtClean="0"/>
              <a:t>Methods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To call a method, simply </a:t>
            </a:r>
            <a:r>
              <a:rPr lang="en-US" dirty="0" smtClean="0"/>
              <a:t>use: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method’s name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Parentheses </a:t>
            </a:r>
            <a:r>
              <a:rPr lang="en-US" dirty="0"/>
              <a:t>(don’t forget them!)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semicolon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This will execute the code in the method’s </a:t>
            </a:r>
            <a:r>
              <a:rPr lang="en-US" dirty="0" smtClean="0"/>
              <a:t>body and will result in printing the following:</a:t>
            </a:r>
            <a:endParaRPr lang="en-US" dirty="0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685800" y="3768595"/>
            <a:ext cx="76962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9450" y="5638800"/>
            <a:ext cx="7696200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Corp.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8" name="Picture 4" descr="http://cs.astronomy.com/asycs/blogs/astronomy/Spacecraft/blog_usa193-launc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934200" y="1143000"/>
            <a:ext cx="1768247" cy="2209800"/>
          </a:xfrm>
          <a:prstGeom prst="roundRect">
            <a:avLst>
              <a:gd name="adj" fmla="val 6492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72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Defining and Using </a:t>
            </a:r>
            <a:br>
              <a:rPr lang="en-US" dirty="0"/>
            </a:br>
            <a:r>
              <a:rPr lang="en-US" dirty="0"/>
              <a:t>Method Parameters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4191000"/>
            <a:ext cx="8496300" cy="2362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Method’s behavior depends on its parameters</a:t>
            </a:r>
          </a:p>
          <a:p>
            <a:pPr>
              <a:lnSpc>
                <a:spcPct val="100000"/>
              </a:lnSpc>
            </a:pPr>
            <a:r>
              <a:rPr lang="en-US" dirty="0"/>
              <a:t>Parameters can be of any type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, etc.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arrays </a:t>
            </a:r>
            <a:r>
              <a:rPr lang="en-US" sz="2800" dirty="0" smtClean="0"/>
              <a:t>(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dirty="0" smtClean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double[]</a:t>
            </a:r>
            <a:r>
              <a:rPr lang="en-US" sz="2800" dirty="0"/>
              <a:t>, etc.)</a:t>
            </a:r>
            <a:endParaRPr lang="bg-BG" sz="2800" dirty="0"/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755650" y="1295400"/>
            <a:ext cx="7561263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PrintSign(int number)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 &gt;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Console.WriteLine("Positive");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(number &lt;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Console.WriteLine("Negative");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Console.WriteLine("Zero");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3730" name="Picture 2" descr="http://www.siue.edu/business/cli/img/blueprint__hardhat__hand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553200" y="1219200"/>
            <a:ext cx="1943100" cy="1524000"/>
          </a:xfrm>
          <a:prstGeom prst="roundRect">
            <a:avLst>
              <a:gd name="adj" fmla="val 9686"/>
            </a:avLst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737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Defining and Using </a:t>
            </a:r>
            <a:br>
              <a:rPr lang="en-US" dirty="0"/>
            </a:br>
            <a:r>
              <a:rPr lang="en-US" dirty="0"/>
              <a:t>Method Parameters (2)</a:t>
            </a:r>
            <a:endParaRPr lang="bg-BG" dirty="0"/>
          </a:p>
        </p:txBody>
      </p:sp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Methods can have as many parameters as needed: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The following </a:t>
            </a:r>
            <a:r>
              <a:rPr lang="en-US" dirty="0"/>
              <a:t>syntax is </a:t>
            </a:r>
            <a:r>
              <a:rPr lang="en-US" dirty="0" smtClean="0"/>
              <a:t>not valid</a:t>
            </a:r>
            <a:r>
              <a:rPr lang="en-US" dirty="0"/>
              <a:t>:</a:t>
            </a:r>
          </a:p>
        </p:txBody>
      </p:sp>
      <p:sp>
        <p:nvSpPr>
          <p:cNvPr id="539652" name="Rectangle 4"/>
          <p:cNvSpPr>
            <a:spLocks noChangeArrowheads="1"/>
          </p:cNvSpPr>
          <p:nvPr/>
        </p:nvSpPr>
        <p:spPr bwMode="auto">
          <a:xfrm>
            <a:off x="611188" y="2325231"/>
            <a:ext cx="784701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PrintMax(float number1, float number2)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float max = number1;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(number2 &gt; number1)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max = number2;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("Maximal number: {0}", max);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39655" name="Rectangle 7"/>
          <p:cNvSpPr>
            <a:spLocks noChangeArrowheads="1"/>
          </p:cNvSpPr>
          <p:nvPr/>
        </p:nvSpPr>
        <p:spPr bwMode="auto">
          <a:xfrm>
            <a:off x="611188" y="5338017"/>
            <a:ext cx="7847012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PrintMax(float number1, number2)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71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Calling Methods</a:t>
            </a:r>
            <a:br>
              <a:rPr lang="en-US" dirty="0"/>
            </a:br>
            <a:r>
              <a:rPr lang="en-US" dirty="0"/>
              <a:t>with Parameters</a:t>
            </a:r>
            <a:endParaRPr lang="bg-BG" dirty="0"/>
          </a:p>
        </p:txBody>
      </p:sp>
      <p:sp>
        <p:nvSpPr>
          <p:cNvPr id="5785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To call a method and pass values to its parameters: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the </a:t>
            </a:r>
            <a:r>
              <a:rPr lang="en-US" dirty="0"/>
              <a:t>method’s name, followed by a list of expressions for each parameter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578564" name="Rectangle 4"/>
          <p:cNvSpPr>
            <a:spLocks noChangeArrowheads="1"/>
          </p:cNvSpPr>
          <p:nvPr/>
        </p:nvSpPr>
        <p:spPr bwMode="auto">
          <a:xfrm>
            <a:off x="755650" y="4114800"/>
            <a:ext cx="756126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PrintSign(-5);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PrintSign(balance);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PrintSign(2+3);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PrintMax(100, 200);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PrintMax(oldQuantity * 1.5, quantity * 2);</a:t>
            </a:r>
          </a:p>
        </p:txBody>
      </p:sp>
      <p:pic>
        <p:nvPicPr>
          <p:cNvPr id="71681" name="Picture 1" descr="C:\Trash\cran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96000" y="3733800"/>
            <a:ext cx="2381250" cy="1657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97033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Returning </a:t>
            </a:r>
            <a:r>
              <a:rPr lang="en-US" sz="3800" dirty="0" smtClean="0"/>
              <a:t>Values From </a:t>
            </a:r>
            <a:r>
              <a:rPr lang="en-US" sz="3800" dirty="0"/>
              <a:t>Methods</a:t>
            </a:r>
            <a:endParaRPr lang="bg-BG" sz="3800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method can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return</a:t>
            </a:r>
            <a:r>
              <a:rPr lang="en-US" dirty="0"/>
              <a:t> a value to its caller</a:t>
            </a:r>
          </a:p>
          <a:p>
            <a:pPr>
              <a:lnSpc>
                <a:spcPct val="100000"/>
              </a:lnSpc>
            </a:pPr>
            <a:r>
              <a:rPr lang="en-US" dirty="0"/>
              <a:t>Returned value: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assigned to a variable: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Can be used in </a:t>
            </a:r>
            <a:r>
              <a:rPr lang="en-US" dirty="0" smtClean="0"/>
              <a:t>expressions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Can be passed to another method:</a:t>
            </a:r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1042988" y="2971800"/>
            <a:ext cx="69850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message = Console.ReadLine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Console.ReadLine() returns a string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1461" name="Rectangle 5"/>
          <p:cNvSpPr>
            <a:spLocks noChangeArrowheads="1"/>
          </p:cNvSpPr>
          <p:nvPr/>
        </p:nvSpPr>
        <p:spPr bwMode="auto">
          <a:xfrm>
            <a:off x="1042988" y="4507468"/>
            <a:ext cx="6985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price = GetPrice() * quantity * 1.20;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1462" name="Rectangle 6"/>
          <p:cNvSpPr>
            <a:spLocks noChangeArrowheads="1"/>
          </p:cNvSpPr>
          <p:nvPr/>
        </p:nvSpPr>
        <p:spPr bwMode="auto">
          <a:xfrm>
            <a:off x="1042988" y="5845175"/>
            <a:ext cx="6985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93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86200" y="152400"/>
            <a:ext cx="5029200" cy="914400"/>
          </a:xfrm>
        </p:spPr>
        <p:txBody>
          <a:bodyPr/>
          <a:lstStyle/>
          <a:p>
            <a:r>
              <a:rPr lang="en-US" dirty="0" smtClean="0"/>
              <a:t>Defining Methods That Return </a:t>
            </a:r>
            <a:r>
              <a:rPr lang="en-US" dirty="0"/>
              <a:t>a Value</a:t>
            </a:r>
            <a:endParaRPr lang="bg-BG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Instead of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3000" dirty="0"/>
              <a:t>, specify the type of data </a:t>
            </a:r>
            <a:r>
              <a:rPr lang="en-US" sz="3000" dirty="0" smtClean="0"/>
              <a:t>to </a:t>
            </a:r>
            <a:r>
              <a:rPr lang="en-US" sz="3000" dirty="0"/>
              <a:t>return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Methods </a:t>
            </a:r>
            <a:r>
              <a:rPr lang="en-US" sz="3000" dirty="0"/>
              <a:t>can return any type of data </a:t>
            </a:r>
            <a:r>
              <a:rPr lang="en-US" sz="3000" dirty="0" smtClean="0"/>
              <a:t>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 smtClean="0"/>
              <a:t>, </a:t>
            </a:r>
            <a:r>
              <a:rPr lang="en-US" sz="3000" dirty="0"/>
              <a:t>array, etc.)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3000" dirty="0"/>
              <a:t> methods do not return anything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The combination of method's name and parameters is called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 signature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Use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3000" dirty="0"/>
              <a:t> keyword to return a result</a:t>
            </a:r>
          </a:p>
        </p:txBody>
      </p:sp>
      <p:sp>
        <p:nvSpPr>
          <p:cNvPr id="532484" name="Rectangle 4"/>
          <p:cNvSpPr>
            <a:spLocks noChangeArrowheads="1"/>
          </p:cNvSpPr>
          <p:nvPr/>
        </p:nvSpPr>
        <p:spPr bwMode="auto">
          <a:xfrm>
            <a:off x="685800" y="1828800"/>
            <a:ext cx="76327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Multiply(int firstNum, int secondNum)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firstNum * secondNum;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39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3600" dirty="0" smtClean="0"/>
              <a:t> Statement</a:t>
            </a:r>
            <a:endParaRPr lang="bg-BG" sz="3600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 smtClean="0"/>
              <a:t> statement: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Immediately terminates </a:t>
            </a:r>
            <a:r>
              <a:rPr lang="en-US" dirty="0"/>
              <a:t>method’s execution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</a:t>
            </a:r>
            <a:r>
              <a:rPr lang="en-US" dirty="0" smtClean="0"/>
              <a:t>specified expression </a:t>
            </a:r>
            <a:r>
              <a:rPr lang="en-US" dirty="0"/>
              <a:t>to the </a:t>
            </a:r>
            <a:r>
              <a:rPr lang="en-US" dirty="0" smtClean="0"/>
              <a:t>caller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To terminate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/>
              <a:t> method, </a:t>
            </a:r>
            <a:r>
              <a:rPr lang="en-US" dirty="0" smtClean="0"/>
              <a:t>use just: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Return can be used several </a:t>
            </a:r>
            <a:r>
              <a:rPr lang="en-US" dirty="0"/>
              <a:t>times in a method </a:t>
            </a:r>
            <a:r>
              <a:rPr lang="en-US" dirty="0" smtClean="0"/>
              <a:t>body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5650" y="3657600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return -1;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4953000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return;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449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05200" y="152400"/>
            <a:ext cx="5410200" cy="914400"/>
          </a:xfrm>
        </p:spPr>
        <p:txBody>
          <a:bodyPr/>
          <a:lstStyle/>
          <a:p>
            <a:r>
              <a:rPr lang="en-US" dirty="0"/>
              <a:t>Temperature Conversion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Convert temperature from Fahrenheit to Celsius:</a:t>
            </a:r>
            <a:endParaRPr lang="bg-BG" dirty="0"/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693738" y="2286000"/>
            <a:ext cx="7764462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FahrenheitToCelsius(double degrees)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celsius = (degrees - 32) * 5 / 9;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celsius;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Console.Write("Temperature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Fahrenheit: 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t = Double.Parse(Console.ReadLine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FahrenheitToCelsius(t);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Console.Write("Temperature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Celsius: {0}", 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2" descr="http://www.ntnu.no/gemini/2007-05/bilder/kn_termometer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</a:blip>
          <a:srcRect/>
          <a:stretch>
            <a:fillRect/>
          </a:stretch>
        </p:blipFill>
        <p:spPr bwMode="auto">
          <a:xfrm rot="21306392">
            <a:off x="7064897" y="3193468"/>
            <a:ext cx="1738956" cy="2689586"/>
          </a:xfrm>
          <a:prstGeom prst="rect">
            <a:avLst/>
          </a:prstGeom>
          <a:noFill/>
          <a:scene3d>
            <a:camera prst="perspectiveContrastingRightFacing" fov="6900000">
              <a:rot lat="2400000" lon="1727264" rev="600000"/>
            </a:camera>
            <a:lightRig rig="threePt" dir="t"/>
          </a:scene3d>
          <a:sp3d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645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10400" cy="838200"/>
          </a:xfrm>
        </p:spPr>
        <p:txBody>
          <a:bodyPr/>
          <a:lstStyle/>
          <a:p>
            <a:r>
              <a:rPr lang="en-US" dirty="0"/>
              <a:t>C# Language </a:t>
            </a:r>
            <a:r>
              <a:rPr lang="en-US" dirty="0" smtClean="0"/>
              <a:t>Overview (Part </a:t>
            </a:r>
            <a:r>
              <a:rPr lang="en-US" dirty="0"/>
              <a:t>I)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3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"C</a:t>
            </a:r>
            <a:r>
              <a:rPr lang="en-US" dirty="0"/>
              <a:t># and Databases " </a:t>
            </a:r>
            <a:r>
              <a:rPr lang="en-US" dirty="0" smtClean="0"/>
              <a:t>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>
                <a:hlinkClick r:id="rId3"/>
              </a:rPr>
              <a:t>academy.telerik.com/…</a:t>
            </a:r>
            <a:r>
              <a:rPr lang="en-US" dirty="0" err="1" smtClean="0">
                <a:hlinkClick r:id="rId3"/>
              </a:rPr>
              <a:t>csharp</a:t>
            </a:r>
            <a:r>
              <a:rPr lang="en-US" dirty="0" smtClean="0">
                <a:hlinkClick r:id="rId3"/>
              </a:rPr>
              <a:t>-databases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6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6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4" tooltip="Telerik Software Academy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9" tooltip="Telerik Academy @ Facebook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 descr="C:\Documents and Settings\user\Desktop\Databases.png"/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4786" y="963258"/>
            <a:ext cx="1581975" cy="158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5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Boolean Data Type</a:t>
            </a:r>
            <a:endParaRPr lang="bg-BG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Boolean Data Type: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declared by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two possible values</a:t>
            </a:r>
            <a:r>
              <a:rPr lang="en-US" dirty="0" smtClean="0"/>
              <a:t>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useful in logical expressions</a:t>
            </a:r>
          </a:p>
          <a:p>
            <a:pPr>
              <a:lnSpc>
                <a:spcPct val="100000"/>
              </a:lnSpc>
            </a:pPr>
            <a:r>
              <a:rPr lang="en-US" dirty="0"/>
              <a:t>The default value is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</p:txBody>
      </p:sp>
      <p:pic>
        <p:nvPicPr>
          <p:cNvPr id="58370" name="Picture 2" descr="digital infinity by Mr.  Mark.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791200" y="3873228"/>
            <a:ext cx="2847975" cy="26055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2" descr="Mastermind by Harri_1970.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57200" y="4572000"/>
            <a:ext cx="4203203" cy="1905000"/>
          </a:xfrm>
          <a:prstGeom prst="trapezoid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47068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Boolean Values – Example</a:t>
            </a:r>
            <a:endParaRPr lang="bg-BG" sz="3600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Here we can see how boolean variables take values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755650" y="2676942"/>
            <a:ext cx="76327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2;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greaterAB = (a &gt; b);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Console.WriteLine(greaterAB);  // False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equalA1 = (a == 1);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Console.WriteLine(equalA1);    // True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2" descr="Tumbling Dice by r o s e n d a h l.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60606"/>
              </a:clrFrom>
              <a:clrTo>
                <a:srgbClr val="06060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00800" y="2133600"/>
            <a:ext cx="2163908" cy="1371600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70895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115888"/>
            <a:ext cx="6553200" cy="909637"/>
          </a:xfrm>
        </p:spPr>
        <p:txBody>
          <a:bodyPr/>
          <a:lstStyle/>
          <a:p>
            <a:r>
              <a:rPr lang="en-US" dirty="0"/>
              <a:t>The Character Data Type</a:t>
            </a:r>
            <a:endParaRPr lang="bg-BG" dirty="0"/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Character Data Type: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Represents symbolic information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declared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Gives each symbol a corresponding integer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'\0'</a:t>
            </a:r>
            <a:r>
              <a:rPr lang="en-US" dirty="0"/>
              <a:t> default value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Takes 16 bits of memory (from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dirty="0"/>
              <a:t>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dirty="0"/>
              <a:t>)</a:t>
            </a:r>
          </a:p>
        </p:txBody>
      </p:sp>
      <p:pic>
        <p:nvPicPr>
          <p:cNvPr id="4" name="Picture 6" descr="http://www.ascendercorp.com/graphics/Ascender-Unicode-graphic.gif"/>
          <p:cNvPicPr>
            <a:picLocks noChangeAspect="1" noChangeArrowheads="1"/>
          </p:cNvPicPr>
          <p:nvPr/>
        </p:nvPicPr>
        <p:blipFill>
          <a:blip r:embed="rId3" cstate="screen">
            <a:lum bright="-10000"/>
          </a:blip>
          <a:srcRect/>
          <a:stretch>
            <a:fillRect/>
          </a:stretch>
        </p:blipFill>
        <p:spPr bwMode="auto">
          <a:xfrm>
            <a:off x="5257800" y="5235944"/>
            <a:ext cx="3429000" cy="12044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756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</a:t>
            </a:r>
            <a:r>
              <a:rPr lang="en-US" dirty="0" smtClean="0"/>
              <a:t>and </a:t>
            </a:r>
            <a:r>
              <a:rPr lang="en-US" dirty="0"/>
              <a:t>Codes</a:t>
            </a:r>
            <a:endParaRPr lang="bg-BG" dirty="0"/>
          </a:p>
        </p:txBody>
      </p:sp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example below shows that every </a:t>
            </a:r>
            <a:r>
              <a:rPr lang="en-US" dirty="0"/>
              <a:t>symbol has an </a:t>
            </a:r>
            <a:r>
              <a:rPr lang="en-US" dirty="0" smtClean="0"/>
              <a:t>its unique </a:t>
            </a:r>
            <a:r>
              <a:rPr lang="en-US" dirty="0"/>
              <a:t>code:</a:t>
            </a:r>
            <a:endParaRPr lang="bg-BG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55650" y="2420404"/>
            <a:ext cx="7632700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symbol = 'a';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symbol,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symbol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'b';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symbol,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symbol);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'A';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symbol,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symbol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067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115888"/>
            <a:ext cx="6553200" cy="909637"/>
          </a:xfrm>
        </p:spPr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String Data Type: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Represents a sequence of characters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declared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a default value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(no value)</a:t>
            </a:r>
          </a:p>
          <a:p>
            <a:pPr>
              <a:lnSpc>
                <a:spcPct val="100000"/>
              </a:lnSpc>
            </a:pPr>
            <a:r>
              <a:rPr lang="en-US" dirty="0"/>
              <a:t>Strings are enclosed in quotes: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Strings can be concatenated</a:t>
            </a:r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755650" y="4114800"/>
            <a:ext cx="7489825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"Microsoft .NET Framework";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123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Saying </a:t>
            </a:r>
            <a:r>
              <a:rPr lang="en-US" dirty="0" smtClean="0"/>
              <a:t>Hello – Example</a:t>
            </a:r>
            <a:endParaRPr lang="bg-BG" dirty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Concatenating </a:t>
            </a:r>
            <a:r>
              <a:rPr lang="en-US" dirty="0"/>
              <a:t>the two names of a person to </a:t>
            </a:r>
            <a:r>
              <a:rPr lang="en-US" dirty="0" smtClean="0"/>
              <a:t>obtain </a:t>
            </a:r>
            <a:r>
              <a:rPr lang="en-US" dirty="0"/>
              <a:t>his full name: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NOTE: a space is missing between the two names! We have to add it manually</a:t>
            </a:r>
            <a:endParaRPr lang="bg-BG" dirty="0"/>
          </a:p>
        </p:txBody>
      </p:sp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827088" y="2330000"/>
            <a:ext cx="7489825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"Ivan";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"Ivanov";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Console.WriteLine("Hello, {0}!", firstName);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firstName +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 + lastName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Console.WriteLine("Your full name is {0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}.", fullName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92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 Type</a:t>
            </a:r>
            <a:endParaRPr lang="bg-BG" dirty="0"/>
          </a:p>
        </p:txBody>
      </p:sp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object type: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declared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the “parent” of all other types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take any types of values according to the needs</a:t>
            </a:r>
            <a:endParaRPr lang="bg-BG" dirty="0"/>
          </a:p>
        </p:txBody>
      </p:sp>
      <p:pic>
        <p:nvPicPr>
          <p:cNvPr id="46082" name="Picture 2" descr="View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096000" y="4572000"/>
            <a:ext cx="2381250" cy="17907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2" descr="http://images.iop.org/objects/physicsweb/world/22/6/35/image2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3048000" y="4152900"/>
            <a:ext cx="1994404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280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Objects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 </a:t>
            </a:r>
            <a:r>
              <a:rPr lang="en-US" dirty="0"/>
              <a:t>of an object variable taking different types of data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520196" name="Rectangle 4"/>
          <p:cNvSpPr>
            <a:spLocks noChangeArrowheads="1"/>
          </p:cNvSpPr>
          <p:nvPr/>
        </p:nvSpPr>
        <p:spPr bwMode="auto">
          <a:xfrm>
            <a:off x="612775" y="2253800"/>
            <a:ext cx="792003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dataContainer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Console.Write("The value of dataContainer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is: ");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Console.WriteLine(dataContainer);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dataContainer = "Five";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 ("The value of dataContainer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is: ");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Console.WriteLine(dataContainer);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86000" y="5181600"/>
            <a:ext cx="39719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41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96925" y="2438400"/>
            <a:ext cx="7432676" cy="1016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Variables and Identifiers</a:t>
            </a:r>
            <a:endParaRPr lang="bg-BG" dirty="0"/>
          </a:p>
        </p:txBody>
      </p:sp>
      <p:pic>
        <p:nvPicPr>
          <p:cNvPr id="45064" name="Picture 8" descr="View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10000" contrast="20000"/>
          </a:blip>
          <a:srcRect/>
          <a:stretch>
            <a:fillRect/>
          </a:stretch>
        </p:blipFill>
        <p:spPr bwMode="auto">
          <a:xfrm>
            <a:off x="3048000" y="3454400"/>
            <a:ext cx="3352800" cy="23067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8413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Data Types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Operators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Expressions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Console I/O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Conditional Statements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Loops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Arrays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Methods</a:t>
            </a:r>
            <a:endParaRPr lang="bg-BG" dirty="0" smtClean="0"/>
          </a:p>
        </p:txBody>
      </p:sp>
      <p:pic>
        <p:nvPicPr>
          <p:cNvPr id="5" name="Picture 2" descr="http://clipart.peirceinternet.com/png/books-stacked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115334" y="1219200"/>
            <a:ext cx="3495266" cy="44958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  <a:endParaRPr lang="bg-BG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When declaring a variable we: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Specify its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Specify its name (called identifier)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 give it an initial value</a:t>
            </a:r>
          </a:p>
          <a:p>
            <a:pPr>
              <a:lnSpc>
                <a:spcPct val="100000"/>
              </a:lnSpc>
            </a:pPr>
            <a:r>
              <a:rPr lang="en-US" dirty="0"/>
              <a:t>The syntax is the following: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539750" y="4191000"/>
            <a:ext cx="80645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&lt;data_type&gt; &lt;identifier&gt; [= &lt;initialization&gt;];</a:t>
            </a:r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539750" y="5562600"/>
            <a:ext cx="80645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height = 200;</a:t>
            </a:r>
          </a:p>
        </p:txBody>
      </p:sp>
      <p:pic>
        <p:nvPicPr>
          <p:cNvPr id="6" name="Picture 1" descr="C:\Temp\math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543226" y="1099279"/>
            <a:ext cx="2143574" cy="14915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96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  <a:endParaRPr lang="bg-BG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Identifiers may consist of: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Letters (Unicode)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Digits [0-9]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Underscore "_"</a:t>
            </a:r>
          </a:p>
          <a:p>
            <a:pPr>
              <a:lnSpc>
                <a:spcPct val="100000"/>
              </a:lnSpc>
            </a:pPr>
            <a:r>
              <a:rPr lang="en-US" dirty="0"/>
              <a:t>Identifiers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begin only with a letter or an underscore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Cannot be a C# keyword</a:t>
            </a:r>
            <a:endParaRPr lang="bg-BG" dirty="0"/>
          </a:p>
        </p:txBody>
      </p:sp>
      <p:pic>
        <p:nvPicPr>
          <p:cNvPr id="36868" name="Picture 4" descr="Old Fashioned Ampersand by Mykl Roventine.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334000" y="1676400"/>
            <a:ext cx="3276600" cy="23984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8121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 (2)</a:t>
            </a:r>
            <a:endParaRPr lang="bg-BG"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Identifiers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Should </a:t>
            </a:r>
            <a:r>
              <a:rPr lang="en-US" dirty="0" smtClean="0"/>
              <a:t>have a </a:t>
            </a:r>
            <a:r>
              <a:rPr lang="en-US" dirty="0"/>
              <a:t>descriptive name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recommended to use only Latin letters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Should be neither too long nor too short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Note: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In C# small </a:t>
            </a:r>
            <a:r>
              <a:rPr lang="en-US" dirty="0"/>
              <a:t>letters are considered different than </a:t>
            </a:r>
            <a:r>
              <a:rPr lang="en-US" dirty="0" smtClean="0"/>
              <a:t>the capital </a:t>
            </a:r>
            <a:r>
              <a:rPr lang="en-US" dirty="0"/>
              <a:t>letters (case sensitivity)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61578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 – Examples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71562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Examples of </a:t>
            </a:r>
            <a:r>
              <a:rPr lang="en-US" sz="3000" dirty="0"/>
              <a:t>correct identifiers</a:t>
            </a:r>
            <a:r>
              <a:rPr lang="en-US" sz="3000" dirty="0" smtClean="0"/>
              <a:t>: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en-US" sz="3000" dirty="0" smtClean="0"/>
              <a:t>Examples of incorrect identifiers:</a:t>
            </a:r>
            <a:endParaRPr lang="en-US" sz="3000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684213" y="5775269"/>
            <a:ext cx="7775575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new;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keyword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2Pac;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 with a digit</a:t>
            </a:r>
          </a:p>
        </p:txBody>
      </p:sp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684213" y="1600200"/>
            <a:ext cx="7775575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New = 2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Here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is capital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_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2Pac; // This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identifiers begins with _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поздрав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"Hello";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Unicode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symbols used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following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more appropriate: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greeting = "Hello";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100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Undescriptive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numberOfClients = 100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Descriptive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Overdescriptive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identifier: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numberOfPrivateClientOfTheFirm = 100;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8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930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Literals</a:t>
            </a:r>
            <a:endParaRPr lang="bg-BG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screen">
            <a:lum contrast="30000"/>
          </a:blip>
          <a:srcRect/>
          <a:stretch>
            <a:fillRect/>
          </a:stretch>
        </p:blipFill>
        <p:spPr bwMode="auto">
          <a:xfrm>
            <a:off x="2105025" y="3048000"/>
            <a:ext cx="4752975" cy="3152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59010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Literals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Examples of integer literals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prefixes </a:t>
            </a:r>
            <a:r>
              <a:rPr lang="en-US" dirty="0"/>
              <a:t>mean a hexadecimal value,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0xA8F1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suffixes </a:t>
            </a:r>
            <a:r>
              <a:rPr lang="en-US" dirty="0"/>
              <a:t>mean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 smtClean="0"/>
              <a:t> or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type,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12345678U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suffixes </a:t>
            </a:r>
            <a:r>
              <a:rPr lang="en-US" dirty="0"/>
              <a:t>mean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 or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type,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9876543L</a:t>
            </a:r>
          </a:p>
        </p:txBody>
      </p:sp>
      <p:pic>
        <p:nvPicPr>
          <p:cNvPr id="23554" name="Picture 2" descr="Go to fullsize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9800" y="4697871"/>
            <a:ext cx="2590800" cy="17463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2" descr="View Image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 rot="5400000">
            <a:off x="2552700" y="3467100"/>
            <a:ext cx="1219200" cy="4648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7907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Literals – Example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5373688"/>
            <a:ext cx="8496300" cy="12239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Note: the letter ‘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’ is easily confused with the digit ‘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’ so it’s better to use ‘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’!!!</a:t>
            </a:r>
          </a:p>
        </p:txBody>
      </p:sp>
      <p:sp>
        <p:nvSpPr>
          <p:cNvPr id="533508" name="Rectangle 4"/>
          <p:cNvSpPr>
            <a:spLocks noChangeArrowheads="1"/>
          </p:cNvSpPr>
          <p:nvPr/>
        </p:nvSpPr>
        <p:spPr bwMode="auto">
          <a:xfrm>
            <a:off x="749300" y="1066800"/>
            <a:ext cx="7632700" cy="4136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variables are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initialized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 the same value: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numberInHex = -0x10;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numberInDec = -16;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causes an error,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because 234u is of type uint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unsignedInt = 234u;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causes an error,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because 234L is of type long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longInt = 234L;</a:t>
            </a:r>
          </a:p>
        </p:txBody>
      </p:sp>
      <p:pic>
        <p:nvPicPr>
          <p:cNvPr id="5" name="Picture 2" descr="View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185965" y="1277470"/>
            <a:ext cx="1020470" cy="37517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65834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Literals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real literals: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used for values of type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 consist of digits, a sign and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smtClean="0"/>
              <a:t>”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May be in exponential formatting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/>
              <a:t>“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” </a:t>
            </a:r>
            <a:r>
              <a:rPr lang="en-US" dirty="0"/>
              <a:t>and </a:t>
            </a:r>
            <a:r>
              <a:rPr lang="en-US" dirty="0" smtClean="0"/>
              <a:t>“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” </a:t>
            </a:r>
            <a:r>
              <a:rPr lang="en-US" dirty="0"/>
              <a:t>suffixes mean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/>
              <a:t>“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 smtClean="0"/>
              <a:t>” </a:t>
            </a:r>
            <a:r>
              <a:rPr lang="en-US" dirty="0"/>
              <a:t>and </a:t>
            </a:r>
            <a:r>
              <a:rPr lang="en-US" dirty="0" smtClean="0"/>
              <a:t>“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 smtClean="0"/>
              <a:t>” </a:t>
            </a:r>
            <a:r>
              <a:rPr lang="en-US" dirty="0"/>
              <a:t>suffixes mean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</a:p>
          <a:p>
            <a:pPr>
              <a:lnSpc>
                <a:spcPct val="100000"/>
              </a:lnSpc>
            </a:pPr>
            <a:r>
              <a:rPr lang="en-US" dirty="0"/>
              <a:t>The default interpretation is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62159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Literals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 of incorrect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 smtClean="0"/>
              <a:t> literal: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A correct way to assign floating-point value (using also the exponential format):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28663" y="1752600"/>
            <a:ext cx="7631112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causes an error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because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12.5 is double by default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realNumber = 12.5;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28663" y="4267200"/>
            <a:ext cx="763111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is the correct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way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assigning the value: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realNumber = 12.5f;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the same value in exponential format: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realNumber = 1.25e+1f;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70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Literals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character literals: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used for values of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Consist of two single quotes surrounding the value: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&lt;value&gt;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value may be: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Symbol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code of the symbol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Escaping </a:t>
            </a:r>
            <a:r>
              <a:rPr lang="en-US" dirty="0"/>
              <a:t>sequence</a:t>
            </a:r>
          </a:p>
        </p:txBody>
      </p:sp>
      <p:pic>
        <p:nvPicPr>
          <p:cNvPr id="20482" name="Picture 2" descr="View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292659" y="3848405"/>
            <a:ext cx="3394141" cy="25523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1813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311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Primitive Data Types</a:t>
            </a:r>
            <a:endParaRPr lang="bg-BG" dirty="0"/>
          </a:p>
        </p:txBody>
      </p:sp>
      <p:pic>
        <p:nvPicPr>
          <p:cNvPr id="80898" name="Picture 2" descr="http://rds.yahoo.com/_ylt=A0WTb_4YeQpLi1UAAJqjzbkF/SIG=123oh4419/EXP=1259063960/**http%3A/www.usernomics.com/images/site/data2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</a:blip>
          <a:srcRect/>
          <a:stretch>
            <a:fillRect/>
          </a:stretch>
        </p:blipFill>
        <p:spPr bwMode="auto">
          <a:xfrm>
            <a:off x="7073900" y="304801"/>
            <a:ext cx="1727200" cy="1295400"/>
          </a:xfrm>
          <a:prstGeom prst="roundRect">
            <a:avLst>
              <a:gd name="adj" fmla="val 42741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1" descr="C:\Temp\digits-small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752600" y="3480436"/>
            <a:ext cx="5486400" cy="26917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2" descr="http://rds.yahoo.com/_ylt=A0WTefWqgwpLa3UA4zejzbkF/SIG=12da60fkg/EXP=1259066666/**http%3A/www.sxc.hu/pic/m/f/fr/freedee/132971_newspaper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953000" y="304800"/>
            <a:ext cx="1739900" cy="1304925"/>
          </a:xfrm>
          <a:prstGeom prst="roundRect">
            <a:avLst>
              <a:gd name="adj" fmla="val 42741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Tumbling Dice by r o s e n d a h l."/>
          <p:cNvPicPr>
            <a:picLocks noChangeAspect="1" noChangeArrowheads="1"/>
          </p:cNvPicPr>
          <p:nvPr/>
        </p:nvPicPr>
        <p:blipFill>
          <a:blip r:embed="rId6" cstate="screen">
            <a:clrChange>
              <a:clrFrom>
                <a:srgbClr val="060606"/>
              </a:clrFrom>
              <a:clrTo>
                <a:srgbClr val="06060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304800"/>
            <a:ext cx="2163908" cy="1371600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69334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Escaping Sequences</a:t>
            </a:r>
            <a:endParaRPr lang="en-US" dirty="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38200"/>
            <a:ext cx="84963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Escaping </a:t>
            </a:r>
            <a:r>
              <a:rPr lang="en-US" dirty="0"/>
              <a:t>sequences are: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Means of presenting a symbol that is usually interpreted otherwise (like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Means of presenting system symbols (like the new line symbol)</a:t>
            </a:r>
          </a:p>
          <a:p>
            <a:pPr>
              <a:lnSpc>
                <a:spcPct val="100000"/>
              </a:lnSpc>
            </a:pPr>
            <a:r>
              <a:rPr lang="en-US" dirty="0"/>
              <a:t>Common </a:t>
            </a:r>
            <a:r>
              <a:rPr lang="en-US" dirty="0" smtClean="0"/>
              <a:t>escaping </a:t>
            </a:r>
            <a:r>
              <a:rPr lang="en-US" dirty="0"/>
              <a:t>sequences are: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/>
              <a:t> for single quote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/>
              <a:t> for double quote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for backslash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for new line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562600" y="4343400"/>
            <a:ext cx="2869045" cy="190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5812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Character Literals – Example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Examples of different character literals:</a:t>
            </a:r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539750" y="2175808"/>
            <a:ext cx="813593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symbol = 'a'; // An ordinary symbol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'\u0061'; // Unicode symbol code in 				      // a hexadecimal format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'\''; // Assigning the single quote symbol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'\\'; // Assigning the backslash symbol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"a"; // Incorrect: use single quotes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2" descr="Symbols by fantasyghostpsn."/>
          <p:cNvPicPr>
            <a:picLocks noChangeAspect="1" noChangeArrowheads="1"/>
          </p:cNvPicPr>
          <p:nvPr/>
        </p:nvPicPr>
        <p:blipFill>
          <a:blip r:embed="rId3" cstate="screen">
            <a:lum contrast="-20000"/>
          </a:blip>
          <a:srcRect/>
          <a:stretch>
            <a:fillRect/>
          </a:stretch>
        </p:blipFill>
        <p:spPr bwMode="auto">
          <a:xfrm rot="16200000">
            <a:off x="3847971" y="2832142"/>
            <a:ext cx="1406868" cy="58323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4822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65532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String literals: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used for values of the string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Consist of two double quotes surrounding the value: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&lt;value&gt;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 have 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dirty="0"/>
              <a:t> prefix which </a:t>
            </a:r>
            <a:r>
              <a:rPr lang="en-US" dirty="0" smtClean="0"/>
              <a:t>ignores the </a:t>
            </a:r>
            <a:r>
              <a:rPr lang="en-US" dirty="0"/>
              <a:t>used </a:t>
            </a:r>
            <a:r>
              <a:rPr lang="en-US" dirty="0" smtClean="0"/>
              <a:t>escaping </a:t>
            </a:r>
            <a:r>
              <a:rPr lang="en-US" dirty="0"/>
              <a:t>sequences</a:t>
            </a:r>
          </a:p>
          <a:p>
            <a:pPr>
              <a:lnSpc>
                <a:spcPct val="100000"/>
              </a:lnSpc>
            </a:pPr>
            <a:r>
              <a:rPr lang="en-US" dirty="0"/>
              <a:t>The value is a sequence of character literals</a:t>
            </a:r>
          </a:p>
        </p:txBody>
      </p:sp>
      <p:pic>
        <p:nvPicPr>
          <p:cNvPr id="4" name="Picture 3" descr="http://guindo.pntic.mec.es/~jmag0042/alphabetum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94370" y="1066800"/>
            <a:ext cx="1868630" cy="533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3525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Literals – Example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Benefits of quoted strings (the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smtClean="0"/>
              <a:t> prefix):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In quoted strings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 smtClean="0"/>
              <a:t> is used instead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""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612775" y="2033587"/>
            <a:ext cx="792003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string literal using escape sequences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quotation = "\"Hello, Jude\", he said.";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path = "C:\\WINNT\\Darts\\Darts.exe";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an example of the usage of @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quotation = @"""Hello, Jimmy!"", she answered.";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 = @"C:\WINNT\Darts\Darts.exe";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89582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768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Operators in C#</a:t>
            </a:r>
            <a:endParaRPr lang="bg-BG" dirty="0"/>
          </a:p>
        </p:txBody>
      </p:sp>
      <p:pic>
        <p:nvPicPr>
          <p:cNvPr id="64514" name="Picture 2" descr="http://www.deimel.org/images/number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248400" y="4267200"/>
            <a:ext cx="2438400" cy="2212283"/>
          </a:xfrm>
          <a:prstGeom prst="rect">
            <a:avLst/>
          </a:prstGeom>
          <a:noFill/>
        </p:spPr>
      </p:pic>
      <p:pic>
        <p:nvPicPr>
          <p:cNvPr id="4" name="Picture 2" descr="http://www.crcs.k12.ny.us/ms/math/pencilwithoperationsigns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010400" y="457200"/>
            <a:ext cx="1610182" cy="2152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11" descr="C:\Trash\arithmetic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762000" y="4381500"/>
            <a:ext cx="3962400" cy="1866900"/>
          </a:xfrm>
          <a:prstGeom prst="roundRect">
            <a:avLst>
              <a:gd name="adj" fmla="val 13819"/>
            </a:avLst>
          </a:prstGeom>
          <a:ln>
            <a:noFill/>
          </a:ln>
          <a:effectLst/>
        </p:spPr>
      </p:pic>
      <p:pic>
        <p:nvPicPr>
          <p:cNvPr id="6" name="Picture 2" descr="http://www.york.ac.uk/admin/hr/images/arithmetic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 rot="20818549">
            <a:off x="1117058" y="837127"/>
            <a:ext cx="3542070" cy="15265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93750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Operators in C#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2886603"/>
              </p:ext>
            </p:extLst>
          </p:nvPr>
        </p:nvGraphicFramePr>
        <p:xfrm>
          <a:off x="511175" y="1219200"/>
          <a:ext cx="8135938" cy="5023104"/>
        </p:xfrm>
        <a:graphic>
          <a:graphicData uri="http://schemas.openxmlformats.org/drawingml/2006/table">
            <a:tbl>
              <a:tblPr/>
              <a:tblGrid>
                <a:gridCol w="3451225"/>
                <a:gridCol w="4684713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--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^ 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 concatenation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conversion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is as typeof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 [] () ?: new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3471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Precedence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0005653"/>
              </p:ext>
            </p:extLst>
          </p:nvPr>
        </p:nvGraphicFramePr>
        <p:xfrm>
          <a:off x="587375" y="1210056"/>
          <a:ext cx="7947025" cy="5114544"/>
        </p:xfrm>
        <a:graphic>
          <a:graphicData uri="http://schemas.openxmlformats.org/drawingml/2006/table">
            <a:tbl>
              <a:tblPr/>
              <a:tblGrid>
                <a:gridCol w="2286303"/>
                <a:gridCol w="566072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(postfix)</a:t>
                      </a: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new typeof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(prefix)</a:t>
                      </a: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+ 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(unary)</a:t>
                      </a: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! 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 /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&lt;&lt; 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 &gt; &lt;= &gt;= is 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== !=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98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Precedence (2)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2213588"/>
              </p:ext>
            </p:extLst>
          </p:nvPr>
        </p:nvGraphicFramePr>
        <p:xfrm>
          <a:off x="587375" y="1066800"/>
          <a:ext cx="7947025" cy="3532632"/>
        </p:xfrm>
        <a:graphic>
          <a:graphicData uri="http://schemas.openxmlformats.org/drawingml/2006/table">
            <a:tbl>
              <a:tblPr/>
              <a:tblGrid>
                <a:gridCol w="2286303"/>
                <a:gridCol w="566072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Lowest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 *= /= %= += -= &lt;&lt;= &gt;&gt;= &amp;= ^=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4648200"/>
            <a:ext cx="8686800" cy="20574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Parenthesis operator always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highest precedence</a:t>
            </a:r>
          </a:p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Note: prefer using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parentheses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even when it seems stupid to do so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6902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Arithmetic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are the same as in math </a:t>
            </a:r>
          </a:p>
          <a:p>
            <a:pPr>
              <a:lnSpc>
                <a:spcPct val="100000"/>
              </a:lnSpc>
            </a:pPr>
            <a:r>
              <a:rPr lang="en-US" dirty="0"/>
              <a:t>Division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/>
              <a:t> if used on integers returns integer (without rounding)</a:t>
            </a:r>
          </a:p>
          <a:p>
            <a:pPr>
              <a:lnSpc>
                <a:spcPct val="100000"/>
              </a:lnSpc>
            </a:pPr>
            <a:r>
              <a:rPr lang="en-US" dirty="0"/>
              <a:t>Remainder operator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 returns the remainder from </a:t>
            </a:r>
            <a:r>
              <a:rPr lang="en-US" dirty="0" smtClean="0"/>
              <a:t>division of integers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special addition </a:t>
            </a:r>
            <a:r>
              <a:rPr lang="en-US" dirty="0"/>
              <a:t>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 increments a </a:t>
            </a:r>
            <a:r>
              <a:rPr lang="en-US" dirty="0" smtClean="0"/>
              <a:t>variable</a:t>
            </a:r>
          </a:p>
        </p:txBody>
      </p:sp>
      <p:pic>
        <p:nvPicPr>
          <p:cNvPr id="4" name="Picture 1" descr="C:\Trash\math+operator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943600" y="5291112"/>
            <a:ext cx="2779464" cy="12150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72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Arithmetic Operators – Example</a:t>
            </a:r>
            <a:endParaRPr lang="bg-BG" sz="3600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143000"/>
            <a:ext cx="74168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squarePerimeter = 17;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squareSide = squarePerimeter/4.0;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squareArea = squareSide*squareSide;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Console.WriteLine(squareSide); // 4.25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Console.WriteLine(squareArea); // 18.0625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9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b++ ); // 9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10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(++b) ); // 11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11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/ 3); // 3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Console.WriteLine(11 % 3); // 2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Console.WriteLine(12 / 3); // 4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37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Types</a:t>
            </a:r>
            <a:endParaRPr lang="bg-BG" dirty="0"/>
          </a:p>
        </p:txBody>
      </p:sp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Integer types are: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dirty="0"/>
              <a:t> (-128 to 127): signed 8-bit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dirty="0" smtClean="0"/>
              <a:t> </a:t>
            </a:r>
            <a:r>
              <a:rPr lang="en-US" dirty="0"/>
              <a:t>(0 to 255): unsigned 8-bit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dirty="0"/>
              <a:t> (-32,768 to 32,767): signed 16-bit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en-US" dirty="0"/>
              <a:t> (0 to 65,535): unsigned </a:t>
            </a:r>
            <a:r>
              <a:rPr lang="en-US" dirty="0" smtClean="0"/>
              <a:t>16-bit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 (-2,147,483,648 to 2,147,483,647): signed 32-bit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 smtClean="0"/>
              <a:t> (0 to 4,294,967,295): unsigned 32-bit</a:t>
            </a:r>
            <a:endParaRPr lang="en-US" dirty="0"/>
          </a:p>
        </p:txBody>
      </p:sp>
      <p:pic>
        <p:nvPicPr>
          <p:cNvPr id="4" name="Picture 2" descr="closeup of digits by mkbgeorgi.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1D1210"/>
              </a:clrFrom>
              <a:clrTo>
                <a:srgbClr val="1D121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228" y="1195424"/>
            <a:ext cx="2209572" cy="14715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36751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Logical operators </a:t>
            </a:r>
            <a:r>
              <a:rPr lang="en-US" dirty="0" smtClean="0"/>
              <a:t>take </a:t>
            </a:r>
            <a:r>
              <a:rPr lang="en-US" dirty="0"/>
              <a:t>boolean operands and return boolean result</a:t>
            </a:r>
          </a:p>
          <a:p>
            <a:pPr>
              <a:lnSpc>
                <a:spcPct val="100000"/>
              </a:lnSpc>
            </a:pPr>
            <a:r>
              <a:rPr lang="en-US" dirty="0"/>
              <a:t>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>
                <a:solidFill>
                  <a:schemeClr val="hlink"/>
                </a:solidFill>
              </a:rPr>
              <a:t> </a:t>
            </a:r>
            <a:br>
              <a:rPr lang="en-US" dirty="0">
                <a:solidFill>
                  <a:schemeClr val="hlink"/>
                </a:solidFill>
              </a:rPr>
            </a:br>
            <a:r>
              <a:rPr lang="en-US" dirty="0"/>
              <a:t>to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Behavior of the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) :</a:t>
            </a:r>
          </a:p>
        </p:txBody>
      </p:sp>
      <p:graphicFrame>
        <p:nvGraphicFramePr>
          <p:cNvPr id="7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015180"/>
              </p:ext>
            </p:extLst>
          </p:nvPr>
        </p:nvGraphicFramePr>
        <p:xfrm>
          <a:off x="533400" y="4648200"/>
          <a:ext cx="8036803" cy="1858900"/>
        </p:xfrm>
        <a:graphic>
          <a:graphicData uri="http://schemas.openxmlformats.org/drawingml/2006/table">
            <a:tbl>
              <a:tblPr/>
              <a:tblGrid>
                <a:gridCol w="1587818"/>
                <a:gridCol w="581585"/>
                <a:gridCol w="576825"/>
                <a:gridCol w="576825"/>
                <a:gridCol w="576825"/>
                <a:gridCol w="576825"/>
                <a:gridCol w="576825"/>
                <a:gridCol w="576825"/>
                <a:gridCol w="576825"/>
                <a:gridCol w="458025"/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043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– Example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Using </a:t>
            </a:r>
            <a:r>
              <a:rPr lang="en-US" dirty="0" smtClean="0"/>
              <a:t>the logical </a:t>
            </a:r>
            <a:r>
              <a:rPr lang="en-US" dirty="0"/>
              <a:t>operators:</a:t>
            </a:r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96913" y="1923395"/>
            <a:ext cx="7685087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a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b 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b);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b);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^ b);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Console.WriteLine(!b);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|| true);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&amp;&amp; true);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true);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true);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Console.WriteLine(!a);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Console.WriteLine((5&gt;7) ^ (a==b)); // False</a:t>
            </a:r>
          </a:p>
        </p:txBody>
      </p:sp>
      <p:pic>
        <p:nvPicPr>
          <p:cNvPr id="5" name="Picture 1" descr="C:\Trash\ches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455172">
            <a:off x="6495849" y="1566546"/>
            <a:ext cx="1961490" cy="2451863"/>
          </a:xfrm>
          <a:prstGeom prst="roundRect">
            <a:avLst>
              <a:gd name="adj" fmla="val 9145"/>
            </a:avLst>
          </a:prstGeom>
          <a:ln>
            <a:solidFill>
              <a:srgbClr val="8CF4F2">
                <a:alpha val="50000"/>
              </a:srgbClr>
            </a:solidFill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556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Bitwise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turns all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and all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for boolean expressions but bit by bit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The operators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smtClean="0"/>
              <a:t> and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 smtClean="0"/>
              <a:t> behave 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 smtClean="0"/>
              <a:t> and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 smtClean="0"/>
              <a:t> for boolean expressions but bit by bit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dirty="0" smtClean="0"/>
              <a:t> move the bits (left or right)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Behavior of the operators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smtClean="0"/>
              <a:t> and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7501543"/>
              </p:ext>
            </p:extLst>
          </p:nvPr>
        </p:nvGraphicFramePr>
        <p:xfrm>
          <a:off x="649992" y="4495800"/>
          <a:ext cx="7732008" cy="1858900"/>
        </p:xfrm>
        <a:graphic>
          <a:graphicData uri="http://schemas.openxmlformats.org/drawingml/2006/table">
            <a:tbl>
              <a:tblPr/>
              <a:tblGrid>
                <a:gridCol w="1891560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371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</a:t>
            </a:r>
            <a:r>
              <a:rPr lang="en-US" dirty="0" smtClean="0"/>
              <a:t>Operators (2)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Bitwise operators are used on </a:t>
            </a:r>
            <a:r>
              <a:rPr lang="en-US" dirty="0" smtClean="0"/>
              <a:t>integer numbers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Bitwise operators are applied bit by bit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755650" y="3581400"/>
            <a:ext cx="755967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a = 3;              // 00000011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b = 5;              // 00000101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| b); // 00000111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&amp; b); // 00000001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^ b); // 00000110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Console.WriteLine(~a &amp; b); // 00000100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a&lt;&lt;1 ); // 00000110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a&gt;&gt;1 ); // 00000001</a:t>
            </a:r>
          </a:p>
        </p:txBody>
      </p:sp>
      <p:pic>
        <p:nvPicPr>
          <p:cNvPr id="5" name="Picture 2" descr="http://pt.dreamstime.com/bits-e-bytes-thumb608830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425691">
            <a:off x="6532065" y="3100881"/>
            <a:ext cx="2126665" cy="1573483"/>
          </a:xfrm>
          <a:prstGeom prst="roundRect">
            <a:avLst>
              <a:gd name="adj" fmla="val 9591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063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Comparison operators are used to compare variables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Comparison operators example:</a:t>
            </a:r>
            <a:endParaRPr lang="en-US" dirty="0"/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757238" y="3641070"/>
            <a:ext cx="755967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&gt;= b);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b);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b);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b);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a);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++b); // False</a:t>
            </a:r>
          </a:p>
        </p:txBody>
      </p:sp>
      <p:pic>
        <p:nvPicPr>
          <p:cNvPr id="6" name="Picture 2" descr="http://www.hypertherm.com/images/information_center/why_switch_to_plasma/lnd_greater_productivity_lr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360233">
            <a:off x="6219519" y="3503980"/>
            <a:ext cx="2328509" cy="1827305"/>
          </a:xfrm>
          <a:prstGeom prst="roundRect">
            <a:avLst>
              <a:gd name="adj" fmla="val 9591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834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288131" y="1014660"/>
            <a:ext cx="8496300" cy="54117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Assignment operators are used to assign a value to a </a:t>
            </a:r>
            <a:r>
              <a:rPr lang="en-US" dirty="0" smtClean="0"/>
              <a:t>variable ,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/>
              <a:t>...</a:t>
            </a:r>
          </a:p>
          <a:p>
            <a:pPr>
              <a:lnSpc>
                <a:spcPct val="100000"/>
              </a:lnSpc>
            </a:pPr>
            <a:r>
              <a:rPr lang="en-US" dirty="0"/>
              <a:t>Assignment operators example:</a:t>
            </a: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755650" y="3641070"/>
            <a:ext cx="7561263" cy="27853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6;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4;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Console.WriteLine(y *= 2); // 8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z = y = 3; // y=3 and z=3 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Console.WriteLine(z); // 3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|= 1); // 7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+= 3); // 10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/= 2); // 5</a:t>
            </a:r>
          </a:p>
        </p:txBody>
      </p:sp>
      <p:pic>
        <p:nvPicPr>
          <p:cNvPr id="5" name="Picture 2" descr="http://icfindy.com/images/puzzl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57018">
            <a:off x="5827537" y="3573787"/>
            <a:ext cx="2778143" cy="1655120"/>
          </a:xfrm>
          <a:prstGeom prst="roundRect">
            <a:avLst>
              <a:gd name="adj" fmla="val 9591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222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String concatenation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/>
              <a:t>is used to concatenate strings </a:t>
            </a:r>
          </a:p>
          <a:p>
            <a:pPr>
              <a:lnSpc>
                <a:spcPct val="100000"/>
              </a:lnSpc>
            </a:pPr>
            <a:r>
              <a:rPr lang="en-US" dirty="0"/>
              <a:t>If the second operand is not a string, it is </a:t>
            </a:r>
            <a:r>
              <a:rPr lang="en-US" dirty="0" smtClean="0"/>
              <a:t>converted to string automatically</a:t>
            </a:r>
            <a:endParaRPr lang="en-US" dirty="0"/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827088" y="3505200"/>
            <a:ext cx="7488237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 = "First";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second = "Second";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Console.WriteLine(first + second);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FirstSecond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output = "The number is : 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Console.WriteLine(output +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number is : 5</a:t>
            </a:r>
          </a:p>
        </p:txBody>
      </p:sp>
      <p:pic>
        <p:nvPicPr>
          <p:cNvPr id="5" name="Picture 2" descr="http://thor.info.uaic.ro/~busaco/paint/strange-sounds/TheUnfoldin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244940">
            <a:off x="6246268" y="3470417"/>
            <a:ext cx="2362200" cy="1558925"/>
          </a:xfrm>
          <a:prstGeom prst="roundRect">
            <a:avLst>
              <a:gd name="adj" fmla="val 9591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356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(2)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Member access operator 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/>
              <a:t>  is used to access object members</a:t>
            </a:r>
          </a:p>
          <a:p>
            <a:pPr>
              <a:lnSpc>
                <a:spcPct val="100000"/>
              </a:lnSpc>
            </a:pPr>
            <a:r>
              <a:rPr lang="en-US" dirty="0"/>
              <a:t>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</a:t>
            </a:r>
            <a:r>
              <a:rPr lang="en-US" dirty="0"/>
              <a:t>are used with arrays indexers and attributes</a:t>
            </a:r>
          </a:p>
          <a:p>
            <a:pPr>
              <a:lnSpc>
                <a:spcPct val="100000"/>
              </a:lnSpc>
            </a:pPr>
            <a:r>
              <a:rPr lang="en-US" dirty="0"/>
              <a:t>Parentheses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are used to override </a:t>
            </a:r>
            <a:r>
              <a:rPr lang="en-US" dirty="0" smtClean="0"/>
              <a:t>the default operator precedence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Class cast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(type)</a:t>
            </a:r>
            <a:r>
              <a:rPr lang="en-US" dirty="0"/>
              <a:t> is used to cast one compatible type to another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8737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(3)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Conditional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 has the </a:t>
            </a:r>
            <a:r>
              <a:rPr lang="en-US" dirty="0" smtClean="0"/>
              <a:t>form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dirty="0" smtClean="0"/>
              <a:t>(if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is true then </a:t>
            </a:r>
            <a:r>
              <a:rPr lang="en-US" dirty="0" smtClean="0"/>
              <a:t>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 else </a:t>
            </a:r>
            <a:r>
              <a:rPr lang="en-US" dirty="0" smtClean="0"/>
              <a:t>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used to create new objects 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/>
              <a:t> operator returns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System.Type</a:t>
            </a:r>
            <a:r>
              <a:rPr lang="en-US" dirty="0"/>
              <a:t> object (the reflection of a type)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dirty="0"/>
              <a:t> operator checks if an object is compatible with given type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088" y="1752600"/>
            <a:ext cx="7478711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? x : y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16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Other Operators – Example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Using some other operators:</a:t>
            </a:r>
          </a:p>
        </p:txBody>
      </p:sp>
      <p:sp>
        <p:nvSpPr>
          <p:cNvPr id="570372" name="Rectangle 4"/>
          <p:cNvSpPr>
            <a:spLocks noChangeArrowheads="1"/>
          </p:cNvSpPr>
          <p:nvPr/>
        </p:nvSpPr>
        <p:spPr bwMode="auto">
          <a:xfrm>
            <a:off x="611188" y="1905001"/>
            <a:ext cx="78486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 ? "a&gt;b" : "b&gt;=a"); // a&gt;b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Console.WriteLine((long) a); // 6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 = b = 3; // b=3; followed by c=3;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Console.WriteLine(c); 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is int);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Console.WriteLine((a+b)/2); //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Console.WriteLine(typeof(int)); // System.Int32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 = new int();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Console.WriteLine(d); // 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36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Types (2)</a:t>
            </a:r>
            <a:endParaRPr lang="bg-BG" dirty="0"/>
          </a:p>
        </p:txBody>
      </p:sp>
      <p:sp>
        <p:nvSpPr>
          <p:cNvPr id="563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More integer types: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 </a:t>
            </a:r>
            <a:r>
              <a:rPr lang="en-US" dirty="0"/>
              <a:t>(-9,223,372,036,854,775,808 to 9,223,372,036,854,775,807): signed 64-bit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/>
              <a:t> (0 to 18,446,744,073,709,551,615): unsigned 64-bit</a:t>
            </a:r>
            <a:endParaRPr lang="bg-BG" dirty="0"/>
          </a:p>
        </p:txBody>
      </p:sp>
      <p:pic>
        <p:nvPicPr>
          <p:cNvPr id="71682" name="Picture 2" descr="Binary Design by LPF Systems.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486400" y="4038600"/>
            <a:ext cx="2971800" cy="2377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2" descr="http://rds.yahoo.com/_ylt=A0WTefVhfApLJGoAK7yjzbkF/SIG=1281pab8j/EXP=1259064801/**http%3A/www.gridagents.com/images/accent-red-wave.jpg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4038600"/>
            <a:ext cx="3181350" cy="24359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617369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dirty="0" smtClean="0"/>
              <a:t>Conversions</a:t>
            </a:r>
            <a:endParaRPr lang="en-US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 </a:t>
            </a:r>
            <a:r>
              <a:rPr lang="en-US" dirty="0"/>
              <a:t>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implicit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explicit</a:t>
            </a:r>
            <a:r>
              <a:rPr lang="en-US" dirty="0"/>
              <a:t> conversions: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Note: explicit </a:t>
            </a:r>
            <a:r>
              <a:rPr lang="en-US" dirty="0"/>
              <a:t>conversion may be used even if not </a:t>
            </a:r>
            <a:r>
              <a:rPr lang="en-US" dirty="0" smtClean="0"/>
              <a:t>required by the compiler</a:t>
            </a:r>
            <a:endParaRPr lang="en-US" dirty="0"/>
          </a:p>
        </p:txBody>
      </p:sp>
      <p:sp>
        <p:nvSpPr>
          <p:cNvPr id="516100" name="Rectangle 4"/>
          <p:cNvSpPr>
            <a:spLocks noChangeArrowheads="1"/>
          </p:cNvSpPr>
          <p:nvPr/>
        </p:nvSpPr>
        <p:spPr bwMode="auto">
          <a:xfrm>
            <a:off x="612775" y="1888470"/>
            <a:ext cx="792003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heightInMeters = 1.74f; // Explicit conversion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maxHeight = heightInMeters; // Implicit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minHeight = (double) heightInMeters; // Explicit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actualHeight = (float) maxHeight; // Explicit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maxHeightFloat = maxHeight; // Compilation error!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149334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057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pic>
        <p:nvPicPr>
          <p:cNvPr id="15362" name="Picture 2" descr="http://www.bitrebels.com/wp-content/uploads/2009/10/mind-trainer-loo-roll_main-300x257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324100" y="3571875"/>
            <a:ext cx="4419600" cy="2447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15199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Expressions are sequences of operators, literals and variables that are evaluated to some value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bg-BG" dirty="0"/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827088" y="3441095"/>
            <a:ext cx="748982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 = (150-20) / 2 + 5;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area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surface = Math.PI * r * r;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perimeter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perimeter = 2 * Math.PI * r;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94544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4191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Using </a:t>
            </a:r>
            <a:r>
              <a:rPr lang="en-US" dirty="0"/>
              <a:t>to the Console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5179925"/>
            <a:ext cx="8382000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/ Reading Strings and Numbers</a:t>
            </a:r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414250">
            <a:off x="1138614" y="1021305"/>
            <a:ext cx="7667625" cy="2363497"/>
          </a:xfrm>
          <a:prstGeom prst="rect">
            <a:avLst/>
          </a:prstGeom>
          <a:ln>
            <a:noFill/>
          </a:ln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612002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 smtClean="0"/>
              <a:t>The Console Class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Provides methods for input </a:t>
            </a:r>
            <a:r>
              <a:rPr lang="en-US" dirty="0"/>
              <a:t>and </a:t>
            </a:r>
            <a:r>
              <a:rPr lang="en-US" dirty="0" smtClean="0"/>
              <a:t>output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Input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Read(…)</a:t>
            </a:r>
            <a:r>
              <a:rPr lang="en-US" dirty="0"/>
              <a:t> – reads a single character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ReadLine(…)</a:t>
            </a:r>
            <a:r>
              <a:rPr lang="en-US" dirty="0"/>
              <a:t> – reads a single line </a:t>
            </a:r>
            <a:r>
              <a:rPr lang="en-US" dirty="0" smtClean="0"/>
              <a:t>of characters</a:t>
            </a: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Output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Write(…)</a:t>
            </a:r>
            <a:r>
              <a:rPr lang="en-US" dirty="0"/>
              <a:t> – </a:t>
            </a:r>
            <a:r>
              <a:rPr lang="en-US" dirty="0" smtClean="0"/>
              <a:t>prints the </a:t>
            </a:r>
            <a:r>
              <a:rPr lang="en-US" dirty="0"/>
              <a:t>specified </a:t>
            </a:r>
            <a:br>
              <a:rPr lang="en-US" dirty="0"/>
            </a:br>
            <a:r>
              <a:rPr lang="en-US" dirty="0"/>
              <a:t>argument on the console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WriteLine(…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– </a:t>
            </a:r>
            <a:r>
              <a:rPr lang="en-US" dirty="0" smtClean="0"/>
              <a:t>prints specified data to </a:t>
            </a:r>
            <a:r>
              <a:rPr lang="en-US" dirty="0"/>
              <a:t>the </a:t>
            </a:r>
            <a:r>
              <a:rPr lang="en-US" dirty="0" smtClean="0"/>
              <a:t>console and </a:t>
            </a:r>
            <a:r>
              <a:rPr lang="en-US" dirty="0"/>
              <a:t>moves to the next line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237078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Console.Write(…)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2995613"/>
            <a:ext cx="8496300" cy="1009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Printing more than one variable using a formatting string</a:t>
            </a:r>
          </a:p>
        </p:txBody>
      </p:sp>
      <p:sp>
        <p:nvSpPr>
          <p:cNvPr id="438279" name="Rectangle 7"/>
          <p:cNvSpPr>
            <a:spLocks noChangeArrowheads="1"/>
          </p:cNvSpPr>
          <p:nvPr/>
        </p:nvSpPr>
        <p:spPr bwMode="auto">
          <a:xfrm>
            <a:off x="684213" y="1808163"/>
            <a:ext cx="777557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Console.Write(a); // 15</a:t>
            </a:r>
          </a:p>
        </p:txBody>
      </p:sp>
      <p:sp>
        <p:nvSpPr>
          <p:cNvPr id="438280" name="Rectangle 8"/>
          <p:cNvSpPr>
            <a:spLocks noChangeArrowheads="1"/>
          </p:cNvSpPr>
          <p:nvPr/>
        </p:nvSpPr>
        <p:spPr bwMode="auto">
          <a:xfrm>
            <a:off x="250825" y="1196975"/>
            <a:ext cx="8496300" cy="503238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 integer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variable</a:t>
            </a:r>
          </a:p>
        </p:txBody>
      </p:sp>
      <p:sp>
        <p:nvSpPr>
          <p:cNvPr id="438281" name="Rectangle 9"/>
          <p:cNvSpPr>
            <a:spLocks noChangeArrowheads="1"/>
          </p:cNvSpPr>
          <p:nvPr/>
        </p:nvSpPr>
        <p:spPr bwMode="auto">
          <a:xfrm>
            <a:off x="684213" y="4159984"/>
            <a:ext cx="777557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15.5;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14;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 + {1} = {2}", a, b, a + 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15.5 + 14 = 29.5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8282" name="Rectangle 10"/>
          <p:cNvSpPr>
            <a:spLocks noChangeArrowheads="1"/>
          </p:cNvSpPr>
          <p:nvPr/>
        </p:nvSpPr>
        <p:spPr bwMode="auto">
          <a:xfrm>
            <a:off x="250825" y="5959475"/>
            <a:ext cx="8496300" cy="669925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 operation will start from the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same 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99401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Console.WriteLine(…)</a:t>
            </a:r>
          </a:p>
        </p:txBody>
      </p:sp>
      <p:sp>
        <p:nvSpPr>
          <p:cNvPr id="439306" name="Rectangle 10"/>
          <p:cNvSpPr>
            <a:spLocks noChangeArrowheads="1"/>
          </p:cNvSpPr>
          <p:nvPr/>
        </p:nvSpPr>
        <p:spPr bwMode="auto">
          <a:xfrm>
            <a:off x="250825" y="3040063"/>
            <a:ext cx="8496300" cy="1150937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more than one variable using a formatting string</a:t>
            </a:r>
          </a:p>
        </p:txBody>
      </p:sp>
      <p:sp>
        <p:nvSpPr>
          <p:cNvPr id="439307" name="Rectangle 11"/>
          <p:cNvSpPr>
            <a:spLocks noChangeArrowheads="1"/>
          </p:cNvSpPr>
          <p:nvPr/>
        </p:nvSpPr>
        <p:spPr bwMode="auto">
          <a:xfrm>
            <a:off x="612775" y="1879937"/>
            <a:ext cx="792003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"Hello C#!";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9308" name="Rectangle 12"/>
          <p:cNvSpPr>
            <a:spLocks noChangeArrowheads="1"/>
          </p:cNvSpPr>
          <p:nvPr/>
        </p:nvSpPr>
        <p:spPr bwMode="auto">
          <a:xfrm>
            <a:off x="250825" y="1196975"/>
            <a:ext cx="8496300" cy="6477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a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string variable</a:t>
            </a: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39309" name="Rectangle 13"/>
          <p:cNvSpPr>
            <a:spLocks noChangeArrowheads="1"/>
          </p:cNvSpPr>
          <p:nvPr/>
        </p:nvSpPr>
        <p:spPr bwMode="auto">
          <a:xfrm>
            <a:off x="612775" y="4191000"/>
            <a:ext cx="792003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"Marry";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year = 1987;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 was born in {1}.", name, year);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Marry was born in 1987.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9310" name="Rectangle 14"/>
          <p:cNvSpPr>
            <a:spLocks noChangeArrowheads="1"/>
          </p:cNvSpPr>
          <p:nvPr/>
        </p:nvSpPr>
        <p:spPr bwMode="auto">
          <a:xfrm>
            <a:off x="250825" y="5943600"/>
            <a:ext cx="8496300" cy="669925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printing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will start from the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4946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Printing to the Console – Example</a:t>
            </a:r>
            <a:endParaRPr lang="bg-BG" sz="3600" dirty="0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496888" y="1219200"/>
            <a:ext cx="8135937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name = "Peter";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age = 18;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town = "Sofia";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Console.Write("{0} is {1} years old from {2}.",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name, age, town);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Result: Peter is 18 years old from Sofia.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Console.Write("This is 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same line!");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("Next sentence will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 on a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Console.WriteLine("Bye, bye, {0} from {1}.",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name, town);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185768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the Console</a:t>
            </a:r>
            <a:endParaRPr lang="bg-BG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use </a:t>
            </a:r>
            <a:r>
              <a:rPr lang="en-US" dirty="0" smtClean="0"/>
              <a:t>the console </a:t>
            </a:r>
            <a:r>
              <a:rPr lang="en-US" dirty="0"/>
              <a:t>to read information from the command line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read: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Characters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Numeral types (after conversion)</a:t>
            </a:r>
          </a:p>
          <a:p>
            <a:pPr>
              <a:lnSpc>
                <a:spcPct val="100000"/>
              </a:lnSpc>
            </a:pPr>
            <a:r>
              <a:rPr lang="en-US" dirty="0"/>
              <a:t>To read from the console we use the methods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Console.Read()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Console.ReadLine()</a:t>
            </a:r>
          </a:p>
        </p:txBody>
      </p:sp>
      <p:pic>
        <p:nvPicPr>
          <p:cNvPr id="30722" name="Picture 2" descr="http://www.geekologie.com/2007/05/keyboard-waffle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486400" y="1752600"/>
            <a:ext cx="2971800" cy="2318004"/>
          </a:xfrm>
          <a:prstGeom prst="flowChartMultidocument">
            <a:avLst/>
          </a:prstGeom>
          <a:noFill/>
          <a:effectLst>
            <a:softEdge rad="12700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57859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Console.ReadLine()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Gets a line of characters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Returns a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/>
              <a:t> value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Returns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000" dirty="0"/>
              <a:t> if the end of the input is reached</a:t>
            </a:r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84213" y="3594100"/>
            <a:ext cx="7704137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Console.Write("Please enter your first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Console.ReadLine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("Please enter your last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Console.ReadLine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("Hello, {0} {1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}!",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lastName);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7020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Integer Types </a:t>
            </a:r>
            <a:r>
              <a:rPr lang="en-US" sz="3600" dirty="0"/>
              <a:t>– Example</a:t>
            </a:r>
            <a:endParaRPr lang="bg-BG" sz="3600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Measuring 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Depending </a:t>
            </a:r>
            <a:r>
              <a:rPr lang="en-US" dirty="0"/>
              <a:t>on the unit of measure we may use different data types:</a:t>
            </a:r>
            <a:endParaRPr lang="bg-BG" dirty="0"/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539750" y="3033405"/>
            <a:ext cx="80645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 centuries = 20;    // Usually a small number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years = 2000;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days = 730480;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ulong hours = 17531520; // May be a very big number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centuries is {1} years, or {2} days, or {3} hours.", centuries, years, days, hours);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15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Numeral Types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3733800"/>
          </a:xfrm>
        </p:spPr>
        <p:txBody>
          <a:bodyPr/>
          <a:lstStyle/>
          <a:p>
            <a:pPr marL="273050" indent="-273050">
              <a:lnSpc>
                <a:spcPct val="100000"/>
              </a:lnSpc>
            </a:pPr>
            <a:r>
              <a:rPr lang="en-US" sz="2800" dirty="0"/>
              <a:t>Numeral types can not be read directly from the console</a:t>
            </a:r>
          </a:p>
          <a:p>
            <a:pPr marL="273050" indent="-273050">
              <a:lnSpc>
                <a:spcPct val="100000"/>
              </a:lnSpc>
            </a:pPr>
            <a:r>
              <a:rPr lang="en-US" sz="2800" dirty="0"/>
              <a:t>To read a numeral type do following:</a:t>
            </a:r>
          </a:p>
          <a:p>
            <a:pPr marL="804863" lvl="1" indent="-352425">
              <a:lnSpc>
                <a:spcPct val="100000"/>
              </a:lnSpc>
              <a:buFontTx/>
              <a:buAutoNum type="arabicPeriod"/>
            </a:pPr>
            <a:r>
              <a:rPr lang="en-US" sz="2500" dirty="0"/>
              <a:t>R</a:t>
            </a:r>
            <a:r>
              <a:rPr lang="en-US" sz="2600" dirty="0"/>
              <a:t>ead a string value</a:t>
            </a:r>
          </a:p>
          <a:p>
            <a:pPr marL="804863" lvl="1" indent="-352425">
              <a:lnSpc>
                <a:spcPct val="100000"/>
              </a:lnSpc>
              <a:buFontTx/>
              <a:buAutoNum type="arabicPeriod"/>
            </a:pPr>
            <a:r>
              <a:rPr lang="en-US" sz="2600" dirty="0"/>
              <a:t>Convert (parse) it to the required numeral type</a:t>
            </a:r>
          </a:p>
          <a:p>
            <a:pPr marL="273050" indent="-273050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int.Parse(string)</a:t>
            </a:r>
            <a:r>
              <a:rPr lang="en-US" sz="2800" dirty="0"/>
              <a:t> – parses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 smtClean="0"/>
              <a:t> </a:t>
            </a:r>
            <a:r>
              <a:rPr lang="en-US" sz="2800" dirty="0"/>
              <a:t>to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755650" y="4648200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Console.ReadLine()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int.Parse(str);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 entered: {0}", number);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2888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Numeral </a:t>
            </a:r>
            <a:r>
              <a:rPr lang="en-US" dirty="0" smtClean="0"/>
              <a:t>Types (2)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39462"/>
            <a:ext cx="8534400" cy="3175338"/>
          </a:xfrm>
        </p:spPr>
        <p:txBody>
          <a:bodyPr/>
          <a:lstStyle/>
          <a:p>
            <a:pPr marL="273050" indent="-273050">
              <a:lnSpc>
                <a:spcPct val="90000"/>
              </a:lnSpc>
            </a:pPr>
            <a:r>
              <a:rPr lang="en-US" dirty="0" smtClean="0"/>
              <a:t>Another way to parse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to numeral type is to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int.TryParse(…)</a:t>
            </a:r>
            <a:r>
              <a:rPr lang="en-US" dirty="0" smtClean="0"/>
              <a:t> method</a:t>
            </a:r>
          </a:p>
          <a:p>
            <a:pPr marL="620713" lvl="1">
              <a:lnSpc>
                <a:spcPct val="90000"/>
              </a:lnSpc>
            </a:pPr>
            <a:r>
              <a:rPr lang="en-US" noProof="1" smtClean="0">
                <a:solidFill>
                  <a:srgbClr val="EBFFD2"/>
                </a:solidFill>
              </a:rPr>
              <a:t>Sets default value for the type if the parse fails</a:t>
            </a:r>
          </a:p>
          <a:p>
            <a:pPr marL="620713" lvl="1">
              <a:lnSpc>
                <a:spcPct val="90000"/>
              </a:lnSpc>
            </a:pPr>
            <a:r>
              <a:rPr lang="en-US" noProof="1" smtClean="0">
                <a:solidFill>
                  <a:srgbClr val="EBFFD2"/>
                </a:solidFill>
              </a:rPr>
              <a:t>Returns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bool </a:t>
            </a:r>
          </a:p>
          <a:p>
            <a:pPr marL="912813" lvl="2">
              <a:lnSpc>
                <a:spcPct val="9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noProof="1" smtClean="0">
                <a:solidFill>
                  <a:srgbClr val="EBFFD2"/>
                </a:solidFill>
              </a:rPr>
              <a:t> if the parse is successfull</a:t>
            </a:r>
          </a:p>
          <a:p>
            <a:pPr marL="912813" lvl="2">
              <a:lnSpc>
                <a:spcPct val="9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noProof="1" smtClean="0">
                <a:solidFill>
                  <a:srgbClr val="EBFFD2"/>
                </a:solidFill>
              </a:rPr>
              <a:t> if it fails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350838" y="4216062"/>
            <a:ext cx="8412162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int.TryParse(line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out a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800" y="5435262"/>
            <a:ext cx="8534400" cy="889338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0713" lvl="1">
              <a:lnSpc>
                <a:spcPct val="90000"/>
              </a:lnSpc>
            </a:pPr>
            <a:r>
              <a:rPr lang="en-US" noProof="1" smtClean="0">
                <a:solidFill>
                  <a:srgbClr val="EBFFD2"/>
                </a:solidFill>
              </a:rPr>
              <a:t>The result from the parse will be assigned to the variable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parseResult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687354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Strings to Numbers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3222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Numeral types have a method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Parse(…)</a:t>
            </a:r>
            <a:r>
              <a:rPr lang="en-US" sz="3000" dirty="0"/>
              <a:t> for extracting the numeral value from a string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int.Parse(string)</a:t>
            </a:r>
            <a:r>
              <a:rPr lang="en-US" sz="2800" dirty="0"/>
              <a:t> 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.Parse(string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/>
              <a:t> 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long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.Parse(string)</a:t>
            </a:r>
            <a:r>
              <a:rPr lang="en-US" sz="2800" dirty="0"/>
              <a:t> 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float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ym typeface="Wingdings" pitchFamily="2" charset="2"/>
              </a:rPr>
              <a:t>Causes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FormatException</a:t>
            </a:r>
            <a:r>
              <a:rPr lang="en-US" sz="2800" noProof="1"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in case of</a:t>
            </a:r>
            <a:r>
              <a:rPr lang="en-US" sz="2800" noProof="1"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error</a:t>
            </a:r>
            <a:endParaRPr lang="en-US" sz="2700" noProof="1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608013" y="4538008"/>
            <a:ext cx="792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int.Parse(s); // i = 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long.Parse(s); // l = 123L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invalid = "xxx1845";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 = int.Parse(invalid); // FormatException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59577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8229600" cy="685800"/>
          </a:xfrm>
        </p:spPr>
        <p:txBody>
          <a:bodyPr/>
          <a:lstStyle/>
          <a:p>
            <a:r>
              <a:rPr lang="en-US" dirty="0" smtClean="0">
                <a:latin typeface="+mn-lt"/>
                <a:cs typeface="Consolas" pitchFamily="49" charset="0"/>
              </a:rPr>
              <a:t>Conditional Statements</a:t>
            </a:r>
            <a:endParaRPr lang="en-US" dirty="0">
              <a:latin typeface="+mn-lt"/>
              <a:cs typeface="Consolas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783679"/>
            <a:ext cx="8229600" cy="569120"/>
          </a:xfrm>
        </p:spPr>
        <p:txBody>
          <a:bodyPr/>
          <a:lstStyle/>
          <a:p>
            <a:r>
              <a:rPr lang="en-US" dirty="0" smtClean="0"/>
              <a:t>Implementing Conditional Logic</a:t>
            </a:r>
            <a:endParaRPr lang="en-US" dirty="0"/>
          </a:p>
        </p:txBody>
      </p:sp>
      <p:pic>
        <p:nvPicPr>
          <p:cNvPr id="307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001106" y="3886200"/>
            <a:ext cx="3135086" cy="20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223411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i="1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most simple conditional statement</a:t>
            </a:r>
          </a:p>
          <a:p>
            <a:pPr>
              <a:lnSpc>
                <a:spcPct val="100000"/>
              </a:lnSpc>
            </a:pPr>
            <a:r>
              <a:rPr lang="en-US" dirty="0"/>
              <a:t>Enables you to test for a condition</a:t>
            </a:r>
          </a:p>
          <a:p>
            <a:pPr>
              <a:lnSpc>
                <a:spcPct val="100000"/>
              </a:lnSpc>
            </a:pPr>
            <a:r>
              <a:rPr lang="en-US" dirty="0"/>
              <a:t>Branch to different parts of the code depending on the result</a:t>
            </a:r>
          </a:p>
          <a:p>
            <a:pPr>
              <a:lnSpc>
                <a:spcPct val="100000"/>
              </a:lnSpc>
            </a:pPr>
            <a:r>
              <a:rPr lang="en-US" dirty="0"/>
              <a:t>The simplest form of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statement:</a:t>
            </a:r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828675" y="4525963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(condition)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25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 – Example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1310819"/>
            <a:ext cx="8077200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("Enter two numbers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(smallerNumber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biggerNumber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greater number is: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biggerNumber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1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900" dirty="0"/>
              <a:t>More complex and useful conditional statement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Executes one branch if the condition is true, </a:t>
            </a:r>
            <a:r>
              <a:rPr lang="en-US" sz="2900" dirty="0" smtClean="0"/>
              <a:t>and another </a:t>
            </a:r>
            <a:r>
              <a:rPr lang="en-US" sz="2900" dirty="0"/>
              <a:t>if it is false 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The simplest form of an 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2900" dirty="0"/>
              <a:t> statement:</a:t>
            </a: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827088" y="3657600"/>
            <a:ext cx="7416800" cy="264296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statement1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statement2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15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 smtClean="0"/>
              <a:t> </a:t>
            </a:r>
            <a:r>
              <a:rPr lang="en-US" dirty="0"/>
              <a:t>Statement – Example</a:t>
            </a:r>
            <a:endParaRPr lang="bg-BG" dirty="0"/>
          </a:p>
        </p:txBody>
      </p:sp>
      <p:sp>
        <p:nvSpPr>
          <p:cNvPr id="494597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Checking a number if it is odd or even</a:t>
            </a:r>
            <a:endParaRPr lang="en-US" sz="3400" dirty="0"/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827088" y="2103438"/>
            <a:ext cx="74168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Console.ReadLine();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int.Parse(s);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% 2 == 0)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number is even.");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number is odd.");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86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 smtClean="0"/>
              <a:t> statements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</a:t>
            </a:r>
            <a:r>
              <a:rPr lang="en-US" dirty="0" smtClean="0"/>
              <a:t>, i.e. used inside another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i="1" dirty="0" smtClean="0"/>
              <a:t> </a:t>
            </a:r>
            <a:r>
              <a:rPr lang="en-US" dirty="0" smtClean="0"/>
              <a:t>statement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Every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/>
              <a:t> corresponds to its closest preceding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755650" y="3048000"/>
            <a:ext cx="7561263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(expression)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457200" indent="-457200"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457200" indent="-457200"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statement;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03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Nested </a:t>
            </a:r>
            <a:r>
              <a:rPr lang="en-US" sz="3700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3700" dirty="0" smtClean="0"/>
              <a:t> Statements </a:t>
            </a:r>
            <a:r>
              <a:rPr lang="en-US" sz="3700" dirty="0"/>
              <a:t>– </a:t>
            </a:r>
            <a:r>
              <a:rPr lang="en-US" sz="3700" dirty="0" smtClean="0"/>
              <a:t>Example</a:t>
            </a:r>
            <a:endParaRPr lang="en-US" sz="3700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539750" y="1066800"/>
            <a:ext cx="8064500" cy="54353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== second)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These two numbers are equal.");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&gt; second)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first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bigger.");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second is bigger.");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853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Types</a:t>
            </a:r>
            <a:endParaRPr lang="bg-BG" dirty="0"/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Floating-point types are: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to ±3.4 × 10</a:t>
            </a:r>
            <a:r>
              <a:rPr lang="en-US" baseline="30000" dirty="0"/>
              <a:t>38</a:t>
            </a:r>
            <a:r>
              <a:rPr lang="en-US" dirty="0"/>
              <a:t>): 32-bits, precision of 7 digits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to ±1.7 × 10</a:t>
            </a:r>
            <a:r>
              <a:rPr lang="en-US" baseline="30000" dirty="0"/>
              <a:t>308</a:t>
            </a:r>
            <a:r>
              <a:rPr lang="en-US" dirty="0"/>
              <a:t>): 64-bits, precision of 15-16 digits</a:t>
            </a:r>
          </a:p>
          <a:p>
            <a:pPr>
              <a:lnSpc>
                <a:spcPct val="100000"/>
              </a:lnSpc>
            </a:pPr>
            <a:r>
              <a:rPr lang="en-US" dirty="0"/>
              <a:t>The default value of floating-point types: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for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 </a:t>
            </a:r>
            <a:r>
              <a:rPr lang="en-US" dirty="0"/>
              <a:t>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for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 </a:t>
            </a:r>
            <a:r>
              <a:rPr lang="en-US" dirty="0"/>
              <a:t>type</a:t>
            </a:r>
          </a:p>
        </p:txBody>
      </p:sp>
      <p:pic>
        <p:nvPicPr>
          <p:cNvPr id="4" name="Picture 2" descr="http://rds.yahoo.com/_ylt=A0WTefeqfQpLnuoA13ajzbkF/SIG=12dsa8g6n/EXP=1259065130/**http%3A/www2.hiren.info/desktopwallpapers/3d/alien-web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705600" y="4800600"/>
            <a:ext cx="2000250" cy="1600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38560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459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Selects for execution a statement from a list depending on the value of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3000" dirty="0"/>
              <a:t> expression 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539750" y="2819400"/>
            <a:ext cx="7993063" cy="35575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Console.WriteLine("Monday");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Console.WriteLine("Tuesday");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Console.WriteLine("Wednesday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break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Console.WriteLine("Thursday");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Console.WriteLine("Friday");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Console.WriteLine("Saturday");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Console.WriteLine("Sunday");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Console.WriteLine("Error!");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22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320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Loops</a:t>
            </a:r>
            <a:endParaRPr lang="bg-BG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94280" y="2286000"/>
            <a:ext cx="700672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Repeating Statements Multiple Times</a:t>
            </a:r>
          </a:p>
        </p:txBody>
      </p:sp>
      <p:pic>
        <p:nvPicPr>
          <p:cNvPr id="5" name="Picture 4" descr="spiral - &amp;#x22;The Coasters&amp;#x22;, fractal art">
            <a:hlinkClick r:id="rId3" tooltip="spiral - &quot;The Coasters&quot;, fractal art | Edward Kinnally "/>
          </p:cNvPr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523999" y="3200400"/>
            <a:ext cx="5943602" cy="3048000"/>
          </a:xfrm>
          <a:prstGeom prst="roundRect">
            <a:avLst>
              <a:gd name="adj" fmla="val 937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769593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While Loop?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simplest and most frequently used loop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repeat condition</a:t>
            </a:r>
            <a:endParaRPr lang="en-US" dirty="0">
              <a:cs typeface="Times New Roman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Returns a boolean result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Also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 condition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757238" y="1824176"/>
            <a:ext cx="755967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25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– Example</a:t>
            </a:r>
            <a:endParaRPr lang="bg-BG" dirty="0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611188" y="1219200"/>
            <a:ext cx="7921625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 &lt; 10)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Console.WriteLine("Number : {0}", counter);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06886" name="Picture 6"/>
          <p:cNvPicPr>
            <a:picLocks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11188" y="3787775"/>
            <a:ext cx="7877175" cy="2593975"/>
          </a:xfrm>
          <a:prstGeom prst="rect">
            <a:avLst/>
          </a:prstGeom>
          <a:noFill/>
        </p:spPr>
      </p:pic>
      <p:pic>
        <p:nvPicPr>
          <p:cNvPr id="5" name="Picture 1" descr="C:\Trash\infinity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724400" y="4876800"/>
            <a:ext cx="3757845" cy="1447800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55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Do-While Loop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Another loop structure 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The block of statements is repeated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While the boolean loop condition holds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loop is executed at least once</a:t>
            </a:r>
            <a:endParaRPr lang="en-US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754063" y="1828800"/>
            <a:ext cx="7489825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statements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1442" name="Picture 2" descr="http://thankingcustomers.com/cycle6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2800" y="1308100"/>
            <a:ext cx="1603102" cy="1435100"/>
          </a:xfrm>
          <a:prstGeom prst="rect">
            <a:avLst/>
          </a:prstGeom>
          <a:noFill/>
          <a:effectLst>
            <a:glow rad="38100">
              <a:schemeClr val="bg1"/>
            </a:glow>
            <a:softEdge rad="3175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896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– Example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7921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N factorial</a:t>
            </a:r>
            <a:endParaRPr lang="bg-BG" dirty="0"/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4213" y="1546225"/>
            <a:ext cx="7777162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Convert.ToInt32(Console.ReadLine());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factorial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&gt; 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Console.WriteLine("n! = " +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11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The typical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30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dirty="0" smtClean="0"/>
              <a:t>Consists </a:t>
            </a:r>
            <a:r>
              <a:rPr lang="en-US" dirty="0"/>
              <a:t>of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Initialization statement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Boolean test expression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Update statement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Loop body block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827088" y="1676400"/>
            <a:ext cx="748982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2" descr="http://kenmurphy.typepad.com/.a/6a00d83453d52569e20115712f8ddd970c-350wi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919953" y="4419442"/>
            <a:ext cx="2843047" cy="2133758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54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N^M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to power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 (denoted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n^m</a:t>
            </a:r>
            <a:r>
              <a:rPr lang="en-US" dirty="0" smtClean="0"/>
              <a:t>):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27088" y="1828800"/>
            <a:ext cx="7489825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1;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i=0; i&lt;m;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Console.WriteLine("n^m = " + result);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2" descr="http://www.bathsheba.com/math/borromean/borromean_fron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172200" y="3276600"/>
            <a:ext cx="2007268" cy="1676400"/>
          </a:xfrm>
          <a:prstGeom prst="round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831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For-Each Loops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</a:t>
            </a:r>
            <a:r>
              <a:rPr lang="en-US" dirty="0"/>
              <a:t>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Iterates over all elements of a collection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dirty="0" smtClean="0"/>
              <a:t> is the loop variable that takes sequentially all collection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dirty="0" smtClean="0"/>
              <a:t> can be list, array or other group of elements of the same type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827088" y="1803538"/>
            <a:ext cx="748982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(Type element in collection)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54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60438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533400" y="1752600"/>
            <a:ext cx="80772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days = new string[]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"Monday", "Tuesday", "Wednesday", "Thursday",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"Friday", "Saturday", "Sunday" 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day in days)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Console.WriteLine(day);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4770438"/>
            <a:ext cx="8496300" cy="1858962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above loop iterates of the array of days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variable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takes all its values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198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Fixed-Point Types</a:t>
            </a:r>
            <a:endParaRPr lang="bg-BG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1"/>
            <a:ext cx="8496300" cy="5530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There is a special fixed-point real number type: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decimal </a:t>
            </a:r>
            <a:r>
              <a:rPr lang="en-US" dirty="0"/>
              <a:t>(±1,0 × 10</a:t>
            </a:r>
            <a:r>
              <a:rPr lang="en-US" baseline="30000" dirty="0"/>
              <a:t>-28</a:t>
            </a:r>
            <a:r>
              <a:rPr lang="en-US" dirty="0"/>
              <a:t> to ±7,9 × 10</a:t>
            </a:r>
            <a:r>
              <a:rPr lang="en-US" baseline="30000" dirty="0"/>
              <a:t>28</a:t>
            </a:r>
            <a:r>
              <a:rPr lang="en-US" dirty="0"/>
              <a:t>): 128-bits, precision of 28-29 digits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Used for financial calculations with low loss of precision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round-off errors</a:t>
            </a:r>
          </a:p>
          <a:p>
            <a:pPr>
              <a:lnSpc>
                <a:spcPct val="100000"/>
              </a:lnSpc>
            </a:pPr>
            <a:r>
              <a:rPr lang="en-US" dirty="0"/>
              <a:t>The default value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decimal </a:t>
            </a:r>
            <a:r>
              <a:rPr lang="en-US" dirty="0"/>
              <a:t>type is: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is the suffix for decimal numbers)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8015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bg-BG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19319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composition of loops is called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loop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loop inside another loop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755650" y="3276600"/>
            <a:ext cx="7561263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	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034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all combinations from TOTO 6/49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409575" y="1828800"/>
            <a:ext cx="8353425" cy="463203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i1, i2, i3, i4, i5, i6;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(i1 = 1; i1 &lt;= 44; i1++)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(i2 = i1 + 1; i2 &lt;= 45; i2++)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(i3 = i2 + 1; i3 &lt;= 46; i3++)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(i4 = i3 + 1; i4 &lt;= 47; i4++)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for (i5 = i4 + 1; i5 &lt;= 48; i5++)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(i6 = i5 + 1; i6 &lt;= 49; i6++)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Console.WriteLine("{0} {1} {2} {3} {4} {5}",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i1, i2, i3, i4, i5, i6);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5791200" y="1752600"/>
            <a:ext cx="3024188" cy="1804749"/>
          </a:xfrm>
          <a:prstGeom prst="wedgeRoundRectCallout">
            <a:avLst>
              <a:gd name="adj1" fmla="val -35301"/>
              <a:gd name="adj2" fmla="val 728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Warning: execution of this code could take too long time.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8821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2489200"/>
            <a:ext cx="5543550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Arrays</a:t>
            </a:r>
            <a:endParaRPr lang="en-US" dirty="0"/>
          </a:p>
        </p:txBody>
      </p:sp>
      <p:pic>
        <p:nvPicPr>
          <p:cNvPr id="68610" name="Picture 2" descr="http://www.siwc.in/glassesrow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56839">
            <a:off x="5154699" y="629614"/>
            <a:ext cx="2590800" cy="5562600"/>
          </a:xfrm>
          <a:prstGeom prst="roundRect">
            <a:avLst>
              <a:gd name="adj" fmla="val 2241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053187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2698750" y="4797425"/>
            <a:ext cx="3960813" cy="1584325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array 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28050" name="Text Box 18"/>
          <p:cNvSpPr txBox="1">
            <a:spLocks noChangeArrowheads="1"/>
          </p:cNvSpPr>
          <p:nvPr/>
        </p:nvSpPr>
        <p:spPr bwMode="auto">
          <a:xfrm>
            <a:off x="3335385" y="4951413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609600" y="5029200"/>
            <a:ext cx="1800225" cy="953453"/>
          </a:xfrm>
          <a:prstGeom prst="wedgeRoundRectCallout">
            <a:avLst>
              <a:gd name="adj1" fmla="val 89065"/>
              <a:gd name="adj2" fmla="val 2354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Array of 5 elements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7019925" y="4876800"/>
            <a:ext cx="1584325" cy="953453"/>
          </a:xfrm>
          <a:prstGeom prst="wedgeRoundRectCallout">
            <a:avLst>
              <a:gd name="adj1" fmla="val -104308"/>
              <a:gd name="adj2" fmla="val -139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index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2198687" y="3733800"/>
            <a:ext cx="1916113" cy="953453"/>
          </a:xfrm>
          <a:prstGeom prst="wedgeRoundRectCallout">
            <a:avLst>
              <a:gd name="adj1" fmla="val 47599"/>
              <a:gd name="adj2" fmla="val 1532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of an array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/>
        </p:nvGraphicFramePr>
        <p:xfrm>
          <a:off x="3276600" y="5486400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6562" name="Picture 2" descr="http://awaketrain.com/Images/DeclareAParadigm-thumb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5400000">
            <a:off x="6548121" y="1290321"/>
            <a:ext cx="2743200" cy="1991358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52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55" grpId="0" animBg="1"/>
      <p:bldP spid="428057" grpId="0" animBg="1"/>
      <p:bldP spid="42805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Arrays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Declaration defines the type of the elements</a:t>
            </a:r>
          </a:p>
          <a:p>
            <a:pPr>
              <a:lnSpc>
                <a:spcPct val="100000"/>
              </a:lnSpc>
            </a:pPr>
            <a:r>
              <a:rPr lang="en-US" dirty="0"/>
              <a:t>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mean </a:t>
            </a:r>
            <a:r>
              <a:rPr lang="en-US" dirty="0"/>
              <a:t>"array"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Declaring </a:t>
            </a:r>
            <a:r>
              <a:rPr lang="en-US" dirty="0" smtClean="0"/>
              <a:t>array of integers: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Declaring </a:t>
            </a:r>
            <a:r>
              <a:rPr lang="en-US" dirty="0" smtClean="0"/>
              <a:t>array of strings:</a:t>
            </a:r>
            <a:endParaRPr lang="bg-BG" dirty="0"/>
          </a:p>
        </p:txBody>
      </p:sp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3" cstate="screen">
            <a:lum contrast="-10000"/>
          </a:blip>
          <a:srcRect/>
          <a:stretch>
            <a:fillRect/>
          </a:stretch>
        </p:blipFill>
        <p:spPr bwMode="auto">
          <a:xfrm>
            <a:off x="6781800" y="4038600"/>
            <a:ext cx="1905000" cy="241935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9061" name="Rectangle 5"/>
          <p:cNvSpPr>
            <a:spLocks noChangeArrowheads="1"/>
          </p:cNvSpPr>
          <p:nvPr/>
        </p:nvSpPr>
        <p:spPr bwMode="auto">
          <a:xfrm>
            <a:off x="990601" y="3657600"/>
            <a:ext cx="5334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myIntArray;</a:t>
            </a:r>
          </a:p>
        </p:txBody>
      </p:sp>
      <p:sp>
        <p:nvSpPr>
          <p:cNvPr id="429062" name="Rectangle 6"/>
          <p:cNvSpPr>
            <a:spLocks noChangeArrowheads="1"/>
          </p:cNvSpPr>
          <p:nvPr/>
        </p:nvSpPr>
        <p:spPr bwMode="auto">
          <a:xfrm>
            <a:off x="990601" y="4953000"/>
            <a:ext cx="5334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myStringArray;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435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  <a:endParaRPr lang="bg-BG" dirty="0"/>
          </a:p>
        </p:txBody>
      </p:sp>
      <p:sp>
        <p:nvSpPr>
          <p:cNvPr id="534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the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Specify array length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 creating (allocating) array of </a:t>
            </a:r>
            <a:r>
              <a:rPr lang="en-US" dirty="0" smtClean="0"/>
              <a:t>5 integers:</a:t>
            </a:r>
            <a:endParaRPr lang="bg-BG" dirty="0"/>
          </a:p>
        </p:txBody>
      </p:sp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755650" y="3683913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 = new int[5];</a:t>
            </a:r>
          </a:p>
        </p:txBody>
      </p:sp>
      <p:sp>
        <p:nvSpPr>
          <p:cNvPr id="534547" name="Text Box 19"/>
          <p:cNvSpPr txBox="1">
            <a:spLocks noChangeArrowheads="1"/>
          </p:cNvSpPr>
          <p:nvPr/>
        </p:nvSpPr>
        <p:spPr bwMode="auto">
          <a:xfrm>
            <a:off x="591885" y="5048289"/>
            <a:ext cx="188384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</a:t>
            </a:r>
          </a:p>
        </p:txBody>
      </p:sp>
      <p:sp>
        <p:nvSpPr>
          <p:cNvPr id="534548" name="Text Box 20"/>
          <p:cNvSpPr txBox="1">
            <a:spLocks noChangeArrowheads="1"/>
          </p:cNvSpPr>
          <p:nvPr/>
        </p:nvSpPr>
        <p:spPr bwMode="auto">
          <a:xfrm>
            <a:off x="3173570" y="5589587"/>
            <a:ext cx="268573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managed heap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(dynamic memory)</a:t>
            </a:r>
            <a:endParaRPr lang="bg-BG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34550" name="Line 22"/>
          <p:cNvSpPr>
            <a:spLocks noChangeShapeType="1"/>
          </p:cNvSpPr>
          <p:nvPr/>
        </p:nvSpPr>
        <p:spPr bwMode="auto">
          <a:xfrm>
            <a:off x="2400300" y="5273675"/>
            <a:ext cx="460375" cy="476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3059160" y="4495800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graphicFrame>
        <p:nvGraphicFramePr>
          <p:cNvPr id="11" name="Group 134"/>
          <p:cNvGraphicFramePr>
            <a:graphicFrameLocks/>
          </p:cNvGraphicFramePr>
          <p:nvPr/>
        </p:nvGraphicFramePr>
        <p:xfrm>
          <a:off x="3000375" y="5030787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4514" name="Picture 2" descr="http://selfmademinds.com/wp-content/uploads/build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400800" y="4648200"/>
            <a:ext cx="2235200" cy="1676400"/>
          </a:xfrm>
          <a:prstGeom prst="roundRect">
            <a:avLst>
              <a:gd name="adj" fmla="val 11310"/>
            </a:avLst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585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and Initializing Arrays</a:t>
            </a:r>
            <a:endParaRPr lang="bg-BG" dirty="0"/>
          </a:p>
        </p:txBody>
      </p:sp>
      <p:sp>
        <p:nvSpPr>
          <p:cNvPr id="535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Creating and initializing can be done together: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not required when using curly brackets </a:t>
            </a:r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535556" name="Rectangle 4"/>
          <p:cNvSpPr>
            <a:spLocks noChangeArrowheads="1"/>
          </p:cNvSpPr>
          <p:nvPr/>
        </p:nvSpPr>
        <p:spPr bwMode="auto">
          <a:xfrm>
            <a:off x="827088" y="1981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 = {1, 2, 3, 4, 5};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1553910" y="3448089"/>
            <a:ext cx="188384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4135595" y="3989387"/>
            <a:ext cx="268573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managed heap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(dynamic memory)</a:t>
            </a:r>
            <a:endParaRPr lang="bg-BG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3362325" y="3673475"/>
            <a:ext cx="460375" cy="476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4021185" y="2895600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graphicFrame>
        <p:nvGraphicFramePr>
          <p:cNvPr id="14" name="Group 134"/>
          <p:cNvGraphicFramePr>
            <a:graphicFrameLocks/>
          </p:cNvGraphicFramePr>
          <p:nvPr/>
        </p:nvGraphicFramePr>
        <p:xfrm>
          <a:off x="3962400" y="3430587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98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71438"/>
            <a:ext cx="6337300" cy="909637"/>
          </a:xfrm>
        </p:spPr>
        <p:txBody>
          <a:bodyPr/>
          <a:lstStyle/>
          <a:p>
            <a:r>
              <a:rPr lang="en-US" sz="3800" dirty="0"/>
              <a:t>Creating Array – Example</a:t>
            </a:r>
            <a:endParaRPr lang="bg-BG" sz="3800" dirty="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Creating </a:t>
            </a:r>
            <a:r>
              <a:rPr lang="en-US" dirty="0"/>
              <a:t>an </a:t>
            </a:r>
            <a:r>
              <a:rPr lang="en-US" dirty="0" smtClean="0"/>
              <a:t>array </a:t>
            </a:r>
            <a:r>
              <a:rPr lang="en-US" dirty="0"/>
              <a:t>that contains the names of the days </a:t>
            </a:r>
            <a:r>
              <a:rPr lang="en-US" dirty="0" smtClean="0"/>
              <a:t>of the </a:t>
            </a:r>
            <a:r>
              <a:rPr lang="en-US" dirty="0"/>
              <a:t>week</a:t>
            </a:r>
            <a:endParaRPr lang="bg-BG" dirty="0"/>
          </a:p>
        </p:txBody>
      </p:sp>
      <p:sp>
        <p:nvSpPr>
          <p:cNvPr id="538628" name="Rectangle 4"/>
          <p:cNvSpPr>
            <a:spLocks noChangeArrowheads="1"/>
          </p:cNvSpPr>
          <p:nvPr/>
        </p:nvSpPr>
        <p:spPr bwMode="auto">
          <a:xfrm>
            <a:off x="827088" y="2438400"/>
            <a:ext cx="7478712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daysOfWeek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"Monday",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"Tuesday",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"Wednesday",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"Thursday",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"Friday",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"Saturday",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"Sunday"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pic>
        <p:nvPicPr>
          <p:cNvPr id="62466" name="Picture 2" descr="http://www.blogcdn.com/www.joystiq.com/media/2007/01/astrologydepiction.jp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324600" y="2228850"/>
            <a:ext cx="2143125" cy="1809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418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Array Element?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Array elements are accessed using the square </a:t>
            </a:r>
            <a:r>
              <a:rPr lang="en-US" dirty="0" smtClean="0"/>
              <a:t>brackets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(indexer)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 indexer takes element’s index as parameter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The first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last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dirty="0"/>
              <a:t>Array elements can be retrieved and changed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operator</a:t>
            </a:r>
            <a:endParaRPr lang="bg-B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066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an Array – Example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Reversing </a:t>
            </a:r>
            <a:r>
              <a:rPr lang="en-US" dirty="0"/>
              <a:t>the contents of an array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84213" y="1796463"/>
            <a:ext cx="7704137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array = new int[] {1, 2, 3, 4, 5};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array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length = array.Length;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Declare and create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reversed = new int[length];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Initialize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length; index++)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reversed[length-index-1]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array[index];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76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Precision – Example</a:t>
            </a:r>
            <a:endParaRPr lang="bg-BG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See below the </a:t>
            </a:r>
            <a:r>
              <a:rPr lang="en-US" dirty="0"/>
              <a:t>difference in precision when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 marL="0" indent="0">
              <a:lnSpc>
                <a:spcPct val="100000"/>
              </a:lnSpc>
              <a:buNone/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/>
              <a:t>NOTE: The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” </a:t>
            </a:r>
            <a:r>
              <a:rPr lang="en-US" dirty="0"/>
              <a:t>suffix in the first statement!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Real numbers are by default interpreted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One should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explicitly</a:t>
            </a:r>
            <a:r>
              <a:rPr lang="en-US" dirty="0"/>
              <a:t> convert them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611188" y="2133600"/>
            <a:ext cx="78486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floatPI = 3.141592653589793238f;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doublePI = 3.141592653589793238;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Console.WriteLine("Float PI is: {0}", floatPI);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Console.WriteLine("Double PI is: {0}", doublePI);</a:t>
            </a:r>
          </a:p>
        </p:txBody>
      </p:sp>
      <p:pic>
        <p:nvPicPr>
          <p:cNvPr id="110593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053683" y="3457039"/>
            <a:ext cx="3629025" cy="7620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161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</a:t>
            </a:r>
            <a:r>
              <a:rPr lang="en-US" dirty="0" smtClean="0"/>
              <a:t>Arrays: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 </a:t>
            </a:r>
            <a:r>
              <a:rPr lang="en-US" dirty="0"/>
              <a:t>works?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/>
              <a:t> – the type of the element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/>
              <a:t> – local name of variable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/>
              <a:t> – processing array</a:t>
            </a:r>
          </a:p>
          <a:p>
            <a:pPr>
              <a:lnSpc>
                <a:spcPct val="100000"/>
              </a:lnSpc>
            </a:pPr>
            <a:r>
              <a:rPr lang="en-US" dirty="0"/>
              <a:t>Used when no indexing is needed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accessed one by 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can not be modified (read only)</a:t>
            </a:r>
          </a:p>
        </p:txBody>
      </p:sp>
      <p:sp>
        <p:nvSpPr>
          <p:cNvPr id="497669" name="Rectangle 5"/>
          <p:cNvSpPr>
            <a:spLocks noChangeArrowheads="1"/>
          </p:cNvSpPr>
          <p:nvPr/>
        </p:nvSpPr>
        <p:spPr bwMode="auto">
          <a:xfrm>
            <a:off x="755650" y="1778913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(type value in array)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034" name="Picture 2" descr="http://www.ffcommunity.com/images/stamp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172325" y="2590800"/>
            <a:ext cx="1228725" cy="1866900"/>
          </a:xfrm>
          <a:prstGeom prst="roundRect">
            <a:avLst>
              <a:gd name="adj" fmla="val 12791"/>
            </a:avLst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923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Processing Arrays</a:t>
            </a:r>
            <a:r>
              <a:rPr lang="en-US" noProof="1"/>
              <a:t> </a:t>
            </a:r>
            <a:r>
              <a:rPr lang="en-US" noProof="1" smtClean="0"/>
              <a:t>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noProof="1" smtClean="0"/>
              <a:t> </a:t>
            </a:r>
            <a:r>
              <a:rPr lang="en-US" noProof="1" smtClean="0">
                <a:solidFill>
                  <a:schemeClr val="tx1"/>
                </a:solidFill>
              </a:rPr>
              <a:t>– </a:t>
            </a:r>
            <a:r>
              <a:rPr lang="en-US" noProof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elements of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string[]</a:t>
            </a:r>
            <a:r>
              <a:rPr lang="en-US" dirty="0" smtClean="0"/>
              <a:t> array: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838200" y="2209800"/>
            <a:ext cx="741521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capitals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"Sofia",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"Washington",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"London",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Paris"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 capital in capitals)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Console.WriteLine(capital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03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Multidimensional Arrays</a:t>
            </a:r>
            <a:endParaRPr lang="bg-BG" sz="3600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Multidimensional arrays</a:t>
            </a:r>
            <a:r>
              <a:rPr lang="en-US" dirty="0"/>
              <a:t> have more than one dimension (2, 3, …)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most important multidimensional arrays are the 2-dimensional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Known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matrices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tables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 of </a:t>
            </a:r>
            <a:r>
              <a:rPr lang="en-US" dirty="0" smtClean="0"/>
              <a:t>matrix of integers with </a:t>
            </a:r>
            <a:r>
              <a:rPr lang="en-US" dirty="0"/>
              <a:t>2 rows and 4 columns:</a:t>
            </a:r>
            <a:endParaRPr lang="bg-BG" dirty="0"/>
          </a:p>
        </p:txBody>
      </p:sp>
      <p:graphicFrame>
        <p:nvGraphicFramePr>
          <p:cNvPr id="492738" name="Group 194"/>
          <p:cNvGraphicFramePr>
            <a:graphicFrameLocks noGrp="1"/>
          </p:cNvGraphicFramePr>
          <p:nvPr/>
        </p:nvGraphicFramePr>
        <p:xfrm>
          <a:off x="3203575" y="5314950"/>
          <a:ext cx="2592388" cy="993648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-2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2762" name="Group 218"/>
          <p:cNvGraphicFramePr>
            <a:graphicFrameLocks noGrp="1"/>
          </p:cNvGraphicFramePr>
          <p:nvPr/>
        </p:nvGraphicFramePr>
        <p:xfrm>
          <a:off x="3203575" y="4940300"/>
          <a:ext cx="2592388" cy="352044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2763" name="Group 219"/>
          <p:cNvGraphicFramePr>
            <a:graphicFrameLocks noGrp="1"/>
          </p:cNvGraphicFramePr>
          <p:nvPr/>
        </p:nvGraphicFramePr>
        <p:xfrm>
          <a:off x="2819400" y="5334000"/>
          <a:ext cx="384175" cy="990600"/>
        </p:xfrm>
        <a:graphic>
          <a:graphicData uri="http://schemas.openxmlformats.org/drawingml/2006/table">
            <a:tbl>
              <a:tblPr/>
              <a:tblGrid>
                <a:gridCol w="384175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Declaring and Creating Multidimensional Arrays</a:t>
            </a:r>
            <a:endParaRPr lang="bg-BG" sz="3600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Declaring multidimensional arrays: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dirty="0"/>
              <a:t>Creating </a:t>
            </a:r>
            <a:r>
              <a:rPr lang="en-US" dirty="0" smtClean="0"/>
              <a:t>a multidimensional </a:t>
            </a:r>
            <a:r>
              <a:rPr lang="en-US" dirty="0"/>
              <a:t>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Must specify the size of each dimension</a:t>
            </a:r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755650" y="1752600"/>
            <a:ext cx="7777163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intMatrix;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float[,] floatMatrix;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string[,,] strCube;</a:t>
            </a:r>
          </a:p>
        </p:txBody>
      </p:sp>
      <p:sp>
        <p:nvSpPr>
          <p:cNvPr id="493573" name="Rectangle 5"/>
          <p:cNvSpPr>
            <a:spLocks noChangeArrowheads="1"/>
          </p:cNvSpPr>
          <p:nvPr/>
        </p:nvSpPr>
        <p:spPr bwMode="auto">
          <a:xfrm>
            <a:off x="755650" y="5029200"/>
            <a:ext cx="7777163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intMatrix = new int[3, 4];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float[,] floatMatrix = new float[8, 2];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string[,,] stringCube = new string[5, 5, 5];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08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Creating and Initializing </a:t>
            </a:r>
            <a:r>
              <a:rPr lang="en-US" sz="3600" dirty="0"/>
              <a:t>Multidimensional </a:t>
            </a:r>
            <a:r>
              <a:rPr lang="en-US" sz="3600" dirty="0" smtClean="0"/>
              <a:t>Arrays</a:t>
            </a:r>
            <a:endParaRPr lang="bg-BG" sz="3600" dirty="0"/>
          </a:p>
        </p:txBody>
      </p:sp>
      <p:sp>
        <p:nvSpPr>
          <p:cNvPr id="58470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and initializing with values multidimensional array: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Matrices </a:t>
            </a:r>
            <a:r>
              <a:rPr lang="en-US" dirty="0"/>
              <a:t>are represented by a list of </a:t>
            </a:r>
            <a:r>
              <a:rPr lang="en-US" dirty="0" smtClean="0"/>
              <a:t>rows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Rows consist of </a:t>
            </a:r>
            <a:r>
              <a:rPr lang="en-US" dirty="0"/>
              <a:t>list of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first dimension comes first, the second comes next (inside the first)</a:t>
            </a:r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755650" y="2329696"/>
            <a:ext cx="7561263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 = 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1, 2, 3, 4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// row 0 values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5, 6, 7, 8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// row 1 values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 // The matrix size is 2 x 4 (2 rows, 4 cols)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200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Matrix – Example</a:t>
            </a:r>
            <a:endParaRPr lang="bg-BG" dirty="0"/>
          </a:p>
        </p:txBody>
      </p:sp>
      <p:sp>
        <p:nvSpPr>
          <p:cNvPr id="614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a matrix from the console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608012" y="1905000"/>
            <a:ext cx="7926388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rows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cols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matrix = new int[rows, cols];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row=0;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row&lt;rows;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col=0;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col&lt;cols;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matrix[{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0},{1}] = ",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row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col);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matrix[row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col]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int.Parse(Console.ReadLine());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484599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</a:t>
            </a:r>
            <a:endParaRPr lang="bg-BG" dirty="0"/>
          </a:p>
        </p:txBody>
      </p:sp>
      <p:sp>
        <p:nvSpPr>
          <p:cNvPr id="4474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Printing a matrix on the console: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609600" y="1989138"/>
            <a:ext cx="790575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row=0; row&lt;matrix.GetLength(0); row++)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col=0; col&lt;matrix.GetLength(1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col++)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", matrix[row, col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32936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326479"/>
            <a:ext cx="8229600" cy="569120"/>
          </a:xfrm>
        </p:spPr>
        <p:txBody>
          <a:bodyPr/>
          <a:lstStyle/>
          <a:p>
            <a:r>
              <a:rPr lang="en-US" dirty="0" smtClean="0"/>
              <a:t>Declaring and Using Methods</a:t>
            </a:r>
            <a:endParaRPr lang="en-US" dirty="0"/>
          </a:p>
        </p:txBody>
      </p:sp>
      <p:pic>
        <p:nvPicPr>
          <p:cNvPr id="7" name="Picture 2" descr="http://www.iskouk.org/images/digital_brain.png"/>
          <p:cNvPicPr>
            <a:picLocks noChangeAspect="1" noChangeArrowheads="1"/>
          </p:cNvPicPr>
          <p:nvPr/>
        </p:nvPicPr>
        <p:blipFill>
          <a:blip r:embed="rId3" cstate="screen">
            <a:lum bright="10000" contrast="20000"/>
          </a:blip>
          <a:srcRect/>
          <a:stretch>
            <a:fillRect/>
          </a:stretch>
        </p:blipFill>
        <p:spPr bwMode="auto">
          <a:xfrm>
            <a:off x="1339289" y="3352800"/>
            <a:ext cx="6521526" cy="2763294"/>
          </a:xfrm>
          <a:prstGeom prst="roundRect">
            <a:avLst>
              <a:gd name="adj" fmla="val 12080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7777121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Method?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</a:t>
            </a:r>
            <a:r>
              <a:rPr lang="en-US" dirty="0"/>
              <a:t> is a kind of building block that solves a small problem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piece of code that has a name and can be called from the other </a:t>
            </a:r>
            <a:r>
              <a:rPr lang="en-US" dirty="0" smtClean="0"/>
              <a:t>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take parameters and return a value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Methods allow programmers to construct large programs from simple pieces</a:t>
            </a:r>
          </a:p>
          <a:p>
            <a:pPr>
              <a:lnSpc>
                <a:spcPct val="100000"/>
              </a:lnSpc>
            </a:pPr>
            <a:r>
              <a:rPr lang="en-US" dirty="0"/>
              <a:t>Methods are also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functions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procedures</a:t>
            </a:r>
            <a:r>
              <a:rPr lang="en-US" dirty="0" smtClean="0"/>
              <a:t>,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subroutines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2290" name="Picture 2" descr="http://business.glam.ac.uk/media/files/photos/building-block-green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315200" y="5257800"/>
            <a:ext cx="1524000" cy="1292831"/>
          </a:xfrm>
          <a:prstGeom prst="roundRect">
            <a:avLst>
              <a:gd name="adj" fmla="val 7530"/>
            </a:avLst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01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8" name="Rectangle 4"/>
          <p:cNvSpPr>
            <a:spLocks noChangeArrowheads="1"/>
          </p:cNvSpPr>
          <p:nvPr/>
        </p:nvSpPr>
        <p:spPr bwMode="auto">
          <a:xfrm>
            <a:off x="571500" y="948184"/>
            <a:ext cx="8001000" cy="43858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MethodExample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PrintLogo()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("Telerik Corp.");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8608" y="76200"/>
            <a:ext cx="7162800" cy="914400"/>
          </a:xfrm>
        </p:spPr>
        <p:txBody>
          <a:bodyPr/>
          <a:lstStyle/>
          <a:p>
            <a:r>
              <a:rPr lang="en-US" sz="3600" dirty="0"/>
              <a:t>Declaring and </a:t>
            </a:r>
            <a:r>
              <a:rPr lang="en-US" sz="3600" dirty="0" smtClean="0"/>
              <a:t>Creating Methods</a:t>
            </a:r>
            <a:endParaRPr lang="en-US" sz="36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3850" y="5486400"/>
            <a:ext cx="8424863" cy="111125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Methods are always declared inside a </a:t>
            </a:r>
            <a:r>
              <a:rPr lang="en-US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</a:p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is also a method like all others</a:t>
            </a:r>
            <a:endParaRPr lang="en-US" sz="30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098" name="Picture 2" descr="http://images.paraorkut.com/img/pics/images/c/construction_workers-13156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781800" y="952500"/>
            <a:ext cx="1790700" cy="1790700"/>
          </a:xfrm>
          <a:prstGeom prst="roundRect">
            <a:avLst>
              <a:gd name="adj" fmla="val 704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75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1286</TotalTime>
  <Words>6003</Words>
  <Application>Microsoft Office PowerPoint</Application>
  <PresentationFormat>On-screen Show (4:3)</PresentationFormat>
  <Paragraphs>1415</Paragraphs>
  <Slides>109</Slides>
  <Notes>109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9" baseType="lpstr">
      <vt:lpstr>Arial</vt:lpstr>
      <vt:lpstr>Calibri</vt:lpstr>
      <vt:lpstr>Cambria</vt:lpstr>
      <vt:lpstr>Consolas</vt:lpstr>
      <vt:lpstr>Corbel</vt:lpstr>
      <vt:lpstr>Courier New</vt:lpstr>
      <vt:lpstr>Times New Roman</vt:lpstr>
      <vt:lpstr>Wingdings</vt:lpstr>
      <vt:lpstr>Wingdings 2</vt:lpstr>
      <vt:lpstr>Telerik Academy</vt:lpstr>
      <vt:lpstr>C# Language Overview (Part I)</vt:lpstr>
      <vt:lpstr>Table of Contents</vt:lpstr>
      <vt:lpstr>Primitive Data Types</vt:lpstr>
      <vt:lpstr>Integer Types</vt:lpstr>
      <vt:lpstr>Integer Types (2)</vt:lpstr>
      <vt:lpstr>Integer Types – Example</vt:lpstr>
      <vt:lpstr>Floating-Point Types</vt:lpstr>
      <vt:lpstr>Fixed-Point Types</vt:lpstr>
      <vt:lpstr>PI Precision – Example</vt:lpstr>
      <vt:lpstr>Abnormalities in the Floating-Point Calculations</vt:lpstr>
      <vt:lpstr>The Boolean Data Type</vt:lpstr>
      <vt:lpstr>Boolean Values – Example</vt:lpstr>
      <vt:lpstr>The Character Data Type</vt:lpstr>
      <vt:lpstr>Characters and Codes</vt:lpstr>
      <vt:lpstr>The String Data Type</vt:lpstr>
      <vt:lpstr>Saying Hello – Example</vt:lpstr>
      <vt:lpstr>The Object Type</vt:lpstr>
      <vt:lpstr>Using Objects</vt:lpstr>
      <vt:lpstr>Variables and Identifiers</vt:lpstr>
      <vt:lpstr>Declaring Variables</vt:lpstr>
      <vt:lpstr>Identifiers</vt:lpstr>
      <vt:lpstr>Identifiers (2)</vt:lpstr>
      <vt:lpstr>Identifiers – Examples</vt:lpstr>
      <vt:lpstr>Literals</vt:lpstr>
      <vt:lpstr>Integer Literals</vt:lpstr>
      <vt:lpstr>Integer Literals – Example</vt:lpstr>
      <vt:lpstr>Real Literals</vt:lpstr>
      <vt:lpstr>Real Literals – Example</vt:lpstr>
      <vt:lpstr>Character Literals</vt:lpstr>
      <vt:lpstr>Escaping Sequences</vt:lpstr>
      <vt:lpstr>Character Literals – Example</vt:lpstr>
      <vt:lpstr>String Literals</vt:lpstr>
      <vt:lpstr>String Literals – Example</vt:lpstr>
      <vt:lpstr>Operators in C#</vt:lpstr>
      <vt:lpstr>Categories of Operators in C#</vt:lpstr>
      <vt:lpstr>Operators Precedence</vt:lpstr>
      <vt:lpstr>Operators Precedence (2)</vt:lpstr>
      <vt:lpstr>Arithmetic Operators</vt:lpstr>
      <vt:lpstr>Arithmetic Operators – Example</vt:lpstr>
      <vt:lpstr>Logical Operators</vt:lpstr>
      <vt:lpstr>Logical Operators – Example</vt:lpstr>
      <vt:lpstr>Bitwise Operators</vt:lpstr>
      <vt:lpstr>Bitwise Operators (2)</vt:lpstr>
      <vt:lpstr>Comparison Operators</vt:lpstr>
      <vt:lpstr>Assignment Operators</vt:lpstr>
      <vt:lpstr>Other Operators</vt:lpstr>
      <vt:lpstr>Other Operators (2)</vt:lpstr>
      <vt:lpstr>Other Operators (3)</vt:lpstr>
      <vt:lpstr>Other Operators – Example</vt:lpstr>
      <vt:lpstr>Type Conversions</vt:lpstr>
      <vt:lpstr>Expressions</vt:lpstr>
      <vt:lpstr>Expressions</vt:lpstr>
      <vt:lpstr>Using to the Console</vt:lpstr>
      <vt:lpstr>The Console Class</vt:lpstr>
      <vt:lpstr>Console.Write(…)</vt:lpstr>
      <vt:lpstr>Console.WriteLine(…)</vt:lpstr>
      <vt:lpstr>Printing to the Console – Example</vt:lpstr>
      <vt:lpstr>Reading from the Console</vt:lpstr>
      <vt:lpstr>Console.ReadLine()</vt:lpstr>
      <vt:lpstr>Reading Numeral Types</vt:lpstr>
      <vt:lpstr>Reading Numeral Types (2)</vt:lpstr>
      <vt:lpstr>Converting Strings to Numbers</vt:lpstr>
      <vt:lpstr>Conditional Statements</vt:lpstr>
      <vt:lpstr>The if Statement</vt:lpstr>
      <vt:lpstr>The if Statement – Example</vt:lpstr>
      <vt:lpstr>The if-else Statement</vt:lpstr>
      <vt:lpstr>if-else Statement – Example</vt:lpstr>
      <vt:lpstr>Nested if Statements</vt:lpstr>
      <vt:lpstr>Nested if Statements – Example</vt:lpstr>
      <vt:lpstr>The switch-case Statement</vt:lpstr>
      <vt:lpstr>Loops</vt:lpstr>
      <vt:lpstr>How To Use While Loop?</vt:lpstr>
      <vt:lpstr>While Loop – Example</vt:lpstr>
      <vt:lpstr>Using Do-While Loop</vt:lpstr>
      <vt:lpstr>Factorial – Example</vt:lpstr>
      <vt:lpstr>For Loops</vt:lpstr>
      <vt:lpstr>N^M – Example</vt:lpstr>
      <vt:lpstr>For-Each Loops</vt:lpstr>
      <vt:lpstr>foreach Loop – Example</vt:lpstr>
      <vt:lpstr>Nested Loops</vt:lpstr>
      <vt:lpstr>Nested Loops – Examples</vt:lpstr>
      <vt:lpstr>Arrays</vt:lpstr>
      <vt:lpstr>What are Arrays?</vt:lpstr>
      <vt:lpstr>Declaring Arrays</vt:lpstr>
      <vt:lpstr>Creating Arrays</vt:lpstr>
      <vt:lpstr>Creating and Initializing Arrays</vt:lpstr>
      <vt:lpstr>Creating Array – Example</vt:lpstr>
      <vt:lpstr>How to Access Array Element?</vt:lpstr>
      <vt:lpstr>Reversing an Array – Example</vt:lpstr>
      <vt:lpstr>Processing Arrays: foreach</vt:lpstr>
      <vt:lpstr>Processing Arrays Using foreach – Example</vt:lpstr>
      <vt:lpstr>Multidimensional Arrays</vt:lpstr>
      <vt:lpstr>Declaring and Creating Multidimensional Arrays</vt:lpstr>
      <vt:lpstr>Creating and Initializing Multidimensional Arrays</vt:lpstr>
      <vt:lpstr>Reading Matrix – Example</vt:lpstr>
      <vt:lpstr>Printing Matrix – Example</vt:lpstr>
      <vt:lpstr>Methods</vt:lpstr>
      <vt:lpstr>What is a Method?</vt:lpstr>
      <vt:lpstr>Declaring and Creating Methods</vt:lpstr>
      <vt:lpstr>Calling Methods</vt:lpstr>
      <vt:lpstr>Defining and Using  Method Parameters</vt:lpstr>
      <vt:lpstr>Defining and Using  Method Parameters (2)</vt:lpstr>
      <vt:lpstr>Calling Methods with Parameters</vt:lpstr>
      <vt:lpstr>Returning Values From Methods</vt:lpstr>
      <vt:lpstr>Defining Methods That Return a Value</vt:lpstr>
      <vt:lpstr>The return Statement</vt:lpstr>
      <vt:lpstr>Temperature Conversion – Example</vt:lpstr>
      <vt:lpstr>C# Language Overview (Part I)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Language Overview Part I</dc:title>
  <dc:subject>C# and Databases</dc:subject>
  <dc:creator>Doncho Minkov</dc:creator>
  <cp:keywords>telerik academy, free courses, C# databases, .NET, CLR, language overview </cp:keywords>
  <dc:description>C# Language Overview (Part I) Data Types, Operators, Expressions, Statements, Console I/O, Loops, Arrays, Methods
http://academy.telerik.com/school-academy/meetings/details/2012/01/06/desktop-applications-csharp-databases
The website and all video materials are in Bulgarian.
Data Types
Operators
Expressions
Console I/O
Conditional Statements
Loops
Arrays
Methods
updated by I.Kolchagov ivankol (at) yahoo.com</dc:description>
  <cp:lastModifiedBy>elev</cp:lastModifiedBy>
  <cp:revision>306</cp:revision>
  <dcterms:created xsi:type="dcterms:W3CDTF">2007-12-08T16:03:35Z</dcterms:created>
  <dcterms:modified xsi:type="dcterms:W3CDTF">2017-02-09T07:33:19Z</dcterms:modified>
  <cp:category>software engineering</cp:category>
</cp:coreProperties>
</file>