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4"/>
  </p:notesMasterIdLst>
  <p:handoutMasterIdLst>
    <p:handoutMasterId r:id="rId105"/>
  </p:handoutMasterIdLst>
  <p:sldIdLst>
    <p:sldId id="443" r:id="rId2"/>
    <p:sldId id="444" r:id="rId3"/>
    <p:sldId id="445" r:id="rId4"/>
    <p:sldId id="446" r:id="rId5"/>
    <p:sldId id="447"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60" r:id="rId19"/>
    <p:sldId id="461" r:id="rId20"/>
    <p:sldId id="462" r:id="rId21"/>
    <p:sldId id="463"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85" r:id="rId44"/>
    <p:sldId id="486" r:id="rId45"/>
    <p:sldId id="487" r:id="rId46"/>
    <p:sldId id="488" r:id="rId47"/>
    <p:sldId id="489" r:id="rId48"/>
    <p:sldId id="490" r:id="rId49"/>
    <p:sldId id="491" r:id="rId50"/>
    <p:sldId id="492" r:id="rId51"/>
    <p:sldId id="493" r:id="rId52"/>
    <p:sldId id="494" r:id="rId53"/>
    <p:sldId id="495" r:id="rId54"/>
    <p:sldId id="496" r:id="rId55"/>
    <p:sldId id="497" r:id="rId56"/>
    <p:sldId id="498" r:id="rId57"/>
    <p:sldId id="499" r:id="rId58"/>
    <p:sldId id="500" r:id="rId59"/>
    <p:sldId id="501" r:id="rId60"/>
    <p:sldId id="502" r:id="rId61"/>
    <p:sldId id="503" r:id="rId62"/>
    <p:sldId id="504" r:id="rId63"/>
    <p:sldId id="505" r:id="rId64"/>
    <p:sldId id="506" r:id="rId65"/>
    <p:sldId id="507" r:id="rId66"/>
    <p:sldId id="508" r:id="rId67"/>
    <p:sldId id="509" r:id="rId68"/>
    <p:sldId id="510" r:id="rId69"/>
    <p:sldId id="511" r:id="rId70"/>
    <p:sldId id="512" r:id="rId71"/>
    <p:sldId id="513" r:id="rId72"/>
    <p:sldId id="514" r:id="rId73"/>
    <p:sldId id="515" r:id="rId74"/>
    <p:sldId id="516" r:id="rId75"/>
    <p:sldId id="517" r:id="rId76"/>
    <p:sldId id="518" r:id="rId77"/>
    <p:sldId id="519" r:id="rId78"/>
    <p:sldId id="520" r:id="rId79"/>
    <p:sldId id="521" r:id="rId80"/>
    <p:sldId id="522" r:id="rId81"/>
    <p:sldId id="523" r:id="rId82"/>
    <p:sldId id="524" r:id="rId83"/>
    <p:sldId id="525" r:id="rId84"/>
    <p:sldId id="526" r:id="rId85"/>
    <p:sldId id="527" r:id="rId86"/>
    <p:sldId id="528" r:id="rId87"/>
    <p:sldId id="529" r:id="rId88"/>
    <p:sldId id="530" r:id="rId89"/>
    <p:sldId id="531" r:id="rId90"/>
    <p:sldId id="532" r:id="rId91"/>
    <p:sldId id="533" r:id="rId92"/>
    <p:sldId id="534" r:id="rId93"/>
    <p:sldId id="535" r:id="rId94"/>
    <p:sldId id="536" r:id="rId95"/>
    <p:sldId id="537" r:id="rId96"/>
    <p:sldId id="538" r:id="rId97"/>
    <p:sldId id="539" r:id="rId98"/>
    <p:sldId id="540" r:id="rId99"/>
    <p:sldId id="541" r:id="rId100"/>
    <p:sldId id="542" r:id="rId101"/>
    <p:sldId id="545" r:id="rId102"/>
    <p:sldId id="544" r:id="rId10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6" autoAdjust="0"/>
    <p:restoredTop sz="94521" autoAdjust="0"/>
  </p:normalViewPr>
  <p:slideViewPr>
    <p:cSldViewPr>
      <p:cViewPr varScale="1">
        <p:scale>
          <a:sx n="110" d="100"/>
          <a:sy n="110" d="100"/>
        </p:scale>
        <p:origin x="1512" y="102"/>
      </p:cViewPr>
      <p:guideLst>
        <p:guide orient="horz" pos="2160"/>
        <p:guide pos="2880"/>
      </p:guideLst>
    </p:cSldViewPr>
  </p:slideViewPr>
  <p:outlineViewPr>
    <p:cViewPr>
      <p:scale>
        <a:sx n="33" d="100"/>
        <a:sy n="33" d="100"/>
      </p:scale>
      <p:origin x="0" y="686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2/9/2017</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2/9/2017</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932521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45738490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EC8CE-E1F5-460E-9F0C-FBEB1B58B435}" type="slidenum">
              <a:rPr lang="en-US"/>
              <a:pPr/>
              <a:t>100</a:t>
            </a:fld>
            <a:r>
              <a:rPr lang="en-US" dirty="0"/>
              <a:t>##</a:t>
            </a:r>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711577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101</a:t>
            </a:fld>
            <a:endParaRPr lang="en-US" dirty="0"/>
          </a:p>
        </p:txBody>
      </p:sp>
    </p:spTree>
    <p:extLst>
      <p:ext uri="{BB962C8B-B14F-4D97-AF65-F5344CB8AC3E}">
        <p14:creationId xmlns:p14="http://schemas.microsoft.com/office/powerpoint/2010/main" val="339785412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102</a:t>
            </a:fld>
            <a:endParaRPr lang="en-US" dirty="0"/>
          </a:p>
        </p:txBody>
      </p:sp>
    </p:spTree>
    <p:extLst>
      <p:ext uri="{BB962C8B-B14F-4D97-AF65-F5344CB8AC3E}">
        <p14:creationId xmlns:p14="http://schemas.microsoft.com/office/powerpoint/2010/main" val="4117262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2771682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extLst>
      <p:ext uri="{BB962C8B-B14F-4D97-AF65-F5344CB8AC3E}">
        <p14:creationId xmlns:p14="http://schemas.microsoft.com/office/powerpoint/2010/main" val="25606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a:t>
            </a:fld>
            <a:endParaRPr lang="en-US" dirty="0"/>
          </a:p>
        </p:txBody>
      </p:sp>
    </p:spTree>
    <p:extLst>
      <p:ext uri="{BB962C8B-B14F-4D97-AF65-F5344CB8AC3E}">
        <p14:creationId xmlns:p14="http://schemas.microsoft.com/office/powerpoint/2010/main" val="2538588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14</a:t>
            </a:fld>
            <a:endParaRPr lang="en-US" dirty="0"/>
          </a:p>
        </p:txBody>
      </p:sp>
    </p:spTree>
    <p:extLst>
      <p:ext uri="{BB962C8B-B14F-4D97-AF65-F5344CB8AC3E}">
        <p14:creationId xmlns:p14="http://schemas.microsoft.com/office/powerpoint/2010/main" val="1625557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15</a:t>
            </a:fld>
            <a:endParaRPr lang="en-US" dirty="0"/>
          </a:p>
        </p:txBody>
      </p:sp>
    </p:spTree>
    <p:extLst>
      <p:ext uri="{BB962C8B-B14F-4D97-AF65-F5344CB8AC3E}">
        <p14:creationId xmlns:p14="http://schemas.microsoft.com/office/powerpoint/2010/main" val="2646181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3939580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extLst>
      <p:ext uri="{BB962C8B-B14F-4D97-AF65-F5344CB8AC3E}">
        <p14:creationId xmlns:p14="http://schemas.microsoft.com/office/powerpoint/2010/main" val="1880963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18</a:t>
            </a:fld>
            <a:endParaRPr lang="en-US" dirty="0"/>
          </a:p>
        </p:txBody>
      </p:sp>
    </p:spTree>
    <p:extLst>
      <p:ext uri="{BB962C8B-B14F-4D97-AF65-F5344CB8AC3E}">
        <p14:creationId xmlns:p14="http://schemas.microsoft.com/office/powerpoint/2010/main" val="2274960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extLst>
      <p:ext uri="{BB962C8B-B14F-4D97-AF65-F5344CB8AC3E}">
        <p14:creationId xmlns:p14="http://schemas.microsoft.com/office/powerpoint/2010/main" val="2216777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extLst>
      <p:ext uri="{BB962C8B-B14F-4D97-AF65-F5344CB8AC3E}">
        <p14:creationId xmlns:p14="http://schemas.microsoft.com/office/powerpoint/2010/main" val="2210352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4041171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extLst>
      <p:ext uri="{BB962C8B-B14F-4D97-AF65-F5344CB8AC3E}">
        <p14:creationId xmlns:p14="http://schemas.microsoft.com/office/powerpoint/2010/main" val="3865232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1650992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23</a:t>
            </a:fld>
            <a:endParaRPr lang="en-US" dirty="0"/>
          </a:p>
        </p:txBody>
      </p:sp>
    </p:spTree>
    <p:extLst>
      <p:ext uri="{BB962C8B-B14F-4D97-AF65-F5344CB8AC3E}">
        <p14:creationId xmlns:p14="http://schemas.microsoft.com/office/powerpoint/2010/main" val="2915469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24</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7492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25</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74503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26</a:t>
            </a:fld>
            <a:endParaRPr lang="en-US" dirty="0"/>
          </a:p>
        </p:txBody>
      </p:sp>
    </p:spTree>
    <p:extLst>
      <p:ext uri="{BB962C8B-B14F-4D97-AF65-F5344CB8AC3E}">
        <p14:creationId xmlns:p14="http://schemas.microsoft.com/office/powerpoint/2010/main" val="1225537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extLst>
      <p:ext uri="{BB962C8B-B14F-4D97-AF65-F5344CB8AC3E}">
        <p14:creationId xmlns:p14="http://schemas.microsoft.com/office/powerpoint/2010/main" val="3155297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extLst>
      <p:ext uri="{BB962C8B-B14F-4D97-AF65-F5344CB8AC3E}">
        <p14:creationId xmlns:p14="http://schemas.microsoft.com/office/powerpoint/2010/main" val="1674260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29</a:t>
            </a:fld>
            <a:endParaRPr lang="en-US" dirty="0"/>
          </a:p>
        </p:txBody>
      </p:sp>
    </p:spTree>
    <p:extLst>
      <p:ext uri="{BB962C8B-B14F-4D97-AF65-F5344CB8AC3E}">
        <p14:creationId xmlns:p14="http://schemas.microsoft.com/office/powerpoint/2010/main" val="1870651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extLst>
      <p:ext uri="{BB962C8B-B14F-4D97-AF65-F5344CB8AC3E}">
        <p14:creationId xmlns:p14="http://schemas.microsoft.com/office/powerpoint/2010/main" val="3609949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30</a:t>
            </a:fld>
            <a:endParaRPr lang="en-US" dirty="0"/>
          </a:p>
        </p:txBody>
      </p:sp>
    </p:spTree>
    <p:extLst>
      <p:ext uri="{BB962C8B-B14F-4D97-AF65-F5344CB8AC3E}">
        <p14:creationId xmlns:p14="http://schemas.microsoft.com/office/powerpoint/2010/main" val="3006234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31</a:t>
            </a:fld>
            <a:endParaRPr lang="en-US" dirty="0"/>
          </a:p>
        </p:txBody>
      </p:sp>
    </p:spTree>
    <p:extLst>
      <p:ext uri="{BB962C8B-B14F-4D97-AF65-F5344CB8AC3E}">
        <p14:creationId xmlns:p14="http://schemas.microsoft.com/office/powerpoint/2010/main" val="472108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32</a:t>
            </a:fld>
            <a:endParaRPr lang="en-US" dirty="0"/>
          </a:p>
        </p:txBody>
      </p:sp>
    </p:spTree>
    <p:extLst>
      <p:ext uri="{BB962C8B-B14F-4D97-AF65-F5344CB8AC3E}">
        <p14:creationId xmlns:p14="http://schemas.microsoft.com/office/powerpoint/2010/main" val="3055224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33</a:t>
            </a:fld>
            <a:endParaRPr lang="en-US" dirty="0"/>
          </a:p>
        </p:txBody>
      </p:sp>
    </p:spTree>
    <p:extLst>
      <p:ext uri="{BB962C8B-B14F-4D97-AF65-F5344CB8AC3E}">
        <p14:creationId xmlns:p14="http://schemas.microsoft.com/office/powerpoint/2010/main" val="941022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02605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35</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398924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36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452926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37</a:t>
            </a:fld>
            <a:endParaRPr lang="en-US" dirty="0"/>
          </a:p>
        </p:txBody>
      </p:sp>
    </p:spTree>
    <p:extLst>
      <p:ext uri="{BB962C8B-B14F-4D97-AF65-F5344CB8AC3E}">
        <p14:creationId xmlns:p14="http://schemas.microsoft.com/office/powerpoint/2010/main" val="22092262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38</a:t>
            </a:fld>
            <a:endParaRPr lang="en-US" dirty="0"/>
          </a:p>
        </p:txBody>
      </p:sp>
    </p:spTree>
    <p:extLst>
      <p:ext uri="{BB962C8B-B14F-4D97-AF65-F5344CB8AC3E}">
        <p14:creationId xmlns:p14="http://schemas.microsoft.com/office/powerpoint/2010/main" val="2514980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extLst>
      <p:ext uri="{BB962C8B-B14F-4D97-AF65-F5344CB8AC3E}">
        <p14:creationId xmlns:p14="http://schemas.microsoft.com/office/powerpoint/2010/main" val="282324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4</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670189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40</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30076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41</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4038819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42</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50373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43</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72498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44</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202840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45</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06049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46</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03082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47</a:t>
            </a:fld>
            <a:endParaRPr lang="en-US" dirty="0"/>
          </a:p>
        </p:txBody>
      </p:sp>
    </p:spTree>
    <p:extLst>
      <p:ext uri="{BB962C8B-B14F-4D97-AF65-F5344CB8AC3E}">
        <p14:creationId xmlns:p14="http://schemas.microsoft.com/office/powerpoint/2010/main" val="16820254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48</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68432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49</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31796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1683052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85A3E0C-18BB-4CFB-BC80-588D4BBA5B80}" type="slidenum">
              <a:rPr lang="en-US"/>
              <a:pPr/>
              <a:t>50</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380778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51</a:t>
            </a:fld>
            <a:endParaRPr lang="en-US" dirty="0"/>
          </a:p>
        </p:txBody>
      </p:sp>
    </p:spTree>
    <p:extLst>
      <p:ext uri="{BB962C8B-B14F-4D97-AF65-F5344CB8AC3E}">
        <p14:creationId xmlns:p14="http://schemas.microsoft.com/office/powerpoint/2010/main" val="14671507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52</a:t>
            </a:fld>
            <a:endParaRPr lang="en-US" dirty="0"/>
          </a:p>
        </p:txBody>
      </p:sp>
    </p:spTree>
    <p:extLst>
      <p:ext uri="{BB962C8B-B14F-4D97-AF65-F5344CB8AC3E}">
        <p14:creationId xmlns:p14="http://schemas.microsoft.com/office/powerpoint/2010/main" val="41956058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53</a:t>
            </a:fld>
            <a:endParaRPr lang="en-US" dirty="0"/>
          </a:p>
        </p:txBody>
      </p:sp>
    </p:spTree>
    <p:extLst>
      <p:ext uri="{BB962C8B-B14F-4D97-AF65-F5344CB8AC3E}">
        <p14:creationId xmlns:p14="http://schemas.microsoft.com/office/powerpoint/2010/main" val="29206483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54</a:t>
            </a:fld>
            <a:endParaRPr lang="en-US" dirty="0"/>
          </a:p>
        </p:txBody>
      </p:sp>
    </p:spTree>
    <p:extLst>
      <p:ext uri="{BB962C8B-B14F-4D97-AF65-F5344CB8AC3E}">
        <p14:creationId xmlns:p14="http://schemas.microsoft.com/office/powerpoint/2010/main" val="33915358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55</a:t>
            </a:fld>
            <a:endParaRPr lang="en-US" dirty="0"/>
          </a:p>
        </p:txBody>
      </p:sp>
    </p:spTree>
    <p:extLst>
      <p:ext uri="{BB962C8B-B14F-4D97-AF65-F5344CB8AC3E}">
        <p14:creationId xmlns:p14="http://schemas.microsoft.com/office/powerpoint/2010/main" val="10129220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56</a:t>
            </a:fld>
            <a:endParaRPr lang="en-US" dirty="0"/>
          </a:p>
        </p:txBody>
      </p:sp>
    </p:spTree>
    <p:extLst>
      <p:ext uri="{BB962C8B-B14F-4D97-AF65-F5344CB8AC3E}">
        <p14:creationId xmlns:p14="http://schemas.microsoft.com/office/powerpoint/2010/main" val="40294639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57</a:t>
            </a:fld>
            <a:endParaRPr lang="en-US" dirty="0"/>
          </a:p>
        </p:txBody>
      </p:sp>
    </p:spTree>
    <p:extLst>
      <p:ext uri="{BB962C8B-B14F-4D97-AF65-F5344CB8AC3E}">
        <p14:creationId xmlns:p14="http://schemas.microsoft.com/office/powerpoint/2010/main" val="212527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58</a:t>
            </a:fld>
            <a:endParaRPr lang="en-US" dirty="0"/>
          </a:p>
        </p:txBody>
      </p:sp>
    </p:spTree>
    <p:extLst>
      <p:ext uri="{BB962C8B-B14F-4D97-AF65-F5344CB8AC3E}">
        <p14:creationId xmlns:p14="http://schemas.microsoft.com/office/powerpoint/2010/main" val="33149719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59</a:t>
            </a:fld>
            <a:endParaRPr lang="en-US" dirty="0"/>
          </a:p>
        </p:txBody>
      </p:sp>
    </p:spTree>
    <p:extLst>
      <p:ext uri="{BB962C8B-B14F-4D97-AF65-F5344CB8AC3E}">
        <p14:creationId xmlns:p14="http://schemas.microsoft.com/office/powerpoint/2010/main" val="818805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extLst>
      <p:ext uri="{BB962C8B-B14F-4D97-AF65-F5344CB8AC3E}">
        <p14:creationId xmlns:p14="http://schemas.microsoft.com/office/powerpoint/2010/main" val="38627599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60</a:t>
            </a:fld>
            <a:endParaRPr lang="en-US" dirty="0"/>
          </a:p>
        </p:txBody>
      </p:sp>
    </p:spTree>
    <p:extLst>
      <p:ext uri="{BB962C8B-B14F-4D97-AF65-F5344CB8AC3E}">
        <p14:creationId xmlns:p14="http://schemas.microsoft.com/office/powerpoint/2010/main" val="24132617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61</a:t>
            </a:fld>
            <a:endParaRPr lang="en-US" dirty="0"/>
          </a:p>
        </p:txBody>
      </p:sp>
    </p:spTree>
    <p:extLst>
      <p:ext uri="{BB962C8B-B14F-4D97-AF65-F5344CB8AC3E}">
        <p14:creationId xmlns:p14="http://schemas.microsoft.com/office/powerpoint/2010/main" val="18951591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62</a:t>
            </a:fld>
            <a:endParaRPr lang="en-US" dirty="0"/>
          </a:p>
        </p:txBody>
      </p:sp>
    </p:spTree>
    <p:extLst>
      <p:ext uri="{BB962C8B-B14F-4D97-AF65-F5344CB8AC3E}">
        <p14:creationId xmlns:p14="http://schemas.microsoft.com/office/powerpoint/2010/main" val="6479878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63</a:t>
            </a:fld>
            <a:endParaRPr lang="en-US" dirty="0"/>
          </a:p>
        </p:txBody>
      </p:sp>
    </p:spTree>
    <p:extLst>
      <p:ext uri="{BB962C8B-B14F-4D97-AF65-F5344CB8AC3E}">
        <p14:creationId xmlns:p14="http://schemas.microsoft.com/office/powerpoint/2010/main" val="19355809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64</a:t>
            </a:fld>
            <a:endParaRPr lang="en-US" dirty="0"/>
          </a:p>
        </p:txBody>
      </p:sp>
    </p:spTree>
    <p:extLst>
      <p:ext uri="{BB962C8B-B14F-4D97-AF65-F5344CB8AC3E}">
        <p14:creationId xmlns:p14="http://schemas.microsoft.com/office/powerpoint/2010/main" val="26601993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65</a:t>
            </a:fld>
            <a:endParaRPr lang="en-US" dirty="0"/>
          </a:p>
        </p:txBody>
      </p:sp>
    </p:spTree>
    <p:extLst>
      <p:ext uri="{BB962C8B-B14F-4D97-AF65-F5344CB8AC3E}">
        <p14:creationId xmlns:p14="http://schemas.microsoft.com/office/powerpoint/2010/main" val="23953210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66</a:t>
            </a:fld>
            <a:endParaRPr lang="en-US" dirty="0"/>
          </a:p>
        </p:txBody>
      </p:sp>
    </p:spTree>
    <p:extLst>
      <p:ext uri="{BB962C8B-B14F-4D97-AF65-F5344CB8AC3E}">
        <p14:creationId xmlns:p14="http://schemas.microsoft.com/office/powerpoint/2010/main" val="33494178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67</a:t>
            </a:fld>
            <a:endParaRPr lang="en-US" dirty="0"/>
          </a:p>
        </p:txBody>
      </p:sp>
    </p:spTree>
    <p:extLst>
      <p:ext uri="{BB962C8B-B14F-4D97-AF65-F5344CB8AC3E}">
        <p14:creationId xmlns:p14="http://schemas.microsoft.com/office/powerpoint/2010/main" val="41831033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68</a:t>
            </a:fld>
            <a:endParaRPr lang="en-US" dirty="0"/>
          </a:p>
        </p:txBody>
      </p:sp>
    </p:spTree>
    <p:extLst>
      <p:ext uri="{BB962C8B-B14F-4D97-AF65-F5344CB8AC3E}">
        <p14:creationId xmlns:p14="http://schemas.microsoft.com/office/powerpoint/2010/main" val="28388594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69</a:t>
            </a:fld>
            <a:endParaRPr lang="en-US" dirty="0"/>
          </a:p>
        </p:txBody>
      </p:sp>
    </p:spTree>
    <p:extLst>
      <p:ext uri="{BB962C8B-B14F-4D97-AF65-F5344CB8AC3E}">
        <p14:creationId xmlns:p14="http://schemas.microsoft.com/office/powerpoint/2010/main" val="1929117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extLst>
      <p:ext uri="{BB962C8B-B14F-4D97-AF65-F5344CB8AC3E}">
        <p14:creationId xmlns:p14="http://schemas.microsoft.com/office/powerpoint/2010/main" val="21037104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DE23597-FBBC-42B6-95B8-38385222AA31}" type="slidenum">
              <a:rPr lang="en-US"/>
              <a:pPr/>
              <a:t>70</a:t>
            </a:fld>
            <a:r>
              <a:rPr lang="en-US" dirty="0"/>
              <a:t>##</a:t>
            </a:r>
          </a:p>
        </p:txBody>
      </p:sp>
      <p:sp>
        <p:nvSpPr>
          <p:cNvPr id="672770" name="Rectangle 2"/>
          <p:cNvSpPr>
            <a:spLocks noGrp="1" noRot="1" noChangeAspect="1" noChangeArrowheads="1" noTextEdit="1"/>
          </p:cNvSpPr>
          <p:nvPr>
            <p:ph type="sldImg"/>
          </p:nvPr>
        </p:nvSpPr>
        <p:spPr>
          <a:xfrm>
            <a:off x="420688" y="465138"/>
            <a:ext cx="6042025" cy="4530725"/>
          </a:xfrm>
          <a:ln/>
        </p:spPr>
      </p:sp>
      <p:sp>
        <p:nvSpPr>
          <p:cNvPr id="672771" name="Rectangle 3"/>
          <p:cNvSpPr>
            <a:spLocks noGrp="1" noChangeArrowheads="1"/>
          </p:cNvSpPr>
          <p:nvPr>
            <p:ph type="body" idx="1"/>
          </p:nvPr>
        </p:nvSpPr>
        <p:spPr>
          <a:xfrm>
            <a:off x="573998" y="5113236"/>
            <a:ext cx="5733818" cy="3472271"/>
          </a:xfrm>
        </p:spPr>
        <p:txBody>
          <a:bodyPr/>
          <a:lstStyle/>
          <a:p>
            <a:pPr>
              <a:lnSpc>
                <a:spcPct val="95000"/>
              </a:lnSpc>
              <a:spcBef>
                <a:spcPct val="5000"/>
              </a:spcBef>
            </a:pPr>
            <a:r>
              <a:rPr lang="en-US" dirty="0"/>
              <a:t>Introducing the </a:t>
            </a:r>
            <a:r>
              <a:rPr lang="en-US" dirty="0" err="1"/>
              <a:t>StringBuffer</a:t>
            </a:r>
            <a:r>
              <a:rPr lang="en-US" dirty="0"/>
              <a:t> Class</a:t>
            </a:r>
          </a:p>
          <a:p>
            <a:pPr lvl="1">
              <a:lnSpc>
                <a:spcPct val="95000"/>
              </a:lnSpc>
              <a:spcBef>
                <a:spcPct val="5000"/>
              </a:spcBef>
            </a:pPr>
            <a:r>
              <a:rPr lang="en-US" dirty="0" err="1">
                <a:latin typeface="Courier New" pitchFamily="49" charset="0"/>
              </a:rPr>
              <a:t>StringBuffer</a:t>
            </a:r>
            <a:r>
              <a:rPr lang="en-US" dirty="0"/>
              <a:t> represents strings that can be modified and extended at run time. The following example creates three new </a:t>
            </a:r>
            <a:r>
              <a:rPr lang="en-US" dirty="0">
                <a:latin typeface="Courier New" pitchFamily="49" charset="0"/>
              </a:rPr>
              <a:t>String</a:t>
            </a:r>
            <a:r>
              <a:rPr lang="en-US" dirty="0"/>
              <a:t> objects, and copies all the characters each time a new </a:t>
            </a:r>
            <a:r>
              <a:rPr lang="en-US" dirty="0">
                <a:latin typeface="Courier New" pitchFamily="49" charset="0"/>
              </a:rPr>
              <a:t>String</a:t>
            </a:r>
            <a:r>
              <a:rPr lang="en-US" dirty="0"/>
              <a:t> is created:</a:t>
            </a:r>
          </a:p>
          <a:p>
            <a:pPr lvl="4">
              <a:lnSpc>
                <a:spcPct val="95000"/>
              </a:lnSpc>
              <a:spcBef>
                <a:spcPct val="5000"/>
              </a:spcBef>
            </a:pPr>
            <a:r>
              <a:rPr lang="en-US" dirty="0"/>
              <a:t>String quote = "Fasten your seatbelts, ";</a:t>
            </a:r>
          </a:p>
          <a:p>
            <a:pPr lvl="4">
              <a:lnSpc>
                <a:spcPct val="95000"/>
              </a:lnSpc>
              <a:spcBef>
                <a:spcPct val="5000"/>
              </a:spcBef>
            </a:pPr>
            <a:r>
              <a:rPr lang="en-US" dirty="0"/>
              <a:t>quote = quote + "it’s going to be a bumpy night.";</a:t>
            </a:r>
          </a:p>
          <a:p>
            <a:pPr lvl="1">
              <a:lnSpc>
                <a:spcPct val="95000"/>
              </a:lnSpc>
              <a:spcBef>
                <a:spcPct val="5000"/>
              </a:spcBef>
            </a:pPr>
            <a:r>
              <a:rPr lang="en-US" dirty="0"/>
              <a:t>It is more efficient to </a:t>
            </a:r>
            <a:r>
              <a:rPr lang="en-US" dirty="0" err="1"/>
              <a:t>preallocate</a:t>
            </a:r>
            <a:r>
              <a:rPr lang="en-US" dirty="0"/>
              <a:t> the amount of space required using the </a:t>
            </a:r>
            <a:r>
              <a:rPr lang="en-US" dirty="0" err="1">
                <a:latin typeface="Courier New" pitchFamily="49" charset="0"/>
              </a:rPr>
              <a:t>StringBuffer</a:t>
            </a:r>
            <a:r>
              <a:rPr lang="en-US" dirty="0"/>
              <a:t> constructor, and its </a:t>
            </a:r>
            <a:r>
              <a:rPr lang="en-US" dirty="0">
                <a:latin typeface="Courier New" pitchFamily="49" charset="0"/>
              </a:rPr>
              <a:t>append()</a:t>
            </a:r>
            <a:r>
              <a:rPr lang="en-US" dirty="0"/>
              <a:t> method as follows:</a:t>
            </a:r>
          </a:p>
          <a:p>
            <a:pPr lvl="4">
              <a:lnSpc>
                <a:spcPct val="95000"/>
              </a:lnSpc>
              <a:spcBef>
                <a:spcPct val="5000"/>
              </a:spcBef>
            </a:pPr>
            <a:r>
              <a:rPr lang="en-US" dirty="0" err="1"/>
              <a:t>StringBuffer</a:t>
            </a:r>
            <a:r>
              <a:rPr lang="en-US" dirty="0"/>
              <a:t> quote = new </a:t>
            </a:r>
            <a:r>
              <a:rPr lang="en-US" dirty="0" err="1"/>
              <a:t>StringBuffer</a:t>
            </a:r>
            <a:r>
              <a:rPr lang="en-US" dirty="0"/>
              <a:t>(60); // </a:t>
            </a:r>
            <a:r>
              <a:rPr lang="en-US" dirty="0" err="1"/>
              <a:t>alloc</a:t>
            </a:r>
            <a:r>
              <a:rPr lang="en-US" dirty="0"/>
              <a:t> 60 chars</a:t>
            </a:r>
          </a:p>
          <a:p>
            <a:pPr lvl="4">
              <a:lnSpc>
                <a:spcPct val="95000"/>
              </a:lnSpc>
              <a:spcBef>
                <a:spcPct val="5000"/>
              </a:spcBef>
            </a:pPr>
            <a:r>
              <a:rPr lang="en-US" dirty="0" err="1"/>
              <a:t>quote.append</a:t>
            </a:r>
            <a:r>
              <a:rPr lang="en-US" dirty="0"/>
              <a:t>("Fasten your seatbelts, ");</a:t>
            </a:r>
            <a:br>
              <a:rPr lang="en-US" dirty="0"/>
            </a:br>
            <a:r>
              <a:rPr lang="en-US" dirty="0" err="1"/>
              <a:t>quote.append</a:t>
            </a:r>
            <a:r>
              <a:rPr lang="en-US" dirty="0"/>
              <a:t>(" it’s going to be a bumpy night. ");</a:t>
            </a:r>
          </a:p>
          <a:p>
            <a:pPr lvl="1">
              <a:lnSpc>
                <a:spcPct val="95000"/>
              </a:lnSpc>
              <a:spcBef>
                <a:spcPct val="5000"/>
              </a:spcBef>
            </a:pPr>
            <a:r>
              <a:rPr lang="en-US" dirty="0" err="1">
                <a:latin typeface="Courier New" pitchFamily="49" charset="0"/>
              </a:rPr>
              <a:t>StringBuffer</a:t>
            </a:r>
            <a:r>
              <a:rPr lang="en-US" dirty="0"/>
              <a:t> also provides a number of overloaded </a:t>
            </a:r>
            <a:r>
              <a:rPr lang="en-US" dirty="0">
                <a:latin typeface="Courier New" pitchFamily="49" charset="0"/>
              </a:rPr>
              <a:t>insert()</a:t>
            </a:r>
            <a:r>
              <a:rPr lang="en-US" dirty="0"/>
              <a:t> methods for inserting various types of data at a particular location in the string buffer.</a:t>
            </a:r>
          </a:p>
          <a:p>
            <a:pPr>
              <a:lnSpc>
                <a:spcPct val="95000"/>
              </a:lnSpc>
              <a:spcBef>
                <a:spcPct val="5000"/>
              </a:spcBef>
            </a:pPr>
            <a:r>
              <a:rPr lang="en-US" dirty="0">
                <a:solidFill>
                  <a:srgbClr val="0000FF"/>
                </a:solidFill>
              </a:rPr>
              <a:t>Instructor Note</a:t>
            </a:r>
          </a:p>
          <a:p>
            <a:pPr lvl="1">
              <a:lnSpc>
                <a:spcPct val="95000"/>
              </a:lnSpc>
              <a:spcBef>
                <a:spcPct val="0"/>
              </a:spcBef>
            </a:pPr>
            <a:r>
              <a:rPr lang="en-US" dirty="0">
                <a:solidFill>
                  <a:srgbClr val="0000FF"/>
                </a:solidFill>
              </a:rPr>
              <a:t>The example in the slide uses </a:t>
            </a:r>
            <a:r>
              <a:rPr lang="en-US" dirty="0" err="1">
                <a:solidFill>
                  <a:srgbClr val="0000FF"/>
                </a:solidFill>
                <a:latin typeface="Courier New" pitchFamily="49" charset="0"/>
              </a:rPr>
              <a:t>StringBuffer</a:t>
            </a:r>
            <a:r>
              <a:rPr lang="en-US" dirty="0">
                <a:solidFill>
                  <a:srgbClr val="0000FF"/>
                </a:solidFill>
              </a:rPr>
              <a:t> to reverse the characters in a string. A </a:t>
            </a:r>
            <a:r>
              <a:rPr lang="en-US" dirty="0" err="1">
                <a:solidFill>
                  <a:srgbClr val="0000FF"/>
                </a:solidFill>
                <a:latin typeface="Courier New" pitchFamily="49" charset="0"/>
              </a:rPr>
              <a:t>StringBuffer</a:t>
            </a:r>
            <a:r>
              <a:rPr lang="en-US" dirty="0">
                <a:solidFill>
                  <a:srgbClr val="0000FF"/>
                </a:solidFill>
              </a:rPr>
              <a:t> object is created, with the same length as the string. The loop traverses the </a:t>
            </a:r>
            <a:r>
              <a:rPr lang="en-US" dirty="0">
                <a:solidFill>
                  <a:srgbClr val="0000FF"/>
                </a:solidFill>
                <a:latin typeface="Courier New" pitchFamily="49" charset="0"/>
              </a:rPr>
              <a:t>String</a:t>
            </a:r>
            <a:r>
              <a:rPr lang="en-US" dirty="0">
                <a:solidFill>
                  <a:srgbClr val="0000FF"/>
                </a:solidFill>
              </a:rPr>
              <a:t> parameter in reverse order and appends each of its characters to the </a:t>
            </a:r>
            <a:r>
              <a:rPr lang="en-US" dirty="0" err="1">
                <a:solidFill>
                  <a:srgbClr val="0000FF"/>
                </a:solidFill>
                <a:latin typeface="Courier New" pitchFamily="49" charset="0"/>
              </a:rPr>
              <a:t>StringBuffer</a:t>
            </a:r>
            <a:r>
              <a:rPr lang="en-US" dirty="0">
                <a:solidFill>
                  <a:srgbClr val="0000FF"/>
                </a:solidFill>
              </a:rPr>
              <a:t> object by using </a:t>
            </a:r>
            <a:r>
              <a:rPr lang="en-US" dirty="0">
                <a:solidFill>
                  <a:srgbClr val="0000FF"/>
                </a:solidFill>
                <a:latin typeface="Courier New" pitchFamily="49" charset="0"/>
              </a:rPr>
              <a:t>append()</a:t>
            </a:r>
            <a:r>
              <a:rPr lang="en-US" dirty="0">
                <a:solidFill>
                  <a:srgbClr val="0000FF"/>
                </a:solidFill>
              </a:rPr>
              <a:t>. The </a:t>
            </a:r>
            <a:r>
              <a:rPr lang="en-US" dirty="0" err="1">
                <a:solidFill>
                  <a:srgbClr val="0000FF"/>
                </a:solidFill>
                <a:latin typeface="Courier New" pitchFamily="49" charset="0"/>
              </a:rPr>
              <a:t>StringBuffer</a:t>
            </a:r>
            <a:r>
              <a:rPr lang="en-US" dirty="0">
                <a:solidFill>
                  <a:srgbClr val="0000FF"/>
                </a:solidFill>
              </a:rPr>
              <a:t> therefore holds a reverse copy of the </a:t>
            </a:r>
            <a:r>
              <a:rPr lang="en-US" dirty="0">
                <a:solidFill>
                  <a:srgbClr val="0000FF"/>
                </a:solidFill>
                <a:latin typeface="Courier New" pitchFamily="49" charset="0"/>
              </a:rPr>
              <a:t>String</a:t>
            </a:r>
            <a:r>
              <a:rPr lang="en-US" dirty="0">
                <a:solidFill>
                  <a:srgbClr val="0000FF"/>
                </a:solidFill>
              </a:rPr>
              <a:t> parameter. At the end of the method, a new </a:t>
            </a:r>
            <a:r>
              <a:rPr lang="en-US" dirty="0">
                <a:solidFill>
                  <a:srgbClr val="0000FF"/>
                </a:solidFill>
                <a:latin typeface="Courier New" pitchFamily="49" charset="0"/>
              </a:rPr>
              <a:t>String </a:t>
            </a:r>
            <a:r>
              <a:rPr lang="en-US" dirty="0">
                <a:solidFill>
                  <a:srgbClr val="0000FF"/>
                </a:solidFill>
              </a:rPr>
              <a:t>object is created from the </a:t>
            </a:r>
            <a:r>
              <a:rPr lang="en-US" dirty="0" err="1">
                <a:solidFill>
                  <a:srgbClr val="0000FF"/>
                </a:solidFill>
                <a:latin typeface="Courier New" pitchFamily="49" charset="0"/>
              </a:rPr>
              <a:t>StringBuffer</a:t>
            </a:r>
            <a:r>
              <a:rPr lang="en-US" dirty="0">
                <a:solidFill>
                  <a:srgbClr val="0000FF"/>
                </a:solidFill>
              </a:rPr>
              <a:t> object, and this </a:t>
            </a:r>
            <a:r>
              <a:rPr lang="en-US" dirty="0">
                <a:solidFill>
                  <a:srgbClr val="0000FF"/>
                </a:solidFill>
                <a:latin typeface="Courier New" pitchFamily="49" charset="0"/>
              </a:rPr>
              <a:t>String</a:t>
            </a:r>
            <a:r>
              <a:rPr lang="en-US" dirty="0">
                <a:solidFill>
                  <a:srgbClr val="0000FF"/>
                </a:solidFill>
              </a:rPr>
              <a:t> is returned from the method</a:t>
            </a:r>
            <a:r>
              <a:rPr lang="en-US" dirty="0"/>
              <a:t>.</a:t>
            </a:r>
          </a:p>
        </p:txBody>
      </p:sp>
    </p:spTree>
    <p:extLst>
      <p:ext uri="{BB962C8B-B14F-4D97-AF65-F5344CB8AC3E}">
        <p14:creationId xmlns:p14="http://schemas.microsoft.com/office/powerpoint/2010/main" val="16055462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71</a:t>
            </a:fld>
            <a:endParaRPr lang="en-US" dirty="0"/>
          </a:p>
        </p:txBody>
      </p:sp>
    </p:spTree>
    <p:extLst>
      <p:ext uri="{BB962C8B-B14F-4D97-AF65-F5344CB8AC3E}">
        <p14:creationId xmlns:p14="http://schemas.microsoft.com/office/powerpoint/2010/main" val="17935381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72</a:t>
            </a:fld>
            <a:endParaRPr lang="en-US" dirty="0"/>
          </a:p>
        </p:txBody>
      </p:sp>
    </p:spTree>
    <p:extLst>
      <p:ext uri="{BB962C8B-B14F-4D97-AF65-F5344CB8AC3E}">
        <p14:creationId xmlns:p14="http://schemas.microsoft.com/office/powerpoint/2010/main" val="32829127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73</a:t>
            </a:fld>
            <a:endParaRPr lang="en-US" dirty="0"/>
          </a:p>
        </p:txBody>
      </p:sp>
    </p:spTree>
    <p:extLst>
      <p:ext uri="{BB962C8B-B14F-4D97-AF65-F5344CB8AC3E}">
        <p14:creationId xmlns:p14="http://schemas.microsoft.com/office/powerpoint/2010/main" val="5790070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74</a:t>
            </a:fld>
            <a:endParaRPr lang="en-US" dirty="0"/>
          </a:p>
        </p:txBody>
      </p:sp>
    </p:spTree>
    <p:extLst>
      <p:ext uri="{BB962C8B-B14F-4D97-AF65-F5344CB8AC3E}">
        <p14:creationId xmlns:p14="http://schemas.microsoft.com/office/powerpoint/2010/main" val="40849298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75</a:t>
            </a:fld>
            <a:endParaRPr lang="en-US" dirty="0"/>
          </a:p>
        </p:txBody>
      </p:sp>
    </p:spTree>
    <p:extLst>
      <p:ext uri="{BB962C8B-B14F-4D97-AF65-F5344CB8AC3E}">
        <p14:creationId xmlns:p14="http://schemas.microsoft.com/office/powerpoint/2010/main" val="14125079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76</a:t>
            </a:fld>
            <a:endParaRPr lang="en-US" dirty="0"/>
          </a:p>
        </p:txBody>
      </p:sp>
    </p:spTree>
    <p:extLst>
      <p:ext uri="{BB962C8B-B14F-4D97-AF65-F5344CB8AC3E}">
        <p14:creationId xmlns:p14="http://schemas.microsoft.com/office/powerpoint/2010/main" val="682617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77</a:t>
            </a:fld>
            <a:endParaRPr lang="en-US" dirty="0"/>
          </a:p>
        </p:txBody>
      </p:sp>
    </p:spTree>
    <p:extLst>
      <p:ext uri="{BB962C8B-B14F-4D97-AF65-F5344CB8AC3E}">
        <p14:creationId xmlns:p14="http://schemas.microsoft.com/office/powerpoint/2010/main" val="42016054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78</a:t>
            </a:fld>
            <a:endParaRPr lang="en-US" dirty="0"/>
          </a:p>
        </p:txBody>
      </p:sp>
    </p:spTree>
    <p:extLst>
      <p:ext uri="{BB962C8B-B14F-4D97-AF65-F5344CB8AC3E}">
        <p14:creationId xmlns:p14="http://schemas.microsoft.com/office/powerpoint/2010/main" val="11324340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79</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37964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8210585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80</a:t>
            </a:fld>
            <a:endParaRPr lang="en-US" dirty="0"/>
          </a:p>
        </p:txBody>
      </p:sp>
    </p:spTree>
    <p:extLst>
      <p:ext uri="{BB962C8B-B14F-4D97-AF65-F5344CB8AC3E}">
        <p14:creationId xmlns:p14="http://schemas.microsoft.com/office/powerpoint/2010/main" val="6558772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81</a:t>
            </a:fld>
            <a:endParaRPr lang="en-US" dirty="0"/>
          </a:p>
        </p:txBody>
      </p:sp>
    </p:spTree>
    <p:extLst>
      <p:ext uri="{BB962C8B-B14F-4D97-AF65-F5344CB8AC3E}">
        <p14:creationId xmlns:p14="http://schemas.microsoft.com/office/powerpoint/2010/main" val="351900213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82</a:t>
            </a:fld>
            <a:endParaRPr lang="en-US" dirty="0"/>
          </a:p>
        </p:txBody>
      </p:sp>
    </p:spTree>
    <p:extLst>
      <p:ext uri="{BB962C8B-B14F-4D97-AF65-F5344CB8AC3E}">
        <p14:creationId xmlns:p14="http://schemas.microsoft.com/office/powerpoint/2010/main" val="28508531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83</a:t>
            </a:fld>
            <a:endParaRPr lang="en-US" dirty="0"/>
          </a:p>
        </p:txBody>
      </p:sp>
    </p:spTree>
    <p:extLst>
      <p:ext uri="{BB962C8B-B14F-4D97-AF65-F5344CB8AC3E}">
        <p14:creationId xmlns:p14="http://schemas.microsoft.com/office/powerpoint/2010/main" val="14555207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84</a:t>
            </a:fld>
            <a:endParaRPr lang="en-US" dirty="0"/>
          </a:p>
        </p:txBody>
      </p:sp>
    </p:spTree>
    <p:extLst>
      <p:ext uri="{BB962C8B-B14F-4D97-AF65-F5344CB8AC3E}">
        <p14:creationId xmlns:p14="http://schemas.microsoft.com/office/powerpoint/2010/main" val="27835292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85</a:t>
            </a:fld>
            <a:endParaRPr lang="en-US" dirty="0"/>
          </a:p>
        </p:txBody>
      </p:sp>
    </p:spTree>
    <p:extLst>
      <p:ext uri="{BB962C8B-B14F-4D97-AF65-F5344CB8AC3E}">
        <p14:creationId xmlns:p14="http://schemas.microsoft.com/office/powerpoint/2010/main" val="40744007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86</a:t>
            </a:fld>
            <a:endParaRPr lang="en-US" dirty="0"/>
          </a:p>
        </p:txBody>
      </p:sp>
    </p:spTree>
    <p:extLst>
      <p:ext uri="{BB962C8B-B14F-4D97-AF65-F5344CB8AC3E}">
        <p14:creationId xmlns:p14="http://schemas.microsoft.com/office/powerpoint/2010/main" val="100309660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87</a:t>
            </a:fld>
            <a:endParaRPr lang="en-US" dirty="0"/>
          </a:p>
        </p:txBody>
      </p:sp>
    </p:spTree>
    <p:extLst>
      <p:ext uri="{BB962C8B-B14F-4D97-AF65-F5344CB8AC3E}">
        <p14:creationId xmlns:p14="http://schemas.microsoft.com/office/powerpoint/2010/main" val="16910485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88</a:t>
            </a:fld>
            <a:endParaRPr lang="en-US" dirty="0"/>
          </a:p>
        </p:txBody>
      </p:sp>
    </p:spTree>
    <p:extLst>
      <p:ext uri="{BB962C8B-B14F-4D97-AF65-F5344CB8AC3E}">
        <p14:creationId xmlns:p14="http://schemas.microsoft.com/office/powerpoint/2010/main" val="13169510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89</a:t>
            </a:fld>
            <a:endParaRPr lang="en-US" dirty="0"/>
          </a:p>
        </p:txBody>
      </p:sp>
    </p:spTree>
    <p:extLst>
      <p:ext uri="{BB962C8B-B14F-4D97-AF65-F5344CB8AC3E}">
        <p14:creationId xmlns:p14="http://schemas.microsoft.com/office/powerpoint/2010/main" val="4275932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247647068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90</a:t>
            </a:fld>
            <a:endParaRPr lang="en-US" dirty="0"/>
          </a:p>
        </p:txBody>
      </p:sp>
    </p:spTree>
    <p:extLst>
      <p:ext uri="{BB962C8B-B14F-4D97-AF65-F5344CB8AC3E}">
        <p14:creationId xmlns:p14="http://schemas.microsoft.com/office/powerpoint/2010/main" val="26437765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91</a:t>
            </a:fld>
            <a:endParaRPr lang="en-US" dirty="0"/>
          </a:p>
        </p:txBody>
      </p:sp>
    </p:spTree>
    <p:extLst>
      <p:ext uri="{BB962C8B-B14F-4D97-AF65-F5344CB8AC3E}">
        <p14:creationId xmlns:p14="http://schemas.microsoft.com/office/powerpoint/2010/main" val="6987775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92</a:t>
            </a:fld>
            <a:endParaRPr lang="en-US" dirty="0"/>
          </a:p>
        </p:txBody>
      </p:sp>
    </p:spTree>
    <p:extLst>
      <p:ext uri="{BB962C8B-B14F-4D97-AF65-F5344CB8AC3E}">
        <p14:creationId xmlns:p14="http://schemas.microsoft.com/office/powerpoint/2010/main" val="36323753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93</a:t>
            </a:fld>
            <a:endParaRPr lang="en-US" dirty="0"/>
          </a:p>
        </p:txBody>
      </p:sp>
    </p:spTree>
    <p:extLst>
      <p:ext uri="{BB962C8B-B14F-4D97-AF65-F5344CB8AC3E}">
        <p14:creationId xmlns:p14="http://schemas.microsoft.com/office/powerpoint/2010/main" val="31395422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94</a:t>
            </a:fld>
            <a:endParaRPr lang="en-US" dirty="0"/>
          </a:p>
        </p:txBody>
      </p:sp>
    </p:spTree>
    <p:extLst>
      <p:ext uri="{BB962C8B-B14F-4D97-AF65-F5344CB8AC3E}">
        <p14:creationId xmlns:p14="http://schemas.microsoft.com/office/powerpoint/2010/main" val="24149908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95</a:t>
            </a:fld>
            <a:endParaRPr lang="en-US" dirty="0"/>
          </a:p>
        </p:txBody>
      </p:sp>
    </p:spTree>
    <p:extLst>
      <p:ext uri="{BB962C8B-B14F-4D97-AF65-F5344CB8AC3E}">
        <p14:creationId xmlns:p14="http://schemas.microsoft.com/office/powerpoint/2010/main" val="305738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96</a:t>
            </a:fld>
            <a:endParaRPr lang="en-US" dirty="0"/>
          </a:p>
        </p:txBody>
      </p:sp>
    </p:spTree>
    <p:extLst>
      <p:ext uri="{BB962C8B-B14F-4D97-AF65-F5344CB8AC3E}">
        <p14:creationId xmlns:p14="http://schemas.microsoft.com/office/powerpoint/2010/main" val="326664906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97</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6000541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A3B491D-7D11-4684-BBF3-B4CC94FE5604}" type="slidenum">
              <a:rPr lang="en-US"/>
              <a:pPr/>
              <a:t>98</a:t>
            </a:fld>
            <a:r>
              <a:rPr lang="en-US" dirty="0"/>
              <a:t>##</a:t>
            </a:r>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4109687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60005AE-ED06-4A5D-BB0C-9C0CD4489DCE}" type="slidenum">
              <a:rPr lang="en-US"/>
              <a:pPr/>
              <a:t>99</a:t>
            </a:fld>
            <a:r>
              <a:rPr lang="en-US" dirty="0"/>
              <a:t>##</a:t>
            </a:r>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7396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6482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1825371" cy="369332"/>
          </a:xfrm>
          <a:prstGeom prst="rect">
            <a:avLst/>
          </a:prstGeom>
          <a:noFill/>
        </p:spPr>
        <p:txBody>
          <a:bodyPr wrap="non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Telerik Academy</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20574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academy.telerik.com </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1054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819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Web site</a:t>
            </a:r>
            <a:endParaRPr lang="en-US" dirty="0"/>
          </a:p>
        </p:txBody>
      </p:sp>
    </p:spTree>
    <p:extLst>
      <p:ext uri="{BB962C8B-B14F-4D97-AF65-F5344CB8AC3E}">
        <p14:creationId xmlns:p14="http://schemas.microsoft.com/office/powerpoint/2010/main" val="25544126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minkov.it/" TargetMode="External"/><Relationship Id="rId5" Type="http://schemas.openxmlformats.org/officeDocument/2006/relationships/hyperlink" Target="http://academy.telerik.com/" TargetMode="External"/><Relationship Id="rId4" Type="http://schemas.openxmlformats.org/officeDocument/2006/relationships/hyperlink" Target="http://academy.telerik.com/school-academy/meetings/details/2012/01/06/desktop-applications-csharp-databas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hyperlink" Target="http://academy.telerik.com/school-academy/meetings/details/2012/01/06/desktop-applications-csharp-databases" TargetMode="External"/><Relationship Id="rId7" Type="http://schemas.openxmlformats.org/officeDocument/2006/relationships/image" Target="../media/image6.png"/><Relationship Id="rId2" Type="http://schemas.openxmlformats.org/officeDocument/2006/relationships/notesSlide" Target="../notesSlides/notesSlide102.xml"/><Relationship Id="rId1" Type="http://schemas.openxmlformats.org/officeDocument/2006/relationships/slideLayout" Target="../slideLayouts/slideLayout2.xml"/><Relationship Id="rId6" Type="http://schemas.openxmlformats.org/officeDocument/2006/relationships/hyperlink" Target="http://forums.academy.telerik.com/" TargetMode="External"/><Relationship Id="rId11" Type="http://schemas.openxmlformats.org/officeDocument/2006/relationships/image" Target="../media/image7.png"/><Relationship Id="rId5" Type="http://schemas.openxmlformats.org/officeDocument/2006/relationships/hyperlink" Target="http://www.facebook.com/telerikacademy" TargetMode="External"/><Relationship Id="rId10" Type="http://schemas.openxmlformats.org/officeDocument/2006/relationships/image" Target="../media/image54.png"/><Relationship Id="rId4" Type="http://schemas.openxmlformats.org/officeDocument/2006/relationships/hyperlink" Target="http://academy.telerik.com/" TargetMode="External"/><Relationship Id="rId9" Type="http://schemas.openxmlformats.org/officeDocument/2006/relationships/hyperlink" Target="http://facebook.com/TelerikAcademy"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9.xml"/><Relationship Id="rId1" Type="http://schemas.openxmlformats.org/officeDocument/2006/relationships/slideLayout" Target="../slideLayouts/slideLayout4.xml"/><Relationship Id="rId4" Type="http://schemas.openxmlformats.org/officeDocument/2006/relationships/image" Target="../media/image4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981200"/>
            <a:ext cx="8915400" cy="990600"/>
          </a:xfrm>
        </p:spPr>
        <p:txBody>
          <a:bodyPr>
            <a:normAutofit fontScale="90000"/>
          </a:bodyPr>
          <a:lstStyle/>
          <a:p>
            <a:pPr>
              <a:lnSpc>
                <a:spcPct val="100000"/>
              </a:lnSpc>
            </a:pPr>
            <a:r>
              <a:rPr lang="en-US" dirty="0" smtClean="0"/>
              <a:t>C# Language Overview (Part II)</a:t>
            </a:r>
            <a:endParaRPr lang="en-US" dirty="0"/>
          </a:p>
        </p:txBody>
      </p:sp>
      <p:sp>
        <p:nvSpPr>
          <p:cNvPr id="3" name="Subtitle 2"/>
          <p:cNvSpPr>
            <a:spLocks noGrp="1"/>
          </p:cNvSpPr>
          <p:nvPr>
            <p:ph type="subTitle" idx="1"/>
          </p:nvPr>
        </p:nvSpPr>
        <p:spPr/>
        <p:txBody>
          <a:bodyPr/>
          <a:lstStyle/>
          <a:p>
            <a:r>
              <a:rPr lang="en-US" dirty="0" smtClean="0"/>
              <a:t>Creating and Using Objects, Exceptions, Strings, Generics, Collections, Attributes</a:t>
            </a:r>
            <a:endParaRPr lang="en-US" dirty="0"/>
          </a:p>
        </p:txBody>
      </p:sp>
      <p:pic>
        <p:nvPicPr>
          <p:cNvPr id="7" name="Picture 2" descr="http://newsimg.bbc.co.uk/media/images/39338000/jpg/_39338782_newplanets_203.jpg"/>
          <p:cNvPicPr>
            <a:picLocks noChangeAspect="1" noChangeArrowheads="1"/>
          </p:cNvPicPr>
          <p:nvPr/>
        </p:nvPicPr>
        <p:blipFill>
          <a:blip r:embed="rId3" cstate="print">
            <a:lum contrast="20000"/>
          </a:blip>
          <a:srcRect/>
          <a:stretch>
            <a:fillRect/>
          </a:stretch>
        </p:blipFill>
        <p:spPr bwMode="auto">
          <a:xfrm>
            <a:off x="4495801" y="4592096"/>
            <a:ext cx="4074608" cy="1752600"/>
          </a:xfrm>
          <a:prstGeom prst="roundRect">
            <a:avLst>
              <a:gd name="adj" fmla="val 9787"/>
            </a:avLst>
          </a:prstGeom>
          <a:noFill/>
          <a:effectLst>
            <a:softEdge rad="31750"/>
          </a:effectLst>
        </p:spPr>
      </p:pic>
      <p:sp>
        <p:nvSpPr>
          <p:cNvPr id="11" name="TextBox 10"/>
          <p:cNvSpPr txBox="1"/>
          <p:nvPr/>
        </p:nvSpPr>
        <p:spPr>
          <a:xfrm rot="162465">
            <a:off x="781312" y="1007940"/>
            <a:ext cx="3970959" cy="461665"/>
          </a:xfrm>
          <a:prstGeom prst="rect">
            <a:avLst/>
          </a:prstGeom>
          <a:noFill/>
        </p:spPr>
        <p:txBody>
          <a:bodyPr wrap="none" rtlCol="0">
            <a:spAutoFit/>
          </a:bodyPr>
          <a:lstStyle/>
          <a:p>
            <a:r>
              <a:rPr lang="en-US" sz="2400" dirty="0" smtClean="0">
                <a:hlinkClick r:id="rId4"/>
              </a:rPr>
              <a:t>C# and Databases free course</a:t>
            </a:r>
            <a:endParaRPr lang="en-US" sz="2400" b="1" dirty="0">
              <a:ln w="1905"/>
              <a:solidFill>
                <a:schemeClr val="tx1">
                  <a:lumMod val="40000"/>
                  <a:lumOff val="60000"/>
                </a:schemeClr>
              </a:solidFill>
              <a:effectLst>
                <a:innerShdw blurRad="69850" dist="43180" dir="5400000">
                  <a:srgbClr val="000000">
                    <a:alpha val="65000"/>
                  </a:srgbClr>
                </a:innerShdw>
                <a:reflection blurRad="6350" stA="55000" endA="300" endPos="45500" dir="5400000" sy="-100000" algn="bl" rotWithShape="0"/>
              </a:effectLst>
            </a:endParaRPr>
          </a:p>
        </p:txBody>
      </p:sp>
      <p:sp>
        <p:nvSpPr>
          <p:cNvPr id="17" name="Text Placeholder 3"/>
          <p:cNvSpPr>
            <a:spLocks noGrp="1"/>
          </p:cNvSpPr>
          <p:nvPr/>
        </p:nvSpPr>
        <p:spPr>
          <a:xfrm>
            <a:off x="533400" y="4478179"/>
            <a:ext cx="2834640" cy="954107"/>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Doncho Minkov</a:t>
            </a:r>
            <a:endParaRPr lang="en-US" dirty="0"/>
          </a:p>
          <a:p>
            <a:endParaRPr lang="en-US" dirty="0"/>
          </a:p>
        </p:txBody>
      </p:sp>
      <p:sp>
        <p:nvSpPr>
          <p:cNvPr id="18" name="Text Placeholder 5"/>
          <p:cNvSpPr>
            <a:spLocks noGrp="1"/>
          </p:cNvSpPr>
          <p:nvPr/>
        </p:nvSpPr>
        <p:spPr>
          <a:xfrm>
            <a:off x="533400" y="5968425"/>
            <a:ext cx="2834640" cy="338554"/>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hlinkClick r:id="rId5" tooltip="3Telerik Software Academy - Free Programming Courses"/>
              </a:rPr>
              <a:t>http://academy.telerik.com</a:t>
            </a:r>
            <a:r>
              <a:rPr lang="en-US" dirty="0" smtClean="0">
                <a:hlinkClick r:id="rId5" tooltip="3Telerik Software Academy - Free Programming Courses"/>
              </a:rPr>
              <a:t>/</a:t>
            </a:r>
            <a:endParaRPr lang="en-US" dirty="0"/>
          </a:p>
        </p:txBody>
      </p:sp>
      <p:sp>
        <p:nvSpPr>
          <p:cNvPr id="21" name="Text Placeholder 6"/>
          <p:cNvSpPr>
            <a:spLocks noGrp="1"/>
          </p:cNvSpPr>
          <p:nvPr/>
        </p:nvSpPr>
        <p:spPr>
          <a:xfrm>
            <a:off x="533400" y="4935379"/>
            <a:ext cx="2834640" cy="461665"/>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Technical Trainer</a:t>
            </a:r>
            <a:endParaRPr lang="en-US" dirty="0"/>
          </a:p>
        </p:txBody>
      </p:sp>
      <p:sp>
        <p:nvSpPr>
          <p:cNvPr id="22" name="Text Placeholder 7"/>
          <p:cNvSpPr>
            <a:spLocks noGrp="1"/>
          </p:cNvSpPr>
          <p:nvPr/>
        </p:nvSpPr>
        <p:spPr>
          <a:xfrm>
            <a:off x="533400" y="5311914"/>
            <a:ext cx="2834640"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6"/>
              </a:rPr>
              <a:t>http://www.minkov.it</a:t>
            </a:r>
            <a:r>
              <a:rPr lang="en-US" dirty="0" smtClean="0"/>
              <a:t> </a:t>
            </a:r>
            <a:endParaRPr lang="en-US" dirty="0"/>
          </a:p>
        </p:txBody>
      </p:sp>
      <p:sp>
        <p:nvSpPr>
          <p:cNvPr id="23" name="Text Placeholder 5"/>
          <p:cNvSpPr>
            <a:spLocks noGrp="1"/>
          </p:cNvSpPr>
          <p:nvPr>
            <p:ph type="body" sz="quarter" idx="11"/>
          </p:nvPr>
        </p:nvSpPr>
        <p:spPr>
          <a:xfrm>
            <a:off x="533400" y="5655558"/>
            <a:ext cx="2834640" cy="369332"/>
          </a:xfrm>
        </p:spPr>
        <p:txBody>
          <a:bodyPr/>
          <a:lstStyle/>
          <a:p>
            <a:r>
              <a:rPr lang="en-US" dirty="0" smtClean="0"/>
              <a:t>Telerik Software Academy</a:t>
            </a:r>
            <a:endParaRPr lang="en-US" dirty="0"/>
          </a:p>
        </p:txBody>
      </p:sp>
      <p:pic>
        <p:nvPicPr>
          <p:cNvPr id="14" name="Picture 5"/>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448549" y="230499"/>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descr="C:\Documents and Settings\user\Desktop\Databases.png">
            <a:hlinkClick r:id="rId4"/>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866574" y="230499"/>
            <a:ext cx="1581975" cy="158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826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Classes in C# – Examples</a:t>
            </a:r>
            <a:endParaRPr lang="bg-BG" dirty="0"/>
          </a:p>
        </p:txBody>
      </p:sp>
      <p:sp>
        <p:nvSpPr>
          <p:cNvPr id="607235" name="Rectangle 3"/>
          <p:cNvSpPr>
            <a:spLocks noGrp="1" noChangeArrowheads="1"/>
          </p:cNvSpPr>
          <p:nvPr>
            <p:ph idx="1"/>
          </p:nvPr>
        </p:nvSpPr>
        <p:spPr/>
        <p:txBody>
          <a:bodyPr/>
          <a:lstStyle/>
          <a:p>
            <a:pPr>
              <a:lnSpc>
                <a:spcPct val="100000"/>
              </a:lnSpc>
            </a:pPr>
            <a:r>
              <a:rPr lang="en-US" dirty="0"/>
              <a:t>Example of classes:</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System.Random </a:t>
            </a:r>
            <a:endParaRPr lang="en-US" noProof="1">
              <a:solidFill>
                <a:schemeClr val="accent5">
                  <a:lumMod val="20000"/>
                  <a:lumOff val="80000"/>
                </a:schemeClr>
              </a:solidFill>
              <a:latin typeface="Consolas" pitchFamily="49" charset="0"/>
              <a:cs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64514" name="Picture 2" descr="http://www.semiworks.de/gfx/matlib.png"/>
          <p:cNvPicPr>
            <a:picLocks noChangeAspect="1" noChangeArrowheads="1"/>
          </p:cNvPicPr>
          <p:nvPr/>
        </p:nvPicPr>
        <p:blipFill>
          <a:blip r:embed="rId3" cstate="print"/>
          <a:srcRect/>
          <a:stretch>
            <a:fillRect/>
          </a:stretch>
        </p:blipFill>
        <p:spPr bwMode="auto">
          <a:xfrm>
            <a:off x="6019800" y="4114800"/>
            <a:ext cx="2408641" cy="2152650"/>
          </a:xfrm>
          <a:prstGeom prst="rect">
            <a:avLst/>
          </a:prstGeom>
          <a:noFill/>
        </p:spPr>
      </p:pic>
    </p:spTree>
    <p:extLst>
      <p:ext uri="{BB962C8B-B14F-4D97-AF65-F5344CB8AC3E}">
        <p14:creationId xmlns:p14="http://schemas.microsoft.com/office/powerpoint/2010/main" val="3700809819"/>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a:t>Attributes With </a:t>
            </a:r>
            <a:r>
              <a:rPr lang="en-US" dirty="0" smtClean="0"/>
              <a:t>Parameters</a:t>
            </a:r>
            <a:endParaRPr lang="bg-BG" dirty="0"/>
          </a:p>
        </p:txBody>
      </p:sp>
      <p:sp>
        <p:nvSpPr>
          <p:cNvPr id="552965" name="Rectangle 5"/>
          <p:cNvSpPr>
            <a:spLocks noGrp="1" noChangeArrowheads="1"/>
          </p:cNvSpPr>
          <p:nvPr>
            <p:ph idx="1"/>
          </p:nvPr>
        </p:nvSpPr>
        <p:spPr>
          <a:xfrm>
            <a:off x="250825" y="990600"/>
            <a:ext cx="8713788" cy="5462588"/>
          </a:xfrm>
          <a:noFill/>
          <a:ln/>
        </p:spPr>
        <p:txBody>
          <a:bodyPr/>
          <a:lstStyle/>
          <a:p>
            <a:pPr marL="358775" indent="-358775">
              <a:lnSpc>
                <a:spcPct val="100000"/>
              </a:lnSpc>
            </a:pPr>
            <a:r>
              <a:rPr lang="en-US" dirty="0" smtClean="0"/>
              <a:t>Attributes use parameters for initialization:</a:t>
            </a:r>
          </a:p>
          <a:p>
            <a:pPr marL="358775" indent="-358775">
              <a:lnSpc>
                <a:spcPct val="100000"/>
              </a:lnSpc>
            </a:pPr>
            <a:endParaRPr lang="en-US" dirty="0" smtClean="0"/>
          </a:p>
          <a:p>
            <a:pPr marL="358775" indent="-358775">
              <a:lnSpc>
                <a:spcPct val="100000"/>
              </a:lnSpc>
            </a:pPr>
            <a:endParaRPr lang="en-US" dirty="0" smtClean="0"/>
          </a:p>
          <a:p>
            <a:pPr marL="358775" indent="-358775">
              <a:lnSpc>
                <a:spcPct val="100000"/>
              </a:lnSpc>
            </a:pPr>
            <a:endParaRPr lang="en-US" dirty="0" smtClean="0"/>
          </a:p>
          <a:p>
            <a:pPr marL="358775" indent="-358775">
              <a:lnSpc>
                <a:spcPct val="100000"/>
              </a:lnSpc>
            </a:pPr>
            <a:r>
              <a:rPr lang="en-US" dirty="0" smtClean="0"/>
              <a:t>In </a:t>
            </a:r>
            <a:r>
              <a:rPr lang="en-US" dirty="0"/>
              <a:t>the example the </a:t>
            </a:r>
            <a:r>
              <a:rPr lang="bg-BG" dirty="0" smtClean="0">
                <a:solidFill>
                  <a:schemeClr val="accent5">
                    <a:lumMod val="20000"/>
                    <a:lumOff val="80000"/>
                  </a:schemeClr>
                </a:solidFill>
                <a:latin typeface="Consolas" pitchFamily="49" charset="0"/>
                <a:cs typeface="Consolas" pitchFamily="49" charset="0"/>
              </a:rPr>
              <a:t>[</a:t>
            </a:r>
            <a:r>
              <a:rPr lang="bg-BG" noProof="1" smtClean="0">
                <a:solidFill>
                  <a:schemeClr val="accent5">
                    <a:lumMod val="20000"/>
                    <a:lumOff val="80000"/>
                  </a:schemeClr>
                </a:solidFill>
                <a:latin typeface="Consolas" pitchFamily="49" charset="0"/>
                <a:cs typeface="Consolas" pitchFamily="49" charset="0"/>
              </a:rPr>
              <a:t>DllImport</a:t>
            </a:r>
            <a:r>
              <a:rPr lang="bg-BG"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attribute is</a:t>
            </a:r>
            <a:r>
              <a:rPr lang="bg-BG" dirty="0"/>
              <a:t> </a:t>
            </a:r>
            <a:r>
              <a:rPr lang="en-US" dirty="0"/>
              <a:t>instantiated by the compiler</a:t>
            </a:r>
            <a:r>
              <a:rPr lang="bg-BG" dirty="0"/>
              <a:t> </a:t>
            </a:r>
            <a:r>
              <a:rPr lang="en-US" dirty="0"/>
              <a:t>as follows</a:t>
            </a:r>
            <a:r>
              <a:rPr lang="bg-BG" dirty="0"/>
              <a:t>:</a:t>
            </a:r>
            <a:endParaRPr lang="en-US" dirty="0"/>
          </a:p>
          <a:p>
            <a:pPr marL="811213" lvl="1" indent="-273050">
              <a:lnSpc>
                <a:spcPct val="100000"/>
              </a:lnSpc>
            </a:pPr>
            <a:r>
              <a:rPr lang="en-US" dirty="0"/>
              <a:t>An object </a:t>
            </a:r>
            <a:r>
              <a:rPr lang="en-US" dirty="0" smtClean="0"/>
              <a:t>of </a:t>
            </a:r>
            <a:r>
              <a:rPr lang="en-US" noProof="1" smtClean="0">
                <a:solidFill>
                  <a:schemeClr val="accent5">
                    <a:lumMod val="20000"/>
                    <a:lumOff val="80000"/>
                  </a:schemeClr>
                </a:solidFill>
                <a:latin typeface="Consolas" pitchFamily="49" charset="0"/>
                <a:cs typeface="Consolas" pitchFamily="49" charset="0"/>
              </a:rPr>
              <a:t>System.Runtime. InteropServices.DllImportAttribute</a:t>
            </a:r>
            <a:r>
              <a:rPr lang="en-US" dirty="0" smtClean="0">
                <a:latin typeface="Courier New" pitchFamily="49" charset="0"/>
              </a:rPr>
              <a:t> </a:t>
            </a:r>
            <a:r>
              <a:rPr lang="en-US" dirty="0"/>
              <a:t>class is </a:t>
            </a:r>
            <a:r>
              <a:rPr lang="en-US" dirty="0" smtClean="0"/>
              <a:t>created and initialized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100</a:t>
            </a:fld>
            <a:endParaRPr lang="en-US" dirty="0"/>
          </a:p>
        </p:txBody>
      </p:sp>
      <p:sp>
        <p:nvSpPr>
          <p:cNvPr id="552964" name="Rectangle 4"/>
          <p:cNvSpPr>
            <a:spLocks noChangeArrowheads="1"/>
          </p:cNvSpPr>
          <p:nvPr/>
        </p:nvSpPr>
        <p:spPr bwMode="auto">
          <a:xfrm>
            <a:off x="581025" y="1657464"/>
            <a:ext cx="8021638" cy="1695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[DllImport("user32.dll", EntryPoint="MessageBox")]</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extern int ShowMessageBox(int hWnd,</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text, string caption, int type);</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ShowMessageBox(0, "Some text", "Some caption", 0);</a:t>
            </a:r>
          </a:p>
        </p:txBody>
      </p:sp>
    </p:spTree>
    <p:extLst>
      <p:ext uri="{BB962C8B-B14F-4D97-AF65-F5344CB8AC3E}">
        <p14:creationId xmlns:p14="http://schemas.microsoft.com/office/powerpoint/2010/main" val="3454040201"/>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CSharp</a:t>
            </a:r>
            <a:r>
              <a:rPr lang="en-US" dirty="0"/>
              <a:t> Language Overview</a:t>
            </a:r>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3"/>
              </a:rPr>
              <a:t>http://academy.telerik.com</a:t>
            </a:r>
            <a:endParaRPr lang="en-US" dirty="0"/>
          </a:p>
        </p:txBody>
      </p:sp>
    </p:spTree>
    <p:extLst>
      <p:ext uri="{BB962C8B-B14F-4D97-AF65-F5344CB8AC3E}">
        <p14:creationId xmlns:p14="http://schemas.microsoft.com/office/powerpoint/2010/main" val="412026411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"C</a:t>
            </a:r>
            <a:r>
              <a:rPr lang="en-US" dirty="0"/>
              <a:t># and Databases " </a:t>
            </a:r>
            <a:r>
              <a:rPr lang="en-US" dirty="0" smtClean="0"/>
              <a:t>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dirty="0" smtClean="0">
                <a:hlinkClick r:id="rId3"/>
              </a:rPr>
              <a:t>academy.telerik.com/…</a:t>
            </a:r>
            <a:r>
              <a:rPr lang="en-US" dirty="0" err="1" smtClean="0">
                <a:hlinkClick r:id="rId3"/>
              </a:rPr>
              <a:t>csharp</a:t>
            </a:r>
            <a:r>
              <a:rPr lang="en-US" dirty="0" smtClean="0">
                <a:hlinkClick r:id="rId3"/>
              </a:rPr>
              <a:t>-databases</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6" tooltip="Telerik Software Academy Forums - Community for Programmers"/>
              </a:rPr>
              <a:t>forums.academy.telerik.com</a:t>
            </a:r>
            <a:endParaRPr lang="en-US" noProof="1"/>
          </a:p>
        </p:txBody>
      </p:sp>
      <p:pic>
        <p:nvPicPr>
          <p:cNvPr id="5" name="Picture 5">
            <a:hlinkClick r:id="rId6" tooltip="Telerik Software Academy Forums - Discussion Board for Developers"/>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4" tooltip="Telerik Software Academy"/>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9" tooltip="Telerik Academy @ Facebook"/>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C:\Documents and Settings\user\Desktop\Databases.pn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314786" y="963258"/>
            <a:ext cx="1581975" cy="15819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102</a:t>
            </a:fld>
            <a:endParaRPr lang="en-US" dirty="0"/>
          </a:p>
        </p:txBody>
      </p:sp>
    </p:spTree>
    <p:extLst>
      <p:ext uri="{BB962C8B-B14F-4D97-AF65-F5344CB8AC3E}">
        <p14:creationId xmlns:p14="http://schemas.microsoft.com/office/powerpoint/2010/main" val="3943463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dirty="0"/>
              <a:t>Declaring Objects</a:t>
            </a:r>
            <a:endParaRPr lang="bg-BG" dirty="0"/>
          </a:p>
        </p:txBody>
      </p:sp>
      <p:sp>
        <p:nvSpPr>
          <p:cNvPr id="643075" name="Rectangle 3"/>
          <p:cNvSpPr>
            <a:spLocks noGrp="1" noChangeArrowheads="1"/>
          </p:cNvSpPr>
          <p:nvPr>
            <p:ph idx="1"/>
          </p:nvPr>
        </p:nvSpPr>
        <p:spPr/>
        <p:txBody>
          <a:bodyPr/>
          <a:lstStyle/>
          <a:p>
            <a:pPr>
              <a:lnSpc>
                <a:spcPct val="100000"/>
              </a:lnSpc>
            </a:pPr>
            <a:r>
              <a:rPr lang="en-US" dirty="0"/>
              <a:t>An instance of a class or structure can be defined like any other variable:</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pPr>
            <a:r>
              <a:rPr lang="en-US" dirty="0" smtClean="0"/>
              <a:t>Instances </a:t>
            </a:r>
            <a:r>
              <a:rPr lang="en-US" dirty="0"/>
              <a:t>cannot be used if they are </a:t>
            </a:r>
            <a:br>
              <a:rPr lang="en-US" dirty="0"/>
            </a:br>
            <a:r>
              <a:rPr lang="en-US" dirty="0"/>
              <a:t>not initialized</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334000"/>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Tree>
    <p:extLst>
      <p:ext uri="{BB962C8B-B14F-4D97-AF65-F5344CB8AC3E}">
        <p14:creationId xmlns:p14="http://schemas.microsoft.com/office/powerpoint/2010/main" val="1088063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dirty="0"/>
              <a:t>Fields</a:t>
            </a:r>
          </a:p>
        </p:txBody>
      </p:sp>
      <p:sp>
        <p:nvSpPr>
          <p:cNvPr id="577539" name="Rectangle 3"/>
          <p:cNvSpPr>
            <a:spLocks noGrp="1" noChangeArrowheads="1"/>
          </p:cNvSpPr>
          <p:nvPr>
            <p:ph idx="1"/>
          </p:nvPr>
        </p:nvSpPr>
        <p:spPr/>
        <p:txBody>
          <a:bodyPr/>
          <a:lstStyle/>
          <a:p>
            <a:pPr>
              <a:lnSpc>
                <a:spcPct val="100000"/>
              </a:lnSpc>
            </a:pPr>
            <a:r>
              <a:rPr lang="en-US" dirty="0"/>
              <a:t>Fields are data members of a class</a:t>
            </a:r>
          </a:p>
          <a:p>
            <a:pPr>
              <a:lnSpc>
                <a:spcPct val="100000"/>
              </a:lnSpc>
            </a:pPr>
            <a:r>
              <a:rPr lang="en-US" dirty="0"/>
              <a:t>Can be variables and constants</a:t>
            </a:r>
          </a:p>
          <a:p>
            <a:pPr>
              <a:lnSpc>
                <a:spcPct val="100000"/>
              </a:lnSpc>
            </a:pPr>
            <a:r>
              <a:rPr lang="en-US" dirty="0"/>
              <a:t>Accessing a field doesn’t </a:t>
            </a:r>
            <a:r>
              <a:rPr lang="en-US" dirty="0" smtClean="0"/>
              <a:t>invoke any </a:t>
            </a:r>
            <a:r>
              <a:rPr lang="en-US" dirty="0"/>
              <a:t>actions of the object</a:t>
            </a:r>
          </a:p>
          <a:p>
            <a:pPr>
              <a:lnSpc>
                <a:spcPct val="100000"/>
              </a:lnSpc>
            </a:pPr>
            <a:r>
              <a:rPr lang="en-US" dirty="0"/>
              <a:t>Example:</a:t>
            </a:r>
          </a:p>
          <a:p>
            <a:pPr lvl="1">
              <a:lnSpc>
                <a:spcPct val="100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60418" name="Picture 2" descr="http://www.astrobio.net/articles/images/starfield2.jpg"/>
          <p:cNvPicPr>
            <a:picLocks noChangeAspect="1" noChangeArrowheads="1"/>
          </p:cNvPicPr>
          <p:nvPr/>
        </p:nvPicPr>
        <p:blipFill>
          <a:blip r:embed="rId3" cstate="print">
            <a:lum bright="-10000" contrast="10000"/>
          </a:blip>
          <a:srcRect/>
          <a:stretch>
            <a:fillRect/>
          </a:stretch>
        </p:blipFill>
        <p:spPr bwMode="auto">
          <a:xfrm>
            <a:off x="6400800" y="4114800"/>
            <a:ext cx="2362200" cy="2362200"/>
          </a:xfrm>
          <a:prstGeom prst="roundRect">
            <a:avLst>
              <a:gd name="adj" fmla="val 39524"/>
            </a:avLst>
          </a:prstGeom>
          <a:noFill/>
          <a:effectLst>
            <a:softEdge rad="127000"/>
          </a:effectLst>
        </p:spPr>
      </p:pic>
    </p:spTree>
    <p:extLst>
      <p:ext uri="{BB962C8B-B14F-4D97-AF65-F5344CB8AC3E}">
        <p14:creationId xmlns:p14="http://schemas.microsoft.com/office/powerpoint/2010/main" val="414567352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dirty="0"/>
              <a:t>Accessing Fields</a:t>
            </a:r>
            <a:endParaRPr lang="bg-BG" dirty="0"/>
          </a:p>
        </p:txBody>
      </p:sp>
      <p:sp>
        <p:nvSpPr>
          <p:cNvPr id="685059" name="Rectangle 3"/>
          <p:cNvSpPr>
            <a:spLocks noGrp="1" noChangeArrowheads="1"/>
          </p:cNvSpPr>
          <p:nvPr>
            <p:ph idx="1"/>
          </p:nvPr>
        </p:nvSpPr>
        <p:spPr/>
        <p:txBody>
          <a:bodyPr/>
          <a:lstStyle/>
          <a:p>
            <a:pPr>
              <a:lnSpc>
                <a:spcPct val="100000"/>
              </a:lnSpc>
            </a:pPr>
            <a:r>
              <a:rPr lang="en-US" dirty="0"/>
              <a:t>Constant fields can be only read</a:t>
            </a:r>
          </a:p>
          <a:p>
            <a:pPr>
              <a:lnSpc>
                <a:spcPct val="100000"/>
              </a:lnSpc>
            </a:pPr>
            <a:r>
              <a:rPr lang="en-US" dirty="0"/>
              <a:t>Variable fields can be read and modified</a:t>
            </a:r>
          </a:p>
          <a:p>
            <a:pPr>
              <a:lnSpc>
                <a:spcPct val="100000"/>
              </a:lnSpc>
            </a:pPr>
            <a:r>
              <a:rPr lang="en-US" dirty="0"/>
              <a:t>Usually properties are used instead of </a:t>
            </a:r>
            <a:r>
              <a:rPr lang="en-US" dirty="0" smtClean="0"/>
              <a:t>directly accessing variable </a:t>
            </a:r>
            <a:r>
              <a:rPr lang="en-US" dirty="0"/>
              <a:t>fields</a:t>
            </a:r>
          </a:p>
          <a:p>
            <a:pPr>
              <a:lnSpc>
                <a:spcPct val="1000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685060" name="Rectangle 4"/>
          <p:cNvSpPr>
            <a:spLocks noChangeArrowheads="1"/>
          </p:cNvSpPr>
          <p:nvPr/>
        </p:nvSpPr>
        <p:spPr bwMode="auto">
          <a:xfrm>
            <a:off x="609600" y="4267200"/>
            <a:ext cx="7848600" cy="16773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8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3" cstate="print"/>
          <a:srcRect/>
          <a:stretch>
            <a:fillRect/>
          </a:stretch>
        </p:blipFill>
        <p:spPr bwMode="auto">
          <a:xfrm>
            <a:off x="6858000" y="4287296"/>
            <a:ext cx="1545142" cy="1752600"/>
          </a:xfrm>
          <a:prstGeom prst="rect">
            <a:avLst/>
          </a:prstGeom>
          <a:noFill/>
        </p:spPr>
      </p:pic>
    </p:spTree>
    <p:extLst>
      <p:ext uri="{BB962C8B-B14F-4D97-AF65-F5344CB8AC3E}">
        <p14:creationId xmlns:p14="http://schemas.microsoft.com/office/powerpoint/2010/main" val="309450533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dirty="0"/>
              <a:t>Properties</a:t>
            </a:r>
          </a:p>
        </p:txBody>
      </p:sp>
      <p:sp>
        <p:nvSpPr>
          <p:cNvPr id="578563" name="Rectangle 3"/>
          <p:cNvSpPr>
            <a:spLocks noGrp="1" noChangeArrowheads="1"/>
          </p:cNvSpPr>
          <p:nvPr>
            <p:ph idx="1"/>
          </p:nvPr>
        </p:nvSpPr>
        <p:spPr>
          <a:xfrm>
            <a:off x="323850" y="990600"/>
            <a:ext cx="8496300" cy="5535613"/>
          </a:xfrm>
          <a:noFill/>
        </p:spPr>
        <p:txBody>
          <a:bodyPr/>
          <a:lstStyle/>
          <a:p>
            <a:pPr>
              <a:lnSpc>
                <a:spcPct val="100000"/>
              </a:lnSpc>
            </a:pPr>
            <a:r>
              <a:rPr lang="en-US" dirty="0"/>
              <a:t>Properties look like fields (have name and type), but they can contain code, executed when they are accessed </a:t>
            </a:r>
          </a:p>
          <a:p>
            <a:pPr>
              <a:lnSpc>
                <a:spcPct val="100000"/>
              </a:lnSpc>
            </a:pPr>
            <a:r>
              <a:rPr lang="en-US" dirty="0"/>
              <a:t>Usually used to control access to data </a:t>
            </a:r>
            <a:br>
              <a:rPr lang="en-US" dirty="0"/>
            </a:br>
            <a:r>
              <a:rPr lang="en-US" dirty="0"/>
              <a:t>fields (wrappers), but can </a:t>
            </a:r>
            <a:r>
              <a:rPr lang="en-US" dirty="0" smtClean="0"/>
              <a:t>contain more </a:t>
            </a:r>
            <a:r>
              <a:rPr lang="en-US" dirty="0"/>
              <a:t>complex logic </a:t>
            </a:r>
          </a:p>
          <a:p>
            <a:pPr>
              <a:lnSpc>
                <a:spcPct val="100000"/>
              </a:lnSpc>
            </a:pPr>
            <a:r>
              <a:rPr lang="en-US" dirty="0"/>
              <a:t>Can have </a:t>
            </a:r>
            <a:r>
              <a:rPr lang="en-US" dirty="0" smtClean="0"/>
              <a:t>two components (and at </a:t>
            </a:r>
            <a:r>
              <a:rPr lang="en-US" dirty="0"/>
              <a:t>least </a:t>
            </a:r>
            <a:r>
              <a:rPr lang="en-US" dirty="0" smtClean="0"/>
              <a:t>one of them) called </a:t>
            </a:r>
            <a:r>
              <a:rPr lang="en-US" dirty="0" smtClean="0">
                <a:solidFill>
                  <a:schemeClr val="accent5">
                    <a:lumMod val="20000"/>
                    <a:lumOff val="80000"/>
                  </a:schemeClr>
                </a:solidFill>
              </a:rPr>
              <a:t>accessors</a:t>
            </a:r>
            <a:endParaRPr lang="en-US" sz="3000" dirty="0">
              <a:solidFill>
                <a:schemeClr val="accent5">
                  <a:lumMod val="20000"/>
                  <a:lumOff val="80000"/>
                </a:schemeClr>
              </a:solidFill>
            </a:endParaRPr>
          </a:p>
          <a:p>
            <a:pPr lvl="1">
              <a:lnSpc>
                <a:spcPct val="100000"/>
              </a:lnSpc>
            </a:pPr>
            <a:r>
              <a:rPr lang="en-US" sz="2800" dirty="0">
                <a:solidFill>
                  <a:schemeClr val="accent5">
                    <a:lumMod val="20000"/>
                    <a:lumOff val="80000"/>
                  </a:schemeClr>
                </a:solidFill>
              </a:rPr>
              <a:t>get</a:t>
            </a:r>
            <a:r>
              <a:rPr lang="en-US" sz="2800" dirty="0"/>
              <a:t> for reading </a:t>
            </a:r>
            <a:r>
              <a:rPr lang="en-US" sz="2800" dirty="0" smtClean="0"/>
              <a:t>their </a:t>
            </a:r>
            <a:r>
              <a:rPr lang="en-US" sz="2800" dirty="0"/>
              <a:t>value</a:t>
            </a:r>
          </a:p>
          <a:p>
            <a:pPr lvl="1">
              <a:lnSpc>
                <a:spcPct val="100000"/>
              </a:lnSpc>
            </a:pPr>
            <a:r>
              <a:rPr lang="en-US" sz="2800" dirty="0">
                <a:solidFill>
                  <a:schemeClr val="accent5">
                    <a:lumMod val="20000"/>
                    <a:lumOff val="80000"/>
                  </a:schemeClr>
                </a:solidFill>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58370" name="Picture 2" descr="http://survey.cyclingnews.com/tech/fix/howfix_deroh_files/derailleur26.jpg"/>
          <p:cNvPicPr>
            <a:picLocks noChangeAspect="1" noChangeArrowheads="1"/>
          </p:cNvPicPr>
          <p:nvPr/>
        </p:nvPicPr>
        <p:blipFill>
          <a:blip r:embed="rId3" cstate="print"/>
          <a:srcRect/>
          <a:stretch>
            <a:fillRect/>
          </a:stretch>
        </p:blipFill>
        <p:spPr bwMode="auto">
          <a:xfrm>
            <a:off x="6629400" y="4953000"/>
            <a:ext cx="2019300" cy="1514475"/>
          </a:xfrm>
          <a:prstGeom prst="roundRect">
            <a:avLst>
              <a:gd name="adj" fmla="val 10696"/>
            </a:avLst>
          </a:prstGeom>
          <a:noFill/>
        </p:spPr>
      </p:pic>
    </p:spTree>
    <p:extLst>
      <p:ext uri="{BB962C8B-B14F-4D97-AF65-F5344CB8AC3E}">
        <p14:creationId xmlns:p14="http://schemas.microsoft.com/office/powerpoint/2010/main" val="1517796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dirty="0"/>
              <a:t>Properties (2)</a:t>
            </a:r>
          </a:p>
        </p:txBody>
      </p:sp>
      <p:sp>
        <p:nvSpPr>
          <p:cNvPr id="632835" name="Rectangle 3"/>
          <p:cNvSpPr>
            <a:spLocks noGrp="1" noChangeArrowheads="1"/>
          </p:cNvSpPr>
          <p:nvPr>
            <p:ph idx="1"/>
          </p:nvPr>
        </p:nvSpPr>
        <p:spPr>
          <a:xfrm>
            <a:off x="323850" y="1066800"/>
            <a:ext cx="8496300" cy="5459413"/>
          </a:xfrm>
          <a:noFill/>
        </p:spPr>
        <p:txBody>
          <a:bodyPr/>
          <a:lstStyle/>
          <a:p>
            <a:pPr>
              <a:lnSpc>
                <a:spcPct val="100000"/>
              </a:lnSpc>
            </a:pPr>
            <a:r>
              <a:rPr lang="en-US" dirty="0"/>
              <a:t>According to the implemented </a:t>
            </a:r>
            <a:r>
              <a:rPr lang="en-US" dirty="0" smtClean="0"/>
              <a:t>accessors </a:t>
            </a:r>
            <a:r>
              <a:rPr lang="en-US" dirty="0"/>
              <a:t>properties can be:</a:t>
            </a:r>
          </a:p>
          <a:p>
            <a:pPr lvl="1">
              <a:lnSpc>
                <a:spcPct val="100000"/>
              </a:lnSpc>
            </a:pPr>
            <a:r>
              <a:rPr lang="en-US" dirty="0"/>
              <a:t>Read-only (</a:t>
            </a:r>
            <a:r>
              <a:rPr lang="en-US" dirty="0">
                <a:solidFill>
                  <a:schemeClr val="accent5">
                    <a:lumMod val="20000"/>
                    <a:lumOff val="80000"/>
                  </a:schemeClr>
                </a:solidFill>
              </a:rPr>
              <a:t>get</a:t>
            </a:r>
            <a:r>
              <a:rPr lang="en-US" dirty="0"/>
              <a:t> accessor only)</a:t>
            </a:r>
          </a:p>
          <a:p>
            <a:pPr lvl="1">
              <a:lnSpc>
                <a:spcPct val="100000"/>
              </a:lnSpc>
            </a:pPr>
            <a:r>
              <a:rPr lang="en-US" dirty="0"/>
              <a:t>Read and write (both </a:t>
            </a:r>
            <a:r>
              <a:rPr lang="en-US" dirty="0">
                <a:solidFill>
                  <a:schemeClr val="accent5">
                    <a:lumMod val="20000"/>
                    <a:lumOff val="80000"/>
                  </a:schemeClr>
                </a:solidFill>
              </a:rPr>
              <a:t>get</a:t>
            </a:r>
            <a:r>
              <a:rPr lang="en-US" dirty="0"/>
              <a:t> and </a:t>
            </a:r>
            <a:r>
              <a:rPr lang="en-US" dirty="0">
                <a:solidFill>
                  <a:schemeClr val="accent5">
                    <a:lumMod val="20000"/>
                    <a:lumOff val="80000"/>
                  </a:schemeClr>
                </a:solidFill>
              </a:rPr>
              <a:t>set</a:t>
            </a:r>
            <a:r>
              <a:rPr lang="en-US" dirty="0"/>
              <a:t> </a:t>
            </a:r>
            <a:r>
              <a:rPr lang="en-US" dirty="0" smtClean="0"/>
              <a:t>accessors)</a:t>
            </a:r>
            <a:endParaRPr lang="en-US" dirty="0"/>
          </a:p>
          <a:p>
            <a:pPr lvl="1">
              <a:lnSpc>
                <a:spcPct val="100000"/>
              </a:lnSpc>
            </a:pPr>
            <a:r>
              <a:rPr lang="en-US" dirty="0"/>
              <a:t>Write-only (</a:t>
            </a:r>
            <a:r>
              <a:rPr lang="en-US" dirty="0">
                <a:solidFill>
                  <a:schemeClr val="accent5">
                    <a:lumMod val="20000"/>
                    <a:lumOff val="80000"/>
                  </a:schemeClr>
                </a:solidFill>
              </a:rPr>
              <a:t>set</a:t>
            </a:r>
            <a:r>
              <a:rPr lang="en-US" dirty="0"/>
              <a:t> accessor only)</a:t>
            </a:r>
          </a:p>
          <a:p>
            <a:pPr>
              <a:lnSpc>
                <a:spcPct val="100000"/>
              </a:lnSpc>
            </a:pPr>
            <a:r>
              <a:rPr lang="en-US" dirty="0"/>
              <a:t>Example of </a:t>
            </a:r>
            <a:r>
              <a:rPr lang="en-US" dirty="0" smtClean="0"/>
              <a:t>read-only property</a:t>
            </a:r>
            <a:r>
              <a:rPr lang="en-US" dirty="0"/>
              <a:t>: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noProof="1">
              <a:latin typeface="Courier New"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57346" name="Picture 2" descr="http://outreach.co.nz/frontend/images/Wrench_Web.jpg"/>
          <p:cNvPicPr>
            <a:picLocks noChangeAspect="1" noChangeArrowheads="1"/>
          </p:cNvPicPr>
          <p:nvPr/>
        </p:nvPicPr>
        <p:blipFill>
          <a:blip r:embed="rId3" cstate="print">
            <a:lum contrast="10000"/>
          </a:blip>
          <a:srcRect/>
          <a:stretch>
            <a:fillRect/>
          </a:stretch>
        </p:blipFill>
        <p:spPr bwMode="auto">
          <a:xfrm>
            <a:off x="6979921" y="3962400"/>
            <a:ext cx="1706880" cy="2438400"/>
          </a:xfrm>
          <a:prstGeom prst="roundRect">
            <a:avLst>
              <a:gd name="adj" fmla="val 10208"/>
            </a:avLst>
          </a:prstGeom>
          <a:noFill/>
          <a:effectLst>
            <a:softEdge rad="12700"/>
          </a:effectLst>
        </p:spPr>
      </p:pic>
    </p:spTree>
    <p:extLst>
      <p:ext uri="{BB962C8B-B14F-4D97-AF65-F5344CB8AC3E}">
        <p14:creationId xmlns:p14="http://schemas.microsoft.com/office/powerpoint/2010/main" val="31386867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1600200" y="228600"/>
            <a:ext cx="7467600" cy="914400"/>
          </a:xfrm>
        </p:spPr>
        <p:txBody>
          <a:bodyPr>
            <a:normAutofit fontScale="90000"/>
          </a:bodyPr>
          <a:lstStyle/>
          <a:p>
            <a:r>
              <a:rPr lang="en-US" dirty="0"/>
              <a:t>Accessing Properties and </a:t>
            </a:r>
            <a:r>
              <a:rPr lang="en-US" dirty="0" smtClean="0"/>
              <a:t>Fields – Example</a:t>
            </a:r>
            <a:endParaRPr lang="bg-BG" dirty="0"/>
          </a:p>
        </p:txBody>
      </p:sp>
      <p:sp>
        <p:nvSpPr>
          <p:cNvPr id="656387" name="Rectangle 3"/>
          <p:cNvSpPr>
            <a:spLocks noGrp="1" noChangeArrowheads="1"/>
          </p:cNvSpPr>
          <p:nvPr>
            <p:ph idx="1"/>
          </p:nvPr>
        </p:nvSpPr>
        <p:spPr/>
        <p:txBody>
          <a:bodyPr/>
          <a:lstStyle/>
          <a:p>
            <a:pPr>
              <a:buFontTx/>
              <a:buNone/>
            </a:pPr>
            <a:endParaRPr lang="en-US" dirty="0"/>
          </a:p>
          <a:p>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656388" name="Rectangle 4"/>
          <p:cNvSpPr>
            <a:spLocks noChangeArrowheads="1"/>
          </p:cNvSpPr>
          <p:nvPr/>
        </p:nvSpPr>
        <p:spPr bwMode="auto">
          <a:xfrm>
            <a:off x="684213" y="1371600"/>
            <a:ext cx="7777162" cy="49552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spcBef>
                <a:spcPts val="120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spcBef>
                <a:spcPts val="120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spcBef>
                <a:spcPts val="120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Tree>
    <p:extLst>
      <p:ext uri="{BB962C8B-B14F-4D97-AF65-F5344CB8AC3E}">
        <p14:creationId xmlns:p14="http://schemas.microsoft.com/office/powerpoint/2010/main" val="28634106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idx="1"/>
          </p:nvPr>
        </p:nvSpPr>
        <p:spPr>
          <a:noFill/>
          <a:ln/>
        </p:spPr>
        <p:txBody>
          <a:bodyPr/>
          <a:lstStyle/>
          <a:p>
            <a:pPr>
              <a:lnSpc>
                <a:spcPct val="100000"/>
              </a:lnSpc>
            </a:pPr>
            <a:r>
              <a:rPr lang="en-US" dirty="0"/>
              <a:t>Fields, properties and methods can be:</a:t>
            </a:r>
          </a:p>
          <a:p>
            <a:pPr lvl="1">
              <a:lnSpc>
                <a:spcPct val="100000"/>
              </a:lnSpc>
            </a:pPr>
            <a:r>
              <a:rPr lang="en-US" dirty="0">
                <a:solidFill>
                  <a:schemeClr val="accent5">
                    <a:lumMod val="20000"/>
                    <a:lumOff val="80000"/>
                  </a:schemeClr>
                </a:solidFill>
              </a:rPr>
              <a:t>Instance</a:t>
            </a:r>
            <a:r>
              <a:rPr lang="en-US" dirty="0"/>
              <a:t> (or object members)</a:t>
            </a:r>
          </a:p>
          <a:p>
            <a:pPr lvl="1">
              <a:lnSpc>
                <a:spcPct val="100000"/>
              </a:lnSpc>
            </a:pPr>
            <a:r>
              <a:rPr lang="en-US" dirty="0">
                <a:solidFill>
                  <a:schemeClr val="accent5">
                    <a:lumMod val="20000"/>
                    <a:lumOff val="80000"/>
                  </a:schemeClr>
                </a:solidFill>
              </a:rPr>
              <a:t>Static</a:t>
            </a:r>
            <a:r>
              <a:rPr lang="en-US" dirty="0"/>
              <a:t> (or class members)</a:t>
            </a:r>
          </a:p>
          <a:p>
            <a:pPr>
              <a:lnSpc>
                <a:spcPct val="100000"/>
              </a:lnSpc>
            </a:pPr>
            <a:r>
              <a:rPr lang="en-US" dirty="0">
                <a:solidFill>
                  <a:schemeClr val="accent5">
                    <a:lumMod val="20000"/>
                    <a:lumOff val="80000"/>
                  </a:schemeClr>
                </a:solidFill>
              </a:rPr>
              <a:t>Instance</a:t>
            </a:r>
            <a:r>
              <a:rPr lang="en-US" dirty="0"/>
              <a:t> </a:t>
            </a:r>
            <a:r>
              <a:rPr lang="en-US" dirty="0">
                <a:solidFill>
                  <a:schemeClr val="accent5">
                    <a:lumMod val="20000"/>
                    <a:lumOff val="80000"/>
                  </a:schemeClr>
                </a:solidFill>
              </a:rPr>
              <a:t>members</a:t>
            </a:r>
            <a:r>
              <a:rPr lang="en-US" dirty="0"/>
              <a:t> are specific for each </a:t>
            </a:r>
            <a:r>
              <a:rPr lang="en-US" dirty="0" smtClean="0"/>
              <a:t>object</a:t>
            </a:r>
          </a:p>
          <a:p>
            <a:pPr lvl="1">
              <a:lnSpc>
                <a:spcPct val="100000"/>
              </a:lnSpc>
            </a:pPr>
            <a:r>
              <a:rPr lang="en-US" dirty="0" smtClean="0"/>
              <a:t>Example: different dogs have different name</a:t>
            </a:r>
            <a:endParaRPr lang="en-US" dirty="0"/>
          </a:p>
          <a:p>
            <a:pPr>
              <a:lnSpc>
                <a:spcPct val="100000"/>
              </a:lnSpc>
            </a:pPr>
            <a:r>
              <a:rPr lang="en-US" dirty="0">
                <a:solidFill>
                  <a:schemeClr val="accent5">
                    <a:lumMod val="20000"/>
                    <a:lumOff val="80000"/>
                  </a:schemeClr>
                </a:solidFill>
              </a:rPr>
              <a:t>Static</a:t>
            </a:r>
            <a:r>
              <a:rPr lang="en-US" dirty="0"/>
              <a:t> </a:t>
            </a:r>
            <a:r>
              <a:rPr lang="en-US" dirty="0">
                <a:solidFill>
                  <a:schemeClr val="accent5">
                    <a:lumMod val="20000"/>
                    <a:lumOff val="80000"/>
                  </a:schemeClr>
                </a:solidFill>
              </a:rPr>
              <a:t>members</a:t>
            </a:r>
            <a:r>
              <a:rPr lang="en-US" dirty="0"/>
              <a:t> are common for all instances of a </a:t>
            </a:r>
            <a:r>
              <a:rPr lang="en-US" dirty="0" smtClean="0"/>
              <a:t>class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18803841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idx="1"/>
          </p:nvPr>
        </p:nvSpPr>
        <p:spPr>
          <a:xfrm>
            <a:off x="228600" y="1295400"/>
            <a:ext cx="8686800" cy="5410200"/>
          </a:xfrm>
          <a:noFill/>
          <a:ln/>
        </p:spPr>
        <p:txBody>
          <a:bodyPr/>
          <a:lstStyle/>
          <a:p>
            <a:pPr marL="361950" indent="-361950">
              <a:lnSpc>
                <a:spcPct val="100000"/>
              </a:lnSpc>
              <a:tabLst/>
            </a:pPr>
            <a:r>
              <a:rPr lang="en-US" dirty="0"/>
              <a:t>Example of instance </a:t>
            </a:r>
            <a:r>
              <a:rPr lang="en-US" dirty="0" smtClean="0"/>
              <a:t>member</a:t>
            </a:r>
          </a:p>
          <a:p>
            <a:pPr marL="712788" lvl="1" indent="-350838" defTabSz="893763">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lnSpc>
                <a:spcPct val="100000"/>
              </a:lnSpc>
            </a:pPr>
            <a:r>
              <a:rPr lang="en-US" dirty="0"/>
              <a:t>Each string object has different length</a:t>
            </a:r>
          </a:p>
          <a:p>
            <a:pPr marL="361950" indent="-361950" defTabSz="893763">
              <a:lnSpc>
                <a:spcPct val="100000"/>
              </a:lnSpc>
              <a:tabLst/>
            </a:pPr>
            <a:r>
              <a:rPr lang="en-US" dirty="0" smtClean="0"/>
              <a:t>Example of static member</a:t>
            </a:r>
            <a:endParaRPr lang="en-US" dirty="0"/>
          </a:p>
          <a:p>
            <a:pPr marL="712788" lvl="1" indent="-350838" defTabSz="893763">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lnSpc>
                <a:spcPct val="100000"/>
              </a:lnSpc>
            </a:pPr>
            <a:r>
              <a:rPr lang="en-US" dirty="0"/>
              <a:t>The console is only one (global for the program)</a:t>
            </a:r>
          </a:p>
          <a:p>
            <a:pPr marL="984250" lvl="2" indent="-271463" defTabSz="893763">
              <a:lnSpc>
                <a:spcPct val="100000"/>
              </a:lnSpc>
            </a:pPr>
            <a:r>
              <a:rPr lang="en-US" dirty="0"/>
              <a:t>Reading from the console does not require to create an instance of it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393171786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idx="1"/>
          </p:nvPr>
        </p:nvSpPr>
        <p:spPr/>
        <p:txBody>
          <a:bodyPr/>
          <a:lstStyle/>
          <a:p>
            <a:pPr>
              <a:lnSpc>
                <a:spcPct val="100000"/>
              </a:lnSpc>
            </a:pPr>
            <a:r>
              <a:rPr lang="en-US" dirty="0"/>
              <a:t>Methods manipulate the data of the object </a:t>
            </a:r>
            <a:r>
              <a:rPr lang="en-US" dirty="0" smtClean="0"/>
              <a:t>to which they belong or </a:t>
            </a:r>
            <a:r>
              <a:rPr lang="en-US" dirty="0"/>
              <a:t>perform </a:t>
            </a:r>
            <a:r>
              <a:rPr lang="en-US" dirty="0" smtClean="0"/>
              <a:t>other </a:t>
            </a:r>
            <a:r>
              <a:rPr lang="en-US" dirty="0"/>
              <a:t>tasks</a:t>
            </a:r>
          </a:p>
          <a:p>
            <a:pPr>
              <a:lnSpc>
                <a:spcPct val="100000"/>
              </a:lnSpc>
            </a:pPr>
            <a:r>
              <a:rPr lang="en-US" dirty="0"/>
              <a:t>Examples:</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Console.WriteLine(…)</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Array.GetLength(index)</a:t>
            </a:r>
            <a:endParaRPr lang="en-US" noProof="1">
              <a:solidFill>
                <a:schemeClr val="accent5">
                  <a:lumMod val="20000"/>
                  <a:lumOff val="80000"/>
                </a:schemeClr>
              </a:solidFill>
              <a:latin typeface="Consolas" pitchFamily="49" charset="0"/>
              <a:cs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46082" name="Picture 2" descr="http://jmjacquessport.net/images/topBox.jpg"/>
          <p:cNvPicPr>
            <a:picLocks noChangeAspect="1" noChangeArrowheads="1"/>
          </p:cNvPicPr>
          <p:nvPr/>
        </p:nvPicPr>
        <p:blipFill>
          <a:blip r:embed="rId3" cstate="print"/>
          <a:srcRect/>
          <a:stretch>
            <a:fillRect/>
          </a:stretch>
        </p:blipFill>
        <p:spPr bwMode="auto">
          <a:xfrm>
            <a:off x="7162800" y="4800600"/>
            <a:ext cx="1504950" cy="1647825"/>
          </a:xfrm>
          <a:prstGeom prst="roundRect">
            <a:avLst>
              <a:gd name="adj" fmla="val 11993"/>
            </a:avLst>
          </a:prstGeom>
          <a:noFill/>
        </p:spPr>
      </p:pic>
    </p:spTree>
    <p:extLst>
      <p:ext uri="{BB962C8B-B14F-4D97-AF65-F5344CB8AC3E}">
        <p14:creationId xmlns:p14="http://schemas.microsoft.com/office/powerpoint/2010/main" val="29192878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61950" indent="-361950">
              <a:lnSpc>
                <a:spcPct val="100000"/>
              </a:lnSpc>
              <a:buFont typeface="+mj-lt"/>
              <a:buAutoNum type="arabicPeriod"/>
              <a:tabLst/>
            </a:pPr>
            <a:r>
              <a:rPr lang="en-US" dirty="0" smtClean="0"/>
              <a:t>Creating and Using Objects</a:t>
            </a:r>
            <a:endParaRPr lang="en-US" sz="3000" dirty="0" smtClean="0"/>
          </a:p>
          <a:p>
            <a:pPr marL="361950" indent="-361950">
              <a:lnSpc>
                <a:spcPct val="100000"/>
              </a:lnSpc>
              <a:buFont typeface="+mj-lt"/>
              <a:buAutoNum type="arabicPeriod"/>
              <a:tabLst/>
            </a:pPr>
            <a:r>
              <a:rPr lang="en-US" dirty="0" smtClean="0"/>
              <a:t>Exceptions Handling</a:t>
            </a:r>
          </a:p>
          <a:p>
            <a:pPr marL="361950" indent="-361950">
              <a:lnSpc>
                <a:spcPct val="100000"/>
              </a:lnSpc>
              <a:buFont typeface="+mj-lt"/>
              <a:buAutoNum type="arabicPeriod"/>
              <a:tabLst/>
            </a:pPr>
            <a:r>
              <a:rPr lang="en-US" dirty="0" smtClean="0"/>
              <a:t>Strings and Text Processing</a:t>
            </a:r>
          </a:p>
          <a:p>
            <a:pPr marL="361950" indent="-361950">
              <a:lnSpc>
                <a:spcPct val="100000"/>
              </a:lnSpc>
              <a:buFont typeface="+mj-lt"/>
              <a:buAutoNum type="arabicPeriod"/>
              <a:tabLst/>
            </a:pPr>
            <a:r>
              <a:rPr lang="en-US" dirty="0" smtClean="0"/>
              <a:t>Generics</a:t>
            </a:r>
          </a:p>
          <a:p>
            <a:pPr marL="361950" indent="-361950">
              <a:lnSpc>
                <a:spcPct val="100000"/>
              </a:lnSpc>
              <a:buFont typeface="+mj-lt"/>
              <a:buAutoNum type="arabicPeriod"/>
              <a:tabLst/>
            </a:pPr>
            <a:r>
              <a:rPr lang="en-US" dirty="0" smtClean="0"/>
              <a:t>Collection Classes</a:t>
            </a:r>
          </a:p>
          <a:p>
            <a:pPr marL="361950" indent="-361950">
              <a:lnSpc>
                <a:spcPct val="100000"/>
              </a:lnSpc>
              <a:buFont typeface="+mj-lt"/>
              <a:buAutoNum type="arabicPeriod"/>
              <a:tabLst/>
            </a:pPr>
            <a:r>
              <a:rPr lang="en-US" dirty="0" smtClean="0"/>
              <a:t>Attributes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3" descr="C:\Trash\books3.jpg"/>
          <p:cNvPicPr>
            <a:picLocks noChangeAspect="1" noChangeArrowheads="1"/>
          </p:cNvPicPr>
          <p:nvPr/>
        </p:nvPicPr>
        <p:blipFill>
          <a:blip r:embed="rId3" cstate="print"/>
          <a:srcRect/>
          <a:stretch>
            <a:fillRect/>
          </a:stretch>
        </p:blipFill>
        <p:spPr bwMode="auto">
          <a:xfrm>
            <a:off x="6019800" y="1295400"/>
            <a:ext cx="2606096" cy="3505200"/>
          </a:xfrm>
          <a:prstGeom prst="roundRect">
            <a:avLst>
              <a:gd name="adj" fmla="val 8594"/>
            </a:avLst>
          </a:prstGeom>
          <a:solidFill>
            <a:srgbClr val="FFFFFF">
              <a:shade val="85000"/>
            </a:srgbClr>
          </a:solidFill>
          <a:ln>
            <a:noFill/>
          </a:ln>
          <a:effectLst>
            <a:reflection blurRad="12700" stA="38000" endPos="13000" dist="5000" dir="5400000" sy="-100000" algn="bl" rotWithShape="0"/>
          </a:effectLst>
        </p:spPr>
      </p:pic>
    </p:spTree>
    <p:extLst>
      <p:ext uri="{BB962C8B-B14F-4D97-AF65-F5344CB8AC3E}">
        <p14:creationId xmlns:p14="http://schemas.microsoft.com/office/powerpoint/2010/main" val="1096846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idx="1"/>
          </p:nvPr>
        </p:nvSpPr>
        <p:spPr/>
        <p:txBody>
          <a:bodyPr/>
          <a:lstStyle/>
          <a:p>
            <a:pPr>
              <a:lnSpc>
                <a:spcPct val="100000"/>
              </a:lnSpc>
            </a:pPr>
            <a:r>
              <a:rPr lang="en-US" dirty="0" smtClean="0"/>
              <a:t>Instance methods manipulate </a:t>
            </a:r>
            <a:r>
              <a:rPr lang="en-US" dirty="0"/>
              <a:t>the data of a specified object or perform any other tasks</a:t>
            </a:r>
          </a:p>
          <a:p>
            <a:pPr lvl="1">
              <a:lnSpc>
                <a:spcPct val="100000"/>
              </a:lnSpc>
            </a:pPr>
            <a:r>
              <a:rPr lang="en-US" dirty="0"/>
              <a:t>If a value is returned, it depends on the </a:t>
            </a:r>
            <a:r>
              <a:rPr lang="en-US" dirty="0" smtClean="0"/>
              <a:t>particular class instance</a:t>
            </a:r>
            <a:endParaRPr lang="en-US" dirty="0"/>
          </a:p>
          <a:p>
            <a:pPr>
              <a:lnSpc>
                <a:spcPct val="100000"/>
              </a:lnSpc>
            </a:pPr>
            <a:r>
              <a:rPr lang="en-US" dirty="0"/>
              <a:t>Syntax:</a:t>
            </a:r>
          </a:p>
          <a:p>
            <a:pPr lvl="1">
              <a:lnSpc>
                <a:spcPct val="100000"/>
              </a:lnSpc>
            </a:pPr>
            <a:r>
              <a:rPr lang="en-US" dirty="0"/>
              <a:t>The name of the instance, followed by the name of the method, separated by dot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Tree>
    <p:extLst>
      <p:ext uri="{BB962C8B-B14F-4D97-AF65-F5344CB8AC3E}">
        <p14:creationId xmlns:p14="http://schemas.microsoft.com/office/powerpoint/2010/main" val="19799887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idx="1"/>
          </p:nvPr>
        </p:nvSpPr>
        <p:spPr>
          <a:xfrm>
            <a:off x="228600" y="1179008"/>
            <a:ext cx="8686800" cy="5486400"/>
          </a:xfrm>
          <a:noFill/>
          <a:ln/>
        </p:spPr>
        <p:txBody>
          <a:bodyPr/>
          <a:lstStyle/>
          <a:p>
            <a:pPr>
              <a:lnSpc>
                <a:spcPct val="100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63556" name="Rectangle 4"/>
          <p:cNvSpPr>
            <a:spLocks noChangeArrowheads="1"/>
          </p:cNvSpPr>
          <p:nvPr/>
        </p:nvSpPr>
        <p:spPr bwMode="auto">
          <a:xfrm>
            <a:off x="755650" y="1908504"/>
            <a:ext cx="7489825" cy="16004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6004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Tree>
    <p:extLst>
      <p:ext uri="{BB962C8B-B14F-4D97-AF65-F5344CB8AC3E}">
        <p14:creationId xmlns:p14="http://schemas.microsoft.com/office/powerpoint/2010/main" val="245393116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idx="1"/>
          </p:nvPr>
        </p:nvSpPr>
        <p:spPr/>
        <p:txBody>
          <a:bodyPr/>
          <a:lstStyle/>
          <a:p>
            <a:pPr>
              <a:lnSpc>
                <a:spcPct val="100000"/>
              </a:lnSpc>
            </a:pPr>
            <a:r>
              <a:rPr lang="en-US" dirty="0" smtClean="0"/>
              <a:t>Static methods are common </a:t>
            </a:r>
            <a:r>
              <a:rPr lang="en-US" dirty="0"/>
              <a:t>for all instances of a </a:t>
            </a:r>
            <a:r>
              <a:rPr lang="en-US" dirty="0" smtClean="0"/>
              <a:t>class (shared between all instances)</a:t>
            </a:r>
            <a:endParaRPr lang="en-US" dirty="0"/>
          </a:p>
          <a:p>
            <a:pPr lvl="1">
              <a:lnSpc>
                <a:spcPct val="100000"/>
              </a:lnSpc>
            </a:pPr>
            <a:r>
              <a:rPr lang="en-US" dirty="0"/>
              <a:t>Returned value depends only on the </a:t>
            </a:r>
            <a:r>
              <a:rPr lang="en-US" dirty="0" smtClean="0"/>
              <a:t>passed parameters</a:t>
            </a:r>
          </a:p>
          <a:p>
            <a:pPr lvl="1">
              <a:lnSpc>
                <a:spcPct val="100000"/>
              </a:lnSpc>
            </a:pPr>
            <a:r>
              <a:rPr lang="en-US" dirty="0" smtClean="0"/>
              <a:t>No particular class instance is available</a:t>
            </a:r>
            <a:endParaRPr lang="en-US" dirty="0"/>
          </a:p>
          <a:p>
            <a:pPr>
              <a:lnSpc>
                <a:spcPct val="100000"/>
              </a:lnSpc>
            </a:pPr>
            <a:r>
              <a:rPr lang="en-US" dirty="0"/>
              <a:t>Syntax:</a:t>
            </a:r>
          </a:p>
          <a:p>
            <a:pPr lvl="1">
              <a:lnSpc>
                <a:spcPct val="100000"/>
              </a:lnSpc>
            </a:pPr>
            <a:r>
              <a:rPr lang="en-US" dirty="0"/>
              <a:t>The name of the class, followed by the name of the method, separated by dot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extLst>
      <p:ext uri="{BB962C8B-B14F-4D97-AF65-F5344CB8AC3E}">
        <p14:creationId xmlns:p14="http://schemas.microsoft.com/office/powerpoint/2010/main" val="375179811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669699" name="Rectangle 3"/>
          <p:cNvSpPr>
            <a:spLocks noChangeArrowheads="1"/>
          </p:cNvSpPr>
          <p:nvPr/>
        </p:nvSpPr>
        <p:spPr bwMode="auto">
          <a:xfrm>
            <a:off x="685802" y="1462088"/>
            <a:ext cx="777239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2192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2192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81600" y="3259266"/>
            <a:ext cx="1371600" cy="931734"/>
          </a:xfrm>
          <a:prstGeom prst="wedgeRoundRectCallout">
            <a:avLst>
              <a:gd name="adj1" fmla="val -73208"/>
              <a:gd name="adj2" fmla="val 6326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495800"/>
            <a:ext cx="1371600" cy="931734"/>
          </a:xfrm>
          <a:prstGeom prst="wedgeRoundRectCallout">
            <a:avLst>
              <a:gd name="adj1" fmla="val -290210"/>
              <a:gd name="adj2" fmla="val 1404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518995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a:t>Constructors</a:t>
            </a:r>
          </a:p>
        </p:txBody>
      </p:sp>
      <p:sp>
        <p:nvSpPr>
          <p:cNvPr id="580611" name="Rectangle 3"/>
          <p:cNvSpPr>
            <a:spLocks noGrp="1" noChangeArrowheads="1"/>
          </p:cNvSpPr>
          <p:nvPr>
            <p:ph idx="1"/>
          </p:nvPr>
        </p:nvSpPr>
        <p:spPr/>
        <p:txBody>
          <a:bodyPr/>
          <a:lstStyle/>
          <a:p>
            <a:pPr>
              <a:lnSpc>
                <a:spcPct val="100000"/>
              </a:lnSpc>
            </a:pPr>
            <a:r>
              <a:rPr lang="en-US" dirty="0"/>
              <a:t>Constructors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lnSpc>
                <a:spcPct val="100000"/>
              </a:lnSpc>
            </a:pPr>
            <a:r>
              <a:rPr lang="en-US" dirty="0"/>
              <a:t>Executed </a:t>
            </a:r>
            <a:r>
              <a:rPr lang="en-US" dirty="0" smtClean="0"/>
              <a:t>when </a:t>
            </a:r>
            <a:r>
              <a:rPr lang="en-US" dirty="0"/>
              <a:t>an object of a given type is </a:t>
            </a:r>
            <a:r>
              <a:rPr lang="en-US" dirty="0" smtClean="0"/>
              <a:t>being created</a:t>
            </a:r>
            <a:endParaRPr lang="en-US" dirty="0"/>
          </a:p>
          <a:p>
            <a:pPr lvl="1">
              <a:lnSpc>
                <a:spcPct val="100000"/>
              </a:lnSpc>
            </a:pPr>
            <a:r>
              <a:rPr lang="en-US" dirty="0"/>
              <a:t>Have the same name as the </a:t>
            </a:r>
            <a:r>
              <a:rPr lang="en-US" dirty="0" smtClean="0"/>
              <a:t>class that holds them</a:t>
            </a:r>
            <a:endParaRPr lang="en-US" dirty="0"/>
          </a:p>
          <a:p>
            <a:pPr lvl="1">
              <a:lnSpc>
                <a:spcPct val="100000"/>
              </a:lnSpc>
            </a:pPr>
            <a:r>
              <a:rPr lang="en-US" dirty="0" smtClean="0"/>
              <a:t>Do not </a:t>
            </a:r>
            <a:r>
              <a:rPr lang="en-US" dirty="0"/>
              <a:t>return a value</a:t>
            </a:r>
          </a:p>
          <a:p>
            <a:pPr>
              <a:lnSpc>
                <a:spcPct val="100000"/>
              </a:lnSpc>
            </a:pPr>
            <a:r>
              <a:rPr lang="en-US" dirty="0"/>
              <a:t>A class may have several constructors with different </a:t>
            </a:r>
            <a:r>
              <a:rPr lang="en-US" dirty="0" smtClean="0"/>
              <a:t>set of parameters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109123145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idx="1"/>
          </p:nvPr>
        </p:nvSpPr>
        <p:spPr/>
        <p:txBody>
          <a:bodyPr/>
          <a:lstStyle/>
          <a:p>
            <a:pPr>
              <a:lnSpc>
                <a:spcPct val="100000"/>
              </a:lnSpc>
            </a:pPr>
            <a:r>
              <a:rPr lang="en-US" dirty="0"/>
              <a:t>Constructor is invoked by the </a:t>
            </a:r>
            <a:r>
              <a:rPr lang="en-US" dirty="0">
                <a:solidFill>
                  <a:schemeClr val="accent5">
                    <a:lumMod val="20000"/>
                    <a:lumOff val="80000"/>
                  </a:schemeClr>
                </a:solidFill>
                <a:effectLst>
                  <a:outerShdw blurRad="38100" dist="38100" dir="2700000" algn="tl">
                    <a:srgbClr val="000000"/>
                  </a:outerShdw>
                </a:effectLst>
              </a:rPr>
              <a:t>new</a:t>
            </a:r>
            <a:r>
              <a:rPr lang="en-US" dirty="0"/>
              <a:t> operator</a:t>
            </a:r>
          </a:p>
          <a:p>
            <a:pPr>
              <a:lnSpc>
                <a:spcPct val="100000"/>
              </a:lnSpc>
            </a:pPr>
            <a:endParaRPr lang="en-US" dirty="0"/>
          </a:p>
          <a:p>
            <a:pPr>
              <a:lnSpc>
                <a:spcPct val="100000"/>
              </a:lnSpc>
            </a:pPr>
            <a:r>
              <a:rPr lang="en-US" dirty="0" smtClean="0"/>
              <a:t>Examples</a:t>
            </a:r>
            <a:r>
              <a:rPr lang="en-US" dirty="0"/>
              <a:t>:</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641028" name="Rectangle 4"/>
          <p:cNvSpPr>
            <a:spLocks noChangeArrowheads="1"/>
          </p:cNvSpPr>
          <p:nvPr/>
        </p:nvSpPr>
        <p:spPr bwMode="auto">
          <a:xfrm>
            <a:off x="685800" y="29718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String("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Hello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 = "Hello!"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33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657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324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0100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6958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Int32(1024);</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3513182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idx="1"/>
          </p:nvPr>
        </p:nvSpPr>
        <p:spPr/>
        <p:txBody>
          <a:bodyPr/>
          <a:lstStyle/>
          <a:p>
            <a:pPr>
              <a:lnSpc>
                <a:spcPct val="100000"/>
              </a:lnSpc>
            </a:pPr>
            <a:r>
              <a:rPr lang="en-US" dirty="0"/>
              <a:t>Structures are similar to classes</a:t>
            </a:r>
          </a:p>
          <a:p>
            <a:pPr>
              <a:lnSpc>
                <a:spcPct val="100000"/>
              </a:lnSpc>
            </a:pPr>
            <a:r>
              <a:rPr lang="en-US" dirty="0" smtClean="0"/>
              <a:t>Structures </a:t>
            </a:r>
            <a:r>
              <a:rPr lang="en-US" dirty="0"/>
              <a:t>are usually used for storing data structures, without any other </a:t>
            </a:r>
            <a:r>
              <a:rPr lang="en-US" dirty="0" smtClean="0"/>
              <a:t>functionality</a:t>
            </a:r>
          </a:p>
          <a:p>
            <a:pPr>
              <a:lnSpc>
                <a:spcPct val="100000"/>
              </a:lnSpc>
            </a:pPr>
            <a:r>
              <a:rPr lang="en-US" dirty="0" smtClean="0"/>
              <a:t>Structures can have fields, properties, etc.</a:t>
            </a:r>
          </a:p>
          <a:p>
            <a:pPr lvl="1">
              <a:lnSpc>
                <a:spcPct val="100000"/>
              </a:lnSpc>
            </a:pPr>
            <a:r>
              <a:rPr lang="en-US" dirty="0" smtClean="0"/>
              <a:t>Using methods is not recommended</a:t>
            </a:r>
          </a:p>
          <a:p>
            <a:pPr>
              <a:lnSpc>
                <a:spcPct val="100000"/>
              </a:lnSpc>
            </a:pPr>
            <a:r>
              <a:rPr lang="en-US" dirty="0" smtClean="0"/>
              <a:t>Structures are </a:t>
            </a:r>
            <a:r>
              <a:rPr lang="en-US" dirty="0" smtClean="0">
                <a:solidFill>
                  <a:schemeClr val="accent5">
                    <a:lumMod val="20000"/>
                    <a:lumOff val="80000"/>
                  </a:schemeClr>
                </a:solidFill>
              </a:rPr>
              <a:t>value types</a:t>
            </a:r>
            <a:r>
              <a:rPr lang="en-US" dirty="0" smtClean="0"/>
              <a:t>, and classes are </a:t>
            </a:r>
            <a:r>
              <a:rPr lang="en-US" dirty="0" smtClean="0">
                <a:solidFill>
                  <a:schemeClr val="accent5">
                    <a:lumMod val="20000"/>
                    <a:lumOff val="80000"/>
                  </a:schemeClr>
                </a:solidFill>
              </a:rPr>
              <a:t>reference types</a:t>
            </a:r>
            <a:r>
              <a:rPr lang="en-US" dirty="0" smtClean="0"/>
              <a:t> (this will be discussed later)</a:t>
            </a:r>
            <a:endParaRPr lang="en-US" dirty="0"/>
          </a:p>
          <a:p>
            <a:pPr>
              <a:lnSpc>
                <a:spcPct val="100000"/>
              </a:lnSpc>
            </a:pPr>
            <a:r>
              <a:rPr lang="en-US" dirty="0"/>
              <a:t>Example of structure</a:t>
            </a:r>
          </a:p>
          <a:p>
            <a:pPr lvl="1">
              <a:lnSpc>
                <a:spcPct val="100000"/>
              </a:lnSpc>
            </a:pPr>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75659459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a:t>What is a Namespace?</a:t>
            </a:r>
          </a:p>
        </p:txBody>
      </p:sp>
      <p:sp>
        <p:nvSpPr>
          <p:cNvPr id="634883" name="Rectangle 3"/>
          <p:cNvSpPr>
            <a:spLocks noGrp="1" noChangeArrowheads="1"/>
          </p:cNvSpPr>
          <p:nvPr>
            <p:ph idx="1"/>
          </p:nvPr>
        </p:nvSpPr>
        <p:spPr>
          <a:xfrm>
            <a:off x="228600" y="914400"/>
            <a:ext cx="8686800" cy="5715000"/>
          </a:xfrm>
        </p:spPr>
        <p:txBody>
          <a:bodyPr/>
          <a:lstStyle/>
          <a:p>
            <a:pPr>
              <a:lnSpc>
                <a:spcPct val="100000"/>
              </a:lnSpc>
            </a:pPr>
            <a:r>
              <a:rPr lang="en-US" dirty="0"/>
              <a:t>Namespaces are used to organize the source </a:t>
            </a:r>
            <a:r>
              <a:rPr lang="en-US" dirty="0" smtClean="0"/>
              <a:t>code into more logical and manageable way</a:t>
            </a:r>
            <a:endParaRPr lang="en-US" dirty="0"/>
          </a:p>
          <a:p>
            <a:pPr>
              <a:lnSpc>
                <a:spcPct val="100000"/>
              </a:lnSpc>
            </a:pPr>
            <a:r>
              <a:rPr lang="en-US" dirty="0"/>
              <a:t>Namespaces </a:t>
            </a:r>
            <a:r>
              <a:rPr lang="en-US" dirty="0" smtClean="0"/>
              <a:t>can contain</a:t>
            </a:r>
            <a:endParaRPr lang="en-US" dirty="0"/>
          </a:p>
          <a:p>
            <a:pPr lvl="1">
              <a:lnSpc>
                <a:spcPct val="100000"/>
              </a:lnSpc>
            </a:pPr>
            <a:r>
              <a:rPr lang="en-US" dirty="0"/>
              <a:t>Definitions of classes, </a:t>
            </a:r>
            <a:r>
              <a:rPr lang="en-US" dirty="0" smtClean="0"/>
              <a:t>structures, interfaces </a:t>
            </a:r>
            <a:r>
              <a:rPr lang="en-US" dirty="0"/>
              <a:t>and other </a:t>
            </a:r>
            <a:r>
              <a:rPr lang="en-US" dirty="0" smtClean="0"/>
              <a:t>types and other namespaces</a:t>
            </a:r>
          </a:p>
          <a:p>
            <a:pPr>
              <a:lnSpc>
                <a:spcPct val="100000"/>
              </a:lnSpc>
            </a:pPr>
            <a:r>
              <a:rPr lang="en-US" dirty="0" smtClean="0"/>
              <a:t>Namespaces can contain other namespaces</a:t>
            </a:r>
          </a:p>
          <a:p>
            <a:pPr>
              <a:lnSpc>
                <a:spcPct val="100000"/>
              </a:lnSpc>
            </a:pPr>
            <a:r>
              <a:rPr lang="en-US" dirty="0" smtClean="0"/>
              <a:t>For example: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ct val="1000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354360819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idx="1"/>
          </p:nvPr>
        </p:nvSpPr>
        <p:spPr/>
        <p:txBody>
          <a:bodyPr/>
          <a:lstStyle/>
          <a:p>
            <a:pPr>
              <a:lnSpc>
                <a:spcPct val="100000"/>
              </a:lnSpc>
            </a:pPr>
            <a:r>
              <a:rPr lang="en-US" dirty="0"/>
              <a:t>A full name of a class is the name of the class preceded by the name of </a:t>
            </a:r>
            <a:r>
              <a:rPr lang="en-US" dirty="0" smtClean="0"/>
              <a:t>its namespace</a:t>
            </a:r>
            <a:endParaRPr lang="en-US" dirty="0"/>
          </a:p>
          <a:p>
            <a:pPr>
              <a:lnSpc>
                <a:spcPct val="100000"/>
              </a:lnSpc>
              <a:buFontTx/>
              <a:buNone/>
            </a:pPr>
            <a:endParaRPr lang="en-US" dirty="0"/>
          </a:p>
          <a:p>
            <a:pPr>
              <a:lnSpc>
                <a:spcPct val="100000"/>
              </a:lnSpc>
              <a:spcBef>
                <a:spcPts val="1200"/>
              </a:spcBef>
            </a:pPr>
            <a:r>
              <a:rPr lang="en-US" dirty="0" smtClean="0"/>
              <a:t>Example:</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lnSpc>
                <a:spcPct val="100000"/>
              </a:lnSpc>
            </a:pPr>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extLst>
      <p:ext uri="{BB962C8B-B14F-4D97-AF65-F5344CB8AC3E}">
        <p14:creationId xmlns:p14="http://schemas.microsoft.com/office/powerpoint/2010/main" val="222343362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idx="1"/>
          </p:nvPr>
        </p:nvSpPr>
        <p:spPr>
          <a:xfrm>
            <a:off x="228600" y="1066800"/>
            <a:ext cx="8686800" cy="5562600"/>
          </a:xfrm>
        </p:spPr>
        <p:txBody>
          <a:bodyPr/>
          <a:lstStyle/>
          <a:p>
            <a:pPr>
              <a:tabLst>
                <a:tab pos="271463" algn="l"/>
              </a:tabLst>
            </a:pPr>
            <a:r>
              <a:rPr lang="en-US" dirty="0"/>
              <a:t>The </a:t>
            </a:r>
            <a:r>
              <a:rPr lang="en-US" dirty="0">
                <a:solidFill>
                  <a:schemeClr val="accent5">
                    <a:lumMod val="20000"/>
                    <a:lumOff val="80000"/>
                  </a:schemeClr>
                </a:solidFill>
              </a:rPr>
              <a:t>using</a:t>
            </a:r>
            <a:r>
              <a:rPr lang="en-US" dirty="0"/>
              <a:t> </a:t>
            </a:r>
            <a:r>
              <a:rPr lang="en-US" dirty="0" smtClean="0"/>
              <a:t>directive in C#:</a:t>
            </a:r>
            <a:endParaRPr lang="en-US" dirty="0"/>
          </a:p>
          <a:p>
            <a:pPr>
              <a:tabLst>
                <a:tab pos="271463" algn="l"/>
              </a:tabLst>
            </a:pPr>
            <a:endParaRPr lang="en-US" dirty="0"/>
          </a:p>
          <a:p>
            <a:pPr>
              <a:tabLst>
                <a:tab pos="271463" algn="l"/>
              </a:tabLst>
            </a:pPr>
            <a:r>
              <a:rPr lang="en-US" dirty="0" smtClean="0"/>
              <a:t>Allows using types </a:t>
            </a:r>
            <a:r>
              <a:rPr lang="en-US" dirty="0"/>
              <a:t>in a namespace, without specifying </a:t>
            </a:r>
            <a:r>
              <a:rPr lang="en-US" dirty="0" smtClean="0"/>
              <a:t>their </a:t>
            </a:r>
            <a:r>
              <a:rPr lang="en-US" dirty="0"/>
              <a:t>full name</a:t>
            </a:r>
          </a:p>
          <a:p>
            <a:pPr>
              <a:buFontTx/>
              <a:buNone/>
              <a:tabLst>
                <a:tab pos="271463" algn="l"/>
              </a:tabLst>
            </a:pPr>
            <a:r>
              <a:rPr lang="en-US" dirty="0"/>
              <a:t>	Example:</a:t>
            </a:r>
          </a:p>
          <a:p>
            <a:endParaRPr lang="en-US" dirty="0"/>
          </a:p>
          <a:p>
            <a:pPr>
              <a:spcBef>
                <a:spcPts val="3600"/>
              </a:spcBef>
              <a:buFontTx/>
              <a:buNone/>
            </a:pPr>
            <a:r>
              <a:rPr lang="en-US" dirty="0"/>
              <a:t>	instead of</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extLst>
      <p:ext uri="{BB962C8B-B14F-4D97-AF65-F5344CB8AC3E}">
        <p14:creationId xmlns:p14="http://schemas.microsoft.com/office/powerpoint/2010/main" val="40945483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495800"/>
            <a:ext cx="8229600" cy="685800"/>
          </a:xfrm>
        </p:spPr>
        <p:txBody>
          <a:bodyPr/>
          <a:lstStyle/>
          <a:p>
            <a:r>
              <a:rPr lang="en-US" dirty="0" smtClean="0"/>
              <a:t>Using Classes and Objects</a:t>
            </a:r>
            <a:endParaRPr lang="en-US" dirty="0"/>
          </a:p>
        </p:txBody>
      </p:sp>
      <p:sp>
        <p:nvSpPr>
          <p:cNvPr id="6" name="Subtitle 5"/>
          <p:cNvSpPr>
            <a:spLocks noGrp="1"/>
          </p:cNvSpPr>
          <p:nvPr>
            <p:ph type="subTitle" idx="1"/>
          </p:nvPr>
        </p:nvSpPr>
        <p:spPr>
          <a:xfrm>
            <a:off x="457200" y="5298279"/>
            <a:ext cx="8229600" cy="569120"/>
          </a:xfrm>
        </p:spPr>
        <p:txBody>
          <a:bodyPr/>
          <a:lstStyle/>
          <a:p>
            <a:r>
              <a:rPr lang="en-US" dirty="0" smtClean="0"/>
              <a:t>Using the Standard .NET Framework Classes</a:t>
            </a:r>
            <a:endParaRPr lang="en-US" dirty="0"/>
          </a:p>
        </p:txBody>
      </p:sp>
      <p:pic>
        <p:nvPicPr>
          <p:cNvPr id="7" name="Picture 3" descr="C:\Trash\3d-objects.png"/>
          <p:cNvPicPr>
            <a:picLocks noChangeAspect="1" noChangeArrowheads="1"/>
          </p:cNvPicPr>
          <p:nvPr/>
        </p:nvPicPr>
        <p:blipFill>
          <a:blip r:embed="rId3" cstate="print">
            <a:duotone>
              <a:prstClr val="black"/>
              <a:schemeClr val="tx2">
                <a:tint val="45000"/>
                <a:satMod val="400000"/>
              </a:schemeClr>
            </a:duotone>
            <a:lum bright="10000" contrast="20000"/>
          </a:blip>
          <a:srcRect/>
          <a:stretch>
            <a:fillRect/>
          </a:stretch>
        </p:blipFill>
        <p:spPr bwMode="auto">
          <a:xfrm>
            <a:off x="2698897" y="1219200"/>
            <a:ext cx="3746206" cy="2640766"/>
          </a:xfrm>
          <a:prstGeom prst="rect">
            <a:avLst/>
          </a:prstGeom>
          <a:noFill/>
          <a:effectLst>
            <a:glow rad="63500">
              <a:schemeClr val="accent4">
                <a:satMod val="175000"/>
                <a:alpha val="40000"/>
              </a:schemeClr>
            </a:glow>
            <a:softEdge rad="31750"/>
          </a:effectLst>
        </p:spPr>
      </p:pic>
    </p:spTree>
    <p:extLst>
      <p:ext uri="{BB962C8B-B14F-4D97-AF65-F5344CB8AC3E}">
        <p14:creationId xmlns:p14="http://schemas.microsoft.com/office/powerpoint/2010/main" val="392693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idx="1"/>
          </p:nvPr>
        </p:nvSpPr>
        <p:spPr>
          <a:xfrm>
            <a:off x="228600" y="1143000"/>
            <a:ext cx="8686800" cy="5562600"/>
          </a:xfrm>
        </p:spPr>
        <p:txBody>
          <a:bodyPr/>
          <a:lstStyle/>
          <a:p>
            <a:pPr>
              <a:lnSpc>
                <a:spcPct val="100000"/>
              </a:lnSpc>
            </a:pPr>
            <a:r>
              <a:rPr lang="en-US" dirty="0"/>
              <a:t>CTS defines </a:t>
            </a:r>
            <a:r>
              <a:rPr lang="en-US" dirty="0" smtClean="0"/>
              <a:t>all data </a:t>
            </a:r>
            <a:r>
              <a:rPr lang="en-US" dirty="0">
                <a:solidFill>
                  <a:schemeClr val="accent5">
                    <a:lumMod val="20000"/>
                    <a:lumOff val="80000"/>
                  </a:schemeClr>
                </a:solidFill>
              </a:rPr>
              <a:t>types</a:t>
            </a:r>
            <a:r>
              <a:rPr lang="en-US" dirty="0"/>
              <a:t> supported in .NET Framework</a:t>
            </a:r>
          </a:p>
          <a:p>
            <a:pPr lvl="1">
              <a:lnSpc>
                <a:spcPct val="100000"/>
              </a:lnSpc>
            </a:pPr>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lnSpc>
                <a:spcPct val="100000"/>
              </a:lnSpc>
            </a:pPr>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lnSpc>
                <a:spcPct val="100000"/>
              </a:lnSpc>
            </a:pPr>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lnSpc>
                <a:spcPct val="100000"/>
              </a:lnSpc>
            </a:pPr>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lnSpc>
                <a:spcPct val="100000"/>
              </a:lnSpc>
            </a:pPr>
            <a:r>
              <a:rPr lang="en-US" dirty="0"/>
              <a:t>Etc</a:t>
            </a:r>
            <a:r>
              <a:rPr lang="en-US" dirty="0" smtClean="0"/>
              <a:t>.</a:t>
            </a:r>
            <a:endParaRPr lang="en-US" dirty="0"/>
          </a:p>
          <a:p>
            <a:pPr>
              <a:lnSpc>
                <a:spcPct val="100000"/>
              </a:lnSpc>
            </a:pPr>
            <a:r>
              <a:rPr lang="en-US" dirty="0" smtClean="0"/>
              <a:t>Object-oriented by design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94210" name="Picture 2" descr="http://www.faqs.org/photo-dict/photofiles/list/2723/3628river_stones.jpg"/>
          <p:cNvPicPr>
            <a:picLocks noChangeAspect="1" noChangeArrowheads="1"/>
          </p:cNvPicPr>
          <p:nvPr/>
        </p:nvPicPr>
        <p:blipFill>
          <a:blip r:embed="rId3" cstate="screen"/>
          <a:srcRect/>
          <a:stretch>
            <a:fillRect/>
          </a:stretch>
        </p:blipFill>
        <p:spPr bwMode="auto">
          <a:xfrm>
            <a:off x="6324600" y="4800600"/>
            <a:ext cx="2268372" cy="1519809"/>
          </a:xfrm>
          <a:prstGeom prst="roundRect">
            <a:avLst>
              <a:gd name="adj" fmla="val 6750"/>
            </a:avLst>
          </a:prstGeom>
          <a:noFill/>
        </p:spPr>
      </p:pic>
    </p:spTree>
    <p:extLst>
      <p:ext uri="{BB962C8B-B14F-4D97-AF65-F5344CB8AC3E}">
        <p14:creationId xmlns:p14="http://schemas.microsoft.com/office/powerpoint/2010/main" val="375474140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idx="1"/>
          </p:nvPr>
        </p:nvSpPr>
        <p:spPr/>
        <p:txBody>
          <a:bodyPr/>
          <a:lstStyle/>
          <a:p>
            <a:pPr>
              <a:lnSpc>
                <a:spcPct val="100000"/>
              </a:lnSpc>
            </a:pPr>
            <a:r>
              <a:rPr lang="en-US" dirty="0"/>
              <a:t>CTS is common for all .NET languages</a:t>
            </a:r>
          </a:p>
          <a:p>
            <a:pPr lvl="1">
              <a:lnSpc>
                <a:spcPct val="100000"/>
              </a:lnSpc>
            </a:pPr>
            <a:r>
              <a:rPr lang="en-US" dirty="0"/>
              <a:t>C#, VB.NET, J#, </a:t>
            </a:r>
            <a:r>
              <a:rPr lang="en-US" noProof="1"/>
              <a:t>JScript.NET</a:t>
            </a:r>
            <a:r>
              <a:rPr lang="en-US" dirty="0"/>
              <a:t>, ...</a:t>
            </a:r>
          </a:p>
          <a:p>
            <a:pPr>
              <a:lnSpc>
                <a:spcPct val="100000"/>
              </a:lnSpc>
            </a:pPr>
            <a:r>
              <a:rPr lang="en-US" dirty="0"/>
              <a:t>CTS type mappings: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3239722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idx="1"/>
          </p:nvPr>
        </p:nvSpPr>
        <p:spPr>
          <a:xfrm>
            <a:off x="323850" y="1066800"/>
            <a:ext cx="8496300" cy="5502275"/>
          </a:xfrm>
        </p:spPr>
        <p:txBody>
          <a:bodyPr/>
          <a:lstStyle/>
          <a:p>
            <a:pPr>
              <a:lnSpc>
                <a:spcPct val="100000"/>
              </a:lnSpc>
            </a:pPr>
            <a:r>
              <a:rPr lang="en-US" dirty="0"/>
              <a:t>In CTS there are two categories of types</a:t>
            </a:r>
          </a:p>
          <a:p>
            <a:pPr lvl="1">
              <a:lnSpc>
                <a:spcPct val="100000"/>
              </a:lnSpc>
            </a:pPr>
            <a:r>
              <a:rPr lang="en-US" dirty="0">
                <a:solidFill>
                  <a:schemeClr val="accent5">
                    <a:lumMod val="20000"/>
                    <a:lumOff val="80000"/>
                  </a:schemeClr>
                </a:solidFill>
              </a:rPr>
              <a:t>Value</a:t>
            </a:r>
            <a:r>
              <a:rPr lang="en-US" i="1" dirty="0">
                <a:solidFill>
                  <a:schemeClr val="accent5">
                    <a:lumMod val="20000"/>
                    <a:lumOff val="80000"/>
                  </a:schemeClr>
                </a:solidFill>
              </a:rPr>
              <a:t> </a:t>
            </a:r>
            <a:r>
              <a:rPr lang="en-US" dirty="0">
                <a:solidFill>
                  <a:schemeClr val="accent5">
                    <a:lumMod val="20000"/>
                    <a:lumOff val="80000"/>
                  </a:schemeClr>
                </a:solidFill>
              </a:rPr>
              <a:t>types</a:t>
            </a:r>
          </a:p>
          <a:p>
            <a:pPr lvl="1">
              <a:lnSpc>
                <a:spcPct val="100000"/>
              </a:lnSpc>
            </a:pPr>
            <a:r>
              <a:rPr lang="en-US" dirty="0">
                <a:solidFill>
                  <a:schemeClr val="accent5">
                    <a:lumMod val="20000"/>
                    <a:lumOff val="80000"/>
                  </a:schemeClr>
                </a:solidFill>
              </a:rPr>
              <a:t>Reference types</a:t>
            </a:r>
          </a:p>
          <a:p>
            <a:pPr>
              <a:lnSpc>
                <a:spcPct val="100000"/>
              </a:lnSpc>
            </a:pPr>
            <a:r>
              <a:rPr lang="en-US" dirty="0"/>
              <a:t>Placed in different areas of memory</a:t>
            </a:r>
          </a:p>
          <a:p>
            <a:pPr lvl="1">
              <a:lnSpc>
                <a:spcPct val="100000"/>
              </a:lnSpc>
            </a:pPr>
            <a:r>
              <a:rPr lang="en-US" dirty="0"/>
              <a:t>Value types live in the </a:t>
            </a:r>
            <a:r>
              <a:rPr lang="en-US" dirty="0">
                <a:solidFill>
                  <a:schemeClr val="accent5">
                    <a:lumMod val="20000"/>
                    <a:lumOff val="80000"/>
                  </a:schemeClr>
                </a:solidFill>
              </a:rPr>
              <a:t>execution stack</a:t>
            </a:r>
          </a:p>
          <a:p>
            <a:pPr lvl="2">
              <a:lnSpc>
                <a:spcPct val="100000"/>
              </a:lnSpc>
            </a:pPr>
            <a:r>
              <a:rPr lang="en-US" dirty="0"/>
              <a:t>Freed when become out of scope</a:t>
            </a:r>
          </a:p>
          <a:p>
            <a:pPr lvl="1">
              <a:lnSpc>
                <a:spcPct val="100000"/>
              </a:lnSpc>
            </a:pPr>
            <a:r>
              <a:rPr lang="en-US" dirty="0"/>
              <a:t>Reference types live in the </a:t>
            </a:r>
            <a:r>
              <a:rPr lang="en-US" dirty="0">
                <a:solidFill>
                  <a:schemeClr val="accent5">
                    <a:lumMod val="20000"/>
                    <a:lumOff val="80000"/>
                  </a:schemeClr>
                </a:solidFill>
              </a:rPr>
              <a:t>managed heap </a:t>
            </a:r>
            <a:r>
              <a:rPr lang="en-US" dirty="0"/>
              <a:t>(dynamic memory)</a:t>
            </a:r>
          </a:p>
          <a:p>
            <a:pPr lvl="2">
              <a:lnSpc>
                <a:spcPct val="100000"/>
              </a:lnSpc>
            </a:pPr>
            <a:r>
              <a:rPr lang="en-US" dirty="0"/>
              <a:t>Freed by the </a:t>
            </a:r>
            <a:r>
              <a:rPr lang="en-US" dirty="0">
                <a:solidFill>
                  <a:schemeClr val="accent5">
                    <a:lumMod val="20000"/>
                    <a:lumOff val="80000"/>
                  </a:schemeClr>
                </a:solidFill>
              </a:rPr>
              <a:t>garbage collector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153130318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idx="1"/>
          </p:nvPr>
        </p:nvSpPr>
        <p:spPr>
          <a:xfrm>
            <a:off x="228600" y="1066800"/>
            <a:ext cx="8686800" cy="5486400"/>
          </a:xfrm>
        </p:spPr>
        <p:txBody>
          <a:bodyPr/>
          <a:lstStyle/>
          <a:p>
            <a:pPr>
              <a:lnSpc>
                <a:spcPct val="100000"/>
              </a:lnSpc>
            </a:pPr>
            <a:r>
              <a:rPr lang="en-US" dirty="0"/>
              <a:t>Value types</a:t>
            </a:r>
          </a:p>
          <a:p>
            <a:pPr lvl="1">
              <a:lnSpc>
                <a:spcPct val="100000"/>
              </a:lnSpc>
            </a:pPr>
            <a:r>
              <a:rPr lang="en-US" dirty="0"/>
              <a:t>Most of the primitive types</a:t>
            </a:r>
          </a:p>
          <a:p>
            <a:pPr lvl="1">
              <a:lnSpc>
                <a:spcPct val="100000"/>
              </a:lnSpc>
            </a:pPr>
            <a:r>
              <a:rPr lang="en-US" dirty="0"/>
              <a:t>Structures</a:t>
            </a:r>
          </a:p>
          <a:p>
            <a:pPr lvl="1">
              <a:lnSpc>
                <a:spcPct val="1000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ct val="100000"/>
              </a:lnSpc>
            </a:pPr>
            <a:r>
              <a:rPr lang="en-US" dirty="0"/>
              <a:t>Reference types</a:t>
            </a:r>
          </a:p>
          <a:p>
            <a:pPr lvl="1">
              <a:lnSpc>
                <a:spcPct val="100000"/>
              </a:lnSpc>
            </a:pPr>
            <a:r>
              <a:rPr lang="en-US" dirty="0"/>
              <a:t>Classes and </a:t>
            </a:r>
            <a:r>
              <a:rPr lang="en-US" dirty="0" smtClean="0"/>
              <a:t>interfaces</a:t>
            </a:r>
            <a:endParaRPr lang="en-US" dirty="0"/>
          </a:p>
          <a:p>
            <a:pPr lvl="1">
              <a:lnSpc>
                <a:spcPct val="100000"/>
              </a:lnSpc>
            </a:pPr>
            <a:r>
              <a:rPr lang="en-US" dirty="0"/>
              <a:t>Strings</a:t>
            </a:r>
          </a:p>
          <a:p>
            <a:pPr lvl="1">
              <a:lnSpc>
                <a:spcPct val="100000"/>
              </a:lnSpc>
            </a:pPr>
            <a:r>
              <a:rPr lang="en-US" dirty="0"/>
              <a:t>Arrays</a:t>
            </a:r>
          </a:p>
          <a:p>
            <a:pPr lvl="1">
              <a:lnSpc>
                <a:spcPct val="1000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91138" name="Picture 2" descr="http://www.cs.cmu.edu/~15462/lec_imgs/14-02_26-spatialdatastructure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53201" y="4030762"/>
            <a:ext cx="1743074" cy="1653432"/>
          </a:xfrm>
          <a:prstGeom prst="rect">
            <a:avLst/>
          </a:prstGeom>
          <a:noFill/>
          <a:effectLst>
            <a:softEdge rad="31750"/>
          </a:effectLst>
        </p:spPr>
      </p:pic>
    </p:spTree>
    <p:extLst>
      <p:ext uri="{BB962C8B-B14F-4D97-AF65-F5344CB8AC3E}">
        <p14:creationId xmlns:p14="http://schemas.microsoft.com/office/powerpoint/2010/main" val="22044776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dirty="0" smtClean="0"/>
              <a:t>Exceptions Handling</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print"/>
          <a:srcRect/>
          <a:stretch>
            <a:fillRect/>
          </a:stretch>
        </p:blipFill>
        <p:spPr bwMode="auto">
          <a:xfrm>
            <a:off x="2518784" y="3276600"/>
            <a:ext cx="4114800" cy="2895600"/>
          </a:xfrm>
          <a:prstGeom prst="roundRect">
            <a:avLst>
              <a:gd name="adj" fmla="val 5794"/>
            </a:avLst>
          </a:prstGeom>
          <a:noFill/>
          <a:ln>
            <a:solidFill>
              <a:schemeClr val="accent4">
                <a:lumMod val="50000"/>
                <a:alpha val="50000"/>
              </a:schemeClr>
            </a:solidFill>
          </a:ln>
        </p:spPr>
      </p:pic>
    </p:spTree>
    <p:extLst>
      <p:ext uri="{BB962C8B-B14F-4D97-AF65-F5344CB8AC3E}">
        <p14:creationId xmlns:p14="http://schemas.microsoft.com/office/powerpoint/2010/main" val="116915659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idx="1"/>
          </p:nvPr>
        </p:nvSpPr>
        <p:spPr/>
        <p:txBody>
          <a:bodyPr/>
          <a:lstStyle/>
          <a:p>
            <a:pPr>
              <a:lnSpc>
                <a:spcPct val="100000"/>
              </a:lnSpc>
            </a:pPr>
            <a:r>
              <a:rPr lang="en-US" dirty="0"/>
              <a:t>The exceptions in .NET </a:t>
            </a:r>
            <a:r>
              <a:rPr lang="en-US" dirty="0" smtClean="0"/>
              <a:t>Framework are </a:t>
            </a:r>
            <a:r>
              <a:rPr lang="en-US" dirty="0"/>
              <a:t>classic implementation of the OOP exception model</a:t>
            </a:r>
          </a:p>
          <a:p>
            <a:pPr>
              <a:lnSpc>
                <a:spcPct val="100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ct val="100000"/>
              </a:lnSpc>
            </a:pPr>
            <a:r>
              <a:rPr lang="en-US" dirty="0"/>
              <a:t>Substitute procedure-oriented approach, </a:t>
            </a:r>
            <a:br>
              <a:rPr lang="en-US" dirty="0"/>
            </a:br>
            <a:r>
              <a:rPr lang="en-US" dirty="0"/>
              <a:t>in which each function returns error </a:t>
            </a:r>
            <a:r>
              <a:rPr lang="en-US" dirty="0" smtClean="0"/>
              <a:t>code</a:t>
            </a:r>
          </a:p>
          <a:p>
            <a:pPr>
              <a:lnSpc>
                <a:spcPct val="100000"/>
              </a:lnSpc>
            </a:pPr>
            <a:r>
              <a:rPr lang="en-US" dirty="0" smtClean="0"/>
              <a:t>Simplify code construction and maintenance</a:t>
            </a:r>
            <a:endParaRPr lang="bg-BG" dirty="0" smtClean="0"/>
          </a:p>
          <a:p>
            <a:pPr>
              <a:lnSpc>
                <a:spcPct val="100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410663648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idx="1"/>
          </p:nvPr>
        </p:nvSpPr>
        <p:spPr/>
        <p:txBody>
          <a:bodyPr/>
          <a:lstStyle/>
          <a:p>
            <a:pPr>
              <a:lnSpc>
                <a:spcPct val="100000"/>
              </a:lnSpc>
            </a:pPr>
            <a:r>
              <a:rPr lang="en-US" dirty="0"/>
              <a:t>In C# the exceptions can be handled by the</a:t>
            </a:r>
            <a:r>
              <a:rPr lang="en-US" dirty="0">
                <a:solidFill>
                  <a:schemeClr val="tx2"/>
                </a:solidFill>
              </a:rPr>
              <a:t> </a:t>
            </a:r>
            <a:r>
              <a:rPr lang="en-US" dirty="0">
                <a:solidFill>
                  <a:schemeClr val="accent5">
                    <a:lumMod val="20000"/>
                    <a:lumOff val="80000"/>
                  </a:schemeClr>
                </a:solidFill>
                <a:latin typeface="Consolas" pitchFamily="49" charset="0"/>
                <a:cs typeface="Consolas" pitchFamily="49" charset="0"/>
              </a:rPr>
              <a:t>try-catch-finally</a:t>
            </a:r>
            <a:r>
              <a:rPr lang="en-US" dirty="0"/>
              <a:t> </a:t>
            </a:r>
            <a:r>
              <a:rPr lang="en-US" dirty="0" smtClean="0"/>
              <a:t>construction</a:t>
            </a: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spcBef>
                <a:spcPts val="1200"/>
              </a:spcBef>
            </a:pPr>
            <a:r>
              <a:rPr lang="ru-RU" dirty="0" smtClean="0">
                <a:solidFill>
                  <a:schemeClr val="accent5">
                    <a:lumMod val="20000"/>
                    <a:lumOff val="80000"/>
                  </a:schemeClr>
                </a:solidFill>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31460" name="Rectangle 4"/>
          <p:cNvSpPr>
            <a:spLocks noChangeArrowheads="1"/>
          </p:cNvSpPr>
          <p:nvPr/>
        </p:nvSpPr>
        <p:spPr bwMode="auto">
          <a:xfrm>
            <a:off x="685800" y="2151727"/>
            <a:ext cx="7696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(SomeException)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srcRect t="5000" b="5000"/>
          <a:stretch>
            <a:fillRect/>
          </a:stretch>
        </p:blipFill>
        <p:spPr bwMode="auto">
          <a:xfrm>
            <a:off x="7523356" y="19050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3346099"/>
      </p:ext>
    </p:extLst>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33508" name="Rectangle 4"/>
          <p:cNvSpPr>
            <a:spLocks noChangeArrowheads="1"/>
          </p:cNvSpPr>
          <p:nvPr/>
        </p:nvSpPr>
        <p:spPr bwMode="auto">
          <a:xfrm>
            <a:off x="609600" y="914400"/>
            <a:ext cx="7910512" cy="5647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3970" name="Picture 2" descr="http://tomateotra.files.wordpress.com/2007/04/explosion-22.jpg"/>
          <p:cNvPicPr>
            <a:picLocks noChangeAspect="1" noChangeArrowheads="1"/>
          </p:cNvPicPr>
          <p:nvPr/>
        </p:nvPicPr>
        <p:blipFill>
          <a:blip r:embed="rId3" cstate="print">
            <a:lum bright="20000" contrast="20000"/>
          </a:blip>
          <a:srcRect/>
          <a:stretch>
            <a:fillRect/>
          </a:stretch>
        </p:blipFill>
        <p:spPr bwMode="auto">
          <a:xfrm>
            <a:off x="7086600" y="762000"/>
            <a:ext cx="1573818" cy="1499044"/>
          </a:xfrm>
          <a:prstGeom prst="roundRect">
            <a:avLst>
              <a:gd name="adj" fmla="val 8594"/>
            </a:avLst>
          </a:prstGeom>
          <a:solidFill>
            <a:srgbClr val="FFFFFF">
              <a:shade val="85000"/>
            </a:srgbClr>
          </a:solidFill>
          <a:ln>
            <a:solidFill>
              <a:schemeClr val="accent3">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103304624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idx="1"/>
          </p:nvPr>
        </p:nvSpPr>
        <p:spPr>
          <a:xfrm>
            <a:off x="228600" y="1143000"/>
            <a:ext cx="8686800" cy="5562600"/>
          </a:xfrm>
        </p:spPr>
        <p:txBody>
          <a:bodyPr/>
          <a:lstStyle/>
          <a:p>
            <a:pPr>
              <a:lnSpc>
                <a:spcPct val="100000"/>
              </a:lnSpc>
            </a:pPr>
            <a:r>
              <a:rPr lang="en-US" dirty="0" smtClean="0"/>
              <a:t>Exceptions </a:t>
            </a:r>
            <a:r>
              <a:rPr lang="en-US" dirty="0"/>
              <a:t>in</a:t>
            </a:r>
            <a:r>
              <a:rPr lang="ru-RU" dirty="0"/>
              <a:t> .NET </a:t>
            </a:r>
            <a:r>
              <a:rPr lang="en-US" dirty="0"/>
              <a:t>are objects</a:t>
            </a:r>
            <a:endParaRPr lang="ru-RU" dirty="0"/>
          </a:p>
          <a:p>
            <a:pPr>
              <a:lnSpc>
                <a:spcPct val="100000"/>
              </a:lnSpc>
            </a:pPr>
            <a:r>
              <a:rPr lang="en-US" dirty="0"/>
              <a:t>The</a:t>
            </a:r>
            <a:r>
              <a:rPr lang="ru-RU" dirty="0"/>
              <a:t> </a:t>
            </a:r>
            <a:r>
              <a:rPr lang="ru-RU" dirty="0">
                <a:solidFill>
                  <a:schemeClr val="accent5">
                    <a:lumMod val="20000"/>
                    <a:lumOff val="80000"/>
                  </a:schemeClr>
                </a:solidFill>
                <a:latin typeface="Consolas" pitchFamily="49" charset="0"/>
                <a:cs typeface="Consolas" pitchFamily="49" charset="0"/>
              </a:rPr>
              <a:t>System.Exception</a:t>
            </a:r>
            <a:r>
              <a:rPr lang="ru-RU" dirty="0"/>
              <a:t> </a:t>
            </a:r>
            <a:r>
              <a:rPr lang="en-US" dirty="0"/>
              <a:t>class is base for all exceptions in CLR</a:t>
            </a:r>
            <a:endParaRPr lang="ru-RU" dirty="0"/>
          </a:p>
          <a:p>
            <a:pPr lvl="1">
              <a:lnSpc>
                <a:spcPct val="100000"/>
              </a:lnSpc>
            </a:pPr>
            <a:r>
              <a:rPr lang="en-US" dirty="0"/>
              <a:t>Contains information for the cause of the error or </a:t>
            </a:r>
            <a:r>
              <a:rPr lang="en-US" dirty="0" smtClean="0"/>
              <a:t>the unusual </a:t>
            </a:r>
            <a:r>
              <a:rPr lang="en-US" dirty="0"/>
              <a:t>situation</a:t>
            </a:r>
            <a:endParaRPr lang="ru-RU" dirty="0"/>
          </a:p>
          <a:p>
            <a:pPr lvl="2">
              <a:lnSpc>
                <a:spcPct val="100000"/>
              </a:lnSpc>
            </a:pPr>
            <a:r>
              <a:rPr lang="ru-RU" dirty="0">
                <a:solidFill>
                  <a:schemeClr val="accent5">
                    <a:lumMod val="20000"/>
                    <a:lumOff val="80000"/>
                  </a:schemeClr>
                </a:solidFill>
                <a:latin typeface="Consolas" pitchFamily="49" charset="0"/>
                <a:cs typeface="Consolas" pitchFamily="49" charset="0"/>
              </a:rPr>
              <a:t>Message</a:t>
            </a:r>
            <a:r>
              <a:rPr lang="ru-RU" dirty="0"/>
              <a:t> – </a:t>
            </a:r>
            <a:r>
              <a:rPr lang="en-US" dirty="0"/>
              <a:t>text description of the exception</a:t>
            </a:r>
            <a:endParaRPr lang="ru-RU" dirty="0"/>
          </a:p>
          <a:p>
            <a:pPr lvl="2">
              <a:lnSpc>
                <a:spcPct val="100000"/>
              </a:lnSpc>
            </a:pPr>
            <a:r>
              <a:rPr lang="ru-RU" dirty="0">
                <a:solidFill>
                  <a:schemeClr val="accent5">
                    <a:lumMod val="20000"/>
                    <a:lumOff val="80000"/>
                  </a:schemeClr>
                </a:solidFill>
                <a:latin typeface="Consolas" pitchFamily="49" charset="0"/>
                <a:cs typeface="Consolas" pitchFamily="49" charset="0"/>
              </a:rPr>
              <a:t>StackTrace</a:t>
            </a:r>
            <a:r>
              <a:rPr lang="ru-RU" dirty="0"/>
              <a:t> </a:t>
            </a:r>
            <a:r>
              <a:rPr lang="ru-RU" dirty="0" smtClean="0"/>
              <a:t>–</a:t>
            </a:r>
            <a:r>
              <a:rPr lang="en-US" dirty="0" smtClean="0"/>
              <a:t> the snapshot of the stack at </a:t>
            </a:r>
            <a:r>
              <a:rPr lang="en-US" dirty="0"/>
              <a:t>the moment of exception throwing</a:t>
            </a:r>
            <a:endParaRPr lang="ru-RU" dirty="0"/>
          </a:p>
          <a:p>
            <a:pPr lvl="2">
              <a:lnSpc>
                <a:spcPct val="100000"/>
              </a:lnSpc>
            </a:pPr>
            <a:r>
              <a:rPr lang="ru-RU" dirty="0">
                <a:solidFill>
                  <a:schemeClr val="accent5">
                    <a:lumMod val="20000"/>
                    <a:lumOff val="80000"/>
                  </a:schemeClr>
                </a:solidFill>
                <a:latin typeface="Consolas" pitchFamily="49" charset="0"/>
                <a:cs typeface="Consolas" pitchFamily="49" charset="0"/>
              </a:rPr>
              <a:t>InnerException</a:t>
            </a:r>
            <a:r>
              <a:rPr lang="ru-RU" dirty="0"/>
              <a:t> – </a:t>
            </a:r>
            <a:r>
              <a:rPr lang="en-US" dirty="0"/>
              <a:t>exception </a:t>
            </a:r>
            <a:r>
              <a:rPr lang="en-US" dirty="0" smtClean="0"/>
              <a:t>caused the current</a:t>
            </a:r>
            <a:r>
              <a:rPr lang="en-US" dirty="0"/>
              <a:t/>
            </a:r>
            <a:br>
              <a:rPr lang="en-US" dirty="0"/>
            </a:br>
            <a:r>
              <a:rPr lang="en-US" dirty="0"/>
              <a:t>exception </a:t>
            </a:r>
            <a:r>
              <a:rPr lang="ru-RU" dirty="0"/>
              <a:t>(</a:t>
            </a:r>
            <a:r>
              <a:rPr lang="en-US" dirty="0"/>
              <a:t>if any</a:t>
            </a:r>
            <a:r>
              <a:rPr lang="ru-RU"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357128446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43748" name="Rectangle 4"/>
          <p:cNvSpPr>
            <a:spLocks noChangeArrowheads="1"/>
          </p:cNvSpPr>
          <p:nvPr/>
        </p:nvSpPr>
        <p:spPr bwMode="auto">
          <a:xfrm>
            <a:off x="539750" y="1044744"/>
            <a:ext cx="8064500" cy="541686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ExceptionsTest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void CauseFormatException()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"an invalid number";</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Int32.Parse(s);</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CauseFormatException();</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Console.Error.WriteLine("Exception caught: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{0}\n{1}",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fe.Message, fe.StackTrace);</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1922" name="Picture 2" descr="http://alieneyes.files.wordpress.com/2008/04/explosion.jpg"/>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6781800" y="1171576"/>
            <a:ext cx="1952624" cy="1800224"/>
          </a:xfrm>
          <a:prstGeom prst="rect">
            <a:avLst/>
          </a:prstGeom>
          <a:noFill/>
        </p:spPr>
      </p:pic>
    </p:spTree>
    <p:extLst>
      <p:ext uri="{BB962C8B-B14F-4D97-AF65-F5344CB8AC3E}">
        <p14:creationId xmlns:p14="http://schemas.microsoft.com/office/powerpoint/2010/main" val="112498596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Class?</a:t>
            </a:r>
            <a:endParaRPr lang="bg-BG" dirty="0"/>
          </a:p>
        </p:txBody>
      </p:sp>
      <p:sp>
        <p:nvSpPr>
          <p:cNvPr id="630787" name="Rectangle 3"/>
          <p:cNvSpPr>
            <a:spLocks noGrp="1" noChangeArrowheads="1"/>
          </p:cNvSpPr>
          <p:nvPr>
            <p:ph idx="1"/>
          </p:nvPr>
        </p:nvSpPr>
        <p:spPr>
          <a:noFill/>
          <a:ln/>
          <a:effectLst/>
        </p:spPr>
        <p:txBody>
          <a:bodyPr lIns="91440" tIns="45720" rIns="91440" bIns="45720"/>
          <a:lstStyle/>
          <a:p>
            <a:r>
              <a:rPr lang="en-US" dirty="0" smtClean="0"/>
              <a:t>The formal definition of </a:t>
            </a:r>
            <a:r>
              <a:rPr lang="en-US" dirty="0" smtClean="0">
                <a:solidFill>
                  <a:schemeClr val="accent5">
                    <a:lumMod val="20000"/>
                    <a:lumOff val="80000"/>
                  </a:schemeClr>
                </a:solidFill>
              </a:rPr>
              <a:t>class</a:t>
            </a:r>
            <a:r>
              <a:rPr lang="en-US" dirty="0" smtClean="0"/>
              <a:t>:</a:t>
            </a:r>
          </a:p>
          <a:p>
            <a:endParaRPr lang="en-US" dirty="0" smtClean="0"/>
          </a:p>
          <a:p>
            <a:endParaRPr lang="en-US" dirty="0" smtClean="0"/>
          </a:p>
          <a:p>
            <a:endParaRPr lang="en-US" dirty="0" smtClean="0"/>
          </a:p>
          <a:p>
            <a:endParaRPr lang="en-US" dirty="0"/>
          </a:p>
          <a:p>
            <a:pPr algn="r">
              <a:spcBef>
                <a:spcPts val="2400"/>
              </a:spcBef>
              <a:buFontTx/>
              <a:buNone/>
            </a:pPr>
            <a:r>
              <a:rPr lang="en-US" sz="2800" dirty="0"/>
              <a:t>Definition by </a:t>
            </a:r>
            <a:r>
              <a:rPr lang="en-US" sz="2800" dirty="0" smtClean="0"/>
              <a:t>Google</a:t>
            </a:r>
            <a:endParaRPr lang="en-US" sz="34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7" name="Text Placeholder 6"/>
          <p:cNvSpPr>
            <a:spLocks noGrp="1"/>
          </p:cNvSpPr>
          <p:nvPr/>
        </p:nvSpPr>
        <p:spPr>
          <a:xfrm>
            <a:off x="838200" y="18288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pic>
        <p:nvPicPr>
          <p:cNvPr id="123906" name="Picture 2" descr="http://www.stanford.edu/group/SBSE/cgi-bin/home/images/stories/sbse_photos/sponsors_2008/1_google_logo.jpg"/>
          <p:cNvPicPr>
            <a:picLocks noChangeAspect="1" noChangeArrowheads="1"/>
          </p:cNvPicPr>
          <p:nvPr/>
        </p:nvPicPr>
        <p:blipFill>
          <a:blip r:embed="rId3" cstate="print"/>
          <a:srcRect t="18666" b="19999"/>
          <a:stretch>
            <a:fillRect/>
          </a:stretch>
        </p:blipFill>
        <p:spPr bwMode="auto">
          <a:xfrm>
            <a:off x="6324600" y="5410200"/>
            <a:ext cx="2047876" cy="886610"/>
          </a:xfrm>
          <a:prstGeom prst="roundRect">
            <a:avLst>
              <a:gd name="adj" fmla="val 7494"/>
            </a:avLst>
          </a:prstGeom>
          <a:noFill/>
        </p:spPr>
      </p:pic>
    </p:spTree>
    <p:extLst>
      <p:ext uri="{BB962C8B-B14F-4D97-AF65-F5344CB8AC3E}">
        <p14:creationId xmlns:p14="http://schemas.microsoft.com/office/powerpoint/2010/main" val="30514738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lnSpc>
                <a:spcPct val="100000"/>
              </a:lnSpc>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45796" name="Rectangle 4"/>
          <p:cNvSpPr>
            <a:spLocks noChangeArrowheads="1"/>
          </p:cNvSpPr>
          <p:nvPr/>
        </p:nvSpPr>
        <p:spPr bwMode="auto">
          <a:xfrm>
            <a:off x="609601" y="3430756"/>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Tree>
    <p:extLst>
      <p:ext uri="{BB962C8B-B14F-4D97-AF65-F5344CB8AC3E}">
        <p14:creationId xmlns:p14="http://schemas.microsoft.com/office/powerpoint/2010/main" val="134036518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pPr>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pPr>
              <a:lnSpc>
                <a:spcPct val="100000"/>
              </a:lnSpc>
            </a:pPr>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47844" name="Rectangle 4"/>
          <p:cNvSpPr>
            <a:spLocks noChangeArrowheads="1"/>
          </p:cNvSpPr>
          <p:nvPr/>
        </p:nvSpPr>
        <p:spPr bwMode="auto">
          <a:xfrm>
            <a:off x="627063" y="3429000"/>
            <a:ext cx="7907338"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print"/>
          <a:srcRect/>
          <a:stretch>
            <a:fillRect/>
          </a:stretch>
        </p:blipFill>
        <p:spPr bwMode="auto">
          <a:xfrm>
            <a:off x="1981200" y="5295900"/>
            <a:ext cx="5238750" cy="1181100"/>
          </a:xfrm>
          <a:prstGeom prst="rect">
            <a:avLst/>
          </a:prstGeom>
          <a:noFill/>
          <a:ln w="9525">
            <a:noFill/>
            <a:miter lim="800000"/>
            <a:headEnd/>
            <a:tailEnd/>
          </a:ln>
        </p:spPr>
      </p:pic>
    </p:spTree>
    <p:extLst>
      <p:ext uri="{BB962C8B-B14F-4D97-AF65-F5344CB8AC3E}">
        <p14:creationId xmlns:p14="http://schemas.microsoft.com/office/powerpoint/2010/main" val="22056697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sp>
        <p:nvSpPr>
          <p:cNvPr id="549890" name="Rectangle 2"/>
          <p:cNvSpPr>
            <a:spLocks noGrp="1" noChangeArrowheads="1"/>
          </p:cNvSpPr>
          <p:nvPr>
            <p:ph idx="1"/>
          </p:nvPr>
        </p:nvSpPr>
        <p:spPr>
          <a:xfrm>
            <a:off x="323850" y="1196975"/>
            <a:ext cx="8496300" cy="5329238"/>
          </a:xfrm>
        </p:spPr>
        <p:txBody>
          <a:bodyPr/>
          <a:lstStyle/>
          <a:p>
            <a:pPr>
              <a:lnSpc>
                <a:spcPct val="100000"/>
              </a:lnSpc>
            </a:pPr>
            <a:r>
              <a:rPr lang="en-US" dirty="0"/>
              <a:t>Exceptions </a:t>
            </a:r>
            <a:r>
              <a:rPr lang="en-US" dirty="0" smtClean="0"/>
              <a:t>in .NET Framework are organized in a hierarchy</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pic>
        <p:nvPicPr>
          <p:cNvPr id="549892" name="Picture 4" descr="Exceptions-Hierarchy"/>
          <p:cNvPicPr>
            <a:picLocks noChangeAspect="1" noChangeArrowheads="1"/>
          </p:cNvPicPr>
          <p:nvPr/>
        </p:nvPicPr>
        <p:blipFill>
          <a:blip r:embed="rId3" cstate="print"/>
          <a:srcRect l="-2039" t="-4600" r="-1981" b="-4447"/>
          <a:stretch>
            <a:fillRect/>
          </a:stretch>
        </p:blipFill>
        <p:spPr bwMode="auto">
          <a:xfrm>
            <a:off x="452176" y="2421653"/>
            <a:ext cx="8259745" cy="4009292"/>
          </a:xfrm>
          <a:prstGeom prst="roundRect">
            <a:avLst>
              <a:gd name="adj" fmla="val 2737"/>
            </a:avLst>
          </a:prstGeom>
          <a:solidFill>
            <a:schemeClr val="accent5">
              <a:lumMod val="20000"/>
              <a:lumOff val="80000"/>
            </a:schemeClr>
          </a:solidFill>
          <a:ln w="3175" algn="ctr">
            <a:noFill/>
            <a:miter lim="800000"/>
            <a:headEnd/>
            <a:tailEnd/>
          </a:ln>
          <a:effectLst/>
        </p:spPr>
      </p:pic>
    </p:spTree>
    <p:extLst>
      <p:ext uri="{BB962C8B-B14F-4D97-AF65-F5344CB8AC3E}">
        <p14:creationId xmlns:p14="http://schemas.microsoft.com/office/powerpoint/2010/main" val="197357191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idx="1"/>
          </p:nvPr>
        </p:nvSpPr>
        <p:spPr>
          <a:xfrm>
            <a:off x="228600" y="1066800"/>
            <a:ext cx="8686800" cy="5387975"/>
          </a:xfrm>
        </p:spPr>
        <p:txBody>
          <a:bodyPr/>
          <a:lstStyle/>
          <a:p>
            <a:pPr>
              <a:lnSpc>
                <a:spcPct val="100000"/>
              </a:lnSpc>
            </a:pPr>
            <a:r>
              <a:rPr lang="en-US" sz="2800" dirty="0"/>
              <a:t>All </a:t>
            </a:r>
            <a:r>
              <a:rPr lang="en-US" sz="2800" dirty="0" smtClean="0"/>
              <a:t>.NET exceptions inherit from </a:t>
            </a:r>
            <a:r>
              <a:rPr lang="en-US" sz="2800" noProof="1" smtClean="0">
                <a:solidFill>
                  <a:schemeClr val="accent5">
                    <a:lumMod val="20000"/>
                    <a:lumOff val="80000"/>
                  </a:schemeClr>
                </a:solidFill>
                <a:latin typeface="Consolas" pitchFamily="49" charset="0"/>
                <a:cs typeface="Consolas" pitchFamily="49" charset="0"/>
              </a:rPr>
              <a:t>System.Exception</a:t>
            </a:r>
          </a:p>
          <a:p>
            <a:pPr>
              <a:lnSpc>
                <a:spcPct val="100000"/>
              </a:lnSpc>
            </a:pPr>
            <a:r>
              <a:rPr lang="en-US" sz="2800" dirty="0" smtClean="0"/>
              <a:t>The </a:t>
            </a:r>
            <a:r>
              <a:rPr lang="en-US" sz="2800" dirty="0"/>
              <a:t>system exceptions </a:t>
            </a:r>
            <a:r>
              <a:rPr lang="en-US" sz="2800" dirty="0" smtClean="0"/>
              <a:t>inherit from </a:t>
            </a:r>
            <a:r>
              <a:rPr lang="en-US" sz="2800" noProof="1" smtClean="0">
                <a:solidFill>
                  <a:schemeClr val="accent5">
                    <a:lumMod val="20000"/>
                    <a:lumOff val="80000"/>
                  </a:schemeClr>
                </a:solidFill>
                <a:latin typeface="Consolas" pitchFamily="49" charset="0"/>
                <a:cs typeface="Consolas" pitchFamily="49" charset="0"/>
              </a:rPr>
              <a:t>System.SystemException</a:t>
            </a:r>
            <a:r>
              <a:rPr lang="en-US" sz="2800" dirty="0" smtClean="0"/>
              <a:t>, e.g.</a:t>
            </a:r>
            <a:endParaRPr lang="bg-BG" sz="2800" dirty="0"/>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System.ArgumentException</a:t>
            </a:r>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System.NullReferenceException</a:t>
            </a:r>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System.OutOfMemoryException</a:t>
            </a:r>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System.StackOverflowException</a:t>
            </a:r>
          </a:p>
          <a:p>
            <a:pPr>
              <a:lnSpc>
                <a:spcPct val="100000"/>
              </a:lnSpc>
            </a:pPr>
            <a:r>
              <a:rPr lang="en-US" sz="2800" dirty="0" smtClean="0"/>
              <a:t>User-defined exceptions should </a:t>
            </a:r>
            <a:r>
              <a:rPr lang="en-US" sz="2800" dirty="0"/>
              <a:t>inherit </a:t>
            </a:r>
            <a:r>
              <a:rPr lang="en-US" sz="2800" dirty="0" smtClean="0"/>
              <a:t>from </a:t>
            </a:r>
            <a:r>
              <a:rPr lang="en-US" sz="2800" noProof="1" smtClean="0">
                <a:solidFill>
                  <a:schemeClr val="accent5">
                    <a:lumMod val="20000"/>
                    <a:lumOff val="80000"/>
                  </a:schemeClr>
                </a:solidFill>
                <a:latin typeface="Consolas" pitchFamily="49" charset="0"/>
                <a:cs typeface="Consolas" pitchFamily="49" charset="0"/>
              </a:rPr>
              <a:t>System.ApplicationException</a:t>
            </a:r>
            <a:endParaRPr lang="bg-BG" sz="28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236903126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idx="1"/>
          </p:nvPr>
        </p:nvSpPr>
        <p:spPr>
          <a:xfrm>
            <a:off x="323850" y="1123950"/>
            <a:ext cx="8496300" cy="5329238"/>
          </a:xfrm>
        </p:spPr>
        <p:txBody>
          <a:bodyPr/>
          <a:lstStyle/>
          <a:p>
            <a:pPr>
              <a:lnSpc>
                <a:spcPct val="100000"/>
              </a:lnSpc>
            </a:pPr>
            <a:r>
              <a:rPr lang="en-US" sz="2800" dirty="0"/>
              <a:t>When </a:t>
            </a:r>
            <a:r>
              <a:rPr lang="en-US" sz="2800" dirty="0" smtClean="0"/>
              <a:t>catching an </a:t>
            </a:r>
            <a:r>
              <a:rPr lang="en-US" sz="2800" dirty="0"/>
              <a:t>exception of a particular class, </a:t>
            </a:r>
            <a:r>
              <a:rPr lang="en-US" sz="2800" dirty="0" smtClean="0"/>
              <a:t>all </a:t>
            </a:r>
            <a:r>
              <a:rPr lang="en-US" sz="2800" dirty="0"/>
              <a:t>its inheritors </a:t>
            </a:r>
            <a:r>
              <a:rPr lang="en-US" sz="2800" dirty="0" smtClean="0"/>
              <a:t>(child </a:t>
            </a:r>
            <a:r>
              <a:rPr lang="en-US" sz="2800" dirty="0"/>
              <a:t>exceptions) </a:t>
            </a:r>
            <a:r>
              <a:rPr lang="en-US" sz="2800" dirty="0" smtClean="0"/>
              <a:t>are caught too</a:t>
            </a:r>
            <a:endParaRPr lang="en-US" sz="2800" dirty="0"/>
          </a:p>
          <a:p>
            <a:pPr>
              <a:lnSpc>
                <a:spcPct val="100000"/>
              </a:lnSpc>
            </a:pPr>
            <a:r>
              <a:rPr lang="en-US" sz="2800" dirty="0" smtClean="0"/>
              <a:t>Example:</a:t>
            </a:r>
            <a:endParaRPr lang="en-US" sz="2800" dirty="0"/>
          </a:p>
          <a:p>
            <a:pPr>
              <a:lnSpc>
                <a:spcPct val="100000"/>
              </a:lnSpc>
            </a:pPr>
            <a:endParaRPr lang="en-US" sz="2800" dirty="0"/>
          </a:p>
          <a:p>
            <a:pPr>
              <a:lnSpc>
                <a:spcPct val="100000"/>
              </a:lnSpc>
            </a:pPr>
            <a:endParaRPr lang="en-US" sz="2800" dirty="0"/>
          </a:p>
          <a:p>
            <a:pPr>
              <a:lnSpc>
                <a:spcPct val="100000"/>
              </a:lnSpc>
            </a:pPr>
            <a:endParaRPr lang="en-US" sz="2800" dirty="0"/>
          </a:p>
          <a:p>
            <a:pPr marL="0" indent="0">
              <a:lnSpc>
                <a:spcPct val="100000"/>
              </a:lnSpc>
              <a:buNone/>
            </a:pPr>
            <a:endParaRPr lang="en-US" sz="2800" dirty="0"/>
          </a:p>
          <a:p>
            <a:pPr>
              <a:lnSpc>
                <a:spcPct val="100000"/>
              </a:lnSpc>
            </a:pPr>
            <a:r>
              <a:rPr lang="en-US" sz="2600" dirty="0" smtClean="0"/>
              <a:t>Handles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ArithmeticException</a:t>
            </a:r>
            <a:r>
              <a:rPr lang="bg-BG" sz="2600" dirty="0" smtClean="0"/>
              <a:t> </a:t>
            </a:r>
            <a:r>
              <a:rPr lang="en-US" sz="2600" dirty="0"/>
              <a:t>and</a:t>
            </a:r>
            <a:r>
              <a:rPr lang="bg-BG" sz="2600" dirty="0"/>
              <a:t> </a:t>
            </a:r>
            <a:r>
              <a:rPr lang="en-US" sz="2600" dirty="0" smtClean="0"/>
              <a:t>its successors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DivideByZeroException</a:t>
            </a:r>
            <a:r>
              <a:rPr lang="bg-BG" sz="2600" dirty="0" smtClean="0"/>
              <a:t> </a:t>
            </a:r>
            <a:r>
              <a:rPr lang="en-US" sz="2600" dirty="0"/>
              <a:t>and</a:t>
            </a:r>
            <a:r>
              <a:rPr lang="bg-BG" sz="2600" dirty="0"/>
              <a:t> </a:t>
            </a:r>
            <a:r>
              <a:rPr lang="en-US" sz="2600" noProof="1" smtClean="0">
                <a:solidFill>
                  <a:schemeClr val="accent5">
                    <a:lumMod val="20000"/>
                    <a:lumOff val="80000"/>
                  </a:schemeClr>
                </a:solidFill>
                <a:latin typeface="Consolas" pitchFamily="49" charset="0"/>
                <a:cs typeface="Consolas" pitchFamily="49" charset="0"/>
              </a:rPr>
              <a:t>OverflowException</a:t>
            </a:r>
            <a:endParaRPr lang="en-US" sz="2600"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53988" name="Rectangle 4"/>
          <p:cNvSpPr>
            <a:spLocks noChangeArrowheads="1"/>
          </p:cNvSpPr>
          <p:nvPr/>
        </p:nvSpPr>
        <p:spPr bwMode="auto">
          <a:xfrm>
            <a:off x="900113" y="2667000"/>
            <a:ext cx="7326312"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arithmetic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print"/>
          <a:srcRect/>
          <a:stretch>
            <a:fillRect/>
          </a:stretch>
        </p:blipFill>
        <p:spPr bwMode="auto">
          <a:xfrm>
            <a:off x="7378166" y="23431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431905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idx="1"/>
          </p:nvPr>
        </p:nvSpPr>
        <p:spPr>
          <a:xfrm>
            <a:off x="323850" y="1143000"/>
            <a:ext cx="8496300" cy="5381625"/>
          </a:xfrm>
        </p:spPr>
        <p:txBody>
          <a:bodyPr/>
          <a:lstStyle/>
          <a:p>
            <a:pPr>
              <a:lnSpc>
                <a:spcPct val="100000"/>
              </a:lnSpc>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100000"/>
              </a:lnSpc>
            </a:pPr>
            <a:r>
              <a:rPr lang="en-US" sz="3000" dirty="0"/>
              <a:t>Unmanaged code can throw other exceptions</a:t>
            </a:r>
          </a:p>
          <a:p>
            <a:pPr>
              <a:lnSpc>
                <a:spcPct val="100000"/>
              </a:lnSpc>
            </a:pPr>
            <a:r>
              <a:rPr lang="en-US" sz="3000" dirty="0"/>
              <a:t>For handling all exceptions </a:t>
            </a:r>
            <a:r>
              <a:rPr lang="en-US" sz="3000" dirty="0" smtClean="0"/>
              <a:t>(even unmanaged) use </a:t>
            </a:r>
            <a:r>
              <a:rPr lang="en-US" sz="3000" dirty="0"/>
              <a:t>the construction:</a:t>
            </a:r>
            <a:endParaRPr lang="bg-BG"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60132" name="Rectangle 4"/>
          <p:cNvSpPr>
            <a:spLocks noChangeArrowheads="1"/>
          </p:cNvSpPr>
          <p:nvPr/>
        </p:nvSpPr>
        <p:spPr bwMode="auto">
          <a:xfrm>
            <a:off x="762000" y="3962400"/>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print">
            <a:lum bright="10000" contrast="20000"/>
          </a:blip>
          <a:srcRect/>
          <a:stretch>
            <a:fillRect/>
          </a:stretch>
        </p:blipFill>
        <p:spPr bwMode="auto">
          <a:xfrm>
            <a:off x="7239000" y="3638378"/>
            <a:ext cx="1447800" cy="1695622"/>
          </a:xfrm>
          <a:prstGeom prst="roundRect">
            <a:avLst>
              <a:gd name="adj" fmla="val 6951"/>
            </a:avLst>
          </a:prstGeom>
          <a:noFill/>
          <a:ln>
            <a:solidFill>
              <a:schemeClr val="accent5">
                <a:lumMod val="60000"/>
                <a:lumOff val="40000"/>
              </a:schemeClr>
            </a:solidFill>
          </a:ln>
        </p:spPr>
      </p:pic>
    </p:spTree>
    <p:extLst>
      <p:ext uri="{BB962C8B-B14F-4D97-AF65-F5344CB8AC3E}">
        <p14:creationId xmlns:p14="http://schemas.microsoft.com/office/powerpoint/2010/main" val="116258279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idx="1"/>
          </p:nvPr>
        </p:nvSpPr>
        <p:spPr>
          <a:xfrm>
            <a:off x="338138" y="1143000"/>
            <a:ext cx="8435975" cy="5381625"/>
          </a:xfrm>
        </p:spPr>
        <p:txBody>
          <a:bodyPr/>
          <a:lstStyle/>
          <a:p>
            <a:pPr>
              <a:lnSpc>
                <a:spcPct val="100000"/>
              </a:lnSpc>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lnSpc>
                <a:spcPct val="100000"/>
              </a:lnSpc>
            </a:pPr>
            <a:r>
              <a:rPr lang="en-US" sz="3200" dirty="0" smtClean="0"/>
              <a:t>Used to notify the calling code in case of error or unusual situation</a:t>
            </a:r>
          </a:p>
          <a:p>
            <a:pPr>
              <a:lnSpc>
                <a:spcPct val="100000"/>
              </a:lnSpc>
            </a:pPr>
            <a:r>
              <a:rPr lang="en-US" dirty="0" smtClean="0"/>
              <a:t>When an exception is thrown:</a:t>
            </a:r>
          </a:p>
          <a:p>
            <a:pPr lvl="1">
              <a:lnSpc>
                <a:spcPct val="100000"/>
              </a:lnSpc>
            </a:pPr>
            <a:r>
              <a:rPr lang="en-US" dirty="0" smtClean="0"/>
              <a:t>The </a:t>
            </a:r>
            <a:r>
              <a:rPr lang="en-US" dirty="0"/>
              <a:t>program </a:t>
            </a:r>
            <a:r>
              <a:rPr lang="en-US" dirty="0" smtClean="0"/>
              <a:t>execution stops</a:t>
            </a:r>
          </a:p>
          <a:p>
            <a:pPr lvl="1">
              <a:lnSpc>
                <a:spcPct val="100000"/>
              </a:lnSpc>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t> block is reached </a:t>
            </a:r>
            <a:r>
              <a:rPr lang="en-US" dirty="0" smtClean="0"/>
              <a:t>to handle it</a:t>
            </a:r>
          </a:p>
          <a:p>
            <a:pPr>
              <a:lnSpc>
                <a:spcPct val="100000"/>
              </a:lnSpc>
            </a:pPr>
            <a:r>
              <a:rPr lang="en-US" dirty="0" smtClean="0"/>
              <a:t>Unhandled exceptions display error message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val="180034763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3" cstate="print"/>
          <a:srcRect/>
          <a:stretch>
            <a:fillRect/>
          </a:stretch>
        </p:blipFill>
        <p:spPr bwMode="auto">
          <a:xfrm>
            <a:off x="6114895" y="5704561"/>
            <a:ext cx="2257579" cy="810540"/>
          </a:xfrm>
          <a:prstGeom prst="rect">
            <a:avLst/>
          </a:prstGeom>
          <a:noFill/>
        </p:spPr>
      </p:pic>
    </p:spTree>
    <p:extLst>
      <p:ext uri="{BB962C8B-B14F-4D97-AF65-F5344CB8AC3E}">
        <p14:creationId xmlns:p14="http://schemas.microsoft.com/office/powerpoint/2010/main" val="4037305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idx="1"/>
          </p:nvPr>
        </p:nvSpPr>
        <p:spPr/>
        <p:txBody>
          <a:bodyPr/>
          <a:lstStyle/>
          <a:p>
            <a:pPr>
              <a:lnSpc>
                <a:spcPct val="100000"/>
              </a:lnSpc>
              <a:spcBef>
                <a:spcPct val="30000"/>
              </a:spcBef>
            </a:pPr>
            <a:r>
              <a:rPr lang="en-US" sz="3000" dirty="0"/>
              <a:t>Throwing an </a:t>
            </a:r>
            <a:r>
              <a:rPr lang="en-US" sz="3000" dirty="0" smtClean="0"/>
              <a:t>exception with error message:</a:t>
            </a:r>
            <a:endParaRPr lang="en-US" sz="3000" dirty="0"/>
          </a:p>
          <a:p>
            <a:pPr>
              <a:lnSpc>
                <a:spcPct val="100000"/>
              </a:lnSpc>
              <a:spcBef>
                <a:spcPct val="30000"/>
              </a:spcBef>
            </a:pPr>
            <a:endParaRPr lang="bg-BG" sz="3000" dirty="0"/>
          </a:p>
          <a:p>
            <a:pPr>
              <a:lnSpc>
                <a:spcPct val="100000"/>
              </a:lnSpc>
              <a:spcBef>
                <a:spcPct val="0"/>
              </a:spcBef>
            </a:pPr>
            <a:r>
              <a:rPr lang="en-US" sz="3000" dirty="0" smtClean="0"/>
              <a:t>Exceptions can take message and cause:</a:t>
            </a:r>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64228" name="Rectangle 4"/>
          <p:cNvSpPr>
            <a:spLocks noChangeArrowheads="1"/>
          </p:cNvSpPr>
          <p:nvPr/>
        </p:nvSpPr>
        <p:spPr bwMode="auto">
          <a:xfrm>
            <a:off x="677862" y="167640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8556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5538" name="Picture 2" descr="http://www.dreamstime.com/explosion-thumb5983950.jpg"/>
          <p:cNvPicPr>
            <a:picLocks noChangeAspect="1" noChangeArrowheads="1"/>
          </p:cNvPicPr>
          <p:nvPr/>
        </p:nvPicPr>
        <p:blipFill>
          <a:blip r:embed="rId3" cstate="print"/>
          <a:srcRect/>
          <a:stretch>
            <a:fillRect/>
          </a:stretch>
        </p:blipFill>
        <p:spPr bwMode="auto">
          <a:xfrm>
            <a:off x="7239000" y="2743200"/>
            <a:ext cx="1289050" cy="1289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380721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
        <p:nvSpPr>
          <p:cNvPr id="566275" name="Rectangle 3"/>
          <p:cNvSpPr>
            <a:spLocks noChangeArrowheads="1"/>
          </p:cNvSpPr>
          <p:nvPr/>
        </p:nvSpPr>
        <p:spPr bwMode="auto">
          <a:xfrm>
            <a:off x="550863" y="1014710"/>
            <a:ext cx="8059738" cy="53860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3490" name="Picture 2" descr="http://www.pbrushes.com/wp-content/uploads/2009/02/explosion_fractals_by_crcharisma.jpg"/>
          <p:cNvPicPr>
            <a:picLocks noChangeAspect="1" noChangeArrowheads="1"/>
          </p:cNvPicPr>
          <p:nvPr/>
        </p:nvPicPr>
        <p:blipFill>
          <a:blip r:embed="rId3" cstate="print"/>
          <a:srcRect l="2000" t="2667" r="2000" b="6667"/>
          <a:stretch>
            <a:fillRect/>
          </a:stretch>
        </p:blipFill>
        <p:spPr bwMode="auto">
          <a:xfrm>
            <a:off x="6046695" y="2819400"/>
            <a:ext cx="225910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6793127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idx="1"/>
          </p:nvPr>
        </p:nvSpPr>
        <p:spPr>
          <a:xfrm>
            <a:off x="228600" y="685800"/>
            <a:ext cx="8686800" cy="5867400"/>
          </a:xfrm>
        </p:spPr>
        <p:txBody>
          <a:bodyPr/>
          <a:lstStyle/>
          <a:p>
            <a:pPr>
              <a:lnSpc>
                <a:spcPct val="100000"/>
              </a:lnSpc>
            </a:pPr>
            <a:r>
              <a:rPr kumimoji="0" lang="en-US" dirty="0"/>
              <a:t>Classes provide the structure for objects</a:t>
            </a:r>
          </a:p>
          <a:p>
            <a:pPr lvl="1">
              <a:lnSpc>
                <a:spcPct val="100000"/>
              </a:lnSpc>
            </a:pPr>
            <a:r>
              <a:rPr kumimoji="0" lang="en-US" dirty="0"/>
              <a:t>Define their </a:t>
            </a:r>
            <a:r>
              <a:rPr kumimoji="0" lang="en-US" dirty="0" smtClean="0"/>
              <a:t>prototype, act as template</a:t>
            </a:r>
            <a:endParaRPr kumimoji="0" lang="en-US" dirty="0"/>
          </a:p>
          <a:p>
            <a:pPr>
              <a:lnSpc>
                <a:spcPct val="100000"/>
              </a:lnSpc>
            </a:pPr>
            <a:r>
              <a:rPr kumimoji="0" lang="en-US" dirty="0"/>
              <a:t>Classes define:</a:t>
            </a:r>
          </a:p>
          <a:p>
            <a:pPr lvl="1">
              <a:lnSpc>
                <a:spcPct val="100000"/>
              </a:lnSpc>
            </a:pPr>
            <a:r>
              <a:rPr kumimoji="0" lang="en-US" dirty="0"/>
              <a:t>Set of </a:t>
            </a:r>
            <a:r>
              <a:rPr kumimoji="0" lang="en-US" dirty="0">
                <a:solidFill>
                  <a:schemeClr val="accent5">
                    <a:lumMod val="20000"/>
                    <a:lumOff val="80000"/>
                  </a:schemeClr>
                </a:solidFill>
              </a:rPr>
              <a:t>attributes</a:t>
            </a:r>
          </a:p>
          <a:p>
            <a:pPr lvl="2">
              <a:lnSpc>
                <a:spcPct val="100000"/>
              </a:lnSpc>
            </a:pPr>
            <a:r>
              <a:rPr lang="en-US" dirty="0" smtClean="0"/>
              <a:t>Represented by fields and properties</a:t>
            </a:r>
            <a:endParaRPr kumimoji="0" lang="en-US" dirty="0" smtClean="0"/>
          </a:p>
          <a:p>
            <a:pPr lvl="2">
              <a:lnSpc>
                <a:spcPct val="100000"/>
              </a:lnSpc>
            </a:pPr>
            <a:r>
              <a:rPr kumimoji="0" lang="en-US" dirty="0" smtClean="0"/>
              <a:t>Hold their </a:t>
            </a:r>
            <a:r>
              <a:rPr kumimoji="0" lang="en-US" dirty="0">
                <a:solidFill>
                  <a:schemeClr val="accent5">
                    <a:lumMod val="20000"/>
                    <a:lumOff val="80000"/>
                  </a:schemeClr>
                </a:solidFill>
              </a:rPr>
              <a:t>state</a:t>
            </a:r>
          </a:p>
          <a:p>
            <a:pPr lvl="1">
              <a:lnSpc>
                <a:spcPct val="100000"/>
              </a:lnSpc>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pPr>
            <a:r>
              <a:rPr kumimoji="0" lang="en-US" dirty="0"/>
              <a:t>Represented by methods</a:t>
            </a:r>
          </a:p>
          <a:p>
            <a:pPr>
              <a:lnSpc>
                <a:spcPct val="100000"/>
              </a:lnSpc>
            </a:pPr>
            <a:r>
              <a:rPr kumimoji="0" lang="en-US" dirty="0"/>
              <a:t>A class defines the methods and types of data associated with an object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121858" name="Picture 2" descr="http://media.openzone.pl/wp-content/uploads/2009/09/class.jpg"/>
          <p:cNvPicPr>
            <a:picLocks noChangeAspect="1" noChangeArrowheads="1"/>
          </p:cNvPicPr>
          <p:nvPr/>
        </p:nvPicPr>
        <p:blipFill>
          <a:blip r:embed="rId3" cstate="print"/>
          <a:srcRect/>
          <a:stretch>
            <a:fillRect/>
          </a:stretch>
        </p:blipFill>
        <p:spPr bwMode="auto">
          <a:xfrm>
            <a:off x="7105650" y="2514600"/>
            <a:ext cx="1524000" cy="2286000"/>
          </a:xfrm>
          <a:prstGeom prst="roundRect">
            <a:avLst>
              <a:gd name="adj" fmla="val 5135"/>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2765001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luminousearth.com/LuminousPhotos/BrokenStrings.jpg"/>
          <p:cNvPicPr>
            <a:picLocks noChangeAspect="1" noChangeArrowheads="1"/>
          </p:cNvPicPr>
          <p:nvPr/>
        </p:nvPicPr>
        <p:blipFill>
          <a:blip r:embed="rId3" cstate="print"/>
          <a:srcRect/>
          <a:stretch>
            <a:fillRect/>
          </a:stretch>
        </p:blipFill>
        <p:spPr bwMode="auto">
          <a:xfrm>
            <a:off x="2381250" y="1312164"/>
            <a:ext cx="4400550" cy="3004946"/>
          </a:xfrm>
          <a:prstGeom prst="roundRect">
            <a:avLst>
              <a:gd name="adj" fmla="val 6828"/>
            </a:avLst>
          </a:prstGeom>
          <a:solidFill>
            <a:srgbClr val="FFFFFF">
              <a:shade val="85000"/>
            </a:srgbClr>
          </a:solidFill>
          <a:ln>
            <a:noFill/>
          </a:ln>
          <a:effectLst>
            <a:reflection blurRad="12700" stA="38000" endPos="28000" dist="5000" dir="5400000" sy="-100000" algn="bl" rotWithShape="0"/>
            <a:softEdge rad="12700"/>
          </a:effectLst>
        </p:spPr>
      </p:pic>
      <p:sp>
        <p:nvSpPr>
          <p:cNvPr id="430082" name="Rectangle 2"/>
          <p:cNvSpPr>
            <a:spLocks noGrp="1" noChangeArrowheads="1"/>
          </p:cNvSpPr>
          <p:nvPr>
            <p:ph type="ctrTitle"/>
          </p:nvPr>
        </p:nvSpPr>
        <p:spPr>
          <a:xfrm>
            <a:off x="457202" y="4826000"/>
            <a:ext cx="8229598" cy="736600"/>
          </a:xfrm>
        </p:spPr>
        <p:txBody>
          <a:bodyPr/>
          <a:lstStyle/>
          <a:p>
            <a:pPr>
              <a:lnSpc>
                <a:spcPct val="110000"/>
              </a:lnSpc>
            </a:pPr>
            <a:r>
              <a:rPr lang="en-US" dirty="0" smtClean="0"/>
              <a:t>Strings and Text Processing</a:t>
            </a:r>
            <a:endParaRPr lang="bg-BG" dirty="0"/>
          </a:p>
        </p:txBody>
      </p:sp>
    </p:spTree>
    <p:extLst>
      <p:ext uri="{BB962C8B-B14F-4D97-AF65-F5344CB8AC3E}">
        <p14:creationId xmlns:p14="http://schemas.microsoft.com/office/powerpoint/2010/main" val="418858864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What Is String?</a:t>
            </a:r>
            <a:endParaRPr lang="bg-BG" dirty="0"/>
          </a:p>
        </p:txBody>
      </p:sp>
      <p:sp>
        <p:nvSpPr>
          <p:cNvPr id="616451" name="Rectangle 3"/>
          <p:cNvSpPr>
            <a:spLocks noGrp="1" noChangeArrowheads="1"/>
          </p:cNvSpPr>
          <p:nvPr>
            <p:ph idx="1"/>
          </p:nvPr>
        </p:nvSpPr>
        <p:spPr/>
        <p:txBody>
          <a:bodyPr/>
          <a:lstStyle/>
          <a:p>
            <a:pPr>
              <a:lnSpc>
                <a:spcPct val="100000"/>
              </a:lnSpc>
            </a:pPr>
            <a:r>
              <a:rPr lang="en-US" dirty="0" smtClean="0"/>
              <a:t>Strings are sequences </a:t>
            </a:r>
            <a:r>
              <a:rPr lang="en-US" dirty="0"/>
              <a:t>of characters</a:t>
            </a:r>
          </a:p>
          <a:p>
            <a:pPr>
              <a:lnSpc>
                <a:spcPct val="100000"/>
              </a:lnSpc>
            </a:pPr>
            <a:r>
              <a:rPr lang="en-US" dirty="0"/>
              <a:t>Each character is a Unicode </a:t>
            </a:r>
            <a:r>
              <a:rPr lang="en-US" dirty="0" smtClean="0"/>
              <a:t>symbol</a:t>
            </a:r>
            <a:endParaRPr lang="bg-BG" dirty="0"/>
          </a:p>
          <a:p>
            <a:pPr>
              <a:lnSpc>
                <a:spcPct val="100000"/>
              </a:lnSpc>
            </a:pPr>
            <a:r>
              <a:rPr lang="en-US" dirty="0"/>
              <a:t>Represented by the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data </a:t>
            </a:r>
            <a:r>
              <a:rPr lang="en-US" dirty="0"/>
              <a:t>type in C</a:t>
            </a:r>
            <a:r>
              <a:rPr lang="en-US" dirty="0" smtClean="0"/>
              <a:t>#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a:t>
            </a:r>
            <a:endParaRPr lang="en-US" dirty="0"/>
          </a:p>
          <a:p>
            <a:pPr>
              <a:lnSpc>
                <a:spcPct val="100000"/>
              </a:lnSpc>
            </a:pPr>
            <a:r>
              <a:rPr lang="en-US" dirty="0"/>
              <a:t>Example:</a:t>
            </a:r>
            <a:endParaRPr lang="bg-BG"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616452" name="Rectangle 4"/>
          <p:cNvSpPr>
            <a:spLocks noChangeArrowheads="1"/>
          </p:cNvSpPr>
          <p:nvPr/>
        </p:nvSpPr>
        <p:spPr bwMode="auto">
          <a:xfrm>
            <a:off x="1187450" y="4419600"/>
            <a:ext cx="67691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 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16589" name="Group 141"/>
          <p:cNvGraphicFramePr>
            <a:graphicFrameLocks noGrp="1"/>
          </p:cNvGraphicFramePr>
          <p:nvPr/>
        </p:nvGraphicFramePr>
        <p:xfrm>
          <a:off x="2195513" y="5283200"/>
          <a:ext cx="3817937" cy="398400"/>
        </p:xfrm>
        <a:graphic>
          <a:graphicData uri="http://schemas.openxmlformats.org/drawingml/2006/table">
            <a:tbl>
              <a:tblPr/>
              <a:tblGrid>
                <a:gridCol w="423862"/>
                <a:gridCol w="427038"/>
                <a:gridCol w="422275"/>
                <a:gridCol w="423862"/>
                <a:gridCol w="423863"/>
                <a:gridCol w="425450"/>
                <a:gridCol w="423862"/>
                <a:gridCol w="423863"/>
                <a:gridCol w="423862"/>
              </a:tblGrid>
              <a:tr h="382588">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 </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C</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616495" name="Line 47"/>
          <p:cNvSpPr>
            <a:spLocks noChangeShapeType="1"/>
          </p:cNvSpPr>
          <p:nvPr/>
        </p:nvSpPr>
        <p:spPr bwMode="auto">
          <a:xfrm>
            <a:off x="1547813" y="5499100"/>
            <a:ext cx="504825" cy="0"/>
          </a:xfrm>
          <a:prstGeom prst="line">
            <a:avLst/>
          </a:prstGeom>
          <a:noFill/>
          <a:ln w="25400">
            <a:solidFill>
              <a:schemeClr val="accent5">
                <a:lumMod val="20000"/>
                <a:lumOff val="80000"/>
              </a:schemeClr>
            </a:solidFill>
            <a:round/>
            <a:headEnd/>
            <a:tailEnd type="arrow" w="lg" len="lg"/>
          </a:ln>
          <a:effectLst>
            <a:outerShdw dist="17961" dir="2700000" algn="ctr" rotWithShape="0">
              <a:schemeClr val="bg1">
                <a:lumMod val="75000"/>
                <a:lumOff val="25000"/>
              </a:schemeClr>
            </a:outerShdw>
          </a:effectLst>
        </p:spPr>
        <p:txBody>
          <a:bodyPr anchor="ctr"/>
          <a:lstStyle/>
          <a:p>
            <a:endParaRPr lang="en-US" dirty="0"/>
          </a:p>
        </p:txBody>
      </p:sp>
      <p:sp>
        <p:nvSpPr>
          <p:cNvPr id="8" name="TextBox 7"/>
          <p:cNvSpPr txBox="1"/>
          <p:nvPr/>
        </p:nvSpPr>
        <p:spPr>
          <a:xfrm>
            <a:off x="1183192" y="5248275"/>
            <a:ext cx="36099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onsolas" pitchFamily="49" charset="0"/>
                <a:cs typeface="Consolas" pitchFamily="49" charset="0"/>
              </a:rPr>
              <a:t>s</a:t>
            </a:r>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pic>
        <p:nvPicPr>
          <p:cNvPr id="92162" name="Picture 2" descr="http://superstruny.aspweb.cz/images/fyzika/superstring/string_theory.gif"/>
          <p:cNvPicPr>
            <a:picLocks noChangeAspect="1" noChangeArrowheads="1"/>
          </p:cNvPicPr>
          <p:nvPr/>
        </p:nvPicPr>
        <p:blipFill>
          <a:blip r:embed="rId3" cstate="print"/>
          <a:srcRect/>
          <a:stretch>
            <a:fillRect/>
          </a:stretch>
        </p:blipFill>
        <p:spPr bwMode="auto">
          <a:xfrm>
            <a:off x="7162800" y="3562350"/>
            <a:ext cx="1009650" cy="1009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662508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Class</a:t>
            </a:r>
            <a:endParaRPr lang="en-US" noProof="1"/>
          </a:p>
        </p:txBody>
      </p:sp>
      <p:sp>
        <p:nvSpPr>
          <p:cNvPr id="429059" name="Rectangle 3"/>
          <p:cNvSpPr>
            <a:spLocks noGrp="1" noChangeArrowheads="1"/>
          </p:cNvSpPr>
          <p:nvPr>
            <p:ph idx="1"/>
          </p:nvPr>
        </p:nvSpPr>
        <p:spPr/>
        <p:txBody>
          <a:bodyPr/>
          <a:lstStyle/>
          <a:p>
            <a:pPr>
              <a:lnSpc>
                <a:spcPct val="100000"/>
              </a:lnSpc>
            </a:pPr>
            <a:r>
              <a:rPr lang="en-US" dirty="0" smtClean="0"/>
              <a:t>Strings are represented by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objects in .NET Framework</a:t>
            </a:r>
            <a:endParaRPr lang="en-US" dirty="0"/>
          </a:p>
          <a:p>
            <a:pPr lvl="1">
              <a:lnSpc>
                <a:spcPct val="100000"/>
              </a:lnSpc>
            </a:pPr>
            <a:r>
              <a:rPr lang="en-US" dirty="0"/>
              <a:t>String objects contain an immutable (read-only) sequence of characters</a:t>
            </a:r>
          </a:p>
          <a:p>
            <a:pPr lvl="1">
              <a:lnSpc>
                <a:spcPct val="100000"/>
              </a:lnSpc>
            </a:pPr>
            <a:r>
              <a:rPr lang="en-US" dirty="0" smtClean="0"/>
              <a:t>Strings use Unicode </a:t>
            </a:r>
            <a:r>
              <a:rPr lang="en-US" dirty="0"/>
              <a:t>in </a:t>
            </a:r>
            <a:r>
              <a:rPr lang="en-US" dirty="0" smtClean="0"/>
              <a:t>to </a:t>
            </a:r>
            <a:r>
              <a:rPr lang="en-US" dirty="0"/>
              <a:t>support multiple languages and alphabets</a:t>
            </a:r>
          </a:p>
          <a:p>
            <a:pPr>
              <a:lnSpc>
                <a:spcPct val="100000"/>
              </a:lnSpc>
            </a:pPr>
            <a:r>
              <a:rPr lang="en-US" dirty="0" smtClean="0"/>
              <a:t>Strings are stored in </a:t>
            </a:r>
            <a:r>
              <a:rPr lang="en-US" dirty="0"/>
              <a:t>the dynamic memory </a:t>
            </a:r>
            <a:r>
              <a:rPr lang="en-US" dirty="0" smtClean="0"/>
              <a:t>(</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r>
              <a:rPr lang="en-US" dirty="0"/>
              <a:t>)</a:t>
            </a:r>
          </a:p>
          <a:p>
            <a:pPr>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is </a:t>
            </a:r>
            <a:r>
              <a:rPr lang="en-US" dirty="0">
                <a:sym typeface="Wingdings" pitchFamily="2" charset="2"/>
              </a:rPr>
              <a:t>r</a:t>
            </a:r>
            <a:r>
              <a:rPr lang="en-US" dirty="0"/>
              <a:t>eference </a:t>
            </a:r>
            <a:r>
              <a:rPr lang="en-US" dirty="0" smtClean="0"/>
              <a:t>type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195925018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a:t>
            </a:r>
            <a:r>
              <a:rPr lang="en-US" dirty="0" smtClean="0">
                <a:solidFill>
                  <a:schemeClr val="tx1"/>
                </a:solidFill>
              </a:rPr>
              <a:t>Class </a:t>
            </a:r>
            <a:r>
              <a:rPr lang="en-US" dirty="0">
                <a:solidFill>
                  <a:schemeClr val="tx1"/>
                </a:solidFill>
              </a:rPr>
              <a:t>(2)</a:t>
            </a:r>
            <a:endParaRPr lang="bg-BG" dirty="0">
              <a:solidFill>
                <a:schemeClr val="tx1"/>
              </a:solidFill>
            </a:endParaRPr>
          </a:p>
        </p:txBody>
      </p:sp>
      <p:sp>
        <p:nvSpPr>
          <p:cNvPr id="617475" name="Rectangle 3"/>
          <p:cNvSpPr>
            <a:spLocks noGrp="1" noChangeArrowheads="1"/>
          </p:cNvSpPr>
          <p:nvPr>
            <p:ph idx="1"/>
          </p:nvPr>
        </p:nvSpPr>
        <p:spPr/>
        <p:txBody>
          <a:bodyPr/>
          <a:lstStyle/>
          <a:p>
            <a:pPr>
              <a:lnSpc>
                <a:spcPct val="100000"/>
              </a:lnSpc>
            </a:pPr>
            <a:r>
              <a:rPr lang="en-US" sz="3000" dirty="0"/>
              <a:t>String objects are like arrays of characters (</a:t>
            </a:r>
            <a:r>
              <a:rPr lang="en-US" sz="3000" dirty="0">
                <a:solidFill>
                  <a:schemeClr val="accent5">
                    <a:lumMod val="20000"/>
                    <a:lumOff val="80000"/>
                  </a:schemeClr>
                </a:solidFill>
                <a:latin typeface="Consolas" pitchFamily="49" charset="0"/>
                <a:cs typeface="Consolas" pitchFamily="49" charset="0"/>
              </a:rPr>
              <a:t>char[]</a:t>
            </a:r>
            <a:r>
              <a:rPr lang="en-US" sz="3000" dirty="0"/>
              <a:t>)</a:t>
            </a:r>
          </a:p>
          <a:p>
            <a:pPr lvl="1">
              <a:lnSpc>
                <a:spcPct val="100000"/>
              </a:lnSpc>
            </a:pPr>
            <a:r>
              <a:rPr lang="en-US" dirty="0"/>
              <a:t>Have fixed length (</a:t>
            </a:r>
            <a:r>
              <a:rPr lang="en-US" noProof="1">
                <a:solidFill>
                  <a:schemeClr val="accent5">
                    <a:lumMod val="20000"/>
                    <a:lumOff val="80000"/>
                  </a:schemeClr>
                </a:solidFill>
                <a:latin typeface="Consolas" pitchFamily="49" charset="0"/>
                <a:cs typeface="Consolas" pitchFamily="49" charset="0"/>
              </a:rPr>
              <a:t>String.Length</a:t>
            </a:r>
            <a:r>
              <a:rPr lang="en-US" dirty="0"/>
              <a:t>)</a:t>
            </a:r>
          </a:p>
          <a:p>
            <a:pPr lvl="1">
              <a:lnSpc>
                <a:spcPct val="100000"/>
              </a:lnSpc>
            </a:pPr>
            <a:r>
              <a:rPr lang="en-US" dirty="0"/>
              <a:t>Elements can be accessed </a:t>
            </a:r>
            <a:r>
              <a:rPr lang="en-US" dirty="0" smtClean="0"/>
              <a:t>directly by </a:t>
            </a:r>
            <a:r>
              <a:rPr lang="en-US" dirty="0"/>
              <a:t>index</a:t>
            </a:r>
          </a:p>
          <a:p>
            <a:pPr lvl="2">
              <a:lnSpc>
                <a:spcPct val="100000"/>
              </a:lnSpc>
            </a:pPr>
            <a:r>
              <a:rPr lang="en-US" dirty="0"/>
              <a:t>The index is in the range [</a:t>
            </a:r>
            <a:r>
              <a:rPr lang="en-US" dirty="0">
                <a:latin typeface="Consolas" pitchFamily="49" charset="0"/>
                <a:cs typeface="Consolas" pitchFamily="49" charset="0"/>
              </a:rPr>
              <a:t>0</a:t>
            </a:r>
            <a:r>
              <a:rPr lang="en-US" dirty="0"/>
              <a:t>...</a:t>
            </a:r>
            <a:r>
              <a:rPr lang="en-US" dirty="0">
                <a:latin typeface="Consolas" pitchFamily="49" charset="0"/>
                <a:cs typeface="Consolas" pitchFamily="49" charset="0"/>
              </a:rPr>
              <a:t>Length-1</a:t>
            </a:r>
            <a:r>
              <a:rPr lang="en-US" dirty="0"/>
              <a:t>]</a:t>
            </a:r>
            <a:endParaRPr lang="bg-BG"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
        <p:nvSpPr>
          <p:cNvPr id="617476" name="Rectangle 4"/>
          <p:cNvSpPr>
            <a:spLocks noChangeArrowheads="1"/>
          </p:cNvSpPr>
          <p:nvPr/>
        </p:nvSpPr>
        <p:spPr bwMode="auto">
          <a:xfrm>
            <a:off x="900113" y="4231192"/>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len = s.Length; // len = 6</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ch = s[1]; // ch = 'e'</a:t>
            </a:r>
          </a:p>
        </p:txBody>
      </p:sp>
      <p:graphicFrame>
        <p:nvGraphicFramePr>
          <p:cNvPr id="617524" name="Group 52"/>
          <p:cNvGraphicFramePr>
            <a:graphicFrameLocks noGrp="1"/>
          </p:cNvGraphicFramePr>
          <p:nvPr/>
        </p:nvGraphicFramePr>
        <p:xfrm>
          <a:off x="2751138" y="5602792"/>
          <a:ext cx="2735262" cy="766320"/>
        </p:xfrm>
        <a:graphic>
          <a:graphicData uri="http://schemas.openxmlformats.org/drawingml/2006/table">
            <a:tbl>
              <a:tblPr/>
              <a:tblGrid>
                <a:gridCol w="455612"/>
                <a:gridCol w="457200"/>
                <a:gridCol w="455613"/>
                <a:gridCol w="454025"/>
                <a:gridCol w="455612"/>
                <a:gridCol w="4572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0</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1</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2</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3</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4</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5</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1508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10" name="TextBox 9"/>
          <p:cNvSpPr txBox="1"/>
          <p:nvPr/>
        </p:nvSpPr>
        <p:spPr>
          <a:xfrm>
            <a:off x="1477714" y="5536640"/>
            <a:ext cx="1319592"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index  = </a:t>
            </a:r>
            <a:endParaRPr lang="en-US" b="1" dirty="0">
              <a:effectLst>
                <a:outerShdw blurRad="38100" dist="38100" dir="2700000" algn="tl">
                  <a:srgbClr val="000000">
                    <a:alpha val="43137"/>
                  </a:srgbClr>
                </a:outerShdw>
              </a:effectLst>
            </a:endParaRPr>
          </a:p>
        </p:txBody>
      </p:sp>
      <p:sp>
        <p:nvSpPr>
          <p:cNvPr id="11" name="TextBox 10"/>
          <p:cNvSpPr txBox="1"/>
          <p:nvPr/>
        </p:nvSpPr>
        <p:spPr>
          <a:xfrm>
            <a:off x="1131383" y="5897786"/>
            <a:ext cx="165782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s[index]  = </a:t>
            </a:r>
            <a:endParaRPr lang="en-US" b="1" dirty="0">
              <a:effectLst>
                <a:outerShdw blurRad="38100" dist="38100" dir="2700000" algn="tl">
                  <a:srgbClr val="000000">
                    <a:alpha val="43137"/>
                  </a:srgbClr>
                </a:outerShdw>
              </a:effectLst>
            </a:endParaRPr>
          </a:p>
        </p:txBody>
      </p:sp>
      <p:pic>
        <p:nvPicPr>
          <p:cNvPr id="90115" name="Picture 3" descr="C:\Trash\hands-and-strings.png"/>
          <p:cNvPicPr>
            <a:picLocks noChangeAspect="1" noChangeArrowheads="1"/>
          </p:cNvPicPr>
          <p:nvPr/>
        </p:nvPicPr>
        <p:blipFill>
          <a:blip r:embed="rId3" cstate="print"/>
          <a:srcRect/>
          <a:stretch>
            <a:fillRect/>
          </a:stretch>
        </p:blipFill>
        <p:spPr bwMode="auto">
          <a:xfrm rot="200806">
            <a:off x="6139524" y="5460919"/>
            <a:ext cx="2624669" cy="1092799"/>
          </a:xfrm>
          <a:prstGeom prst="rect">
            <a:avLst/>
          </a:prstGeom>
          <a:noFill/>
        </p:spPr>
      </p:pic>
    </p:spTree>
    <p:extLst>
      <p:ext uri="{BB962C8B-B14F-4D97-AF65-F5344CB8AC3E}">
        <p14:creationId xmlns:p14="http://schemas.microsoft.com/office/powerpoint/2010/main" val="340093305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Strings </a:t>
            </a:r>
            <a:r>
              <a:rPr lang="en-US" dirty="0" smtClean="0"/>
              <a:t>– Example</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66276" name="Rectangle 4"/>
          <p:cNvSpPr>
            <a:spLocks noChangeArrowheads="1"/>
          </p:cNvSpPr>
          <p:nvPr/>
        </p:nvSpPr>
        <p:spPr bwMode="auto">
          <a:xfrm>
            <a:off x="685800" y="1558925"/>
            <a:ext cx="7772400" cy="38893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"Stand up, stand up, Balkan Superman.";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 = \"{0}\"",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Console.WriteLine("s.Length = {0}", s.Length);</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s.Length;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Console.WriteLine("s[{0}] = {1}", i, 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9091" name="Picture 3" descr="C:\Trash\superman.png"/>
          <p:cNvPicPr>
            <a:picLocks noChangeAspect="1" noChangeArrowheads="1"/>
          </p:cNvPicPr>
          <p:nvPr/>
        </p:nvPicPr>
        <p:blipFill>
          <a:blip r:embed="rId3" cstate="print"/>
          <a:srcRect/>
          <a:stretch>
            <a:fillRect/>
          </a:stretch>
        </p:blipFill>
        <p:spPr bwMode="auto">
          <a:xfrm rot="20642850">
            <a:off x="7342884" y="1066800"/>
            <a:ext cx="1524000" cy="1524000"/>
          </a:xfrm>
          <a:prstGeom prst="rect">
            <a:avLst/>
          </a:prstGeom>
          <a:noFill/>
        </p:spPr>
      </p:pic>
    </p:spTree>
    <p:extLst>
      <p:ext uri="{BB962C8B-B14F-4D97-AF65-F5344CB8AC3E}">
        <p14:creationId xmlns:p14="http://schemas.microsoft.com/office/powerpoint/2010/main" val="304939880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Declaring Strings</a:t>
            </a:r>
            <a:endParaRPr lang="bg-BG" dirty="0"/>
          </a:p>
        </p:txBody>
      </p:sp>
      <p:sp>
        <p:nvSpPr>
          <p:cNvPr id="443395" name="Rectangle 3"/>
          <p:cNvSpPr>
            <a:spLocks noGrp="1" noChangeArrowheads="1"/>
          </p:cNvSpPr>
          <p:nvPr>
            <p:ph idx="1"/>
          </p:nvPr>
        </p:nvSpPr>
        <p:spPr>
          <a:noFill/>
          <a:ln/>
        </p:spPr>
        <p:txBody>
          <a:bodyPr/>
          <a:lstStyle/>
          <a:p>
            <a:pPr>
              <a:lnSpc>
                <a:spcPct val="100000"/>
              </a:lnSpc>
            </a:pPr>
            <a:r>
              <a:rPr lang="en-US" dirty="0"/>
              <a:t>There are two ways of declaring string variables:</a:t>
            </a:r>
          </a:p>
          <a:p>
            <a:pPr lvl="1">
              <a:lnSpc>
                <a:spcPct val="100000"/>
              </a:lnSpc>
            </a:pPr>
            <a:r>
              <a:rPr lang="en-US" dirty="0"/>
              <a:t>Using</a:t>
            </a:r>
            <a:r>
              <a:rPr lang="bg-BG" dirty="0"/>
              <a:t> </a:t>
            </a:r>
            <a:r>
              <a:rPr lang="en-US" dirty="0"/>
              <a:t>the</a:t>
            </a:r>
            <a:r>
              <a:rPr lang="bg-BG" dirty="0"/>
              <a:t> C# </a:t>
            </a:r>
            <a:r>
              <a:rPr lang="en-US" dirty="0"/>
              <a:t>keyword</a:t>
            </a:r>
            <a:r>
              <a:rPr lang="bg-BG" dirty="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endPar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endParaRPr>
          </a:p>
          <a:p>
            <a:pPr lvl="1">
              <a:lnSpc>
                <a:spcPct val="100000"/>
              </a:lnSpc>
            </a:pPr>
            <a:r>
              <a:rPr lang="en-US" dirty="0" smtClean="0"/>
              <a:t>Using the .NET's  fully </a:t>
            </a:r>
            <a:r>
              <a:rPr lang="en-US" dirty="0"/>
              <a:t>qualified </a:t>
            </a:r>
            <a:r>
              <a:rPr lang="en-US" dirty="0" smtClean="0"/>
              <a:t>class name </a:t>
            </a:r>
            <a:r>
              <a:rPr lang="en-US" noProof="1" smtClean="0">
                <a:solidFill>
                  <a:schemeClr val="accent5">
                    <a:lumMod val="20000"/>
                    <a:lumOff val="80000"/>
                  </a:schemeClr>
                </a:solidFill>
                <a:latin typeface="Consolas" pitchFamily="49" charset="0"/>
                <a:cs typeface="Consolas" pitchFamily="49" charset="0"/>
              </a:rPr>
              <a:t>System.String</a:t>
            </a:r>
          </a:p>
          <a:p>
            <a:pPr lvl="1">
              <a:lnSpc>
                <a:spcPct val="100000"/>
              </a:lnSpc>
            </a:pPr>
            <a:endParaRPr lang="en-US" u="sng" dirty="0"/>
          </a:p>
          <a:p>
            <a:pPr lvl="1">
              <a:lnSpc>
                <a:spcPct val="100000"/>
              </a:lnSpc>
            </a:pPr>
            <a:endParaRPr lang="en-US" u="sng" dirty="0"/>
          </a:p>
          <a:p>
            <a:pPr lvl="1">
              <a:lnSpc>
                <a:spcPct val="100000"/>
              </a:lnSpc>
              <a:spcBef>
                <a:spcPct val="60000"/>
              </a:spcBef>
            </a:pPr>
            <a:r>
              <a:rPr lang="en-US" dirty="0"/>
              <a:t>The above </a:t>
            </a:r>
            <a:r>
              <a:rPr lang="en-US" dirty="0" smtClean="0"/>
              <a:t>three </a:t>
            </a:r>
            <a:r>
              <a:rPr lang="en-US" dirty="0"/>
              <a:t>declarations are equivalent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443396" name="Rectangle 4"/>
          <p:cNvSpPr>
            <a:spLocks noChangeArrowheads="1"/>
          </p:cNvSpPr>
          <p:nvPr/>
        </p:nvSpPr>
        <p:spPr bwMode="auto">
          <a:xfrm>
            <a:off x="970504" y="3962400"/>
            <a:ext cx="7202992"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System.String str2;</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str3;</a:t>
            </a:r>
          </a:p>
        </p:txBody>
      </p:sp>
      <p:pic>
        <p:nvPicPr>
          <p:cNvPr id="65538" name="Picture 2" descr="http://www.new-science-theory.com/string-theory.jpg"/>
          <p:cNvPicPr>
            <a:picLocks noChangeAspect="1" noChangeArrowheads="1"/>
          </p:cNvPicPr>
          <p:nvPr/>
        </p:nvPicPr>
        <p:blipFill>
          <a:blip r:embed="rId3" cstate="print"/>
          <a:srcRect/>
          <a:stretch>
            <a:fillRect/>
          </a:stretch>
        </p:blipFill>
        <p:spPr bwMode="auto">
          <a:xfrm>
            <a:off x="7467600" y="3693714"/>
            <a:ext cx="1066800" cy="1183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794963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t>Creating Strings</a:t>
            </a:r>
            <a:endParaRPr lang="bg-BG" dirty="0"/>
          </a:p>
        </p:txBody>
      </p:sp>
      <p:sp>
        <p:nvSpPr>
          <p:cNvPr id="444419" name="Rectangle 3"/>
          <p:cNvSpPr>
            <a:spLocks noGrp="1" noChangeArrowheads="1"/>
          </p:cNvSpPr>
          <p:nvPr>
            <p:ph idx="1"/>
          </p:nvPr>
        </p:nvSpPr>
        <p:spPr/>
        <p:txBody>
          <a:bodyPr/>
          <a:lstStyle/>
          <a:p>
            <a:pPr>
              <a:lnSpc>
                <a:spcPct val="100000"/>
              </a:lnSpc>
            </a:pPr>
            <a:r>
              <a:rPr lang="en-US" dirty="0" smtClean="0"/>
              <a:t>Before initializing a string variable has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smtClean="0">
                <a:solidFill>
                  <a:schemeClr val="tx2"/>
                </a:solidFill>
                <a:effectLst>
                  <a:outerShdw blurRad="38100" dist="38100" dir="2700000" algn="tl">
                    <a:srgbClr val="000000"/>
                  </a:outerShdw>
                </a:effectLst>
              </a:rPr>
              <a:t> </a:t>
            </a:r>
            <a:r>
              <a:rPr lang="en-US" dirty="0" smtClean="0"/>
              <a:t>value</a:t>
            </a:r>
            <a:endParaRPr lang="en-US" dirty="0"/>
          </a:p>
          <a:p>
            <a:pPr>
              <a:lnSpc>
                <a:spcPct val="100000"/>
              </a:lnSpc>
            </a:pPr>
            <a:r>
              <a:rPr lang="en-US" dirty="0"/>
              <a:t>Strings can be initialized by:</a:t>
            </a:r>
          </a:p>
          <a:p>
            <a:pPr lvl="1">
              <a:lnSpc>
                <a:spcPct val="100000"/>
              </a:lnSpc>
            </a:pPr>
            <a:r>
              <a:rPr lang="en-US" dirty="0"/>
              <a:t>Assigning a </a:t>
            </a:r>
            <a:r>
              <a:rPr lang="en-US" dirty="0" smtClean="0"/>
              <a:t>string </a:t>
            </a:r>
            <a:r>
              <a:rPr lang="en-US" dirty="0"/>
              <a:t>literal to the string variable</a:t>
            </a:r>
          </a:p>
          <a:p>
            <a:pPr lvl="1">
              <a:lnSpc>
                <a:spcPct val="100000"/>
              </a:lnSpc>
            </a:pPr>
            <a:r>
              <a:rPr lang="en-US" dirty="0"/>
              <a:t>Assigning the value of another string variable</a:t>
            </a:r>
          </a:p>
          <a:p>
            <a:pPr lvl="1">
              <a:lnSpc>
                <a:spcPct val="100000"/>
              </a:lnSpc>
            </a:pPr>
            <a:r>
              <a:rPr lang="en-US" dirty="0"/>
              <a:t>Assigning the result of operation of type string</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pic>
        <p:nvPicPr>
          <p:cNvPr id="64513" name="Picture 1"/>
          <p:cNvPicPr>
            <a:picLocks noChangeAspect="1" noChangeArrowheads="1"/>
          </p:cNvPicPr>
          <p:nvPr/>
        </p:nvPicPr>
        <p:blipFill>
          <a:blip r:embed="rId3" cstate="print"/>
          <a:srcRect/>
          <a:stretch>
            <a:fillRect/>
          </a:stretch>
        </p:blipFill>
        <p:spPr bwMode="auto">
          <a:xfrm>
            <a:off x="1371600" y="4953000"/>
            <a:ext cx="6400800" cy="1362075"/>
          </a:xfrm>
          <a:prstGeom prst="roundRect">
            <a:avLst>
              <a:gd name="adj" fmla="val 50000"/>
            </a:avLst>
          </a:prstGeom>
          <a:ln>
            <a:noFill/>
          </a:ln>
          <a:effectLst>
            <a:softEdge rad="112500"/>
          </a:effectLst>
        </p:spPr>
      </p:pic>
    </p:spTree>
    <p:extLst>
      <p:ext uri="{BB962C8B-B14F-4D97-AF65-F5344CB8AC3E}">
        <p14:creationId xmlns:p14="http://schemas.microsoft.com/office/powerpoint/2010/main" val="355753638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dirty="0"/>
              <a:t>Creating Strings (2)</a:t>
            </a:r>
            <a:endParaRPr lang="bg-BG" dirty="0"/>
          </a:p>
        </p:txBody>
      </p:sp>
      <p:sp>
        <p:nvSpPr>
          <p:cNvPr id="620547" name="Rectangle 3"/>
          <p:cNvSpPr>
            <a:spLocks noGrp="1" noChangeArrowheads="1"/>
          </p:cNvSpPr>
          <p:nvPr>
            <p:ph idx="1"/>
          </p:nvPr>
        </p:nvSpPr>
        <p:spPr/>
        <p:txBody>
          <a:bodyPr/>
          <a:lstStyle/>
          <a:p>
            <a:pPr>
              <a:lnSpc>
                <a:spcPct val="100000"/>
              </a:lnSpc>
            </a:pPr>
            <a:r>
              <a:rPr lang="en-US" sz="3000" dirty="0"/>
              <a:t>Not initialized variables has value of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p>
          <a:p>
            <a:pPr>
              <a:lnSpc>
                <a:spcPct val="100000"/>
              </a:lnSpc>
            </a:pPr>
            <a:endParaRPr lang="en-US" sz="3000" dirty="0"/>
          </a:p>
          <a:p>
            <a:pPr>
              <a:lnSpc>
                <a:spcPct val="100000"/>
              </a:lnSpc>
            </a:pPr>
            <a:r>
              <a:rPr lang="en-US" sz="3000" dirty="0"/>
              <a:t>Assigning a </a:t>
            </a:r>
            <a:r>
              <a:rPr lang="en-US" sz="3000" dirty="0" smtClean="0"/>
              <a:t>string </a:t>
            </a:r>
            <a:r>
              <a:rPr lang="en-US" sz="3000" dirty="0"/>
              <a:t>literal</a:t>
            </a:r>
          </a:p>
          <a:p>
            <a:pPr>
              <a:lnSpc>
                <a:spcPct val="100000"/>
              </a:lnSpc>
            </a:pPr>
            <a:endParaRPr lang="en-US" sz="3000" dirty="0"/>
          </a:p>
          <a:p>
            <a:pPr>
              <a:lnSpc>
                <a:spcPct val="100000"/>
              </a:lnSpc>
            </a:pPr>
            <a:r>
              <a:rPr lang="en-US" sz="3000" dirty="0"/>
              <a:t>Assigning </a:t>
            </a:r>
            <a:r>
              <a:rPr lang="en-US" sz="3000" dirty="0" smtClean="0"/>
              <a:t>from another </a:t>
            </a:r>
            <a:r>
              <a:rPr lang="en-US" sz="3000" dirty="0"/>
              <a:t>string variable</a:t>
            </a:r>
          </a:p>
          <a:p>
            <a:pPr>
              <a:lnSpc>
                <a:spcPct val="100000"/>
              </a:lnSpc>
            </a:pPr>
            <a:endParaRPr lang="en-US" sz="3000" dirty="0"/>
          </a:p>
          <a:p>
            <a:pPr>
              <a:lnSpc>
                <a:spcPct val="100000"/>
              </a:lnSpc>
            </a:pPr>
            <a:r>
              <a:rPr lang="en-US" sz="3000" dirty="0"/>
              <a:t>Assigning </a:t>
            </a:r>
            <a:r>
              <a:rPr lang="en-US" sz="3000" dirty="0" smtClean="0"/>
              <a:t>from the </a:t>
            </a:r>
            <a:r>
              <a:rPr lang="en-US" sz="3000" dirty="0"/>
              <a:t>result of string </a:t>
            </a:r>
            <a:r>
              <a:rPr lang="en-US" sz="3000" dirty="0" smtClean="0"/>
              <a:t>operation</a:t>
            </a:r>
            <a:endParaRPr lang="en-US"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620548" name="Rectangle 4"/>
          <p:cNvSpPr>
            <a:spLocks noChangeArrowheads="1"/>
          </p:cNvSpPr>
          <p:nvPr/>
        </p:nvSpPr>
        <p:spPr bwMode="auto">
          <a:xfrm>
            <a:off x="755650" y="165729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s is equal to null</a:t>
            </a:r>
          </a:p>
        </p:txBody>
      </p:sp>
      <p:sp>
        <p:nvSpPr>
          <p:cNvPr id="620549" name="Rectangle 5"/>
          <p:cNvSpPr>
            <a:spLocks noChangeArrowheads="1"/>
          </p:cNvSpPr>
          <p:nvPr/>
        </p:nvSpPr>
        <p:spPr bwMode="auto">
          <a:xfrm>
            <a:off x="755650" y="28956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string literal!";</a:t>
            </a:r>
          </a:p>
        </p:txBody>
      </p:sp>
      <p:sp>
        <p:nvSpPr>
          <p:cNvPr id="620550" name="Rectangle 6"/>
          <p:cNvSpPr>
            <a:spLocks noChangeArrowheads="1"/>
          </p:cNvSpPr>
          <p:nvPr/>
        </p:nvSpPr>
        <p:spPr bwMode="auto">
          <a:xfrm>
            <a:off x="755650" y="41148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s2 = s;</a:t>
            </a:r>
          </a:p>
        </p:txBody>
      </p:sp>
      <p:sp>
        <p:nvSpPr>
          <p:cNvPr id="620551" name="Rectangle 7"/>
          <p:cNvSpPr>
            <a:spLocks noChangeArrowheads="1"/>
          </p:cNvSpPr>
          <p:nvPr/>
        </p:nvSpPr>
        <p:spPr bwMode="auto">
          <a:xfrm>
            <a:off x="755650" y="54102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42.ToString();</a:t>
            </a:r>
          </a:p>
        </p:txBody>
      </p:sp>
    </p:spTree>
    <p:extLst>
      <p:ext uri="{BB962C8B-B14F-4D97-AF65-F5344CB8AC3E}">
        <p14:creationId xmlns:p14="http://schemas.microsoft.com/office/powerpoint/2010/main" val="7112404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Reading </a:t>
            </a:r>
            <a:r>
              <a:rPr lang="en-US" dirty="0" smtClean="0"/>
              <a:t>and </a:t>
            </a:r>
            <a:r>
              <a:rPr lang="en-US" dirty="0"/>
              <a:t>Printing Strings</a:t>
            </a:r>
            <a:endParaRPr lang="bg-BG" dirty="0"/>
          </a:p>
        </p:txBody>
      </p:sp>
      <p:sp>
        <p:nvSpPr>
          <p:cNvPr id="605187" name="Rectangle 3"/>
          <p:cNvSpPr>
            <a:spLocks noGrp="1" noChangeArrowheads="1"/>
          </p:cNvSpPr>
          <p:nvPr>
            <p:ph idx="1"/>
          </p:nvPr>
        </p:nvSpPr>
        <p:spPr>
          <a:xfrm>
            <a:off x="323850" y="1268413"/>
            <a:ext cx="8496300" cy="1223962"/>
          </a:xfrm>
        </p:spPr>
        <p:txBody>
          <a:bodyPr/>
          <a:lstStyle/>
          <a:p>
            <a:pPr>
              <a:lnSpc>
                <a:spcPct val="100000"/>
              </a:lnSpc>
            </a:pPr>
            <a:r>
              <a:rPr lang="en-US" dirty="0"/>
              <a:t>Reading strings from the console</a:t>
            </a:r>
          </a:p>
          <a:p>
            <a:pPr lvl="1">
              <a:lnSpc>
                <a:spcPct val="100000"/>
              </a:lnSpc>
            </a:pPr>
            <a:r>
              <a:rPr lang="en-US" dirty="0"/>
              <a:t>Use the method </a:t>
            </a:r>
            <a:r>
              <a:rPr lang="en-US" dirty="0">
                <a:solidFill>
                  <a:schemeClr val="accent5">
                    <a:lumMod val="20000"/>
                    <a:lumOff val="80000"/>
                  </a:schemeClr>
                </a:solidFill>
                <a:latin typeface="Consolas" pitchFamily="49" charset="0"/>
                <a:cs typeface="Consolas" pitchFamily="49" charset="0"/>
              </a:rPr>
              <a:t>Console.</a:t>
            </a:r>
            <a:r>
              <a:rPr lang="en-US" noProof="1">
                <a:solidFill>
                  <a:schemeClr val="accent5">
                    <a:lumMod val="20000"/>
                    <a:lumOff val="80000"/>
                  </a:schemeClr>
                </a:solidFill>
                <a:latin typeface="Consolas" pitchFamily="49" charset="0"/>
                <a:cs typeface="Consolas" pitchFamily="49" charset="0"/>
              </a:rPr>
              <a:t>ReadLine()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605188" name="Rectangle 4"/>
          <p:cNvSpPr>
            <a:spLocks noChangeArrowheads="1"/>
          </p:cNvSpPr>
          <p:nvPr/>
        </p:nvSpPr>
        <p:spPr bwMode="auto">
          <a:xfrm>
            <a:off x="755650" y="264789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Console.ReadLine();	</a:t>
            </a:r>
          </a:p>
        </p:txBody>
      </p:sp>
      <p:sp>
        <p:nvSpPr>
          <p:cNvPr id="605195" name="Rectangle 11"/>
          <p:cNvSpPr>
            <a:spLocks noChangeArrowheads="1"/>
          </p:cNvSpPr>
          <p:nvPr/>
        </p:nvSpPr>
        <p:spPr bwMode="auto">
          <a:xfrm>
            <a:off x="755650" y="4648200"/>
            <a:ext cx="7550150"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Console.Write("Please enter your name: "); </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Console.ReadLine();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Console.Write("Hello, {0}! ", 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Console.WriteLine("Welcome to our party!");</a:t>
            </a:r>
          </a:p>
        </p:txBody>
      </p:sp>
      <p:sp>
        <p:nvSpPr>
          <p:cNvPr id="7" name="Rectangle 3"/>
          <p:cNvSpPr txBox="1">
            <a:spLocks noChangeArrowheads="1"/>
          </p:cNvSpPr>
          <p:nvPr/>
        </p:nvSpPr>
        <p:spPr>
          <a:xfrm>
            <a:off x="324896" y="3271838"/>
            <a:ext cx="8496300" cy="1223962"/>
          </a:xfrm>
          <a:prstGeom prst="rect">
            <a:avLst/>
          </a:prstGeom>
        </p:spPr>
        <p:txBody>
          <a:bodyPr/>
          <a:lstStyle>
            <a:lvl1pPr marL="282575" indent="-282575" eaLnBrk="0" hangingPunct="0">
              <a:lnSpc>
                <a:spcPct val="10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defRPr>
            </a:lvl1pPr>
            <a:lvl2pPr marL="630238" lvl="1" indent="-273050" eaLnBrk="0" hangingPunct="0">
              <a:lnSpc>
                <a:spcPct val="100000"/>
              </a:lnSpc>
              <a:spcBef>
                <a:spcPts val="600"/>
              </a:spcBef>
              <a:spcAft>
                <a:spcPts val="600"/>
              </a:spcAft>
              <a:buClr>
                <a:srgbClr val="8FD600"/>
              </a:buClr>
              <a:buFont typeface="Wingdings 2" pitchFamily="18" charset="2"/>
              <a:buChar char=""/>
              <a:defRPr sz="3000" b="1">
                <a:solidFill>
                  <a:schemeClr val="tx1">
                    <a:lumMod val="40000"/>
                    <a:lumOff val="60000"/>
                  </a:schemeClr>
                </a:solidFill>
                <a:effectLst>
                  <a:outerShdw blurRad="38100" dist="38100" dir="2700000" algn="tl">
                    <a:srgbClr val="000000">
                      <a:alpha val="43137"/>
                    </a:srgbClr>
                  </a:outerShdw>
                </a:effectLst>
                <a:latin typeface="+mn-lt"/>
              </a:defRPr>
            </a:lvl2pPr>
            <a:lvl3pPr marL="922338" indent="-273050" eaLnBrk="0" hangingPunct="0">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defRPr>
            </a:lvl3pPr>
            <a:lvl4pPr marL="1187450" indent="-228600" eaLnBrk="0" hangingPunct="0">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defRPr>
            </a:lvl4pPr>
            <a:lvl5pPr marL="1425575" indent="-228600" eaLnBrk="0" hangingPunct="0">
              <a:lnSpc>
                <a:spcPts val="3800"/>
              </a:lnSpc>
              <a:spcBef>
                <a:spcPts val="600"/>
              </a:spcBef>
              <a:spcAft>
                <a:spcPts val="600"/>
              </a:spcAft>
              <a:buClr>
                <a:srgbClr val="46A6BD"/>
              </a:buClr>
              <a:buFont typeface="Wingdings 2" pitchFamily="18" charset="2"/>
              <a:buChar char=""/>
              <a:defRPr sz="2400" b="1">
                <a:solidFill>
                  <a:schemeClr val="tx1">
                    <a:lumMod val="40000"/>
                    <a:lumOff val="6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dirty="0"/>
              <a:t>Printing strings to the console</a:t>
            </a:r>
          </a:p>
          <a:p>
            <a:pPr lvl="1"/>
            <a:r>
              <a:rPr lang="en-US" dirty="0"/>
              <a:t>Use the methods Write() and </a:t>
            </a:r>
            <a:r>
              <a:rPr lang="en-US" noProof="1"/>
              <a:t>WriteLine()</a:t>
            </a:r>
          </a:p>
        </p:txBody>
      </p:sp>
    </p:spTree>
    <p:extLst>
      <p:ext uri="{BB962C8B-B14F-4D97-AF65-F5344CB8AC3E}">
        <p14:creationId xmlns:p14="http://schemas.microsoft.com/office/powerpoint/2010/main" val="234508352"/>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dirty="0"/>
              <a:t>Comparing Strings</a:t>
            </a:r>
            <a:endParaRPr lang="bg-BG" dirty="0"/>
          </a:p>
        </p:txBody>
      </p:sp>
      <p:sp>
        <p:nvSpPr>
          <p:cNvPr id="476173" name="Rectangle 13"/>
          <p:cNvSpPr>
            <a:spLocks noGrp="1" noChangeArrowheads="1"/>
          </p:cNvSpPr>
          <p:nvPr>
            <p:ph idx="1"/>
          </p:nvPr>
        </p:nvSpPr>
        <p:spPr/>
        <p:txBody>
          <a:bodyPr/>
          <a:lstStyle/>
          <a:p>
            <a:pPr>
              <a:lnSpc>
                <a:spcPct val="100000"/>
              </a:lnSpc>
            </a:pPr>
            <a:r>
              <a:rPr lang="en-US" dirty="0" smtClean="0"/>
              <a:t>A number of ways exist to compare </a:t>
            </a:r>
            <a:r>
              <a:rPr lang="en-US" dirty="0"/>
              <a:t>two strings:</a:t>
            </a:r>
          </a:p>
          <a:p>
            <a:pPr lvl="1">
              <a:lnSpc>
                <a:spcPct val="100000"/>
              </a:lnSpc>
            </a:pPr>
            <a:r>
              <a:rPr lang="en-US" dirty="0" smtClean="0"/>
              <a:t>Dictionary-based string comparison</a:t>
            </a:r>
            <a:endParaRPr lang="en-US" dirty="0"/>
          </a:p>
          <a:p>
            <a:pPr lvl="2">
              <a:lnSpc>
                <a:spcPct val="100000"/>
              </a:lnSpc>
            </a:pPr>
            <a:r>
              <a:rPr lang="en-US" dirty="0" smtClean="0"/>
              <a:t>Case-insensitive</a:t>
            </a:r>
            <a:endParaRPr lang="en-US" dirty="0"/>
          </a:p>
          <a:p>
            <a:pPr lvl="2">
              <a:lnSpc>
                <a:spcPct val="100000"/>
              </a:lnSpc>
            </a:pPr>
            <a:endParaRPr lang="en-US" dirty="0"/>
          </a:p>
          <a:p>
            <a:pPr lvl="2">
              <a:lnSpc>
                <a:spcPct val="100000"/>
              </a:lnSpc>
            </a:pPr>
            <a:endParaRPr lang="en-US" dirty="0"/>
          </a:p>
          <a:p>
            <a:pPr lvl="2">
              <a:lnSpc>
                <a:spcPct val="100000"/>
              </a:lnSpc>
              <a:spcBef>
                <a:spcPts val="2400"/>
              </a:spcBef>
            </a:pPr>
            <a:r>
              <a:rPr lang="en-US" dirty="0" smtClean="0"/>
              <a:t>Case-sensitive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476164" name="Rectangle 4"/>
          <p:cNvSpPr>
            <a:spLocks noChangeArrowheads="1"/>
          </p:cNvSpPr>
          <p:nvPr/>
        </p:nvSpPr>
        <p:spPr bwMode="auto">
          <a:xfrm>
            <a:off x="827088" y="3352800"/>
            <a:ext cx="734377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result = string.Compare(str1, str2, true);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0 if str1 equals str2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&lt; 0 if str1 if before str2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&gt; 0 if str1 if after str2	</a:t>
            </a:r>
          </a:p>
        </p:txBody>
      </p:sp>
      <p:sp>
        <p:nvSpPr>
          <p:cNvPr id="476165" name="Rectangle 5"/>
          <p:cNvSpPr>
            <a:spLocks noChangeArrowheads="1"/>
          </p:cNvSpPr>
          <p:nvPr/>
        </p:nvSpPr>
        <p:spPr bwMode="auto">
          <a:xfrm>
            <a:off x="827088" y="54102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string.Compare(str1, str2, false);	</a:t>
            </a:r>
          </a:p>
        </p:txBody>
      </p:sp>
    </p:spTree>
    <p:extLst>
      <p:ext uri="{BB962C8B-B14F-4D97-AF65-F5344CB8AC3E}">
        <p14:creationId xmlns:p14="http://schemas.microsoft.com/office/powerpoint/2010/main" val="2630140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dirty="0"/>
              <a:t>Classes – Example</a:t>
            </a:r>
            <a:endParaRPr lang="bg-BG"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78882"/>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532334"/>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1055608"/>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89924699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Comparing Strings – Example </a:t>
            </a:r>
            <a:endParaRPr lang="bg-BG" dirty="0"/>
          </a:p>
        </p:txBody>
      </p:sp>
      <p:sp>
        <p:nvSpPr>
          <p:cNvPr id="623619" name="Rectangle 3"/>
          <p:cNvSpPr>
            <a:spLocks noGrp="1" noChangeArrowheads="1"/>
          </p:cNvSpPr>
          <p:nvPr>
            <p:ph idx="1"/>
          </p:nvPr>
        </p:nvSpPr>
        <p:spPr/>
        <p:txBody>
          <a:bodyPr/>
          <a:lstStyle/>
          <a:p>
            <a:pPr>
              <a:lnSpc>
                <a:spcPct val="100000"/>
              </a:lnSpc>
            </a:pPr>
            <a:r>
              <a:rPr lang="en-US" sz="3000" dirty="0"/>
              <a:t>Finding the first </a:t>
            </a:r>
            <a:r>
              <a:rPr lang="en-US" sz="3000" dirty="0" smtClean="0"/>
              <a:t>string in </a:t>
            </a:r>
            <a:r>
              <a:rPr lang="en-US" sz="3000" dirty="0"/>
              <a:t>a lexicographical </a:t>
            </a:r>
            <a:r>
              <a:rPr lang="en-US" sz="3000" dirty="0" smtClean="0"/>
              <a:t>order from </a:t>
            </a:r>
            <a:r>
              <a:rPr lang="en-US" sz="3000" dirty="0"/>
              <a:t>a given list of </a:t>
            </a:r>
            <a:r>
              <a:rPr lang="en-US" sz="3000" dirty="0" smtClean="0"/>
              <a:t>strings: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623620" name="Rectangle 4"/>
          <p:cNvSpPr>
            <a:spLocks noChangeArrowheads="1"/>
          </p:cNvSpPr>
          <p:nvPr/>
        </p:nvSpPr>
        <p:spPr bwMode="auto">
          <a:xfrm>
            <a:off x="609600" y="2420938"/>
            <a:ext cx="7924800" cy="38623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towns = {"Sofia", "Varna", "Plovdiv",</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"Pleven", "Bourgas", "Rousse", "Yambol"};</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firstTown = towns[0];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i&lt;towns.Length; 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currentTown = towns[i];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(String.Compare(currentTown, firstTown) &lt; 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firstTown = currentTown;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Console.WriteLine("First town: {0}", firstTown);</a:t>
            </a:r>
          </a:p>
        </p:txBody>
      </p:sp>
    </p:spTree>
    <p:extLst>
      <p:ext uri="{BB962C8B-B14F-4D97-AF65-F5344CB8AC3E}">
        <p14:creationId xmlns:p14="http://schemas.microsoft.com/office/powerpoint/2010/main" val="380203124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Concatenating Strings</a:t>
            </a:r>
            <a:endParaRPr lang="bg-BG" dirty="0"/>
          </a:p>
        </p:txBody>
      </p:sp>
      <p:sp>
        <p:nvSpPr>
          <p:cNvPr id="477187" name="Rectangle 3"/>
          <p:cNvSpPr>
            <a:spLocks noGrp="1" noChangeArrowheads="1"/>
          </p:cNvSpPr>
          <p:nvPr>
            <p:ph idx="1"/>
          </p:nvPr>
        </p:nvSpPr>
        <p:spPr>
          <a:xfrm>
            <a:off x="323850" y="1143001"/>
            <a:ext cx="8496300" cy="5310188"/>
          </a:xfrm>
        </p:spPr>
        <p:txBody>
          <a:bodyPr/>
          <a:lstStyle/>
          <a:p>
            <a:pPr>
              <a:lnSpc>
                <a:spcPct val="100000"/>
              </a:lnSpc>
            </a:pPr>
            <a:r>
              <a:rPr lang="en-US" sz="3000" dirty="0" smtClean="0"/>
              <a:t>There are two ways to combine strings:</a:t>
            </a:r>
            <a:endParaRPr lang="en-US" sz="3000" dirty="0"/>
          </a:p>
          <a:p>
            <a:pPr lvl="1">
              <a:lnSpc>
                <a:spcPct val="100000"/>
              </a:lnSpc>
            </a:pPr>
            <a:r>
              <a:rPr lang="en-US" sz="2800" dirty="0" smtClean="0"/>
              <a:t>Using the </a:t>
            </a:r>
            <a:r>
              <a:rPr lang="en-US" sz="2800" noProof="1" smtClean="0">
                <a:solidFill>
                  <a:schemeClr val="accent5">
                    <a:lumMod val="20000"/>
                    <a:lumOff val="80000"/>
                  </a:schemeClr>
                </a:solidFill>
                <a:latin typeface="Consolas" pitchFamily="49" charset="0"/>
                <a:cs typeface="Consolas" pitchFamily="49" charset="0"/>
              </a:rPr>
              <a:t>Concat()</a:t>
            </a:r>
            <a:r>
              <a:rPr lang="en-US" sz="2800" dirty="0" smtClean="0"/>
              <a:t> method</a:t>
            </a:r>
            <a:endParaRPr lang="en-US" sz="2800" dirty="0"/>
          </a:p>
          <a:p>
            <a:pPr lvl="1">
              <a:lnSpc>
                <a:spcPct val="100000"/>
              </a:lnSpc>
            </a:pPr>
            <a:endParaRPr lang="en-US" sz="2800" dirty="0"/>
          </a:p>
          <a:p>
            <a:pPr lvl="1">
              <a:lnSpc>
                <a:spcPct val="100000"/>
              </a:lnSpc>
              <a:spcBef>
                <a:spcPts val="0"/>
              </a:spcBef>
            </a:pPr>
            <a:r>
              <a:rPr lang="en-US" sz="2800" dirty="0" smtClean="0"/>
              <a:t>Using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or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operators</a:t>
            </a:r>
            <a:endParaRPr lang="en-US" sz="2800" dirty="0"/>
          </a:p>
          <a:p>
            <a:pPr lvl="1">
              <a:lnSpc>
                <a:spcPct val="100000"/>
              </a:lnSpc>
            </a:pPr>
            <a:endParaRPr lang="en-US" sz="2800" dirty="0"/>
          </a:p>
          <a:p>
            <a:pPr>
              <a:lnSpc>
                <a:spcPct val="100000"/>
              </a:lnSpc>
              <a:spcBef>
                <a:spcPts val="2400"/>
              </a:spcBef>
            </a:pPr>
            <a:r>
              <a:rPr lang="en-US" sz="3000" dirty="0"/>
              <a:t>Any object can be appended to </a:t>
            </a:r>
            <a:r>
              <a:rPr lang="en-US" sz="3000" dirty="0" smtClean="0"/>
              <a:t>string</a:t>
            </a:r>
            <a:endParaRPr lang="en-US" sz="30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477188" name="Rectangle 4"/>
          <p:cNvSpPr>
            <a:spLocks noChangeArrowheads="1"/>
          </p:cNvSpPr>
          <p:nvPr/>
        </p:nvSpPr>
        <p:spPr bwMode="auto">
          <a:xfrm>
            <a:off x="900113" y="2286000"/>
            <a:ext cx="7272337"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String.Concat(str1, str2); </a:t>
            </a:r>
          </a:p>
        </p:txBody>
      </p:sp>
      <p:sp>
        <p:nvSpPr>
          <p:cNvPr id="477190" name="Rectangle 6"/>
          <p:cNvSpPr>
            <a:spLocks noChangeArrowheads="1"/>
          </p:cNvSpPr>
          <p:nvPr/>
        </p:nvSpPr>
        <p:spPr bwMode="auto">
          <a:xfrm>
            <a:off x="900113" y="3429000"/>
            <a:ext cx="7272337"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 + str2 + str3;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a:t>
            </a:r>
          </a:p>
        </p:txBody>
      </p:sp>
      <p:sp>
        <p:nvSpPr>
          <p:cNvPr id="477191" name="Rectangle 7"/>
          <p:cNvSpPr>
            <a:spLocks noChangeArrowheads="1"/>
          </p:cNvSpPr>
          <p:nvPr/>
        </p:nvSpPr>
        <p:spPr bwMode="auto">
          <a:xfrm>
            <a:off x="900113" y="4953000"/>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"Peter";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age = 22;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name + " " +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 22"</a:t>
            </a:r>
          </a:p>
        </p:txBody>
      </p:sp>
    </p:spTree>
    <p:extLst>
      <p:ext uri="{BB962C8B-B14F-4D97-AF65-F5344CB8AC3E}">
        <p14:creationId xmlns:p14="http://schemas.microsoft.com/office/powerpoint/2010/main" val="376871650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Searching </a:t>
            </a:r>
            <a:r>
              <a:rPr lang="en-US" dirty="0" smtClean="0"/>
              <a:t>in Strings</a:t>
            </a:r>
            <a:endParaRPr lang="bg-BG" dirty="0"/>
          </a:p>
        </p:txBody>
      </p:sp>
      <p:sp>
        <p:nvSpPr>
          <p:cNvPr id="606211" name="Rectangle 3"/>
          <p:cNvSpPr>
            <a:spLocks noGrp="1" noChangeArrowheads="1"/>
          </p:cNvSpPr>
          <p:nvPr>
            <p:ph idx="1"/>
          </p:nvPr>
        </p:nvSpPr>
        <p:spPr>
          <a:xfrm>
            <a:off x="323850" y="1268413"/>
            <a:ext cx="8496300" cy="5256212"/>
          </a:xfrm>
        </p:spPr>
        <p:txBody>
          <a:bodyPr/>
          <a:lstStyle/>
          <a:p>
            <a:pPr>
              <a:lnSpc>
                <a:spcPct val="100000"/>
              </a:lnSpc>
            </a:pPr>
            <a:r>
              <a:rPr lang="en-US" sz="3000" dirty="0" smtClean="0"/>
              <a:t>Finding a character or </a:t>
            </a:r>
            <a:r>
              <a:rPr lang="en-US" sz="3000" dirty="0"/>
              <a:t>substring </a:t>
            </a:r>
            <a:r>
              <a:rPr lang="en-US" sz="3000" dirty="0" smtClean="0"/>
              <a:t>within given string</a:t>
            </a:r>
            <a:endParaRPr lang="en-US" sz="3000" dirty="0"/>
          </a:p>
          <a:p>
            <a:pPr lvl="1">
              <a:lnSpc>
                <a:spcPct val="100000"/>
              </a:lnSpc>
            </a:pPr>
            <a:r>
              <a:rPr lang="en-US" sz="2800" dirty="0" smtClean="0"/>
              <a:t>First occurrence</a:t>
            </a:r>
          </a:p>
          <a:p>
            <a:pPr lvl="1">
              <a:lnSpc>
                <a:spcPct val="100000"/>
              </a:lnSpc>
            </a:pPr>
            <a:endParaRPr lang="en-US" sz="2800" dirty="0"/>
          </a:p>
          <a:p>
            <a:pPr lvl="1">
              <a:lnSpc>
                <a:spcPct val="100000"/>
              </a:lnSpc>
            </a:pPr>
            <a:r>
              <a:rPr lang="en-US" sz="2800" dirty="0" smtClean="0"/>
              <a:t>First occurrence </a:t>
            </a:r>
            <a:r>
              <a:rPr lang="en-US" sz="2800" dirty="0"/>
              <a:t>starting at given </a:t>
            </a:r>
            <a:r>
              <a:rPr lang="en-US" sz="2800" dirty="0" smtClean="0"/>
              <a:t>position</a:t>
            </a:r>
          </a:p>
          <a:p>
            <a:pPr lvl="1">
              <a:lnSpc>
                <a:spcPct val="100000"/>
              </a:lnSpc>
            </a:pPr>
            <a:endParaRPr lang="en-US" sz="2800" dirty="0" smtClean="0">
              <a:latin typeface="Courier New" pitchFamily="49" charset="0"/>
            </a:endParaRPr>
          </a:p>
          <a:p>
            <a:pPr lvl="1">
              <a:lnSpc>
                <a:spcPct val="100000"/>
              </a:lnSpc>
            </a:pPr>
            <a:r>
              <a:rPr lang="en-US" sz="2800" dirty="0" smtClean="0"/>
              <a:t>Last occurrence</a:t>
            </a:r>
            <a:endParaRPr lang="en-US" sz="2800" dirty="0">
              <a:latin typeface="Courier New" pitchFamily="49" charset="0"/>
            </a:endParaRP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
        <p:nvSpPr>
          <p:cNvPr id="606212" name="Rectangle 4"/>
          <p:cNvSpPr>
            <a:spLocks noChangeArrowheads="1"/>
          </p:cNvSpPr>
          <p:nvPr/>
        </p:nvSpPr>
        <p:spPr bwMode="auto">
          <a:xfrm>
            <a:off x="900113" y="31050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a:t>
            </a:r>
          </a:p>
        </p:txBody>
      </p:sp>
      <p:sp>
        <p:nvSpPr>
          <p:cNvPr id="606214" name="Rectangle 6"/>
          <p:cNvSpPr>
            <a:spLocks noChangeArrowheads="1"/>
          </p:cNvSpPr>
          <p:nvPr/>
        </p:nvSpPr>
        <p:spPr bwMode="auto">
          <a:xfrm>
            <a:off x="900113" y="41148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 int startIndex)</a:t>
            </a:r>
          </a:p>
        </p:txBody>
      </p:sp>
      <p:sp>
        <p:nvSpPr>
          <p:cNvPr id="606215" name="Rectangle 7"/>
          <p:cNvSpPr>
            <a:spLocks noChangeArrowheads="1"/>
          </p:cNvSpPr>
          <p:nvPr/>
        </p:nvSpPr>
        <p:spPr bwMode="auto">
          <a:xfrm>
            <a:off x="900113" y="52578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LastIndexOf(string)</a:t>
            </a:r>
          </a:p>
        </p:txBody>
      </p:sp>
      <p:pic>
        <p:nvPicPr>
          <p:cNvPr id="49154" name="Picture 2" descr="http://www.eton.ac/images/search-icon.png"/>
          <p:cNvPicPr>
            <a:picLocks noChangeAspect="1" noChangeArrowheads="1"/>
          </p:cNvPicPr>
          <p:nvPr/>
        </p:nvPicPr>
        <p:blipFill>
          <a:blip r:embed="rId3" cstate="print"/>
          <a:srcRect/>
          <a:stretch>
            <a:fillRect/>
          </a:stretch>
        </p:blipFill>
        <p:spPr bwMode="auto">
          <a:xfrm>
            <a:off x="6858000" y="1905000"/>
            <a:ext cx="1905000" cy="1905000"/>
          </a:xfrm>
          <a:prstGeom prst="rect">
            <a:avLst/>
          </a:prstGeom>
          <a:noFill/>
        </p:spPr>
      </p:pic>
    </p:spTree>
    <p:extLst>
      <p:ext uri="{BB962C8B-B14F-4D97-AF65-F5344CB8AC3E}">
        <p14:creationId xmlns:p14="http://schemas.microsoft.com/office/powerpoint/2010/main" val="344014025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dirty="0" smtClean="0"/>
              <a:t>Searching in </a:t>
            </a:r>
            <a:r>
              <a:rPr lang="en-US" dirty="0"/>
              <a:t>Strings – Example</a:t>
            </a:r>
            <a:endParaRPr lang="bg-BG"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
        <p:nvSpPr>
          <p:cNvPr id="629768" name="Rectangle 8"/>
          <p:cNvSpPr>
            <a:spLocks noChangeArrowheads="1"/>
          </p:cNvSpPr>
          <p:nvPr/>
        </p:nvSpPr>
        <p:spPr bwMode="auto">
          <a:xfrm>
            <a:off x="713871" y="1447800"/>
            <a:ext cx="7704137"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"C# Programming Course";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str.IndexOf("C#"); // index = 0</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IndexOf is case-sensetive. -1 means not found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str.IndexOf("ram"); // index = 7</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 index = 4</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5); // index = 7</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8); // index = 18</a:t>
            </a:r>
          </a:p>
        </p:txBody>
      </p:sp>
      <p:graphicFrame>
        <p:nvGraphicFramePr>
          <p:cNvPr id="629886" name="Group 126"/>
          <p:cNvGraphicFramePr>
            <a:graphicFrameLocks noGrp="1"/>
          </p:cNvGraphicFramePr>
          <p:nvPr/>
        </p:nvGraphicFramePr>
        <p:xfrm>
          <a:off x="1966408" y="5156200"/>
          <a:ext cx="6451600" cy="865188"/>
        </p:xfrm>
        <a:graphic>
          <a:graphicData uri="http://schemas.openxmlformats.org/drawingml/2006/table">
            <a:tbl>
              <a:tblPr/>
              <a:tblGrid>
                <a:gridCol w="430213"/>
                <a:gridCol w="431800"/>
                <a:gridCol w="430212"/>
                <a:gridCol w="427038"/>
                <a:gridCol w="430212"/>
                <a:gridCol w="430213"/>
                <a:gridCol w="430212"/>
                <a:gridCol w="431800"/>
                <a:gridCol w="430213"/>
                <a:gridCol w="430212"/>
                <a:gridCol w="430213"/>
                <a:gridCol w="428625"/>
                <a:gridCol w="430212"/>
                <a:gridCol w="430213"/>
                <a:gridCol w="430212"/>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4318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P</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TextBox 6"/>
          <p:cNvSpPr txBox="1"/>
          <p:nvPr/>
        </p:nvSpPr>
        <p:spPr>
          <a:xfrm>
            <a:off x="700885" y="5131360"/>
            <a:ext cx="1319592"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index  = </a:t>
            </a:r>
            <a:endParaRPr lang="en-US" sz="2400" b="1" dirty="0">
              <a:effectLst>
                <a:outerShdw blurRad="38100" dist="38100" dir="2700000" algn="tl">
                  <a:srgbClr val="000000">
                    <a:alpha val="43137"/>
                  </a:srgbClr>
                </a:outerShdw>
              </a:effectLst>
            </a:endParaRPr>
          </a:p>
        </p:txBody>
      </p:sp>
      <p:sp>
        <p:nvSpPr>
          <p:cNvPr id="8" name="TextBox 7"/>
          <p:cNvSpPr txBox="1"/>
          <p:nvPr/>
        </p:nvSpPr>
        <p:spPr>
          <a:xfrm>
            <a:off x="384698" y="5572890"/>
            <a:ext cx="1657826"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s[index]  = </a:t>
            </a:r>
            <a:endParaRPr lang="en-US" sz="2400" b="1" dirty="0">
              <a:effectLst>
                <a:outerShdw blurRad="38100" dist="38100" dir="2700000" algn="tl">
                  <a:srgbClr val="000000">
                    <a:alpha val="43137"/>
                  </a:srgbClr>
                </a:outerShdw>
              </a:effectLst>
            </a:endParaRPr>
          </a:p>
        </p:txBody>
      </p:sp>
      <p:pic>
        <p:nvPicPr>
          <p:cNvPr id="10" name="Picture 2" descr="http://www.eton.ac/images/search-icon.png"/>
          <p:cNvPicPr>
            <a:picLocks noChangeAspect="1" noChangeArrowheads="1"/>
          </p:cNvPicPr>
          <p:nvPr/>
        </p:nvPicPr>
        <p:blipFill>
          <a:blip r:embed="rId3" cstate="print"/>
          <a:srcRect/>
          <a:stretch>
            <a:fillRect/>
          </a:stretch>
        </p:blipFill>
        <p:spPr bwMode="auto">
          <a:xfrm rot="4699740">
            <a:off x="7405336" y="1187566"/>
            <a:ext cx="1329894" cy="1329894"/>
          </a:xfrm>
          <a:prstGeom prst="rect">
            <a:avLst/>
          </a:prstGeom>
          <a:noFill/>
        </p:spPr>
      </p:pic>
    </p:spTree>
    <p:extLst>
      <p:ext uri="{BB962C8B-B14F-4D97-AF65-F5344CB8AC3E}">
        <p14:creationId xmlns:p14="http://schemas.microsoft.com/office/powerpoint/2010/main" val="32202394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Extracting Substrings</a:t>
            </a:r>
            <a:endParaRPr lang="bg-BG" dirty="0"/>
          </a:p>
        </p:txBody>
      </p:sp>
      <p:sp>
        <p:nvSpPr>
          <p:cNvPr id="607235" name="Rectangle 3"/>
          <p:cNvSpPr>
            <a:spLocks noGrp="1" noChangeArrowheads="1"/>
          </p:cNvSpPr>
          <p:nvPr>
            <p:ph idx="1"/>
          </p:nvPr>
        </p:nvSpPr>
        <p:spPr>
          <a:xfrm>
            <a:off x="323850" y="1066800"/>
            <a:ext cx="8496300" cy="5459413"/>
          </a:xfrm>
        </p:spPr>
        <p:txBody>
          <a:bodyPr/>
          <a:lstStyle/>
          <a:p>
            <a:pPr>
              <a:lnSpc>
                <a:spcPct val="100000"/>
              </a:lnSpc>
            </a:pPr>
            <a:r>
              <a:rPr lang="en-US" dirty="0"/>
              <a:t>Extracting substrings</a:t>
            </a:r>
          </a:p>
          <a:p>
            <a:pPr lvl="1">
              <a:lnSpc>
                <a:spcPct val="100000"/>
              </a:lnSpc>
            </a:pPr>
            <a:r>
              <a:rPr lang="en-US" sz="2600" noProof="1">
                <a:solidFill>
                  <a:schemeClr val="accent5">
                    <a:lumMod val="20000"/>
                    <a:lumOff val="80000"/>
                  </a:schemeClr>
                </a:solidFill>
                <a:latin typeface="Consolas" pitchFamily="49" charset="0"/>
                <a:cs typeface="Consolas" pitchFamily="49" charset="0"/>
              </a:rPr>
              <a:t>str.Substring(int startIndex, int length)</a:t>
            </a:r>
          </a:p>
          <a:p>
            <a:pPr lvl="1">
              <a:lnSpc>
                <a:spcPct val="100000"/>
              </a:lnSpc>
            </a:pPr>
            <a:endParaRPr lang="en-US" noProof="1"/>
          </a:p>
          <a:p>
            <a:pPr lvl="1">
              <a:lnSpc>
                <a:spcPct val="100000"/>
              </a:lnSpc>
            </a:pPr>
            <a:endParaRPr lang="en-US" noProof="1"/>
          </a:p>
          <a:p>
            <a:pPr lvl="1">
              <a:lnSpc>
                <a:spcPct val="100000"/>
              </a:lnSpc>
            </a:pPr>
            <a:r>
              <a:rPr lang="en-US" sz="2600" noProof="1">
                <a:solidFill>
                  <a:schemeClr val="accent5">
                    <a:lumMod val="20000"/>
                    <a:lumOff val="80000"/>
                  </a:schemeClr>
                </a:solidFill>
                <a:latin typeface="Consolas" pitchFamily="49" charset="0"/>
                <a:cs typeface="Consolas" pitchFamily="49" charset="0"/>
              </a:rPr>
              <a:t>str.Substring(int startIndex)</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
        <p:nvSpPr>
          <p:cNvPr id="607238" name="Rectangle 6"/>
          <p:cNvSpPr>
            <a:spLocks noChangeArrowheads="1"/>
          </p:cNvSpPr>
          <p:nvPr/>
        </p:nvSpPr>
        <p:spPr bwMode="auto">
          <a:xfrm>
            <a:off x="754063" y="2362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@"C:\Pics\Rila2009.jpg";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filename.Substring(8, 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is Rila2009</a:t>
            </a:r>
          </a:p>
        </p:txBody>
      </p:sp>
      <p:sp>
        <p:nvSpPr>
          <p:cNvPr id="607239" name="Rectangle 7"/>
          <p:cNvSpPr>
            <a:spLocks noChangeArrowheads="1"/>
          </p:cNvSpPr>
          <p:nvPr/>
        </p:nvSpPr>
        <p:spPr bwMode="auto">
          <a:xfrm>
            <a:off x="755650" y="41659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@"C:\Pics\Summer2009.jpg";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nameAndExtension = filename.Substring(8);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nameAndExtension is Summer2009.jpg</a:t>
            </a:r>
          </a:p>
        </p:txBody>
      </p:sp>
      <p:graphicFrame>
        <p:nvGraphicFramePr>
          <p:cNvPr id="607342" name="Group 110"/>
          <p:cNvGraphicFramePr>
            <a:graphicFrameLocks noGrp="1"/>
          </p:cNvGraphicFramePr>
          <p:nvPr/>
        </p:nvGraphicFramePr>
        <p:xfrm>
          <a:off x="468313" y="5516563"/>
          <a:ext cx="8207375" cy="845504"/>
        </p:xfrm>
        <a:graphic>
          <a:graphicData uri="http://schemas.openxmlformats.org/drawingml/2006/table">
            <a:tbl>
              <a:tblPr/>
              <a:tblGrid>
                <a:gridCol w="411162"/>
                <a:gridCol w="411163"/>
                <a:gridCol w="411162"/>
                <a:gridCol w="406400"/>
                <a:gridCol w="411163"/>
                <a:gridCol w="407987"/>
                <a:gridCol w="411163"/>
                <a:gridCol w="411162"/>
                <a:gridCol w="412750"/>
                <a:gridCol w="411163"/>
                <a:gridCol w="409575"/>
                <a:gridCol w="409575"/>
                <a:gridCol w="409575"/>
                <a:gridCol w="411162"/>
                <a:gridCol w="409575"/>
                <a:gridCol w="409575"/>
                <a:gridCol w="409575"/>
                <a:gridCol w="411163"/>
                <a:gridCol w="411162"/>
                <a:gridCol w="411163"/>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3587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 </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s</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R</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l</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j</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g</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Tree>
    <p:extLst>
      <p:ext uri="{BB962C8B-B14F-4D97-AF65-F5344CB8AC3E}">
        <p14:creationId xmlns:p14="http://schemas.microsoft.com/office/powerpoint/2010/main" val="132281055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a:t>Splitting Strings</a:t>
            </a:r>
            <a:endParaRPr lang="bg-BG" dirty="0"/>
          </a:p>
        </p:txBody>
      </p:sp>
      <p:sp>
        <p:nvSpPr>
          <p:cNvPr id="634883" name="Rectangle 3"/>
          <p:cNvSpPr>
            <a:spLocks noGrp="1" noChangeArrowheads="1"/>
          </p:cNvSpPr>
          <p:nvPr>
            <p:ph idx="1"/>
          </p:nvPr>
        </p:nvSpPr>
        <p:spPr/>
        <p:txBody>
          <a:bodyPr/>
          <a:lstStyle/>
          <a:p>
            <a:pPr>
              <a:lnSpc>
                <a:spcPct val="100000"/>
              </a:lnSpc>
            </a:pPr>
            <a:r>
              <a:rPr lang="en-US" sz="3000" dirty="0"/>
              <a:t>To split a string by given separator(s) use the following method:</a:t>
            </a:r>
          </a:p>
          <a:p>
            <a:pPr>
              <a:lnSpc>
                <a:spcPct val="100000"/>
              </a:lnSpc>
            </a:pPr>
            <a:endParaRPr lang="en-US" sz="3000" dirty="0"/>
          </a:p>
          <a:p>
            <a:pPr>
              <a:lnSpc>
                <a:spcPct val="100000"/>
              </a:lnSpc>
            </a:pPr>
            <a:r>
              <a:rPr lang="en-US" sz="3000" dirty="0"/>
              <a:t>Example:</a:t>
            </a:r>
            <a:endParaRPr lang="bg-BG" sz="30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634884" name="Rectangle 4"/>
          <p:cNvSpPr>
            <a:spLocks noChangeArrowheads="1"/>
          </p:cNvSpPr>
          <p:nvPr/>
        </p:nvSpPr>
        <p:spPr bwMode="auto">
          <a:xfrm>
            <a:off x="827088" y="2286000"/>
            <a:ext cx="748982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Split(params char[])</a:t>
            </a:r>
          </a:p>
        </p:txBody>
      </p:sp>
      <p:sp>
        <p:nvSpPr>
          <p:cNvPr id="634885" name="Rectangle 5"/>
          <p:cNvSpPr>
            <a:spLocks noChangeArrowheads="1"/>
          </p:cNvSpPr>
          <p:nvPr/>
        </p:nvSpPr>
        <p:spPr bwMode="auto">
          <a:xfrm>
            <a:off x="827088" y="3505200"/>
            <a:ext cx="7489825"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listOfBeers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"Amstel, Zagorka, Tuborg, Becks.";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beers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listOfBeers.Split(' ',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Console.WriteLine("Available beers are:");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beer in beers)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Console.WriteLine(beer);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1" descr="C:\Trash\splot.png"/>
          <p:cNvPicPr>
            <a:picLocks noChangeAspect="1" noChangeArrowheads="1"/>
          </p:cNvPicPr>
          <p:nvPr/>
        </p:nvPicPr>
        <p:blipFill>
          <a:blip r:embed="rId3" cstate="print">
            <a:lum bright="10000" contrast="20000"/>
          </a:blip>
          <a:srcRect/>
          <a:stretch>
            <a:fillRect/>
          </a:stretch>
        </p:blipFill>
        <p:spPr bwMode="auto">
          <a:xfrm>
            <a:off x="6858000" y="2895600"/>
            <a:ext cx="1744120" cy="1565454"/>
          </a:xfrm>
          <a:prstGeom prst="rect">
            <a:avLst/>
          </a:prstGeom>
          <a:noFill/>
          <a:effectLst>
            <a:softEdge rad="31750"/>
          </a:effectLst>
        </p:spPr>
      </p:pic>
    </p:spTree>
    <p:extLst>
      <p:ext uri="{BB962C8B-B14F-4D97-AF65-F5344CB8AC3E}">
        <p14:creationId xmlns:p14="http://schemas.microsoft.com/office/powerpoint/2010/main" val="393128226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sz="3600" dirty="0"/>
              <a:t>Replacing and Deleting Substrings</a:t>
            </a:r>
            <a:endParaRPr lang="bg-BG" sz="3600" dirty="0"/>
          </a:p>
        </p:txBody>
      </p:sp>
      <p:sp>
        <p:nvSpPr>
          <p:cNvPr id="463875" name="Rectangle 3"/>
          <p:cNvSpPr>
            <a:spLocks noGrp="1" noChangeArrowheads="1"/>
          </p:cNvSpPr>
          <p:nvPr>
            <p:ph idx="1"/>
          </p:nvPr>
        </p:nvSpPr>
        <p:spPr/>
        <p:txBody>
          <a:bodyPr/>
          <a:lstStyle/>
          <a:p>
            <a:pPr>
              <a:lnSpc>
                <a:spcPct val="100000"/>
              </a:lnSpc>
            </a:pPr>
            <a:r>
              <a:rPr lang="en-US" sz="2800" noProof="1">
                <a:solidFill>
                  <a:schemeClr val="accent5">
                    <a:lumMod val="20000"/>
                    <a:lumOff val="80000"/>
                  </a:schemeClr>
                </a:solidFill>
                <a:latin typeface="Consolas" pitchFamily="49" charset="0"/>
                <a:cs typeface="Consolas" pitchFamily="49" charset="0"/>
              </a:rPr>
              <a:t>Replace(string,</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string)</a:t>
            </a:r>
            <a:r>
              <a:rPr lang="en-US" sz="2800" dirty="0"/>
              <a:t> – replaces all occurrences of given string with another</a:t>
            </a:r>
          </a:p>
          <a:p>
            <a:pPr lvl="1">
              <a:lnSpc>
                <a:spcPct val="100000"/>
              </a:lnSpc>
            </a:pPr>
            <a:r>
              <a:rPr lang="en-US" sz="2600" dirty="0"/>
              <a:t>The result is new string (strings are immutable</a:t>
            </a:r>
            <a:r>
              <a:rPr lang="en-US" sz="2600" dirty="0" smtClean="0"/>
              <a:t>)</a:t>
            </a:r>
          </a:p>
          <a:p>
            <a:pPr lvl="1">
              <a:lnSpc>
                <a:spcPct val="100000"/>
              </a:lnSpc>
            </a:pPr>
            <a:endParaRPr lang="en-US" sz="2600" dirty="0" smtClean="0"/>
          </a:p>
          <a:p>
            <a:pPr lvl="1">
              <a:lnSpc>
                <a:spcPct val="100000"/>
              </a:lnSpc>
            </a:pPr>
            <a:endParaRPr lang="en-US" sz="2600" dirty="0"/>
          </a:p>
          <a:p>
            <a:pPr>
              <a:lnSpc>
                <a:spcPct val="100000"/>
              </a:lnSpc>
            </a:pPr>
            <a:endParaRPr lang="en-US" sz="2800" noProof="1" smtClean="0">
              <a:solidFill>
                <a:schemeClr val="accent5">
                  <a:lumMod val="20000"/>
                  <a:lumOff val="80000"/>
                </a:schemeClr>
              </a:solidFill>
              <a:latin typeface="Consolas" pitchFamily="49" charset="0"/>
              <a:cs typeface="Consolas" pitchFamily="49" charset="0"/>
            </a:endParaRPr>
          </a:p>
          <a:p>
            <a:pPr>
              <a:lnSpc>
                <a:spcPct val="100000"/>
              </a:lnSpc>
            </a:pPr>
            <a:r>
              <a:rPr lang="en-US" sz="2800" noProof="1" smtClean="0">
                <a:solidFill>
                  <a:schemeClr val="accent5">
                    <a:lumMod val="20000"/>
                    <a:lumOff val="80000"/>
                  </a:schemeClr>
                </a:solidFill>
                <a:latin typeface="Consolas" pitchFamily="49" charset="0"/>
                <a:cs typeface="Consolas" pitchFamily="49" charset="0"/>
              </a:rPr>
              <a:t>Re</a:t>
            </a:r>
            <a:r>
              <a:rPr lang="en-US" sz="2800" dirty="0" smtClean="0">
                <a:solidFill>
                  <a:schemeClr val="accent5">
                    <a:lumMod val="20000"/>
                    <a:lumOff val="80000"/>
                  </a:schemeClr>
                </a:solidFill>
                <a:latin typeface="Consolas" pitchFamily="49" charset="0"/>
                <a:cs typeface="Consolas" pitchFamily="49" charset="0"/>
              </a:rPr>
              <a:t>move</a:t>
            </a:r>
            <a:r>
              <a:rPr lang="en-US" sz="2800" noProof="1"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index</a:t>
            </a:r>
            <a:r>
              <a:rPr lang="en-US" sz="2800" noProof="1">
                <a:solidFill>
                  <a:schemeClr val="accent5">
                    <a:lumMod val="20000"/>
                    <a:lumOff val="80000"/>
                  </a:schemeClr>
                </a:solidFill>
                <a:latin typeface="Consolas" pitchFamily="49" charset="0"/>
                <a:cs typeface="Consolas" pitchFamily="49" charset="0"/>
              </a:rPr>
              <a:t>,</a:t>
            </a:r>
            <a:r>
              <a:rPr lang="en-US" sz="2800" noProof="1">
                <a:solidFill>
                  <a:schemeClr val="accent5">
                    <a:lumMod val="20000"/>
                    <a:lumOff val="80000"/>
                  </a:schemeClr>
                </a:solidFill>
                <a:cs typeface="Consolas" pitchFamily="49" charset="0"/>
              </a:rPr>
              <a:t> </a:t>
            </a:r>
            <a:r>
              <a:rPr lang="en-US" sz="2800" dirty="0">
                <a:solidFill>
                  <a:schemeClr val="accent5">
                    <a:lumMod val="20000"/>
                    <a:lumOff val="80000"/>
                  </a:schemeClr>
                </a:solidFill>
                <a:latin typeface="Consolas" pitchFamily="49" charset="0"/>
                <a:cs typeface="Consolas" pitchFamily="49" charset="0"/>
              </a:rPr>
              <a:t>length</a:t>
            </a:r>
            <a:r>
              <a:rPr lang="en-US" sz="2800" noProof="1">
                <a:solidFill>
                  <a:schemeClr val="accent5">
                    <a:lumMod val="20000"/>
                    <a:lumOff val="80000"/>
                  </a:schemeClr>
                </a:solidFill>
                <a:latin typeface="Consolas" pitchFamily="49" charset="0"/>
                <a:cs typeface="Consolas" pitchFamily="49" charset="0"/>
              </a:rPr>
              <a:t>)</a:t>
            </a:r>
            <a:r>
              <a:rPr lang="en-US" sz="2800" dirty="0"/>
              <a:t> – deletes part of a string and produces new </a:t>
            </a:r>
            <a:r>
              <a:rPr lang="en-US" sz="2800" dirty="0" smtClean="0"/>
              <a:t>string as result</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66</a:t>
            </a:fld>
            <a:endParaRPr lang="en-US" dirty="0"/>
          </a:p>
        </p:txBody>
      </p:sp>
      <p:sp>
        <p:nvSpPr>
          <p:cNvPr id="463876" name="Rectangle 4"/>
          <p:cNvSpPr>
            <a:spLocks noChangeArrowheads="1"/>
          </p:cNvSpPr>
          <p:nvPr/>
        </p:nvSpPr>
        <p:spPr bwMode="auto">
          <a:xfrm>
            <a:off x="762000" y="2590800"/>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cocktail = "Vodka + Martini + Cherry";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replaced = cocktail.Replace("+", "and");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Vodka and Martini and Cherry</a:t>
            </a:r>
          </a:p>
        </p:txBody>
      </p:sp>
      <p:sp>
        <p:nvSpPr>
          <p:cNvPr id="463877" name="Rectangle 5"/>
          <p:cNvSpPr>
            <a:spLocks noChangeArrowheads="1"/>
          </p:cNvSpPr>
          <p:nvPr/>
        </p:nvSpPr>
        <p:spPr bwMode="auto">
          <a:xfrm>
            <a:off x="762000" y="5308937"/>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price = "$ 1234567";</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lowPrice = price.Remove(2, 3);</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$ 4567</a:t>
            </a:r>
          </a:p>
        </p:txBody>
      </p:sp>
    </p:spTree>
    <p:extLst>
      <p:ext uri="{BB962C8B-B14F-4D97-AF65-F5344CB8AC3E}">
        <p14:creationId xmlns:p14="http://schemas.microsoft.com/office/powerpoint/2010/main" val="20497278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a:t>Changing Character Casing</a:t>
            </a:r>
            <a:endParaRPr lang="bg-BG" dirty="0"/>
          </a:p>
        </p:txBody>
      </p:sp>
      <p:sp>
        <p:nvSpPr>
          <p:cNvPr id="611331" name="Rectangle 3"/>
          <p:cNvSpPr>
            <a:spLocks noGrp="1" noChangeArrowheads="1"/>
          </p:cNvSpPr>
          <p:nvPr>
            <p:ph idx="1"/>
          </p:nvPr>
        </p:nvSpPr>
        <p:spPr/>
        <p:txBody>
          <a:bodyPr/>
          <a:lstStyle/>
          <a:p>
            <a:pPr>
              <a:lnSpc>
                <a:spcPct val="100000"/>
              </a:lnSpc>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ToLower()</a:t>
            </a:r>
          </a:p>
          <a:p>
            <a:pPr>
              <a:lnSpc>
                <a:spcPct val="100000"/>
              </a:lnSpc>
              <a:spcBef>
                <a:spcPts val="1200"/>
              </a:spcBef>
            </a:pPr>
            <a:endParaRPr lang="en-US" sz="3000" dirty="0"/>
          </a:p>
          <a:p>
            <a:pPr>
              <a:lnSpc>
                <a:spcPct val="100000"/>
              </a:lnSpc>
              <a:spcBef>
                <a:spcPts val="1200"/>
              </a:spcBef>
            </a:pPr>
            <a:endParaRPr lang="en-US" sz="3000" dirty="0"/>
          </a:p>
          <a:p>
            <a:pPr>
              <a:lnSpc>
                <a:spcPct val="100000"/>
              </a:lnSpc>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ToUpper()</a:t>
            </a:r>
            <a:endParaRPr lang="en-US" sz="3000" noProof="1">
              <a:solidFill>
                <a:schemeClr val="accent5">
                  <a:lumMod val="20000"/>
                  <a:lumOff val="80000"/>
                </a:schemeClr>
              </a:solidFill>
              <a:latin typeface="Consolas" pitchFamily="49" charset="0"/>
              <a:cs typeface="Consolas" pitchFamily="49" charset="0"/>
            </a:endParaRP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67</a:t>
            </a:fld>
            <a:endParaRPr lang="en-US" dirty="0"/>
          </a:p>
        </p:txBody>
      </p:sp>
      <p:sp>
        <p:nvSpPr>
          <p:cNvPr id="611332" name="Rectangle 4"/>
          <p:cNvSpPr>
            <a:spLocks noChangeArrowheads="1"/>
          </p:cNvSpPr>
          <p:nvPr/>
        </p:nvSpPr>
        <p:spPr bwMode="auto">
          <a:xfrm>
            <a:off x="755650" y="1808704"/>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lowerAlpha = alpha.ToLower();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Console.WriteLine(lowerAlpha);</a:t>
            </a:r>
          </a:p>
        </p:txBody>
      </p:sp>
      <p:sp>
        <p:nvSpPr>
          <p:cNvPr id="611333" name="Rectangle 5"/>
          <p:cNvSpPr>
            <a:spLocks noChangeArrowheads="1"/>
          </p:cNvSpPr>
          <p:nvPr/>
        </p:nvSpPr>
        <p:spPr bwMode="auto">
          <a:xfrm>
            <a:off x="755650" y="3926392"/>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upperAlpha = alpha.ToUpper();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Console.WriteLine(upperAlpha);</a:t>
            </a:r>
          </a:p>
        </p:txBody>
      </p:sp>
      <p:pic>
        <p:nvPicPr>
          <p:cNvPr id="35841" name="Picture 1" descr="C:\Trash\alphabet.png"/>
          <p:cNvPicPr>
            <a:picLocks noChangeAspect="1" noChangeArrowheads="1"/>
          </p:cNvPicPr>
          <p:nvPr/>
        </p:nvPicPr>
        <p:blipFill>
          <a:blip r:embed="rId3" cstate="print"/>
          <a:srcRect/>
          <a:stretch>
            <a:fillRect/>
          </a:stretch>
        </p:blipFill>
        <p:spPr bwMode="auto">
          <a:xfrm>
            <a:off x="2438400" y="5334000"/>
            <a:ext cx="4267200" cy="1143000"/>
          </a:xfrm>
          <a:prstGeom prst="rect">
            <a:avLst/>
          </a:prstGeom>
          <a:noFill/>
          <a:effectLst>
            <a:softEdge rad="31750"/>
          </a:effectLst>
        </p:spPr>
      </p:pic>
    </p:spTree>
    <p:extLst>
      <p:ext uri="{BB962C8B-B14F-4D97-AF65-F5344CB8AC3E}">
        <p14:creationId xmlns:p14="http://schemas.microsoft.com/office/powerpoint/2010/main" val="314607865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t>Trimming White Space</a:t>
            </a:r>
            <a:endParaRPr lang="bg-BG" dirty="0"/>
          </a:p>
        </p:txBody>
      </p:sp>
      <p:sp>
        <p:nvSpPr>
          <p:cNvPr id="637955" name="Rectangle 3"/>
          <p:cNvSpPr>
            <a:spLocks noGrp="1" noChangeArrowheads="1"/>
          </p:cNvSpPr>
          <p:nvPr>
            <p:ph idx="1"/>
          </p:nvPr>
        </p:nvSpPr>
        <p:spPr/>
        <p:txBody>
          <a:bodyPr/>
          <a:lstStyle/>
          <a:p>
            <a:pPr>
              <a:lnSpc>
                <a:spcPct val="100000"/>
              </a:lnSpc>
            </a:pPr>
            <a:r>
              <a:rPr lang="en-US" sz="3000" dirty="0"/>
              <a:t>Using method </a:t>
            </a:r>
            <a:r>
              <a:rPr lang="en-US" sz="3000" dirty="0">
                <a:solidFill>
                  <a:schemeClr val="accent5">
                    <a:lumMod val="20000"/>
                    <a:lumOff val="80000"/>
                  </a:schemeClr>
                </a:solidFill>
                <a:latin typeface="Consolas" pitchFamily="49" charset="0"/>
                <a:cs typeface="Consolas" pitchFamily="49" charset="0"/>
              </a:rPr>
              <a:t>Trim()</a:t>
            </a:r>
          </a:p>
          <a:p>
            <a:pPr>
              <a:lnSpc>
                <a:spcPct val="100000"/>
              </a:lnSpc>
            </a:pPr>
            <a:endParaRPr lang="en-US" sz="3000" dirty="0"/>
          </a:p>
          <a:p>
            <a:pPr>
              <a:lnSpc>
                <a:spcPct val="100000"/>
              </a:lnSpc>
            </a:pPr>
            <a:endParaRPr lang="en-US" sz="3000" dirty="0"/>
          </a:p>
          <a:p>
            <a:pPr>
              <a:lnSpc>
                <a:spcPct val="100000"/>
              </a:lnSpc>
            </a:pPr>
            <a:r>
              <a:rPr lang="en-US" sz="3000" dirty="0"/>
              <a:t>Using method </a:t>
            </a:r>
            <a:r>
              <a:rPr lang="en-US" sz="3000" noProof="1">
                <a:solidFill>
                  <a:schemeClr val="accent5">
                    <a:lumMod val="20000"/>
                    <a:lumOff val="80000"/>
                  </a:schemeClr>
                </a:solidFill>
                <a:latin typeface="Consolas" pitchFamily="49" charset="0"/>
                <a:cs typeface="Consolas" pitchFamily="49" charset="0"/>
              </a:rPr>
              <a:t>Trim(chars</a:t>
            </a:r>
            <a:r>
              <a:rPr lang="en-US" sz="3000" dirty="0">
                <a:solidFill>
                  <a:schemeClr val="accent5">
                    <a:lumMod val="20000"/>
                    <a:lumOff val="80000"/>
                  </a:schemeClr>
                </a:solidFill>
                <a:latin typeface="Consolas" pitchFamily="49" charset="0"/>
                <a:cs typeface="Consolas" pitchFamily="49" charset="0"/>
              </a:rPr>
              <a:t>)</a:t>
            </a:r>
          </a:p>
          <a:p>
            <a:pPr>
              <a:lnSpc>
                <a:spcPct val="100000"/>
              </a:lnSpc>
            </a:pPr>
            <a:endParaRPr lang="en-US" sz="3000" dirty="0">
              <a:latin typeface="Courier New" pitchFamily="49" charset="0"/>
            </a:endParaRPr>
          </a:p>
          <a:p>
            <a:pPr>
              <a:lnSpc>
                <a:spcPct val="100000"/>
              </a:lnSpc>
            </a:pPr>
            <a:endParaRPr lang="en-US" sz="3000" dirty="0">
              <a:latin typeface="Courier New" pitchFamily="49" charset="0"/>
            </a:endParaRPr>
          </a:p>
          <a:p>
            <a:pPr>
              <a:lnSpc>
                <a:spcPct val="100000"/>
              </a:lnSpc>
              <a:spcBef>
                <a:spcPts val="1800"/>
              </a:spcBef>
            </a:pPr>
            <a:r>
              <a:rPr lang="en-US" sz="3000" dirty="0"/>
              <a:t>Using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Start</a:t>
            </a:r>
            <a:r>
              <a:rPr lang="en-US" sz="3000" noProof="1">
                <a:solidFill>
                  <a:schemeClr val="accent5">
                    <a:lumMod val="20000"/>
                    <a:lumOff val="80000"/>
                  </a:schemeClr>
                </a:solidFill>
                <a:latin typeface="Consolas" pitchFamily="49" charset="0"/>
                <a:cs typeface="Consolas" pitchFamily="49" charset="0"/>
              </a:rPr>
              <a:t>()</a:t>
            </a:r>
            <a:r>
              <a:rPr lang="en-US" sz="3000" noProof="1"/>
              <a:t> and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End</a:t>
            </a:r>
            <a:r>
              <a:rPr lang="en-US" sz="3000" noProof="1">
                <a:solidFill>
                  <a:schemeClr val="accent5">
                    <a:lumMod val="20000"/>
                    <a:lumOff val="80000"/>
                  </a:schemeClr>
                </a:solidFill>
                <a:latin typeface="Consolas" pitchFamily="49" charset="0"/>
                <a:cs typeface="Consolas" pitchFamily="49" charset="0"/>
              </a:rPr>
              <a:t>()</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sp>
        <p:nvSpPr>
          <p:cNvPr id="637956" name="Rectangle 4"/>
          <p:cNvSpPr>
            <a:spLocks noChangeArrowheads="1"/>
          </p:cNvSpPr>
          <p:nvPr/>
        </p:nvSpPr>
        <p:spPr bwMode="auto">
          <a:xfrm>
            <a:off x="755650" y="1600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example of white space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a:t>
            </a:r>
          </a:p>
        </p:txBody>
      </p:sp>
      <p:sp>
        <p:nvSpPr>
          <p:cNvPr id="637958" name="Rectangle 6"/>
          <p:cNvSpPr>
            <a:spLocks noChangeArrowheads="1"/>
          </p:cNvSpPr>
          <p:nvPr/>
        </p:nvSpPr>
        <p:spPr bwMode="auto">
          <a:xfrm>
            <a:off x="755650" y="3505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\t\nHello!!! \n";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 ', ',' ,'!', '\n','\t');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 // Hello</a:t>
            </a:r>
          </a:p>
        </p:txBody>
      </p:sp>
      <p:sp>
        <p:nvSpPr>
          <p:cNvPr id="637959" name="Rectangle 7"/>
          <p:cNvSpPr>
            <a:spLocks noChangeArrowheads="1"/>
          </p:cNvSpPr>
          <p:nvPr/>
        </p:nvSpPr>
        <p:spPr bwMode="auto">
          <a:xfrm>
            <a:off x="755650" y="55405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C#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s.TrimStart(); // clean = "C#   "</a:t>
            </a:r>
          </a:p>
        </p:txBody>
      </p:sp>
    </p:spTree>
    <p:extLst>
      <p:ext uri="{BB962C8B-B14F-4D97-AF65-F5344CB8AC3E}">
        <p14:creationId xmlns:p14="http://schemas.microsoft.com/office/powerpoint/2010/main" val="48207421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dirty="0"/>
              <a:t>Constructing Strings</a:t>
            </a:r>
            <a:endParaRPr lang="bg-BG" dirty="0"/>
          </a:p>
        </p:txBody>
      </p:sp>
      <p:sp>
        <p:nvSpPr>
          <p:cNvPr id="670723" name="Rectangle 3"/>
          <p:cNvSpPr>
            <a:spLocks noGrp="1" noChangeArrowheads="1"/>
          </p:cNvSpPr>
          <p:nvPr>
            <p:ph idx="1"/>
          </p:nvPr>
        </p:nvSpPr>
        <p:spPr>
          <a:xfrm>
            <a:off x="323850" y="1066800"/>
            <a:ext cx="8496300" cy="5459413"/>
          </a:xfrm>
        </p:spPr>
        <p:txBody>
          <a:bodyPr/>
          <a:lstStyle/>
          <a:p>
            <a:pPr>
              <a:lnSpc>
                <a:spcPct val="100000"/>
              </a:lnSpc>
            </a:pPr>
            <a:r>
              <a:rPr lang="en-US" dirty="0"/>
              <a:t>Strings are immutable</a:t>
            </a:r>
          </a:p>
          <a:p>
            <a:pPr lvl="1">
              <a:lnSpc>
                <a:spcPct val="100000"/>
              </a:lnSpc>
            </a:pPr>
            <a:r>
              <a:rPr lang="en-US" dirty="0">
                <a:solidFill>
                  <a:schemeClr val="accent5">
                    <a:lumMod val="20000"/>
                    <a:lumOff val="80000"/>
                  </a:schemeClr>
                </a:solidFill>
                <a:latin typeface="Consolas" pitchFamily="49" charset="0"/>
                <a:cs typeface="Consolas" pitchFamily="49" charset="0"/>
              </a:rPr>
              <a:t>C</a:t>
            </a:r>
            <a:r>
              <a:rPr lang="en-US" noProof="1">
                <a:solidFill>
                  <a:schemeClr val="accent5">
                    <a:lumMod val="20000"/>
                    <a:lumOff val="80000"/>
                  </a:schemeClr>
                </a:solidFill>
                <a:latin typeface="Consolas" pitchFamily="49" charset="0"/>
                <a:cs typeface="Consolas" pitchFamily="49" charset="0"/>
              </a:rPr>
              <a:t>oncat()</a:t>
            </a:r>
            <a:r>
              <a:rPr lang="en-US" noProof="1"/>
              <a:t>, </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eplace()</a:t>
            </a:r>
            <a:r>
              <a:rPr lang="en-US" noProof="1"/>
              <a:t>, </a:t>
            </a:r>
            <a:r>
              <a:rPr lang="en-US" dirty="0">
                <a:solidFill>
                  <a:schemeClr val="accent5">
                    <a:lumMod val="20000"/>
                    <a:lumOff val="80000"/>
                  </a:schemeClr>
                </a:solidFill>
                <a:latin typeface="Consolas" pitchFamily="49" charset="0"/>
                <a:cs typeface="Consolas" pitchFamily="49" charset="0"/>
              </a:rPr>
              <a:t>T</a:t>
            </a:r>
            <a:r>
              <a:rPr lang="en-US" noProof="1">
                <a:solidFill>
                  <a:schemeClr val="accent5">
                    <a:lumMod val="20000"/>
                    <a:lumOff val="80000"/>
                  </a:schemeClr>
                </a:solidFill>
                <a:latin typeface="Consolas" pitchFamily="49" charset="0"/>
                <a:cs typeface="Consolas" pitchFamily="49" charset="0"/>
              </a:rPr>
              <a:t>rim()</a:t>
            </a:r>
            <a:r>
              <a:rPr lang="en-US" noProof="1"/>
              <a:t>, ...</a:t>
            </a:r>
            <a:r>
              <a:rPr lang="en-US" dirty="0"/>
              <a:t> return new string, do not modify the old one</a:t>
            </a:r>
          </a:p>
          <a:p>
            <a:pPr>
              <a:lnSpc>
                <a:spcPct val="100000"/>
              </a:lnSpc>
            </a:pPr>
            <a:r>
              <a:rPr lang="en-US" dirty="0"/>
              <a:t>Do not use "</a:t>
            </a:r>
            <a:r>
              <a:rPr lang="en-US" dirty="0">
                <a:solidFill>
                  <a:schemeClr val="accent5">
                    <a:lumMod val="20000"/>
                    <a:lumOff val="80000"/>
                  </a:schemeClr>
                </a:solidFill>
                <a:latin typeface="Consolas" pitchFamily="49" charset="0"/>
                <a:cs typeface="Consolas" pitchFamily="49" charset="0"/>
              </a:rPr>
              <a:t>+</a:t>
            </a:r>
            <a:r>
              <a:rPr lang="en-US" dirty="0"/>
              <a:t>" for strings in a loop!</a:t>
            </a:r>
          </a:p>
          <a:p>
            <a:pPr lvl="1">
              <a:lnSpc>
                <a:spcPct val="100000"/>
              </a:lnSpc>
            </a:pPr>
            <a:r>
              <a:rPr lang="en-US" dirty="0"/>
              <a:t>It runs </a:t>
            </a:r>
            <a:r>
              <a:rPr lang="en-US" dirty="0" smtClean="0"/>
              <a:t>very, very </a:t>
            </a:r>
            <a:r>
              <a:rPr lang="en-US" dirty="0"/>
              <a:t>inefficiently!</a:t>
            </a:r>
            <a:endParaRPr lang="bg-BG"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sp>
        <p:nvSpPr>
          <p:cNvPr id="670724" name="Rectangle 4"/>
          <p:cNvSpPr>
            <a:spLocks noChangeArrowheads="1"/>
          </p:cNvSpPr>
          <p:nvPr/>
        </p:nvSpPr>
        <p:spPr bwMode="auto">
          <a:xfrm>
            <a:off x="755650" y="4185553"/>
            <a:ext cx="76327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DupChar(char ch, int count)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result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i=0; i&lt;count; 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ch;</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7"/>
          <p:cNvSpPr>
            <a:spLocks noChangeArrowheads="1"/>
          </p:cNvSpPr>
          <p:nvPr/>
        </p:nvSpPr>
        <p:spPr bwMode="auto">
          <a:xfrm>
            <a:off x="4800600" y="5466305"/>
            <a:ext cx="3048000" cy="953453"/>
          </a:xfrm>
          <a:prstGeom prst="wedgeRoundRectCallout">
            <a:avLst>
              <a:gd name="adj1" fmla="val -81005"/>
              <a:gd name="adj2" fmla="val -4069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Very bad practice. Avoid this!</a:t>
            </a:r>
          </a:p>
        </p:txBody>
      </p:sp>
    </p:spTree>
    <p:extLst>
      <p:ext uri="{BB962C8B-B14F-4D97-AF65-F5344CB8AC3E}">
        <p14:creationId xmlns:p14="http://schemas.microsoft.com/office/powerpoint/2010/main" val="2095272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a:t>Objects</a:t>
            </a:r>
            <a:endParaRPr lang="bg-BG" dirty="0"/>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class </a:t>
            </a:r>
          </a:p>
          <a:p>
            <a:pPr>
              <a:lnSpc>
                <a:spcPct val="100000"/>
              </a:lnSpc>
            </a:pPr>
            <a:r>
              <a:rPr kumimoji="0" lang="en-US" dirty="0"/>
              <a:t>Creating an object from a class is 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solidFill>
                  <a:schemeClr val="accent5">
                    <a:lumMod val="20000"/>
                    <a:lumOff val="80000"/>
                  </a:schemeClr>
                </a:solidFill>
                <a:latin typeface="Consolas" pitchFamily="49" charset="0"/>
                <a:cs typeface="Consolas" pitchFamily="49" charset="0"/>
              </a:rPr>
              <a:t>Account</a:t>
            </a:r>
          </a:p>
          <a:p>
            <a:pPr lvl="1">
              <a:lnSpc>
                <a:spcPct val="100000"/>
              </a:lnSpc>
            </a:pPr>
            <a:r>
              <a:rPr kumimoji="0" lang="en-US" dirty="0"/>
              <a:t>Objects: Ivan's account, Peter's account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3844945823"/>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1828800" y="152400"/>
            <a:ext cx="7086600" cy="914400"/>
          </a:xfrm>
        </p:spPr>
        <p:txBody>
          <a:bodyPr/>
          <a:lstStyle/>
          <a:p>
            <a:r>
              <a:rPr lang="en-US" sz="3600" dirty="0"/>
              <a:t>Changing the Contents of a String – </a:t>
            </a:r>
            <a:r>
              <a:rPr lang="en-US" sz="3600" noProof="1">
                <a:latin typeface="Consolas" pitchFamily="49" charset="0"/>
                <a:cs typeface="Consolas" pitchFamily="49" charset="0"/>
              </a:rPr>
              <a:t>StringBuilder</a:t>
            </a:r>
          </a:p>
        </p:txBody>
      </p:sp>
      <p:sp>
        <p:nvSpPr>
          <p:cNvPr id="671747" name="Rectangle 3"/>
          <p:cNvSpPr>
            <a:spLocks noGrp="1" noChangeArrowheads="1"/>
          </p:cNvSpPr>
          <p:nvPr>
            <p:ph idx="1"/>
          </p:nvPr>
        </p:nvSpPr>
        <p:spPr>
          <a:xfrm>
            <a:off x="250825" y="1295399"/>
            <a:ext cx="8642350" cy="5230813"/>
          </a:xfrm>
        </p:spPr>
        <p:txBody>
          <a:bodyPr/>
          <a:lstStyle/>
          <a:p>
            <a:pPr>
              <a:lnSpc>
                <a:spcPct val="100000"/>
              </a:lnSpc>
            </a:pPr>
            <a:r>
              <a:rPr lang="en-US" sz="3000" noProof="1"/>
              <a:t>Use the </a:t>
            </a:r>
            <a:r>
              <a:rPr lang="en-US" sz="3000" noProof="1">
                <a:solidFill>
                  <a:schemeClr val="accent5">
                    <a:lumMod val="20000"/>
                    <a:lumOff val="80000"/>
                  </a:schemeClr>
                </a:solidFill>
                <a:latin typeface="Consolas" pitchFamily="49" charset="0"/>
                <a:cs typeface="Consolas" pitchFamily="49" charset="0"/>
              </a:rPr>
              <a:t>System.Text.StringBuilder</a:t>
            </a:r>
            <a:r>
              <a:rPr lang="en-US" sz="3000" noProof="1"/>
              <a:t> class for modifiable strings of characters:</a:t>
            </a:r>
          </a:p>
          <a:p>
            <a:pPr>
              <a:lnSpc>
                <a:spcPct val="100000"/>
              </a:lnSpc>
            </a:pPr>
            <a:endParaRPr lang="en-US" sz="3000" noProof="1"/>
          </a:p>
          <a:p>
            <a:pPr>
              <a:lnSpc>
                <a:spcPct val="100000"/>
              </a:lnSpc>
            </a:pPr>
            <a:endParaRPr lang="en-US" sz="3000" noProof="1"/>
          </a:p>
          <a:p>
            <a:pPr>
              <a:lnSpc>
                <a:spcPct val="100000"/>
              </a:lnSpc>
            </a:pPr>
            <a:endParaRPr lang="en-US" sz="3000" noProof="1"/>
          </a:p>
          <a:p>
            <a:pPr marL="0" indent="0">
              <a:lnSpc>
                <a:spcPct val="100000"/>
              </a:lnSpc>
              <a:buNone/>
            </a:pPr>
            <a:endParaRPr lang="en-US" sz="3000" noProof="1"/>
          </a:p>
          <a:p>
            <a:pPr>
              <a:lnSpc>
                <a:spcPct val="100000"/>
              </a:lnSpc>
              <a:spcBef>
                <a:spcPts val="1800"/>
              </a:spcBef>
            </a:pPr>
            <a:r>
              <a:rPr lang="en-US" sz="3000" noProof="1"/>
              <a:t>Use </a:t>
            </a:r>
            <a:r>
              <a:rPr lang="en-US" sz="3000" noProof="1">
                <a:solidFill>
                  <a:schemeClr val="accent5">
                    <a:lumMod val="20000"/>
                    <a:lumOff val="80000"/>
                  </a:schemeClr>
                </a:solidFill>
                <a:latin typeface="Consolas" pitchFamily="49" charset="0"/>
                <a:cs typeface="Consolas" pitchFamily="49" charset="0"/>
              </a:rPr>
              <a:t>StringBuilder</a:t>
            </a:r>
            <a:r>
              <a:rPr lang="en-US" sz="3000" noProof="1"/>
              <a:t> if you need to keep adding characters to a string</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
        <p:nvSpPr>
          <p:cNvPr id="671748" name="Rectangle 4"/>
          <p:cNvSpPr>
            <a:spLocks noChangeArrowheads="1"/>
          </p:cNvSpPr>
          <p:nvPr/>
        </p:nvSpPr>
        <p:spPr bwMode="auto">
          <a:xfrm>
            <a:off x="685800" y="2555875"/>
            <a:ext cx="7731126"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ReverseString(string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sb = new StringBuilder();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s.Length-1; i &gt;= 0; 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sb.Append(s[i]);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sb.ToString();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4227671024"/>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5" name="Rectangle 3"/>
          <p:cNvSpPr>
            <a:spLocks noGrp="1" noChangeArrowheads="1"/>
          </p:cNvSpPr>
          <p:nvPr>
            <p:ph type="title"/>
          </p:nvPr>
        </p:nvSpPr>
        <p:spPr/>
        <p:txBody>
          <a:bodyPr/>
          <a:lstStyle/>
          <a:p>
            <a:r>
              <a:rPr lang="en-US" dirty="0"/>
              <a:t>The </a:t>
            </a:r>
            <a:r>
              <a:rPr lang="en-US" noProof="1"/>
              <a:t>StringBuilde</a:t>
            </a:r>
            <a:r>
              <a:rPr lang="en-US" dirty="0"/>
              <a:t>r Class</a:t>
            </a:r>
            <a:endParaRPr lang="bg-BG" dirty="0"/>
          </a:p>
        </p:txBody>
      </p:sp>
      <p:sp>
        <p:nvSpPr>
          <p:cNvPr id="673794" name="Rectangle 2"/>
          <p:cNvSpPr>
            <a:spLocks noGrp="1" noChangeArrowheads="1"/>
          </p:cNvSpPr>
          <p:nvPr>
            <p:ph idx="1"/>
          </p:nvPr>
        </p:nvSpPr>
        <p:spPr>
          <a:xfrm>
            <a:off x="323850" y="4114800"/>
            <a:ext cx="8496300" cy="2482850"/>
          </a:xfrm>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StringBuilder</a:t>
            </a:r>
            <a:r>
              <a:rPr lang="en-US" dirty="0"/>
              <a:t> keeps a buffer memory, allocated in advance</a:t>
            </a:r>
          </a:p>
          <a:p>
            <a:pPr lvl="1">
              <a:lnSpc>
                <a:spcPct val="100000"/>
              </a:lnSpc>
            </a:pPr>
            <a:r>
              <a:rPr lang="en-US" dirty="0"/>
              <a:t>Most operations use the buffer memory and do not allocate new objects</a:t>
            </a:r>
          </a:p>
        </p:txBody>
      </p:sp>
      <p:sp>
        <p:nvSpPr>
          <p:cNvPr id="16"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graphicFrame>
        <p:nvGraphicFramePr>
          <p:cNvPr id="673840" name="Group 48"/>
          <p:cNvGraphicFramePr>
            <a:graphicFrameLocks noGrp="1"/>
          </p:cNvGraphicFramePr>
          <p:nvPr/>
        </p:nvGraphicFramePr>
        <p:xfrm>
          <a:off x="3014083" y="2026733"/>
          <a:ext cx="5526088" cy="381000"/>
        </p:xfrm>
        <a:graphic>
          <a:graphicData uri="http://schemas.openxmlformats.org/drawingml/2006/table">
            <a:tbl>
              <a:tblPr/>
              <a:tblGrid>
                <a:gridCol w="368300"/>
                <a:gridCol w="368300"/>
                <a:gridCol w="368300"/>
                <a:gridCol w="368300"/>
                <a:gridCol w="368300"/>
                <a:gridCol w="368300"/>
                <a:gridCol w="368300"/>
                <a:gridCol w="368300"/>
                <a:gridCol w="368300"/>
                <a:gridCol w="368300"/>
                <a:gridCol w="368300"/>
                <a:gridCol w="368300"/>
                <a:gridCol w="369888"/>
                <a:gridCol w="368300"/>
                <a:gridCol w="3683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H</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e</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o</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C</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73831" name="AutoShape 39"/>
          <p:cNvSpPr>
            <a:spLocks/>
          </p:cNvSpPr>
          <p:nvPr/>
        </p:nvSpPr>
        <p:spPr bwMode="auto">
          <a:xfrm rot="16200000">
            <a:off x="4807958" y="672596"/>
            <a:ext cx="460375" cy="4032250"/>
          </a:xfrm>
          <a:prstGeom prst="leftBrace">
            <a:avLst>
              <a:gd name="adj1" fmla="val 72989"/>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2" name="AutoShape 40"/>
          <p:cNvSpPr>
            <a:spLocks/>
          </p:cNvSpPr>
          <p:nvPr/>
        </p:nvSpPr>
        <p:spPr bwMode="auto">
          <a:xfrm rot="16200000">
            <a:off x="7577352" y="1965614"/>
            <a:ext cx="460375" cy="1446213"/>
          </a:xfrm>
          <a:prstGeom prst="leftBrace">
            <a:avLst>
              <a:gd name="adj1" fmla="val 2617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5" name="AutoShape 43"/>
          <p:cNvSpPr>
            <a:spLocks/>
          </p:cNvSpPr>
          <p:nvPr/>
        </p:nvSpPr>
        <p:spPr bwMode="auto">
          <a:xfrm rot="5400000" flipV="1">
            <a:off x="5607265" y="-947448"/>
            <a:ext cx="331787" cy="5502275"/>
          </a:xfrm>
          <a:prstGeom prst="leftBrace">
            <a:avLst>
              <a:gd name="adj1" fmla="val 13819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12" name="TextBox 11"/>
          <p:cNvSpPr txBox="1"/>
          <p:nvPr/>
        </p:nvSpPr>
        <p:spPr>
          <a:xfrm>
            <a:off x="385183" y="1986192"/>
            <a:ext cx="2569934" cy="1308050"/>
          </a:xfrm>
          <a:prstGeom prst="rect">
            <a:avLst/>
          </a:prstGeom>
          <a:noFill/>
        </p:spPr>
        <p:txBody>
          <a:bodyPr wrap="none" rtlCol="0">
            <a:spAutoFit/>
          </a:bodyPr>
          <a:lstStyle/>
          <a:p>
            <a:r>
              <a:rPr lang="en-US"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StringBuilder</a:t>
            </a:r>
            <a:r>
              <a:rPr lang="en-US" b="1" dirty="0" smtClean="0">
                <a:solidFill>
                  <a:schemeClr val="accent5">
                    <a:lumMod val="20000"/>
                    <a:lumOff val="80000"/>
                  </a:schemeClr>
                </a:solidFill>
                <a:effectLst>
                  <a:outerShdw blurRad="38100" dist="38100" dir="2700000" algn="tl">
                    <a:srgbClr val="000000">
                      <a:alpha val="43137"/>
                    </a:srgbClr>
                  </a:outerShdw>
                </a:effectLst>
              </a:rPr>
              <a:t>:</a:t>
            </a:r>
          </a:p>
          <a:p>
            <a:pPr lvl="1">
              <a:spcBef>
                <a:spcPts val="1200"/>
              </a:spcBef>
            </a:pPr>
            <a:r>
              <a:rPr lang="en-US" sz="2200" b="1" dirty="0" smtClean="0">
                <a:solidFill>
                  <a:schemeClr val="accent5">
                    <a:lumMod val="20000"/>
                    <a:lumOff val="80000"/>
                  </a:schemeClr>
                </a:solidFill>
                <a:effectLst>
                  <a:outerShdw blurRad="38100" dist="38100" dir="2700000" algn="tl">
                    <a:srgbClr val="000000">
                      <a:alpha val="43137"/>
                    </a:srgbClr>
                  </a:outerShdw>
                </a:effectLst>
              </a:rPr>
              <a:t>Length</a:t>
            </a:r>
            <a:r>
              <a:rPr lang="en-US" sz="2200" b="1" dirty="0" smtClean="0">
                <a:effectLst>
                  <a:outerShdw blurRad="38100" dist="38100" dir="2700000" algn="tl">
                    <a:srgbClr val="000000">
                      <a:alpha val="43137"/>
                    </a:srgbClr>
                  </a:outerShdw>
                </a:effectLst>
              </a:rPr>
              <a:t>=9</a:t>
            </a:r>
          </a:p>
          <a:p>
            <a:pPr lvl="1"/>
            <a:r>
              <a:rPr lang="en-US" sz="2200" b="1" dirty="0" smtClean="0">
                <a:solidFill>
                  <a:schemeClr val="accent5">
                    <a:lumMod val="20000"/>
                    <a:lumOff val="80000"/>
                  </a:schemeClr>
                </a:solidFill>
                <a:effectLst>
                  <a:outerShdw blurRad="38100" dist="38100" dir="2700000" algn="tl">
                    <a:srgbClr val="000000">
                      <a:alpha val="43137"/>
                    </a:srgbClr>
                  </a:outerShdw>
                </a:effectLst>
              </a:rPr>
              <a:t>Capacity</a:t>
            </a:r>
            <a:r>
              <a:rPr lang="en-US" sz="2200" b="1" dirty="0" smtClean="0">
                <a:effectLst>
                  <a:outerShdw blurRad="38100" dist="38100" dir="2700000" algn="tl">
                    <a:srgbClr val="000000">
                      <a:alpha val="43137"/>
                    </a:srgbClr>
                  </a:outerShdw>
                </a:effectLst>
              </a:rPr>
              <a:t>=15</a:t>
            </a:r>
            <a:endParaRPr lang="en-US" sz="2200" b="1" dirty="0">
              <a:effectLst>
                <a:outerShdw blurRad="38100" dist="38100" dir="2700000" algn="tl">
                  <a:srgbClr val="000000">
                    <a:alpha val="43137"/>
                  </a:srgbClr>
                </a:outerShdw>
              </a:effectLst>
            </a:endParaRPr>
          </a:p>
        </p:txBody>
      </p:sp>
      <p:sp>
        <p:nvSpPr>
          <p:cNvPr id="13" name="TextBox 12"/>
          <p:cNvSpPr txBox="1"/>
          <p:nvPr/>
        </p:nvSpPr>
        <p:spPr>
          <a:xfrm>
            <a:off x="5093671" y="1183434"/>
            <a:ext cx="1386918"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Capacity</a:t>
            </a:r>
            <a:endParaRPr lang="en-US" b="1" dirty="0">
              <a:effectLst>
                <a:outerShdw blurRad="38100" dist="38100" dir="2700000" algn="tl">
                  <a:srgbClr val="000000">
                    <a:alpha val="43137"/>
                  </a:srgbClr>
                </a:outerShdw>
              </a:effectLst>
            </a:endParaRPr>
          </a:p>
        </p:txBody>
      </p:sp>
      <p:sp>
        <p:nvSpPr>
          <p:cNvPr id="14" name="TextBox 13"/>
          <p:cNvSpPr txBox="1"/>
          <p:nvPr/>
        </p:nvSpPr>
        <p:spPr>
          <a:xfrm>
            <a:off x="4078792" y="2905648"/>
            <a:ext cx="1928456"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used buffer</a:t>
            </a:r>
          </a:p>
          <a:p>
            <a:pPr algn="ctr"/>
            <a:r>
              <a:rPr lang="en-US" b="1" dirty="0" smtClean="0">
                <a:effectLst>
                  <a:outerShdw blurRad="38100" dist="38100" dir="2700000" algn="tl">
                    <a:srgbClr val="000000">
                      <a:alpha val="43137"/>
                    </a:srgbClr>
                  </a:outerShdw>
                </a:effectLst>
              </a:rPr>
              <a:t>(</a:t>
            </a:r>
            <a:r>
              <a:rPr lang="en-US" b="1" dirty="0" smtClean="0">
                <a:solidFill>
                  <a:schemeClr val="accent5">
                    <a:lumMod val="20000"/>
                    <a:lumOff val="80000"/>
                  </a:schemeClr>
                </a:solidFill>
                <a:effectLst>
                  <a:outerShdw blurRad="38100" dist="38100" dir="2700000" algn="tl">
                    <a:srgbClr val="000000">
                      <a:alpha val="43137"/>
                    </a:srgbClr>
                  </a:outerShdw>
                </a:effectLst>
              </a:rPr>
              <a:t>Length</a:t>
            </a:r>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p:txBody>
      </p:sp>
      <p:sp>
        <p:nvSpPr>
          <p:cNvPr id="15" name="TextBox 14"/>
          <p:cNvSpPr txBox="1"/>
          <p:nvPr/>
        </p:nvSpPr>
        <p:spPr>
          <a:xfrm>
            <a:off x="7050592" y="2891416"/>
            <a:ext cx="1524000" cy="86177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unused buffer</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05109976"/>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noProof="1">
                <a:latin typeface="Consolas" pitchFamily="49" charset="0"/>
                <a:cs typeface="Consolas" pitchFamily="49" charset="0"/>
              </a:rPr>
              <a:t>StringBuilder</a:t>
            </a:r>
            <a:r>
              <a:rPr lang="en-US" dirty="0"/>
              <a:t> – Example</a:t>
            </a:r>
            <a:endParaRPr lang="bg-BG" dirty="0"/>
          </a:p>
        </p:txBody>
      </p:sp>
      <p:sp>
        <p:nvSpPr>
          <p:cNvPr id="676867" name="Rectangle 3"/>
          <p:cNvSpPr>
            <a:spLocks noGrp="1" noChangeArrowheads="1"/>
          </p:cNvSpPr>
          <p:nvPr>
            <p:ph idx="1"/>
          </p:nvPr>
        </p:nvSpPr>
        <p:spPr/>
        <p:txBody>
          <a:bodyPr/>
          <a:lstStyle/>
          <a:p>
            <a:pPr>
              <a:lnSpc>
                <a:spcPct val="100000"/>
              </a:lnSpc>
            </a:pPr>
            <a:r>
              <a:rPr lang="en-US" dirty="0"/>
              <a:t>Extracting all capital letters from a string</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
        <p:nvSpPr>
          <p:cNvPr id="676868" name="Rectangle 4"/>
          <p:cNvSpPr>
            <a:spLocks noChangeArrowheads="1"/>
          </p:cNvSpPr>
          <p:nvPr/>
        </p:nvSpPr>
        <p:spPr bwMode="auto">
          <a:xfrm>
            <a:off x="755650" y="1981200"/>
            <a:ext cx="7632700" cy="37856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ExtractCapitals(string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result = new StringBuilder();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i&lt;s.Length; i++)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(Char.IsUpper(s[i]))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result.Append(s[i]);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result.ToString();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3554" name="Picture 2" descr="http://www.apprenticesearch.com/fpTrades/hoist.eng.mob.crane%20vector.jpg"/>
          <p:cNvPicPr>
            <a:picLocks noChangeAspect="1" noChangeArrowheads="1"/>
          </p:cNvPicPr>
          <p:nvPr/>
        </p:nvPicPr>
        <p:blipFill>
          <a:blip r:embed="rId3" cstate="print"/>
          <a:srcRect/>
          <a:stretch>
            <a:fillRect/>
          </a:stretch>
        </p:blipFill>
        <p:spPr bwMode="auto">
          <a:xfrm>
            <a:off x="6677823" y="4111625"/>
            <a:ext cx="1932777" cy="2208300"/>
          </a:xfrm>
          <a:prstGeom prst="roundRect">
            <a:avLst>
              <a:gd name="adj" fmla="val 12581"/>
            </a:avLst>
          </a:prstGeom>
          <a:noFill/>
        </p:spPr>
      </p:pic>
    </p:spTree>
    <p:extLst>
      <p:ext uri="{BB962C8B-B14F-4D97-AF65-F5344CB8AC3E}">
        <p14:creationId xmlns:p14="http://schemas.microsoft.com/office/powerpoint/2010/main" val="414323290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Method </a:t>
            </a:r>
            <a:r>
              <a:rPr lang="en-US" noProof="1" smtClean="0">
                <a:latin typeface="Consolas" pitchFamily="49" charset="0"/>
                <a:cs typeface="Consolas" pitchFamily="49" charset="0"/>
              </a:rPr>
              <a:t>ToString()</a:t>
            </a:r>
            <a:endParaRPr lang="en-US" noProof="1">
              <a:solidFill>
                <a:schemeClr val="accent5">
                  <a:lumMod val="20000"/>
                  <a:lumOff val="80000"/>
                </a:schemeClr>
              </a:solidFill>
              <a:latin typeface="Consolas" pitchFamily="49" charset="0"/>
              <a:cs typeface="Consolas" pitchFamily="49" charset="0"/>
            </a:endParaRPr>
          </a:p>
        </p:txBody>
      </p:sp>
      <p:sp>
        <p:nvSpPr>
          <p:cNvPr id="593923" name="Rectangle 3"/>
          <p:cNvSpPr>
            <a:spLocks noGrp="1" noChangeArrowheads="1"/>
          </p:cNvSpPr>
          <p:nvPr>
            <p:ph idx="1"/>
          </p:nvPr>
        </p:nvSpPr>
        <p:spPr/>
        <p:txBody>
          <a:bodyPr/>
          <a:lstStyle/>
          <a:p>
            <a:pPr>
              <a:lnSpc>
                <a:spcPct val="100000"/>
              </a:lnSpc>
            </a:pPr>
            <a:r>
              <a:rPr lang="en-US" dirty="0"/>
              <a:t>All classes have </a:t>
            </a:r>
            <a:r>
              <a:rPr lang="en-US" dirty="0" smtClean="0"/>
              <a:t>public </a:t>
            </a:r>
            <a:r>
              <a:rPr lang="en-US" dirty="0"/>
              <a:t>virtual </a:t>
            </a:r>
            <a:r>
              <a:rPr lang="en-US" dirty="0" smtClean="0"/>
              <a:t>method </a:t>
            </a:r>
            <a:r>
              <a:rPr lang="en-US" noProof="1" smtClean="0">
                <a:solidFill>
                  <a:schemeClr val="accent5">
                    <a:lumMod val="20000"/>
                    <a:lumOff val="80000"/>
                  </a:schemeClr>
                </a:solidFill>
                <a:latin typeface="Consolas" pitchFamily="49" charset="0"/>
                <a:cs typeface="Consolas" pitchFamily="49" charset="0"/>
              </a:rPr>
              <a:t>ToString()</a:t>
            </a:r>
          </a:p>
          <a:p>
            <a:pPr lvl="1">
              <a:lnSpc>
                <a:spcPct val="100000"/>
              </a:lnSpc>
            </a:pPr>
            <a:r>
              <a:rPr lang="en-US" dirty="0" smtClean="0"/>
              <a:t>Returns </a:t>
            </a:r>
            <a:r>
              <a:rPr lang="en-US" dirty="0"/>
              <a:t>a human-readable, culture-sensitive string representing the object</a:t>
            </a:r>
          </a:p>
          <a:p>
            <a:pPr lvl="1">
              <a:lnSpc>
                <a:spcPct val="100000"/>
              </a:lnSpc>
            </a:pPr>
            <a:r>
              <a:rPr lang="en-US" dirty="0"/>
              <a:t>Most .NET Framework types have own implementation of </a:t>
            </a:r>
            <a:r>
              <a:rPr lang="en-US" noProof="1">
                <a:solidFill>
                  <a:schemeClr val="accent5">
                    <a:lumMod val="20000"/>
                    <a:lumOff val="80000"/>
                  </a:schemeClr>
                </a:solidFill>
                <a:latin typeface="Consolas" pitchFamily="49" charset="0"/>
                <a:cs typeface="Consolas" pitchFamily="49" charset="0"/>
              </a:rPr>
              <a:t>ToString()</a:t>
            </a:r>
            <a:endParaRPr lang="en-US" dirty="0">
              <a:solidFill>
                <a:schemeClr val="accent5">
                  <a:lumMod val="20000"/>
                  <a:lumOff val="80000"/>
                </a:schemeClr>
              </a:solidFill>
              <a:latin typeface="Consolas" pitchFamily="49" charset="0"/>
              <a:cs typeface="Consolas" pitchFamily="49" charset="0"/>
            </a:endParaRPr>
          </a:p>
          <a:p>
            <a:pPr lvl="2">
              <a:lnSpc>
                <a:spcPct val="100000"/>
              </a:lnSpc>
            </a:pP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
        <p:nvSpPr>
          <p:cNvPr id="593924" name="Rectangle 4"/>
          <p:cNvSpPr>
            <a:spLocks noChangeArrowheads="1"/>
          </p:cNvSpPr>
          <p:nvPr/>
        </p:nvSpPr>
        <p:spPr bwMode="auto">
          <a:xfrm>
            <a:off x="684213" y="5186571"/>
            <a:ext cx="7704137" cy="10618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5;</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"The number is " + number.ToString();</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 // The number is 5</a:t>
            </a:r>
          </a:p>
        </p:txBody>
      </p:sp>
    </p:spTree>
    <p:extLst>
      <p:ext uri="{BB962C8B-B14F-4D97-AF65-F5344CB8AC3E}">
        <p14:creationId xmlns:p14="http://schemas.microsoft.com/office/powerpoint/2010/main" val="181599072"/>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Method </a:t>
            </a:r>
            <a:r>
              <a:rPr lang="en-US" noProof="1">
                <a:latin typeface="Consolas" pitchFamily="49" charset="0"/>
                <a:cs typeface="Consolas" pitchFamily="49" charset="0"/>
              </a:rPr>
              <a:t>ToString(format</a:t>
            </a:r>
            <a:r>
              <a:rPr lang="en-US" dirty="0">
                <a:latin typeface="Consolas" pitchFamily="49" charset="0"/>
                <a:cs typeface="Consolas" pitchFamily="49" charset="0"/>
              </a:rPr>
              <a:t>)</a:t>
            </a:r>
            <a:endParaRPr lang="bg-BG" dirty="0">
              <a:latin typeface="Consolas" pitchFamily="49" charset="0"/>
              <a:cs typeface="Consolas" pitchFamily="49" charset="0"/>
            </a:endParaRPr>
          </a:p>
        </p:txBody>
      </p:sp>
      <p:sp>
        <p:nvSpPr>
          <p:cNvPr id="641027" name="Rectangle 3"/>
          <p:cNvSpPr>
            <a:spLocks noGrp="1" noChangeArrowheads="1"/>
          </p:cNvSpPr>
          <p:nvPr>
            <p:ph idx="1"/>
          </p:nvPr>
        </p:nvSpPr>
        <p:spPr/>
        <p:txBody>
          <a:bodyPr/>
          <a:lstStyle/>
          <a:p>
            <a:pPr>
              <a:lnSpc>
                <a:spcPct val="100000"/>
              </a:lnSpc>
            </a:pPr>
            <a:r>
              <a:rPr lang="en-US" dirty="0"/>
              <a:t>We can apply specific formatting when converting objects to string</a:t>
            </a:r>
          </a:p>
          <a:p>
            <a:pPr marL="869950" lvl="1" indent="-412750">
              <a:lnSpc>
                <a:spcPct val="100000"/>
              </a:lnSpc>
            </a:pPr>
            <a:r>
              <a:rPr lang="en-US" noProof="1">
                <a:solidFill>
                  <a:schemeClr val="accent5">
                    <a:lumMod val="20000"/>
                    <a:lumOff val="80000"/>
                  </a:schemeClr>
                </a:solidFill>
                <a:latin typeface="Consolas" pitchFamily="49" charset="0"/>
                <a:cs typeface="Consolas" pitchFamily="49" charset="0"/>
              </a:rPr>
              <a:t>ToString(fo</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matString)</a:t>
            </a:r>
            <a:r>
              <a:rPr lang="en-US" dirty="0"/>
              <a:t> method</a:t>
            </a:r>
            <a:endParaRPr lang="en-US" noProof="1"/>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74</a:t>
            </a:fld>
            <a:endParaRPr lang="en-US" dirty="0"/>
          </a:p>
        </p:txBody>
      </p:sp>
      <p:sp>
        <p:nvSpPr>
          <p:cNvPr id="641028" name="Rectangle 4"/>
          <p:cNvSpPr>
            <a:spLocks noChangeArrowheads="1"/>
          </p:cNvSpPr>
          <p:nvPr/>
        </p:nvSpPr>
        <p:spPr bwMode="auto">
          <a:xfrm>
            <a:off x="755650" y="3068638"/>
            <a:ext cx="7561263"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number.ToString("D5"); // 00042</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number.ToString("X"); // 2A</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Consider the default culture is Bulgarian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number.ToString("C"); // 42,00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лв</a:t>
            </a:r>
          </a:p>
          <a:p>
            <a:pPr eaLnBrk="0" hangingPunct="0">
              <a:spcBef>
                <a:spcPts val="0"/>
              </a:spcBef>
              <a:buClr>
                <a:schemeClr val="accent5">
                  <a:lumMod val="40000"/>
                  <a:lumOff val="60000"/>
                </a:schemeClr>
              </a:buClr>
              <a:buSzPct val="70000"/>
            </a:pP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d.ToString("P2"); // 37,50 %</a:t>
            </a:r>
          </a:p>
        </p:txBody>
      </p:sp>
    </p:spTree>
    <p:extLst>
      <p:ext uri="{BB962C8B-B14F-4D97-AF65-F5344CB8AC3E}">
        <p14:creationId xmlns:p14="http://schemas.microsoft.com/office/powerpoint/2010/main" val="315686246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dirty="0"/>
              <a:t>Formatting Strings</a:t>
            </a:r>
            <a:endParaRPr lang="bg-BG" dirty="0"/>
          </a:p>
        </p:txBody>
      </p:sp>
      <p:sp>
        <p:nvSpPr>
          <p:cNvPr id="642051" name="Rectangle 3"/>
          <p:cNvSpPr>
            <a:spLocks noGrp="1" noChangeArrowheads="1"/>
          </p:cNvSpPr>
          <p:nvPr>
            <p:ph idx="1"/>
          </p:nvPr>
        </p:nvSpPr>
        <p:spPr/>
        <p:txBody>
          <a:bodyPr/>
          <a:lstStyle/>
          <a:p>
            <a:pPr>
              <a:lnSpc>
                <a:spcPct val="100000"/>
              </a:lnSpc>
            </a:pPr>
            <a:r>
              <a:rPr lang="en-US" sz="3000" dirty="0"/>
              <a:t>The formatting strings are different for the different types</a:t>
            </a:r>
          </a:p>
          <a:p>
            <a:pPr>
              <a:lnSpc>
                <a:spcPct val="100000"/>
              </a:lnSpc>
            </a:pPr>
            <a:r>
              <a:rPr lang="en-US" sz="3000" dirty="0"/>
              <a:t>Some formatting strings for numbers:</a:t>
            </a:r>
          </a:p>
          <a:p>
            <a:pPr lvl="1">
              <a:lnSpc>
                <a:spcPct val="100000"/>
              </a:lnSpc>
            </a:pPr>
            <a:r>
              <a:rPr lang="en-US" sz="2800" dirty="0">
                <a:solidFill>
                  <a:schemeClr val="accent5">
                    <a:lumMod val="20000"/>
                    <a:lumOff val="80000"/>
                  </a:schemeClr>
                </a:solidFill>
                <a:latin typeface="Consolas" pitchFamily="49" charset="0"/>
                <a:cs typeface="Consolas" pitchFamily="49" charset="0"/>
              </a:rPr>
              <a:t>D</a:t>
            </a:r>
            <a:r>
              <a:rPr lang="en-US" sz="2800" dirty="0"/>
              <a:t> – number (for integer types)</a:t>
            </a:r>
          </a:p>
          <a:p>
            <a:pPr lvl="1">
              <a:lnSpc>
                <a:spcPct val="100000"/>
              </a:lnSpc>
            </a:pPr>
            <a:r>
              <a:rPr lang="en-US" sz="2800" dirty="0">
                <a:solidFill>
                  <a:schemeClr val="accent5">
                    <a:lumMod val="20000"/>
                    <a:lumOff val="80000"/>
                  </a:schemeClr>
                </a:solidFill>
                <a:latin typeface="Consolas" pitchFamily="49" charset="0"/>
                <a:cs typeface="Consolas" pitchFamily="49" charset="0"/>
              </a:rPr>
              <a:t>C</a:t>
            </a:r>
            <a:r>
              <a:rPr lang="en-US" sz="2800" dirty="0"/>
              <a:t> – currency (according </a:t>
            </a:r>
            <a:r>
              <a:rPr lang="en-US" sz="2800" dirty="0" smtClean="0"/>
              <a:t>to current </a:t>
            </a:r>
            <a:r>
              <a:rPr lang="en-US" sz="2800" dirty="0"/>
              <a:t>culture)</a:t>
            </a:r>
          </a:p>
          <a:p>
            <a:pPr lvl="1">
              <a:lnSpc>
                <a:spcPct val="100000"/>
              </a:lnSpc>
            </a:pPr>
            <a:r>
              <a:rPr lang="en-US" sz="2800" dirty="0">
                <a:solidFill>
                  <a:schemeClr val="accent5">
                    <a:lumMod val="20000"/>
                    <a:lumOff val="80000"/>
                  </a:schemeClr>
                </a:solidFill>
                <a:latin typeface="Consolas" pitchFamily="49" charset="0"/>
                <a:cs typeface="Consolas" pitchFamily="49" charset="0"/>
              </a:rPr>
              <a:t>E</a:t>
            </a:r>
            <a:r>
              <a:rPr lang="en-US" sz="2800" dirty="0"/>
              <a:t> – number in exponential notation</a:t>
            </a:r>
          </a:p>
          <a:p>
            <a:pPr lvl="1">
              <a:lnSpc>
                <a:spcPct val="100000"/>
              </a:lnSpc>
            </a:pPr>
            <a:r>
              <a:rPr lang="en-US" sz="2800" dirty="0">
                <a:solidFill>
                  <a:schemeClr val="accent5">
                    <a:lumMod val="20000"/>
                    <a:lumOff val="80000"/>
                  </a:schemeClr>
                </a:solidFill>
                <a:latin typeface="Consolas" pitchFamily="49" charset="0"/>
                <a:cs typeface="Consolas" pitchFamily="49" charset="0"/>
              </a:rPr>
              <a:t>P</a:t>
            </a:r>
            <a:r>
              <a:rPr lang="en-US" sz="2800" dirty="0"/>
              <a:t> – percentage</a:t>
            </a:r>
          </a:p>
          <a:p>
            <a:pPr lvl="1">
              <a:lnSpc>
                <a:spcPct val="100000"/>
              </a:lnSpc>
            </a:pPr>
            <a:r>
              <a:rPr lang="en-US" sz="2800" dirty="0">
                <a:solidFill>
                  <a:schemeClr val="accent5">
                    <a:lumMod val="20000"/>
                    <a:lumOff val="80000"/>
                  </a:schemeClr>
                </a:solidFill>
                <a:latin typeface="Consolas" pitchFamily="49" charset="0"/>
                <a:cs typeface="Consolas" pitchFamily="49" charset="0"/>
              </a:rPr>
              <a:t>X</a:t>
            </a:r>
            <a:r>
              <a:rPr lang="en-US" sz="2800" dirty="0"/>
              <a:t> – hexadecimal number</a:t>
            </a:r>
          </a:p>
          <a:p>
            <a:pPr lvl="1">
              <a:lnSpc>
                <a:spcPct val="100000"/>
              </a:lnSpc>
            </a:pPr>
            <a:r>
              <a:rPr lang="en-US" sz="2800" dirty="0">
                <a:solidFill>
                  <a:schemeClr val="accent5">
                    <a:lumMod val="20000"/>
                    <a:lumOff val="80000"/>
                  </a:schemeClr>
                </a:solidFill>
                <a:latin typeface="Consolas" pitchFamily="49" charset="0"/>
                <a:cs typeface="Consolas" pitchFamily="49" charset="0"/>
              </a:rPr>
              <a:t>F</a:t>
            </a:r>
            <a:r>
              <a:rPr lang="en-US" sz="2800" dirty="0"/>
              <a:t> – fixed point (for real numbers)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282272888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Method </a:t>
            </a:r>
            <a:r>
              <a:rPr lang="en-US" noProof="1" smtClean="0">
                <a:latin typeface="Consolas" pitchFamily="49" charset="0"/>
                <a:cs typeface="Consolas" pitchFamily="49" charset="0"/>
              </a:rPr>
              <a:t>String.Format()</a:t>
            </a:r>
            <a:endParaRPr lang="en-US" noProof="1">
              <a:latin typeface="Consolas" pitchFamily="49" charset="0"/>
              <a:cs typeface="Consolas" pitchFamily="49" charset="0"/>
            </a:endParaRPr>
          </a:p>
        </p:txBody>
      </p:sp>
      <p:sp>
        <p:nvSpPr>
          <p:cNvPr id="594947" name="Rectangle 3"/>
          <p:cNvSpPr>
            <a:spLocks noGrp="1" noChangeArrowheads="1"/>
          </p:cNvSpPr>
          <p:nvPr>
            <p:ph idx="1"/>
          </p:nvPr>
        </p:nvSpPr>
        <p:spPr>
          <a:xfrm>
            <a:off x="323850" y="1196975"/>
            <a:ext cx="8496300" cy="5329238"/>
          </a:xfrm>
        </p:spPr>
        <p:txBody>
          <a:bodyPr/>
          <a:lstStyle/>
          <a:p>
            <a:pPr>
              <a:lnSpc>
                <a:spcPct val="100000"/>
              </a:lnSpc>
              <a:spcBef>
                <a:spcPts val="0"/>
              </a:spcBef>
            </a:pPr>
            <a:r>
              <a:rPr lang="en-US" dirty="0" smtClean="0"/>
              <a:t>Applies </a:t>
            </a:r>
            <a:r>
              <a:rPr lang="en-US" dirty="0" smtClean="0">
                <a:solidFill>
                  <a:schemeClr val="accent5">
                    <a:lumMod val="20000"/>
                    <a:lumOff val="80000"/>
                  </a:schemeClr>
                </a:solidFill>
              </a:rPr>
              <a:t>templates</a:t>
            </a:r>
            <a:r>
              <a:rPr lang="en-US" dirty="0" smtClean="0"/>
              <a:t> for formatting strings</a:t>
            </a:r>
            <a:endParaRPr lang="en-US" dirty="0"/>
          </a:p>
          <a:p>
            <a:pPr lvl="1">
              <a:lnSpc>
                <a:spcPct val="100000"/>
              </a:lnSpc>
              <a:spcBef>
                <a:spcPts val="0"/>
              </a:spcBef>
            </a:pPr>
            <a:r>
              <a:rPr lang="en-US" dirty="0"/>
              <a:t>Placeholders are used for dynamic text</a:t>
            </a:r>
          </a:p>
          <a:p>
            <a:pPr lvl="1">
              <a:lnSpc>
                <a:spcPct val="100000"/>
              </a:lnSpc>
              <a:spcBef>
                <a:spcPts val="0"/>
              </a:spcBef>
            </a:pPr>
            <a:r>
              <a:rPr lang="en-US" dirty="0"/>
              <a:t>Like </a:t>
            </a:r>
            <a:r>
              <a:rPr lang="en-US" noProof="1" smtClean="0">
                <a:solidFill>
                  <a:schemeClr val="accent5">
                    <a:lumMod val="20000"/>
                    <a:lumOff val="80000"/>
                  </a:schemeClr>
                </a:solidFill>
                <a:latin typeface="Consolas" pitchFamily="49" charset="0"/>
                <a:cs typeface="Consolas" pitchFamily="49" charset="0"/>
              </a:rPr>
              <a:t>Console.WriteLine(…)</a:t>
            </a:r>
            <a:endParaRPr lang="en-US" noProof="1">
              <a:solidFill>
                <a:schemeClr val="accent5">
                  <a:lumMod val="20000"/>
                  <a:lumOff val="80000"/>
                </a:schemeClr>
              </a:solidFill>
              <a:latin typeface="Consolas" pitchFamily="49" charset="0"/>
              <a:cs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76</a:t>
            </a:fld>
            <a:endParaRPr lang="en-US" dirty="0"/>
          </a:p>
        </p:txBody>
      </p:sp>
      <p:sp>
        <p:nvSpPr>
          <p:cNvPr id="594948" name="Rectangle 4"/>
          <p:cNvSpPr>
            <a:spLocks noChangeArrowheads="1"/>
          </p:cNvSpPr>
          <p:nvPr/>
        </p:nvSpPr>
        <p:spPr bwMode="auto">
          <a:xfrm>
            <a:off x="749300" y="3068638"/>
            <a:ext cx="7632700"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template = "If I were {0}, I would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sentence1 = String.Format(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"developer", "know C#");</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developer, I would know C#.</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sentence2 = String.Format(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"elephant", "weigh 4500 kg");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elephant, I would weigh 4500 kg.</a:t>
            </a:r>
          </a:p>
        </p:txBody>
      </p:sp>
    </p:spTree>
    <p:extLst>
      <p:ext uri="{BB962C8B-B14F-4D97-AF65-F5344CB8AC3E}">
        <p14:creationId xmlns:p14="http://schemas.microsoft.com/office/powerpoint/2010/main" val="82973436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dirty="0"/>
              <a:t>Composite Formatting</a:t>
            </a:r>
            <a:endParaRPr lang="bg-BG" dirty="0"/>
          </a:p>
        </p:txBody>
      </p:sp>
      <p:sp>
        <p:nvSpPr>
          <p:cNvPr id="638979" name="Rectangle 3"/>
          <p:cNvSpPr>
            <a:spLocks noGrp="1" noChangeArrowheads="1"/>
          </p:cNvSpPr>
          <p:nvPr>
            <p:ph idx="1"/>
          </p:nvPr>
        </p:nvSpPr>
        <p:spPr/>
        <p:txBody>
          <a:bodyPr/>
          <a:lstStyle/>
          <a:p>
            <a:pPr>
              <a:lnSpc>
                <a:spcPct val="100000"/>
              </a:lnSpc>
            </a:pPr>
            <a:r>
              <a:rPr lang="en-US" sz="3000" dirty="0"/>
              <a:t>The placeholders in the composite formatting strings are specified as follows:</a:t>
            </a:r>
          </a:p>
          <a:p>
            <a:pPr>
              <a:lnSpc>
                <a:spcPct val="100000"/>
              </a:lnSpc>
            </a:pPr>
            <a:endParaRPr lang="en-US" sz="3000" dirty="0"/>
          </a:p>
          <a:p>
            <a:pPr>
              <a:lnSpc>
                <a:spcPct val="100000"/>
              </a:lnSpc>
            </a:pPr>
            <a:r>
              <a:rPr lang="en-US" sz="3000" dirty="0"/>
              <a:t>Examples:</a:t>
            </a:r>
            <a:endParaRPr lang="bg-BG"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77</a:t>
            </a:fld>
            <a:endParaRPr lang="en-US" dirty="0"/>
          </a:p>
        </p:txBody>
      </p:sp>
      <p:sp>
        <p:nvSpPr>
          <p:cNvPr id="638980" name="Rectangle 4"/>
          <p:cNvSpPr>
            <a:spLocks noChangeArrowheads="1"/>
          </p:cNvSpPr>
          <p:nvPr/>
        </p:nvSpPr>
        <p:spPr bwMode="auto">
          <a:xfrm>
            <a:off x="755650" y="2286000"/>
            <a:ext cx="74882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{index[,alignment][:formatString]}</a:t>
            </a:r>
          </a:p>
        </p:txBody>
      </p:sp>
      <p:sp>
        <p:nvSpPr>
          <p:cNvPr id="638981" name="Rectangle 5"/>
          <p:cNvSpPr>
            <a:spLocks noChangeArrowheads="1"/>
          </p:cNvSpPr>
          <p:nvPr/>
        </p:nvSpPr>
        <p:spPr bwMode="auto">
          <a:xfrm>
            <a:off x="755650" y="3581400"/>
            <a:ext cx="7561263" cy="26431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String.Format("{0,10:F5}",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 = "   0,37500"</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Console.WriteLine("Dec {0:D} = Hex {1:X}",</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number, number);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 42 = Hex 2A</a:t>
            </a:r>
          </a:p>
        </p:txBody>
      </p:sp>
    </p:spTree>
    <p:extLst>
      <p:ext uri="{BB962C8B-B14F-4D97-AF65-F5344CB8AC3E}">
        <p14:creationId xmlns:p14="http://schemas.microsoft.com/office/powerpoint/2010/main" val="340733351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dirty="0"/>
              <a:t>Formatting Dates</a:t>
            </a:r>
            <a:endParaRPr lang="bg-BG" dirty="0"/>
          </a:p>
        </p:txBody>
      </p:sp>
      <p:sp>
        <p:nvSpPr>
          <p:cNvPr id="643075" name="Rectangle 3"/>
          <p:cNvSpPr>
            <a:spLocks noGrp="1" noChangeArrowheads="1"/>
          </p:cNvSpPr>
          <p:nvPr>
            <p:ph idx="1"/>
          </p:nvPr>
        </p:nvSpPr>
        <p:spPr/>
        <p:txBody>
          <a:bodyPr/>
          <a:lstStyle/>
          <a:p>
            <a:pPr>
              <a:lnSpc>
                <a:spcPct val="100000"/>
              </a:lnSpc>
            </a:pPr>
            <a:r>
              <a:rPr lang="en-US" dirty="0"/>
              <a:t>Dates have their own formatting strings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d</a:t>
            </a:r>
            <a:r>
              <a:rPr lang="bg-BG" dirty="0" smtClean="0"/>
              <a:t>, </a:t>
            </a:r>
            <a:r>
              <a:rPr lang="en-US" noProof="1" smtClean="0">
                <a:solidFill>
                  <a:schemeClr val="accent5">
                    <a:lumMod val="20000"/>
                    <a:lumOff val="80000"/>
                  </a:schemeClr>
                </a:solidFill>
                <a:latin typeface="Consolas" pitchFamily="49" charset="0"/>
                <a:cs typeface="Consolas" pitchFamily="49" charset="0"/>
              </a:rPr>
              <a:t>dd</a:t>
            </a:r>
            <a:r>
              <a:rPr lang="bg-BG" dirty="0" smtClean="0"/>
              <a:t> </a:t>
            </a:r>
            <a:r>
              <a:rPr lang="bg-BG" dirty="0"/>
              <a:t>– </a:t>
            </a:r>
            <a:r>
              <a:rPr lang="en-US" dirty="0"/>
              <a:t>day (with/without leading zero)</a:t>
            </a:r>
            <a:endParaRPr lang="bg-BG" dirty="0"/>
          </a:p>
          <a:p>
            <a:pPr lvl="1">
              <a:lnSpc>
                <a:spcPct val="100000"/>
              </a:lnSpc>
            </a:pP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bg-BG" dirty="0"/>
              <a:t>– </a:t>
            </a:r>
            <a:r>
              <a:rPr lang="en-US" dirty="0"/>
              <a:t>month</a:t>
            </a:r>
            <a:endParaRPr lang="bg-BG" dirty="0"/>
          </a:p>
          <a:p>
            <a:pPr lvl="1">
              <a:lnSpc>
                <a:spcPct val="100000"/>
              </a:lnSpc>
            </a:pPr>
            <a:r>
              <a:rPr lang="en-US" noProof="1" smtClean="0">
                <a:solidFill>
                  <a:schemeClr val="accent5">
                    <a:lumMod val="20000"/>
                    <a:lumOff val="80000"/>
                  </a:schemeClr>
                </a:solidFill>
                <a:latin typeface="Consolas" pitchFamily="49" charset="0"/>
                <a:cs typeface="Consolas" pitchFamily="49" charset="0"/>
              </a:rPr>
              <a:t>yy</a:t>
            </a:r>
            <a:r>
              <a:rPr lang="bg-BG" dirty="0" smtClean="0"/>
              <a:t>, </a:t>
            </a:r>
            <a:r>
              <a:rPr lang="en-US" noProof="1" smtClean="0">
                <a:solidFill>
                  <a:schemeClr val="accent5">
                    <a:lumMod val="20000"/>
                    <a:lumOff val="80000"/>
                  </a:schemeClr>
                </a:solidFill>
                <a:latin typeface="Consolas" pitchFamily="49" charset="0"/>
                <a:cs typeface="Consolas" pitchFamily="49" charset="0"/>
              </a:rPr>
              <a:t>yyyy</a:t>
            </a:r>
            <a:r>
              <a:rPr lang="bg-BG" dirty="0" smtClean="0"/>
              <a:t> </a:t>
            </a:r>
            <a:r>
              <a:rPr lang="bg-BG" dirty="0"/>
              <a:t>– </a:t>
            </a:r>
            <a:r>
              <a:rPr lang="en-US" dirty="0"/>
              <a:t>year (2 or 4 digits)</a:t>
            </a:r>
            <a:endParaRPr lang="bg-BG" dirty="0"/>
          </a:p>
          <a:p>
            <a:pPr lvl="1">
              <a:lnSpc>
                <a:spcPct val="100000"/>
              </a:lnSpc>
            </a:pPr>
            <a:r>
              <a:rPr lang="en-US" noProof="1" smtClean="0">
                <a:solidFill>
                  <a:schemeClr val="accent5">
                    <a:lumMod val="20000"/>
                    <a:lumOff val="80000"/>
                  </a:schemeClr>
                </a:solidFill>
                <a:latin typeface="Consolas" pitchFamily="49" charset="0"/>
                <a:cs typeface="Consolas" pitchFamily="49" charset="0"/>
              </a:rPr>
              <a:t>h</a:t>
            </a:r>
            <a:r>
              <a:rPr lang="bg-BG" dirty="0" smtClean="0"/>
              <a:t>, </a:t>
            </a:r>
            <a:r>
              <a:rPr lang="en-US" noProof="1" smtClean="0">
                <a:solidFill>
                  <a:schemeClr val="accent5">
                    <a:lumMod val="20000"/>
                    <a:lumOff val="80000"/>
                  </a:schemeClr>
                </a:solidFill>
                <a:latin typeface="Consolas" pitchFamily="49" charset="0"/>
                <a:cs typeface="Consolas" pitchFamily="49" charset="0"/>
              </a:rPr>
              <a:t>HH</a:t>
            </a:r>
            <a:r>
              <a:rPr lang="bg-BG" dirty="0" smtClean="0"/>
              <a:t>, </a:t>
            </a: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en-US" noProof="1" smtClean="0">
                <a:solidFill>
                  <a:schemeClr val="accent5">
                    <a:lumMod val="20000"/>
                    <a:lumOff val="80000"/>
                  </a:schemeClr>
                </a:solidFill>
                <a:latin typeface="Consolas" pitchFamily="49" charset="0"/>
                <a:cs typeface="Consolas" pitchFamily="49" charset="0"/>
              </a:rPr>
              <a:t>s</a:t>
            </a:r>
            <a:r>
              <a:rPr lang="bg-BG" dirty="0" smtClean="0"/>
              <a:t>, </a:t>
            </a:r>
            <a:r>
              <a:rPr lang="en-US" noProof="1" smtClean="0">
                <a:solidFill>
                  <a:schemeClr val="accent5">
                    <a:lumMod val="20000"/>
                    <a:lumOff val="80000"/>
                  </a:schemeClr>
                </a:solidFill>
                <a:latin typeface="Consolas" pitchFamily="49" charset="0"/>
                <a:cs typeface="Consolas" pitchFamily="49" charset="0"/>
              </a:rPr>
              <a:t>ss</a:t>
            </a:r>
            <a:r>
              <a:rPr lang="bg-BG" dirty="0" smtClean="0"/>
              <a:t> </a:t>
            </a:r>
            <a:r>
              <a:rPr lang="bg-BG" dirty="0"/>
              <a:t>– </a:t>
            </a:r>
            <a:r>
              <a:rPr lang="en-US" dirty="0"/>
              <a:t>hour, minute, second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78</a:t>
            </a:fld>
            <a:endParaRPr lang="en-US" dirty="0"/>
          </a:p>
        </p:txBody>
      </p:sp>
      <p:sp>
        <p:nvSpPr>
          <p:cNvPr id="643076" name="Rectangle 4"/>
          <p:cNvSpPr>
            <a:spLocks noChangeArrowheads="1"/>
          </p:cNvSpPr>
          <p:nvPr/>
        </p:nvSpPr>
        <p:spPr bwMode="auto">
          <a:xfrm>
            <a:off x="898525" y="4343400"/>
            <a:ext cx="7273925"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{0:d.MM.yyyy HH:mm:ss}", 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31.</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9</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:30:32</a:t>
            </a:r>
          </a:p>
        </p:txBody>
      </p:sp>
    </p:spTree>
    <p:extLst>
      <p:ext uri="{BB962C8B-B14F-4D97-AF65-F5344CB8AC3E}">
        <p14:creationId xmlns:p14="http://schemas.microsoft.com/office/powerpoint/2010/main" val="176715530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95400" y="2140549"/>
            <a:ext cx="6480175" cy="736600"/>
          </a:xfrm>
        </p:spPr>
        <p:txBody>
          <a:bodyPr/>
          <a:lstStyle/>
          <a:p>
            <a:pPr>
              <a:lnSpc>
                <a:spcPct val="110000"/>
              </a:lnSpc>
            </a:pPr>
            <a:r>
              <a:rPr lang="en-US" dirty="0" smtClean="0"/>
              <a:t>Collection Classes</a:t>
            </a:r>
            <a:endParaRPr lang="bg-BG" dirty="0"/>
          </a:p>
        </p:txBody>
      </p:sp>
      <p:sp>
        <p:nvSpPr>
          <p:cNvPr id="726019" name="Rectangle 3"/>
          <p:cNvSpPr>
            <a:spLocks noChangeArrowheads="1"/>
          </p:cNvSpPr>
          <p:nvPr/>
        </p:nvSpPr>
        <p:spPr bwMode="auto">
          <a:xfrm>
            <a:off x="1292225" y="29787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Lists, Trees, Dictionaries</a:t>
            </a:r>
            <a:endParaRPr lang="bg-BG" sz="2800" b="1" dirty="0">
              <a:effectLst>
                <a:outerShdw blurRad="38100" dist="38100" dir="2700000" algn="tl">
                  <a:srgbClr val="000000">
                    <a:alpha val="43137"/>
                  </a:srgbClr>
                </a:outerShdw>
              </a:effectLst>
            </a:endParaRPr>
          </a:p>
        </p:txBody>
      </p:sp>
      <p:pic>
        <p:nvPicPr>
          <p:cNvPr id="74753" name="Picture 1"/>
          <p:cNvPicPr>
            <a:picLocks noChangeAspect="1" noChangeArrowheads="1"/>
          </p:cNvPicPr>
          <p:nvPr/>
        </p:nvPicPr>
        <p:blipFill>
          <a:blip r:embed="rId3" cstate="print"/>
          <a:srcRect/>
          <a:stretch>
            <a:fillRect/>
          </a:stretch>
        </p:blipFill>
        <p:spPr bwMode="auto">
          <a:xfrm>
            <a:off x="1524000" y="3876675"/>
            <a:ext cx="6019800" cy="2447925"/>
          </a:xfrm>
          <a:prstGeom prst="roundRect">
            <a:avLst>
              <a:gd name="adj" fmla="val 10510"/>
            </a:avLst>
          </a:prstGeom>
          <a:noFill/>
          <a:ln w="9525">
            <a:noFill/>
            <a:miter lim="800000"/>
            <a:headEnd/>
            <a:tailEnd/>
          </a:ln>
          <a:effectLst>
            <a:softEdge rad="63500"/>
          </a:effectLst>
        </p:spPr>
      </p:pic>
      <p:pic>
        <p:nvPicPr>
          <p:cNvPr id="5" name="Picture 6" descr="http://www.learninginfo.org/images/sequence1.jpg"/>
          <p:cNvPicPr>
            <a:picLocks noChangeAspect="1" noChangeArrowheads="1"/>
          </p:cNvPicPr>
          <p:nvPr/>
        </p:nvPicPr>
        <p:blipFill>
          <a:blip r:embed="rId4" cstate="print">
            <a:lum bright="-10000" contrast="10000"/>
          </a:blip>
          <a:srcRect/>
          <a:stretch>
            <a:fillRect/>
          </a:stretch>
        </p:blipFill>
        <p:spPr bwMode="auto">
          <a:xfrm>
            <a:off x="4114800" y="381000"/>
            <a:ext cx="4658709" cy="1206265"/>
          </a:xfrm>
          <a:prstGeom prst="roundRect">
            <a:avLst>
              <a:gd name="adj" fmla="val 11182"/>
            </a:avLst>
          </a:prstGeom>
          <a:noFill/>
        </p:spPr>
      </p:pic>
    </p:spTree>
    <p:extLst>
      <p:ext uri="{BB962C8B-B14F-4D97-AF65-F5344CB8AC3E}">
        <p14:creationId xmlns:p14="http://schemas.microsoft.com/office/powerpoint/2010/main" val="6805047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18"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885697209"/>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smtClean="0"/>
              <a:t>What are Generics?</a:t>
            </a:r>
            <a:endParaRPr lang="bg-BG" dirty="0"/>
          </a:p>
        </p:txBody>
      </p:sp>
      <p:sp>
        <p:nvSpPr>
          <p:cNvPr id="428035" name="Rectangle 3"/>
          <p:cNvSpPr>
            <a:spLocks noGrp="1" noChangeArrowheads="1"/>
          </p:cNvSpPr>
          <p:nvPr>
            <p:ph idx="1"/>
          </p:nvPr>
        </p:nvSpPr>
        <p:spPr>
          <a:xfrm>
            <a:off x="228600" y="990600"/>
            <a:ext cx="8682038" cy="5715000"/>
          </a:xfrm>
        </p:spPr>
        <p:txBody>
          <a:bodyPr/>
          <a:lstStyle/>
          <a:p>
            <a:pPr>
              <a:lnSpc>
                <a:spcPct val="100000"/>
              </a:lnSpc>
            </a:pPr>
            <a:r>
              <a:rPr lang="en-US" dirty="0" smtClean="0"/>
              <a:t>Generics allow defining parameterized classes that process data of unknown (generic) type</a:t>
            </a:r>
            <a:endParaRPr lang="en-US" dirty="0"/>
          </a:p>
          <a:p>
            <a:pPr lvl="1">
              <a:lnSpc>
                <a:spcPct val="100000"/>
              </a:lnSpc>
            </a:pPr>
            <a:r>
              <a:rPr lang="en-US" dirty="0" smtClean="0"/>
              <a:t>The class can be instantiated with several different particular types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List&lt;T&gt;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List&lt;int&gt;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List&lt;string&gt;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List&lt;Student&gt;</a:t>
            </a:r>
            <a:endParaRPr lang="en-US" noProof="1" smtClean="0">
              <a:solidFill>
                <a:schemeClr val="accent5">
                  <a:lumMod val="20000"/>
                  <a:lumOff val="80000"/>
                </a:schemeClr>
              </a:solidFill>
              <a:latin typeface="Consolas" pitchFamily="49" charset="0"/>
              <a:cs typeface="Consolas" pitchFamily="49" charset="0"/>
            </a:endParaRPr>
          </a:p>
          <a:p>
            <a:pPr>
              <a:lnSpc>
                <a:spcPct val="100000"/>
              </a:lnSpc>
            </a:pPr>
            <a:r>
              <a:rPr lang="en-US" dirty="0" smtClean="0"/>
              <a:t>Generics are also </a:t>
            </a:r>
            <a:r>
              <a:rPr lang="en-US" dirty="0"/>
              <a:t>known as </a:t>
            </a:r>
            <a:r>
              <a:rPr lang="en-US" dirty="0" smtClean="0"/>
              <a:t>"</a:t>
            </a:r>
            <a:r>
              <a:rPr lang="en-US" dirty="0" smtClean="0">
                <a:solidFill>
                  <a:schemeClr val="accent5">
                    <a:lumMod val="20000"/>
                    <a:lumOff val="80000"/>
                  </a:schemeClr>
                </a:solidFill>
              </a:rPr>
              <a:t>parameterized</a:t>
            </a:r>
            <a:r>
              <a:rPr lang="en-US" dirty="0" smtClean="0"/>
              <a:t> </a:t>
            </a:r>
            <a:r>
              <a:rPr lang="en-US" dirty="0" smtClean="0">
                <a:solidFill>
                  <a:schemeClr val="accent5">
                    <a:lumMod val="20000"/>
                    <a:lumOff val="80000"/>
                  </a:schemeClr>
                </a:solidFill>
              </a:rPr>
              <a:t>types</a:t>
            </a:r>
            <a:r>
              <a:rPr lang="en-US" dirty="0" smtClean="0"/>
              <a:t>" or "</a:t>
            </a:r>
            <a:r>
              <a:rPr lang="en-US" dirty="0" smtClean="0">
                <a:solidFill>
                  <a:schemeClr val="accent5">
                    <a:lumMod val="20000"/>
                    <a:lumOff val="80000"/>
                  </a:schemeClr>
                </a:solidFill>
              </a:rPr>
              <a:t>template types</a:t>
            </a:r>
            <a:r>
              <a:rPr lang="en-US" dirty="0" smtClean="0"/>
              <a:t>"</a:t>
            </a:r>
            <a:endParaRPr lang="en-US" dirty="0"/>
          </a:p>
          <a:p>
            <a:pPr lvl="1">
              <a:lnSpc>
                <a:spcPct val="100000"/>
              </a:lnSpc>
            </a:pPr>
            <a:r>
              <a:rPr lang="en-US" dirty="0"/>
              <a:t>Similar to the templates in C++</a:t>
            </a:r>
          </a:p>
          <a:p>
            <a:pPr lvl="1">
              <a:lnSpc>
                <a:spcPct val="100000"/>
              </a:lnSpc>
            </a:pPr>
            <a:r>
              <a:rPr lang="en-US" dirty="0"/>
              <a:t>Similar to the generics in </a:t>
            </a:r>
            <a:r>
              <a:rPr lang="en-US" dirty="0" smtClean="0"/>
              <a:t>Java</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80</a:t>
            </a:fld>
            <a:endParaRPr lang="en-US" dirty="0"/>
          </a:p>
        </p:txBody>
      </p:sp>
      <p:pic>
        <p:nvPicPr>
          <p:cNvPr id="27650" name="Picture 2" descr="http://www.dreamstime.com/apple-shape-thumb7513716.jpg"/>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7162800" y="4930776"/>
            <a:ext cx="1622426" cy="1622424"/>
          </a:xfrm>
          <a:prstGeom prst="rect">
            <a:avLst/>
          </a:prstGeom>
          <a:noFill/>
        </p:spPr>
      </p:pic>
    </p:spTree>
    <p:extLst>
      <p:ext uri="{BB962C8B-B14F-4D97-AF65-F5344CB8AC3E}">
        <p14:creationId xmlns:p14="http://schemas.microsoft.com/office/powerpoint/2010/main" val="234703424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List&lt;T&gt;</a:t>
            </a:r>
            <a:r>
              <a:rPr lang="en-US" dirty="0" smtClean="0"/>
              <a:t> Class</a:t>
            </a:r>
            <a:endParaRPr lang="en-US" noProof="1"/>
          </a:p>
        </p:txBody>
      </p:sp>
      <p:sp>
        <p:nvSpPr>
          <p:cNvPr id="610307" name="Rectangle 3"/>
          <p:cNvSpPr>
            <a:spLocks noGrp="1" noChangeArrowheads="1"/>
          </p:cNvSpPr>
          <p:nvPr>
            <p:ph idx="1"/>
          </p:nvPr>
        </p:nvSpPr>
        <p:spPr/>
        <p:txBody>
          <a:bodyPr/>
          <a:lstStyle/>
          <a:p>
            <a:pPr>
              <a:lnSpc>
                <a:spcPct val="100000"/>
              </a:lnSpc>
            </a:pPr>
            <a:r>
              <a:rPr lang="en-US" dirty="0"/>
              <a:t>Implements the </a:t>
            </a:r>
            <a:r>
              <a:rPr lang="en-US" dirty="0" smtClean="0"/>
              <a:t>abstract data structure </a:t>
            </a:r>
            <a:r>
              <a:rPr lang="en-US" dirty="0" smtClean="0">
                <a:solidFill>
                  <a:schemeClr val="accent5">
                    <a:lumMod val="20000"/>
                    <a:lumOff val="80000"/>
                  </a:schemeClr>
                </a:solidFill>
              </a:rPr>
              <a:t>list</a:t>
            </a:r>
            <a:r>
              <a:rPr lang="en-US" dirty="0" smtClean="0"/>
              <a:t> using </a:t>
            </a:r>
            <a:r>
              <a:rPr lang="en-US" dirty="0"/>
              <a:t>an array </a:t>
            </a:r>
          </a:p>
          <a:p>
            <a:pPr lvl="1">
              <a:lnSpc>
                <a:spcPct val="100000"/>
              </a:lnSpc>
            </a:pPr>
            <a:r>
              <a:rPr lang="en-US" dirty="0" smtClean="0"/>
              <a:t>All elements </a:t>
            </a:r>
            <a:r>
              <a:rPr lang="en-US" dirty="0"/>
              <a:t>are </a:t>
            </a:r>
            <a:r>
              <a:rPr lang="en-US" dirty="0" smtClean="0"/>
              <a:t>of </a:t>
            </a:r>
            <a:r>
              <a:rPr lang="en-US" dirty="0"/>
              <a:t>the same type </a:t>
            </a:r>
            <a:r>
              <a:rPr lang="en-US" noProof="1" smtClean="0">
                <a:solidFill>
                  <a:schemeClr val="accent5">
                    <a:lumMod val="20000"/>
                    <a:lumOff val="80000"/>
                  </a:schemeClr>
                </a:solidFill>
                <a:latin typeface="Consolas" pitchFamily="49" charset="0"/>
                <a:cs typeface="Consolas" pitchFamily="49" charset="0"/>
              </a:rPr>
              <a:t>T</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a:t>
            </a:r>
            <a:r>
              <a:rPr lang="en-US" dirty="0" smtClean="0"/>
              <a:t>type, e.g</a:t>
            </a:r>
            <a:r>
              <a:rPr lang="en-US" dirty="0"/>
              <a:t>. </a:t>
            </a:r>
            <a:r>
              <a:rPr lang="en-US" noProof="1" smtClean="0">
                <a:solidFill>
                  <a:schemeClr val="accent5">
                    <a:lumMod val="20000"/>
                    <a:lumOff val="80000"/>
                  </a:schemeClr>
                </a:solidFill>
                <a:latin typeface="Consolas" pitchFamily="49" charset="0"/>
                <a:cs typeface="Consolas" pitchFamily="49" charset="0"/>
              </a:rPr>
              <a:t>List&lt;int&gt;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List&lt;string&gt;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List&lt;DateTime&gt;</a:t>
            </a:r>
            <a:endParaRPr lang="en-US" dirty="0"/>
          </a:p>
          <a:p>
            <a:pPr lvl="1">
              <a:lnSpc>
                <a:spcPct val="100000"/>
              </a:lnSpc>
            </a:pPr>
            <a:r>
              <a:rPr lang="en-US" dirty="0"/>
              <a:t>Size is dynamically increased as needed</a:t>
            </a:r>
          </a:p>
          <a:p>
            <a:pPr>
              <a:lnSpc>
                <a:spcPct val="100000"/>
              </a:lnSpc>
            </a:pPr>
            <a:r>
              <a:rPr lang="en-US" dirty="0" smtClean="0"/>
              <a:t>Basic functionality:</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Count</a:t>
            </a:r>
            <a:r>
              <a:rPr lang="en-US" dirty="0"/>
              <a:t> – returns the number of elements</a:t>
            </a:r>
            <a:r>
              <a:rPr lang="en-US" dirty="0">
                <a:latin typeface="Courier New" pitchFamily="49" charset="0"/>
              </a:rPr>
              <a:t> </a:t>
            </a:r>
          </a:p>
          <a:p>
            <a:pPr lvl="1">
              <a:lnSpc>
                <a:spcPct val="100000"/>
              </a:lnSpc>
            </a:pPr>
            <a:r>
              <a:rPr lang="en-US" dirty="0">
                <a:solidFill>
                  <a:schemeClr val="accent5">
                    <a:lumMod val="20000"/>
                    <a:lumOff val="80000"/>
                  </a:schemeClr>
                </a:solidFill>
                <a:latin typeface="Consolas" pitchFamily="49" charset="0"/>
                <a:cs typeface="Consolas" pitchFamily="49" charset="0"/>
              </a:rPr>
              <a:t>Add(T)</a:t>
            </a:r>
            <a:r>
              <a:rPr lang="en-US" dirty="0"/>
              <a:t> – </a:t>
            </a:r>
            <a:r>
              <a:rPr lang="en-US" dirty="0" smtClean="0"/>
              <a:t>appends given element </a:t>
            </a:r>
            <a:r>
              <a:rPr lang="en-US" dirty="0"/>
              <a:t>at the end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81</a:t>
            </a:fld>
            <a:endParaRPr lang="en-US" dirty="0"/>
          </a:p>
        </p:txBody>
      </p:sp>
    </p:spTree>
    <p:extLst>
      <p:ext uri="{BB962C8B-B14F-4D97-AF65-F5344CB8AC3E}">
        <p14:creationId xmlns:p14="http://schemas.microsoft.com/office/powerpoint/2010/main" val="2768618183"/>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Simple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82</a:t>
            </a:fld>
            <a:endParaRPr lang="en-US" dirty="0"/>
          </a:p>
        </p:txBody>
      </p:sp>
      <p:sp>
        <p:nvSpPr>
          <p:cNvPr id="614404" name="Rectangle 4"/>
          <p:cNvSpPr>
            <a:spLocks noChangeArrowheads="1"/>
          </p:cNvSpPr>
          <p:nvPr/>
        </p:nvSpPr>
        <p:spPr bwMode="auto">
          <a:xfrm>
            <a:off x="660906" y="1153954"/>
            <a:ext cx="7797294"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List&lt;string&gt; list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List&lt;string&gt;();</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list.Add("C#");</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list.Add("Java");</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list.Add("PHP");</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(string item in list)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Console.WriteLine(item);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Result: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Java</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PHP</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5602" name="Picture 2" descr="http://www.ascglobal.com/headers/tomatoes.jpg"/>
          <p:cNvPicPr>
            <a:picLocks noChangeAspect="1" noChangeArrowheads="1"/>
          </p:cNvPicPr>
          <p:nvPr/>
        </p:nvPicPr>
        <p:blipFill>
          <a:blip r:embed="rId3" cstate="print"/>
          <a:srcRect/>
          <a:stretch>
            <a:fillRect/>
          </a:stretch>
        </p:blipFill>
        <p:spPr bwMode="auto">
          <a:xfrm>
            <a:off x="3327399" y="5334000"/>
            <a:ext cx="5245105" cy="1123950"/>
          </a:xfrm>
          <a:prstGeom prst="roundRect">
            <a:avLst>
              <a:gd name="adj" fmla="val 8393"/>
            </a:avLst>
          </a:prstGeom>
          <a:noFill/>
        </p:spPr>
      </p:pic>
    </p:spTree>
    <p:extLst>
      <p:ext uri="{BB962C8B-B14F-4D97-AF65-F5344CB8AC3E}">
        <p14:creationId xmlns:p14="http://schemas.microsoft.com/office/powerpoint/2010/main" val="3362921806"/>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a:t>
            </a:r>
            <a:endParaRPr lang="bg-BG" dirty="0">
              <a:solidFill>
                <a:schemeClr val="tx1"/>
              </a:solidFill>
            </a:endParaRPr>
          </a:p>
        </p:txBody>
      </p:sp>
      <p:sp>
        <p:nvSpPr>
          <p:cNvPr id="611331" name="Rectangle 3"/>
          <p:cNvSpPr>
            <a:spLocks noGrp="1" noChangeArrowheads="1"/>
          </p:cNvSpPr>
          <p:nvPr>
            <p:ph idx="1"/>
          </p:nvPr>
        </p:nvSpPr>
        <p:spPr>
          <a:xfrm>
            <a:off x="228600" y="990600"/>
            <a:ext cx="8686800" cy="5715000"/>
          </a:xfrm>
        </p:spPr>
        <p:txBody>
          <a:bodyPr/>
          <a:lstStyle/>
          <a:p>
            <a:pPr>
              <a:lnSpc>
                <a:spcPct val="100000"/>
              </a:lnSpc>
            </a:pPr>
            <a:r>
              <a:rPr lang="en-US" sz="3000" noProof="1" smtClean="0">
                <a:solidFill>
                  <a:schemeClr val="accent5">
                    <a:lumMod val="20000"/>
                    <a:lumOff val="80000"/>
                  </a:schemeClr>
                </a:solidFill>
                <a:latin typeface="Consolas" pitchFamily="49" charset="0"/>
                <a:cs typeface="Consolas" pitchFamily="49" charset="0"/>
              </a:rPr>
              <a:t>list[index]</a:t>
            </a:r>
            <a:r>
              <a:rPr lang="en-US" sz="3000" dirty="0" smtClean="0"/>
              <a:t> – access element by index</a:t>
            </a:r>
            <a:endParaRPr lang="bg-BG" sz="3000" noProof="1" smtClean="0">
              <a:solidFill>
                <a:schemeClr val="accent5">
                  <a:lumMod val="20000"/>
                  <a:lumOff val="80000"/>
                </a:schemeClr>
              </a:solidFill>
              <a:latin typeface="Consolas" pitchFamily="49" charset="0"/>
              <a:cs typeface="Consolas" pitchFamily="49" charset="0"/>
            </a:endParaRPr>
          </a:p>
          <a:p>
            <a:pPr>
              <a:lnSpc>
                <a:spcPct val="100000"/>
              </a:lnSpc>
            </a:pPr>
            <a:r>
              <a:rPr lang="en-US" sz="3000" noProof="1" smtClean="0">
                <a:solidFill>
                  <a:schemeClr val="accent5">
                    <a:lumMod val="20000"/>
                    <a:lumOff val="80000"/>
                  </a:schemeClr>
                </a:solidFill>
                <a:latin typeface="Consolas" pitchFamily="49" charset="0"/>
                <a:cs typeface="Consolas" pitchFamily="49" charset="0"/>
              </a:rPr>
              <a:t>Insert(index</a:t>
            </a:r>
            <a:r>
              <a:rPr lang="en-US" sz="3000" dirty="0">
                <a:solidFill>
                  <a:schemeClr val="accent5">
                    <a:lumMod val="20000"/>
                    <a:lumOff val="80000"/>
                  </a:schemeClr>
                </a:solidFill>
                <a:latin typeface="Consolas" pitchFamily="49" charset="0"/>
                <a:cs typeface="Consolas" pitchFamily="49" charset="0"/>
              </a:rPr>
              <a:t>,</a:t>
            </a:r>
            <a:r>
              <a:rPr lang="en-US" sz="3000" dirty="0">
                <a:solidFill>
                  <a:schemeClr val="accent5">
                    <a:lumMod val="20000"/>
                    <a:lumOff val="80000"/>
                  </a:schemeClr>
                </a:solidFill>
                <a:cs typeface="Consolas" pitchFamily="49" charset="0"/>
              </a:rPr>
              <a:t> </a:t>
            </a:r>
            <a:r>
              <a:rPr lang="en-US" sz="3000" dirty="0">
                <a:solidFill>
                  <a:schemeClr val="accent5">
                    <a:lumMod val="20000"/>
                    <a:lumOff val="80000"/>
                  </a:schemeClr>
                </a:solidFill>
                <a:latin typeface="Consolas" pitchFamily="49" charset="0"/>
                <a:cs typeface="Consolas" pitchFamily="49" charset="0"/>
              </a:rPr>
              <a:t>T)</a:t>
            </a:r>
            <a:r>
              <a:rPr lang="en-US" sz="3000" dirty="0"/>
              <a:t> – inserts </a:t>
            </a:r>
            <a:r>
              <a:rPr lang="en-US" sz="3000" dirty="0" smtClean="0"/>
              <a:t>given element to the </a:t>
            </a:r>
            <a:r>
              <a:rPr lang="en-US" sz="3000" dirty="0"/>
              <a:t>list at a specified position</a:t>
            </a:r>
            <a:endParaRPr lang="bg-BG" sz="3000" dirty="0"/>
          </a:p>
          <a:p>
            <a:pPr>
              <a:lnSpc>
                <a:spcPct val="100000"/>
              </a:lnSpc>
            </a:pPr>
            <a:r>
              <a:rPr lang="en-US" sz="3000" dirty="0">
                <a:solidFill>
                  <a:schemeClr val="accent5">
                    <a:lumMod val="20000"/>
                    <a:lumOff val="80000"/>
                  </a:schemeClr>
                </a:solidFill>
                <a:latin typeface="Consolas" pitchFamily="49" charset="0"/>
                <a:cs typeface="Consolas" pitchFamily="49" charset="0"/>
              </a:rPr>
              <a:t>Remove(T)</a:t>
            </a:r>
            <a:r>
              <a:rPr lang="en-US" sz="3000" dirty="0"/>
              <a:t> – removes the first occurrence of </a:t>
            </a:r>
            <a:r>
              <a:rPr lang="en-US" sz="3000" dirty="0" smtClean="0"/>
              <a:t>given element</a:t>
            </a:r>
            <a:endParaRPr lang="en-US" sz="3000" dirty="0"/>
          </a:p>
          <a:p>
            <a:pPr>
              <a:lnSpc>
                <a:spcPct val="100000"/>
              </a:lnSpc>
            </a:pPr>
            <a:r>
              <a:rPr lang="en-US" sz="3000" noProof="1" smtClean="0">
                <a:solidFill>
                  <a:schemeClr val="accent5">
                    <a:lumMod val="20000"/>
                    <a:lumOff val="80000"/>
                  </a:schemeClr>
                </a:solidFill>
                <a:latin typeface="Consolas" pitchFamily="49" charset="0"/>
                <a:cs typeface="Consolas" pitchFamily="49" charset="0"/>
              </a:rPr>
              <a:t>RemoveAt(index)</a:t>
            </a:r>
            <a:r>
              <a:rPr lang="en-US" sz="3000" dirty="0" smtClean="0"/>
              <a:t> </a:t>
            </a:r>
            <a:r>
              <a:rPr lang="en-US" sz="3000" dirty="0"/>
              <a:t>– removes the element at the specified position</a:t>
            </a:r>
          </a:p>
          <a:p>
            <a:pPr>
              <a:lnSpc>
                <a:spcPct val="100000"/>
              </a:lnSpc>
            </a:pPr>
            <a:r>
              <a:rPr lang="en-US" sz="3000" dirty="0">
                <a:solidFill>
                  <a:schemeClr val="accent5">
                    <a:lumMod val="20000"/>
                    <a:lumOff val="80000"/>
                  </a:schemeClr>
                </a:solidFill>
                <a:latin typeface="Consolas" pitchFamily="49" charset="0"/>
                <a:cs typeface="Consolas" pitchFamily="49" charset="0"/>
              </a:rPr>
              <a:t>Clear()</a:t>
            </a:r>
            <a:r>
              <a:rPr lang="en-US" sz="3000" dirty="0"/>
              <a:t> – removes all elements</a:t>
            </a:r>
          </a:p>
          <a:p>
            <a:pPr>
              <a:lnSpc>
                <a:spcPct val="100000"/>
              </a:lnSpc>
            </a:pPr>
            <a:r>
              <a:rPr lang="en-US" sz="3000" noProof="1" smtClean="0">
                <a:solidFill>
                  <a:schemeClr val="accent5">
                    <a:lumMod val="20000"/>
                    <a:lumOff val="80000"/>
                  </a:schemeClr>
                </a:solidFill>
                <a:latin typeface="Consolas" pitchFamily="49" charset="0"/>
                <a:cs typeface="Consolas" pitchFamily="49" charset="0"/>
              </a:rPr>
              <a:t>Contains(T</a:t>
            </a:r>
            <a:r>
              <a:rPr lang="en-US" sz="3000" dirty="0"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determines whether </a:t>
            </a:r>
            <a:r>
              <a:rPr lang="en-US" sz="3000" dirty="0" smtClean="0"/>
              <a:t>an </a:t>
            </a:r>
            <a:r>
              <a:rPr lang="en-US" sz="3000" dirty="0"/>
              <a:t>element is </a:t>
            </a:r>
            <a:r>
              <a:rPr lang="en-US" sz="3000" dirty="0" smtClean="0"/>
              <a:t>part of </a:t>
            </a:r>
            <a:r>
              <a:rPr lang="en-US" sz="3000" dirty="0"/>
              <a:t>the </a:t>
            </a:r>
            <a:r>
              <a:rPr lang="en-US" sz="3000" dirty="0" smtClean="0"/>
              <a:t>list</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83</a:t>
            </a:fld>
            <a:endParaRPr lang="en-US" dirty="0"/>
          </a:p>
        </p:txBody>
      </p:sp>
    </p:spTree>
    <p:extLst>
      <p:ext uri="{BB962C8B-B14F-4D97-AF65-F5344CB8AC3E}">
        <p14:creationId xmlns:p14="http://schemas.microsoft.com/office/powerpoint/2010/main" val="93139992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 (2)</a:t>
            </a:r>
            <a:endParaRPr lang="bg-BG" dirty="0">
              <a:solidFill>
                <a:schemeClr val="tx1"/>
              </a:solidFill>
            </a:endParaRPr>
          </a:p>
        </p:txBody>
      </p:sp>
      <p:sp>
        <p:nvSpPr>
          <p:cNvPr id="747523" name="Rectangle 3"/>
          <p:cNvSpPr>
            <a:spLocks noGrp="1" noChangeArrowheads="1"/>
          </p:cNvSpPr>
          <p:nvPr>
            <p:ph idx="1"/>
          </p:nvPr>
        </p:nvSpPr>
        <p:spPr/>
        <p:txBody>
          <a:bodyPr/>
          <a:lstStyle/>
          <a:p>
            <a:pPr>
              <a:lnSpc>
                <a:spcPct val="100000"/>
              </a:lnSpc>
            </a:pPr>
            <a:r>
              <a:rPr lang="en-US" sz="3000" noProof="1" smtClean="0">
                <a:solidFill>
                  <a:schemeClr val="accent5">
                    <a:lumMod val="20000"/>
                    <a:lumOff val="80000"/>
                  </a:schemeClr>
                </a:solidFill>
                <a:latin typeface="Consolas" pitchFamily="49" charset="0"/>
                <a:cs typeface="Consolas" pitchFamily="49" charset="0"/>
              </a:rPr>
              <a:t>IndexOf()</a:t>
            </a:r>
            <a:r>
              <a:rPr lang="en-US" sz="3000" dirty="0" smtClean="0"/>
              <a:t> – returns </a:t>
            </a:r>
            <a:r>
              <a:rPr lang="en-US" sz="3000" dirty="0"/>
              <a:t>the </a:t>
            </a:r>
            <a:r>
              <a:rPr lang="en-US" sz="3000" dirty="0" smtClean="0"/>
              <a:t>index </a:t>
            </a:r>
            <a:r>
              <a:rPr lang="en-US" sz="3000" dirty="0"/>
              <a:t>of the first occurrence of a </a:t>
            </a:r>
            <a:r>
              <a:rPr lang="en-US" sz="3000" dirty="0" smtClean="0"/>
              <a:t>value</a:t>
            </a:r>
            <a:r>
              <a:rPr lang="bg-BG" sz="3000" dirty="0" smtClean="0"/>
              <a:t> </a:t>
            </a:r>
            <a:r>
              <a:rPr lang="en-US" sz="3000" dirty="0" smtClean="0"/>
              <a:t>in </a:t>
            </a:r>
            <a:r>
              <a:rPr lang="en-US" sz="3000" dirty="0"/>
              <a:t>the list </a:t>
            </a:r>
            <a:r>
              <a:rPr lang="bg-BG" sz="3000" dirty="0" smtClean="0"/>
              <a:t>(</a:t>
            </a:r>
            <a:r>
              <a:rPr lang="en-US" sz="3000" dirty="0" smtClean="0"/>
              <a:t>zero-based</a:t>
            </a:r>
            <a:r>
              <a:rPr lang="bg-BG" sz="3000" dirty="0" smtClean="0"/>
              <a:t>)</a:t>
            </a:r>
            <a:endParaRPr lang="en-US" sz="3000" dirty="0"/>
          </a:p>
          <a:p>
            <a:pPr>
              <a:lnSpc>
                <a:spcPct val="100000"/>
              </a:lnSpc>
            </a:pPr>
            <a:r>
              <a:rPr lang="en-US" sz="3000" noProof="1">
                <a:solidFill>
                  <a:schemeClr val="accent5">
                    <a:lumMod val="20000"/>
                    <a:lumOff val="80000"/>
                  </a:schemeClr>
                </a:solidFill>
                <a:latin typeface="Consolas" pitchFamily="49" charset="0"/>
                <a:cs typeface="Consolas" pitchFamily="49" charset="0"/>
              </a:rPr>
              <a:t>Reverse</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reverses the order of the elements in the list or a portion of it</a:t>
            </a:r>
            <a:endParaRPr lang="en-US" sz="3000" dirty="0">
              <a:latin typeface="Courier New" pitchFamily="49" charset="0"/>
            </a:endParaRPr>
          </a:p>
          <a:p>
            <a:pPr>
              <a:lnSpc>
                <a:spcPct val="100000"/>
              </a:lnSpc>
            </a:pPr>
            <a:r>
              <a:rPr lang="en-US" sz="3000" noProof="1">
                <a:solidFill>
                  <a:schemeClr val="accent5">
                    <a:lumMod val="20000"/>
                    <a:lumOff val="80000"/>
                  </a:schemeClr>
                </a:solidFill>
                <a:latin typeface="Consolas" pitchFamily="49" charset="0"/>
                <a:cs typeface="Consolas" pitchFamily="49" charset="0"/>
              </a:rPr>
              <a:t>Sort</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sorts the elements in the </a:t>
            </a:r>
            <a:r>
              <a:rPr lang="en-US" sz="3000" dirty="0" smtClean="0"/>
              <a:t>list or </a:t>
            </a:r>
            <a:r>
              <a:rPr lang="en-US" sz="3000" dirty="0"/>
              <a:t>a portion of it</a:t>
            </a:r>
            <a:endParaRPr lang="en-US" sz="3000" dirty="0">
              <a:latin typeface="Courier New" pitchFamily="49" charset="0"/>
            </a:endParaRPr>
          </a:p>
          <a:p>
            <a:pPr>
              <a:lnSpc>
                <a:spcPct val="100000"/>
              </a:lnSpc>
            </a:pPr>
            <a:r>
              <a:rPr lang="en-US" sz="3000" noProof="1">
                <a:solidFill>
                  <a:schemeClr val="accent5">
                    <a:lumMod val="20000"/>
                    <a:lumOff val="80000"/>
                  </a:schemeClr>
                </a:solidFill>
                <a:latin typeface="Consolas" pitchFamily="49" charset="0"/>
                <a:cs typeface="Consolas" pitchFamily="49" charset="0"/>
              </a:rPr>
              <a:t>ToArray</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converts the </a:t>
            </a:r>
            <a:r>
              <a:rPr lang="en-US" sz="3000" dirty="0"/>
              <a:t>elements of the list to </a:t>
            </a:r>
            <a:r>
              <a:rPr lang="en-US" sz="3000" dirty="0" smtClean="0"/>
              <a:t>an array</a:t>
            </a:r>
            <a:endParaRPr lang="en-US" sz="3000" dirty="0"/>
          </a:p>
          <a:p>
            <a:pPr>
              <a:lnSpc>
                <a:spcPct val="100000"/>
              </a:lnSpc>
            </a:pPr>
            <a:r>
              <a:rPr lang="en-US" sz="3000" noProof="1" smtClean="0">
                <a:solidFill>
                  <a:schemeClr val="accent5">
                    <a:lumMod val="20000"/>
                    <a:lumOff val="80000"/>
                  </a:schemeClr>
                </a:solidFill>
                <a:latin typeface="Consolas" pitchFamily="49" charset="0"/>
                <a:cs typeface="Consolas" pitchFamily="49" charset="0"/>
              </a:rPr>
              <a:t>TrimExcess()</a:t>
            </a:r>
            <a:r>
              <a:rPr lang="en-US" sz="3000" dirty="0" smtClean="0"/>
              <a:t> – </a:t>
            </a:r>
            <a:r>
              <a:rPr lang="en-US" sz="3000" dirty="0"/>
              <a:t>sets the capacity </a:t>
            </a:r>
            <a:r>
              <a:rPr lang="en-US" sz="3000" dirty="0" smtClean="0"/>
              <a:t>to the </a:t>
            </a:r>
            <a:r>
              <a:rPr lang="en-US" sz="3000" dirty="0"/>
              <a:t>actual number of elements</a:t>
            </a:r>
            <a:endParaRPr lang="en-US" sz="3000"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84</a:t>
            </a:fld>
            <a:endParaRPr lang="en-US" dirty="0"/>
          </a:p>
        </p:txBody>
      </p:sp>
    </p:spTree>
    <p:extLst>
      <p:ext uri="{BB962C8B-B14F-4D97-AF65-F5344CB8AC3E}">
        <p14:creationId xmlns:p14="http://schemas.microsoft.com/office/powerpoint/2010/main" val="755592090"/>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Primes in </a:t>
            </a:r>
            <a:r>
              <a:rPr lang="en-US" dirty="0" smtClean="0"/>
              <a:t>an Interval </a:t>
            </a:r>
            <a:r>
              <a:rPr lang="en-US" dirty="0"/>
              <a:t>–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85</a:t>
            </a:fld>
            <a:endParaRPr lang="en-US" dirty="0"/>
          </a:p>
        </p:txBody>
      </p:sp>
      <p:sp>
        <p:nvSpPr>
          <p:cNvPr id="614404" name="Rectangle 4"/>
          <p:cNvSpPr>
            <a:spLocks noChangeArrowheads="1"/>
          </p:cNvSpPr>
          <p:nvPr/>
        </p:nvSpPr>
        <p:spPr bwMode="auto">
          <a:xfrm>
            <a:off x="584706" y="838200"/>
            <a:ext cx="7949694" cy="58015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List&lt;int&gt;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FindPrimes(int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 int 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primesList = new List&lt;int&gt;();</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 = start; num &lt;= end; num++)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bool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 = true;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 = 2; div &lt;= Math.Sqrt(num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div++)</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div == 0)</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false;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break</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primesList.Add(num);</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primesList;</a:t>
            </a:r>
          </a:p>
          <a:p>
            <a:pPr eaLnBrk="0" hangingPunct="0">
              <a:lnSpc>
                <a:spcPct val="7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2530" name="Picture 2" descr="http://www.bhs.bm/content/3428"/>
          <p:cNvPicPr>
            <a:picLocks noChangeAspect="1" noChangeArrowheads="1"/>
          </p:cNvPicPr>
          <p:nvPr/>
        </p:nvPicPr>
        <p:blipFill>
          <a:blip r:embed="rId3" cstate="print"/>
          <a:srcRect/>
          <a:stretch>
            <a:fillRect/>
          </a:stretch>
        </p:blipFill>
        <p:spPr bwMode="auto">
          <a:xfrm rot="21364742">
            <a:off x="5546604" y="4281388"/>
            <a:ext cx="2707104" cy="1853514"/>
          </a:xfrm>
          <a:prstGeom prst="roundRect">
            <a:avLst>
              <a:gd name="adj" fmla="val 7030"/>
            </a:avLst>
          </a:prstGeom>
          <a:noFill/>
        </p:spPr>
      </p:pic>
    </p:spTree>
    <p:extLst>
      <p:ext uri="{BB962C8B-B14F-4D97-AF65-F5344CB8AC3E}">
        <p14:creationId xmlns:p14="http://schemas.microsoft.com/office/powerpoint/2010/main" val="865327969"/>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Stack&lt;T&gt;</a:t>
            </a:r>
            <a:r>
              <a:rPr lang="en-US" dirty="0" smtClean="0"/>
              <a:t> Class</a:t>
            </a:r>
            <a:endParaRPr lang="bg-BG" dirty="0"/>
          </a:p>
        </p:txBody>
      </p:sp>
      <p:sp>
        <p:nvSpPr>
          <p:cNvPr id="569347" name="Rectangle 3"/>
          <p:cNvSpPr>
            <a:spLocks noGrp="1" noChangeArrowheads="1"/>
          </p:cNvSpPr>
          <p:nvPr>
            <p:ph idx="1"/>
          </p:nvPr>
        </p:nvSpPr>
        <p:spPr/>
        <p:txBody>
          <a:bodyPr/>
          <a:lstStyle/>
          <a:p>
            <a:pPr>
              <a:lnSpc>
                <a:spcPct val="100000"/>
              </a:lnSpc>
            </a:pPr>
            <a:r>
              <a:rPr lang="en-US" dirty="0"/>
              <a:t>Implements the </a:t>
            </a:r>
            <a:r>
              <a:rPr lang="en-US" dirty="0">
                <a:solidFill>
                  <a:schemeClr val="accent5">
                    <a:lumMod val="20000"/>
                    <a:lumOff val="80000"/>
                  </a:schemeClr>
                </a:solidFill>
              </a:rPr>
              <a:t>stack</a:t>
            </a:r>
            <a:r>
              <a:rPr lang="en-US" dirty="0"/>
              <a:t> data </a:t>
            </a:r>
            <a:r>
              <a:rPr lang="en-US" dirty="0" smtClean="0"/>
              <a:t>structure using </a:t>
            </a:r>
            <a:r>
              <a:rPr lang="en-US" dirty="0"/>
              <a:t>an array</a:t>
            </a:r>
          </a:p>
          <a:p>
            <a:pPr marL="803275" lvl="1" indent="-346075">
              <a:lnSpc>
                <a:spcPct val="100000"/>
              </a:lnSpc>
            </a:pPr>
            <a:r>
              <a:rPr lang="en-US" dirty="0"/>
              <a:t>Elements are </a:t>
            </a:r>
            <a:r>
              <a:rPr lang="en-US" dirty="0" smtClean="0"/>
              <a:t>of the </a:t>
            </a:r>
            <a:r>
              <a:rPr lang="en-US" dirty="0"/>
              <a:t>same type </a:t>
            </a:r>
            <a:r>
              <a:rPr lang="en-US" noProof="1" smtClean="0">
                <a:solidFill>
                  <a:schemeClr val="accent5">
                    <a:lumMod val="20000"/>
                    <a:lumOff val="80000"/>
                  </a:schemeClr>
                </a:solidFill>
                <a:latin typeface="Consolas" pitchFamily="49" charset="0"/>
                <a:cs typeface="Consolas" pitchFamily="49" charset="0"/>
              </a:rPr>
              <a:t>T</a:t>
            </a:r>
          </a:p>
          <a:p>
            <a:pPr marL="803275" lvl="1" indent="-346075">
              <a:lnSpc>
                <a:spcPct val="1000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03275" lvl="1" indent="-346075">
              <a:lnSpc>
                <a:spcPct val="100000"/>
              </a:lnSpc>
            </a:pPr>
            <a:r>
              <a:rPr lang="en-US" dirty="0"/>
              <a:t>Size is dynamically increased as needed</a:t>
            </a:r>
          </a:p>
          <a:p>
            <a:pPr>
              <a:lnSpc>
                <a:spcPct val="100000"/>
              </a:lnSpc>
            </a:pPr>
            <a:r>
              <a:rPr lang="en-US" dirty="0" smtClean="0"/>
              <a:t>Basic functionality:</a:t>
            </a:r>
            <a:endParaRPr lang="en-US" dirty="0"/>
          </a:p>
          <a:p>
            <a:pPr marL="803275" lvl="1" indent="-346075">
              <a:lnSpc>
                <a:spcPct val="100000"/>
              </a:lnSpc>
            </a:pPr>
            <a:r>
              <a:rPr lang="en-US" noProof="1" smtClean="0">
                <a:solidFill>
                  <a:schemeClr val="accent5">
                    <a:lumMod val="20000"/>
                    <a:lumOff val="80000"/>
                  </a:schemeClr>
                </a:solidFill>
                <a:latin typeface="Consolas" pitchFamily="49" charset="0"/>
                <a:cs typeface="Consolas" pitchFamily="49" charset="0"/>
              </a:rPr>
              <a:t>Push(T)</a:t>
            </a:r>
            <a:r>
              <a:rPr lang="en-US" dirty="0" smtClean="0"/>
              <a:t> </a:t>
            </a:r>
            <a:r>
              <a:rPr lang="en-US" dirty="0"/>
              <a:t>– inserts elements to the stack</a:t>
            </a:r>
          </a:p>
          <a:p>
            <a:pPr marL="803275" lvl="1" indent="-346075">
              <a:lnSpc>
                <a:spcPct val="100000"/>
              </a:lnSpc>
            </a:pPr>
            <a:r>
              <a:rPr lang="en-US" noProof="1" smtClean="0">
                <a:solidFill>
                  <a:schemeClr val="accent5">
                    <a:lumMod val="20000"/>
                    <a:lumOff val="80000"/>
                  </a:schemeClr>
                </a:solidFill>
                <a:latin typeface="Consolas" pitchFamily="49" charset="0"/>
                <a:cs typeface="Consolas" pitchFamily="49" charset="0"/>
              </a:rPr>
              <a:t>Pop()</a:t>
            </a:r>
            <a:r>
              <a:rPr lang="en-US" dirty="0" smtClean="0"/>
              <a:t> </a:t>
            </a:r>
            <a:r>
              <a:rPr lang="en-US" dirty="0"/>
              <a:t>– removes and returns the top element from the stack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86</a:t>
            </a:fld>
            <a:endParaRPr lang="en-US" dirty="0"/>
          </a:p>
        </p:txBody>
      </p:sp>
    </p:spTree>
    <p:extLst>
      <p:ext uri="{BB962C8B-B14F-4D97-AF65-F5344CB8AC3E}">
        <p14:creationId xmlns:p14="http://schemas.microsoft.com/office/powerpoint/2010/main" val="1677227398"/>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US" dirty="0">
                <a:latin typeface="Consolas" pitchFamily="49" charset="0"/>
                <a:cs typeface="Consolas" pitchFamily="49" charset="0"/>
              </a:rPr>
              <a:t>Stack&lt;T&gt;</a:t>
            </a:r>
            <a:r>
              <a:rPr lang="en-US" dirty="0"/>
              <a:t> – Example</a:t>
            </a:r>
            <a:endParaRPr lang="bg-BG" dirty="0"/>
          </a:p>
        </p:txBody>
      </p:sp>
      <p:sp>
        <p:nvSpPr>
          <p:cNvPr id="622595" name="Rectangle 3"/>
          <p:cNvSpPr>
            <a:spLocks noGrp="1" noChangeArrowheads="1"/>
          </p:cNvSpPr>
          <p:nvPr>
            <p:ph idx="1"/>
          </p:nvPr>
        </p:nvSpPr>
        <p:spPr/>
        <p:txBody>
          <a:bodyPr/>
          <a:lstStyle/>
          <a:p>
            <a:r>
              <a:rPr lang="en-US" sz="3000" dirty="0"/>
              <a:t>Using </a:t>
            </a:r>
            <a:r>
              <a:rPr lang="en-US" sz="3000" dirty="0">
                <a:solidFill>
                  <a:schemeClr val="accent5">
                    <a:lumMod val="20000"/>
                    <a:lumOff val="80000"/>
                  </a:schemeClr>
                </a:solidFill>
                <a:latin typeface="Consolas" pitchFamily="49" charset="0"/>
                <a:cs typeface="Consolas" pitchFamily="49" charset="0"/>
              </a:rPr>
              <a:t>Push()</a:t>
            </a:r>
            <a:r>
              <a:rPr lang="en-US" sz="3000" dirty="0"/>
              <a:t>, </a:t>
            </a:r>
            <a:r>
              <a:rPr lang="en-US" sz="3000" dirty="0">
                <a:solidFill>
                  <a:schemeClr val="accent5">
                    <a:lumMod val="20000"/>
                    <a:lumOff val="80000"/>
                  </a:schemeClr>
                </a:solidFill>
                <a:latin typeface="Consolas" pitchFamily="49" charset="0"/>
                <a:cs typeface="Consolas" pitchFamily="49" charset="0"/>
              </a:rPr>
              <a:t>Pop()</a:t>
            </a:r>
            <a:r>
              <a:rPr lang="en-US" sz="3000" dirty="0"/>
              <a:t> and </a:t>
            </a:r>
            <a:r>
              <a:rPr lang="en-US" sz="3000" dirty="0">
                <a:solidFill>
                  <a:schemeClr val="accent5">
                    <a:lumMod val="20000"/>
                    <a:lumOff val="80000"/>
                  </a:schemeClr>
                </a:solidFill>
                <a:latin typeface="Consolas" pitchFamily="49" charset="0"/>
                <a:cs typeface="Consolas" pitchFamily="49" charset="0"/>
              </a:rPr>
              <a:t>Peek()</a:t>
            </a:r>
            <a:r>
              <a:rPr lang="en-US" sz="3000" dirty="0"/>
              <a:t> methods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87</a:t>
            </a:fld>
            <a:endParaRPr lang="en-US" dirty="0"/>
          </a:p>
        </p:txBody>
      </p:sp>
      <p:sp>
        <p:nvSpPr>
          <p:cNvPr id="622598" name="Rectangle 6"/>
          <p:cNvSpPr>
            <a:spLocks noChangeArrowheads="1"/>
          </p:cNvSpPr>
          <p:nvPr/>
        </p:nvSpPr>
        <p:spPr bwMode="auto">
          <a:xfrm>
            <a:off x="609601" y="1752600"/>
            <a:ext cx="7924800" cy="46320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stack.Push("1. Ivan");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stack.Push("2. Nikolay");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stack.Push("3. Maria");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stack.Push("4. George");</a:t>
            </a: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Console.WriteLine("Top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stack.Peek());</a:t>
            </a: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while (stack.Count &gt; 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personName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stack.Pop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Console.WriteLine(personName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0482" name="Picture 2" descr="http://www.burnworld.com/images/cd_stack.jpg"/>
          <p:cNvPicPr>
            <a:picLocks noChangeAspect="1" noChangeArrowheads="1"/>
          </p:cNvPicPr>
          <p:nvPr/>
        </p:nvPicPr>
        <p:blipFill>
          <a:blip r:embed="rId3" cstate="print"/>
          <a:srcRect/>
          <a:stretch>
            <a:fillRect/>
          </a:stretch>
        </p:blipFill>
        <p:spPr bwMode="auto">
          <a:xfrm>
            <a:off x="7162800" y="1752600"/>
            <a:ext cx="175260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7298043"/>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Queue&lt;T&gt;</a:t>
            </a:r>
            <a:r>
              <a:rPr lang="en-US" dirty="0" smtClean="0"/>
              <a:t> Class</a:t>
            </a:r>
            <a:endParaRPr lang="bg-BG" dirty="0"/>
          </a:p>
        </p:txBody>
      </p:sp>
      <p:sp>
        <p:nvSpPr>
          <p:cNvPr id="634883" name="Rectangle 3"/>
          <p:cNvSpPr>
            <a:spLocks noGrp="1" noChangeArrowheads="1"/>
          </p:cNvSpPr>
          <p:nvPr>
            <p:ph idx="1"/>
          </p:nvPr>
        </p:nvSpPr>
        <p:spPr>
          <a:xfrm>
            <a:off x="304800" y="914400"/>
            <a:ext cx="8496300" cy="5715000"/>
          </a:xfrm>
        </p:spPr>
        <p:txBody>
          <a:bodyPr/>
          <a:lstStyle/>
          <a:p>
            <a:pPr>
              <a:lnSpc>
                <a:spcPct val="100000"/>
              </a:lnSpc>
            </a:pPr>
            <a:r>
              <a:rPr lang="en-US" dirty="0"/>
              <a:t>Implements the queue data structure using </a:t>
            </a:r>
            <a:r>
              <a:rPr lang="en-US" dirty="0" smtClean="0"/>
              <a:t>a circular resizable array</a:t>
            </a:r>
            <a:endParaRPr lang="en-US" dirty="0"/>
          </a:p>
          <a:p>
            <a:pPr marL="869950" lvl="1" indent="-412750">
              <a:lnSpc>
                <a:spcPct val="100000"/>
              </a:lnSpc>
            </a:pPr>
            <a:r>
              <a:rPr lang="en-US" dirty="0"/>
              <a:t>Elements are from the same type </a:t>
            </a:r>
            <a:r>
              <a:rPr lang="en-US" noProof="1" smtClean="0">
                <a:solidFill>
                  <a:schemeClr val="accent5">
                    <a:lumMod val="20000"/>
                    <a:lumOff val="80000"/>
                  </a:schemeClr>
                </a:solidFill>
                <a:latin typeface="Consolas" pitchFamily="49" charset="0"/>
                <a:cs typeface="Consolas" pitchFamily="49" charset="0"/>
              </a:rPr>
              <a:t>T</a:t>
            </a:r>
          </a:p>
          <a:p>
            <a:pPr marL="869950" lvl="1" indent="-412750">
              <a:lnSpc>
                <a:spcPct val="1000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69950" lvl="1" indent="-412750">
              <a:lnSpc>
                <a:spcPct val="100000"/>
              </a:lnSpc>
            </a:pPr>
            <a:r>
              <a:rPr lang="en-US" dirty="0"/>
              <a:t>Size is dynamically increased as needed</a:t>
            </a:r>
          </a:p>
          <a:p>
            <a:pPr>
              <a:lnSpc>
                <a:spcPct val="100000"/>
              </a:lnSpc>
            </a:pPr>
            <a:r>
              <a:rPr lang="en-US" dirty="0" smtClean="0"/>
              <a:t>Basic functionality:</a:t>
            </a:r>
            <a:endParaRPr lang="en-US" dirty="0"/>
          </a:p>
          <a:p>
            <a:pPr marL="869950" lvl="1" indent="-412750">
              <a:lnSpc>
                <a:spcPct val="100000"/>
              </a:lnSpc>
            </a:pPr>
            <a:r>
              <a:rPr lang="en-US" noProof="1" smtClean="0">
                <a:solidFill>
                  <a:schemeClr val="accent5">
                    <a:lumMod val="20000"/>
                    <a:lumOff val="80000"/>
                  </a:schemeClr>
                </a:solidFill>
                <a:latin typeface="Consolas" pitchFamily="49" charset="0"/>
                <a:cs typeface="Consolas" pitchFamily="49" charset="0"/>
              </a:rPr>
              <a:t>Enqueue(T)</a:t>
            </a:r>
            <a:r>
              <a:rPr lang="en-US" dirty="0" smtClean="0"/>
              <a:t> </a:t>
            </a:r>
            <a:r>
              <a:rPr lang="en-US" dirty="0"/>
              <a:t>– adds an element to the</a:t>
            </a:r>
            <a:br>
              <a:rPr lang="en-US" dirty="0"/>
            </a:br>
            <a:r>
              <a:rPr lang="en-US" dirty="0"/>
              <a:t>end of the queue</a:t>
            </a:r>
          </a:p>
          <a:p>
            <a:pPr marL="869950" lvl="1" indent="-412750">
              <a:lnSpc>
                <a:spcPct val="100000"/>
              </a:lnSpc>
            </a:pPr>
            <a:r>
              <a:rPr lang="en-US" noProof="1" smtClean="0">
                <a:solidFill>
                  <a:schemeClr val="accent5">
                    <a:lumMod val="20000"/>
                    <a:lumOff val="80000"/>
                  </a:schemeClr>
                </a:solidFill>
                <a:latin typeface="Consolas" pitchFamily="49" charset="0"/>
                <a:cs typeface="Consolas" pitchFamily="49" charset="0"/>
              </a:rPr>
              <a:t>Dequeue()</a:t>
            </a:r>
            <a:r>
              <a:rPr lang="en-US" dirty="0" smtClean="0"/>
              <a:t> </a:t>
            </a:r>
            <a:r>
              <a:rPr lang="en-US" dirty="0"/>
              <a:t>– removes and returns the element at the beginning of the queue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88</a:t>
            </a:fld>
            <a:endParaRPr lang="en-US" dirty="0"/>
          </a:p>
        </p:txBody>
      </p:sp>
    </p:spTree>
    <p:extLst>
      <p:ext uri="{BB962C8B-B14F-4D97-AF65-F5344CB8AC3E}">
        <p14:creationId xmlns:p14="http://schemas.microsoft.com/office/powerpoint/2010/main" val="1046057656"/>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noProof="1" smtClean="0">
                <a:latin typeface="Consolas" pitchFamily="49" charset="0"/>
                <a:cs typeface="Consolas" pitchFamily="49" charset="0"/>
              </a:rPr>
              <a:t>Queue&lt;T&gt;</a:t>
            </a:r>
            <a:r>
              <a:rPr lang="en-US" noProof="1" smtClean="0"/>
              <a:t> </a:t>
            </a:r>
            <a:r>
              <a:rPr lang="en-US" noProof="1"/>
              <a:t>–</a:t>
            </a:r>
            <a:r>
              <a:rPr lang="bg-BG" dirty="0"/>
              <a:t> </a:t>
            </a:r>
            <a:r>
              <a:rPr lang="en-US" noProof="1"/>
              <a:t>Example</a:t>
            </a:r>
          </a:p>
        </p:txBody>
      </p:sp>
      <p:sp>
        <p:nvSpPr>
          <p:cNvPr id="638979" name="Rectangle 3"/>
          <p:cNvSpPr>
            <a:spLocks noGrp="1" noChangeArrowheads="1"/>
          </p:cNvSpPr>
          <p:nvPr>
            <p:ph idx="1"/>
          </p:nvPr>
        </p:nvSpPr>
        <p:spPr>
          <a:xfrm>
            <a:off x="323850" y="1066800"/>
            <a:ext cx="8496300" cy="576262"/>
          </a:xfrm>
        </p:spPr>
        <p:txBody>
          <a:bodyPr/>
          <a:lstStyle/>
          <a:p>
            <a:pPr>
              <a:lnSpc>
                <a:spcPct val="100000"/>
              </a:lnSpc>
            </a:pPr>
            <a:r>
              <a:rPr lang="en-US" sz="3000" noProof="1"/>
              <a:t>Using </a:t>
            </a:r>
            <a:r>
              <a:rPr lang="en-US" sz="3000" noProof="1">
                <a:solidFill>
                  <a:schemeClr val="accent5">
                    <a:lumMod val="20000"/>
                    <a:lumOff val="80000"/>
                  </a:schemeClr>
                </a:solidFill>
                <a:latin typeface="Consolas" pitchFamily="49" charset="0"/>
                <a:cs typeface="Consolas" pitchFamily="49" charset="0"/>
              </a:rPr>
              <a:t>Enqueue()</a:t>
            </a:r>
            <a:r>
              <a:rPr lang="en-US" sz="3000" noProof="1"/>
              <a:t> and </a:t>
            </a:r>
            <a:r>
              <a:rPr lang="en-US" sz="3000" noProof="1">
                <a:solidFill>
                  <a:schemeClr val="accent5">
                    <a:lumMod val="20000"/>
                    <a:lumOff val="80000"/>
                  </a:schemeClr>
                </a:solidFill>
                <a:latin typeface="Consolas" pitchFamily="49" charset="0"/>
                <a:cs typeface="Consolas" pitchFamily="49" charset="0"/>
              </a:rPr>
              <a:t>Dequeue()</a:t>
            </a:r>
            <a:r>
              <a:rPr lang="en-US" sz="3000" noProof="1"/>
              <a:t> methods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89</a:t>
            </a:fld>
            <a:endParaRPr lang="en-US" dirty="0"/>
          </a:p>
        </p:txBody>
      </p:sp>
      <p:sp>
        <p:nvSpPr>
          <p:cNvPr id="638981" name="Rectangle 5"/>
          <p:cNvSpPr>
            <a:spLocks noChangeArrowheads="1"/>
          </p:cNvSpPr>
          <p:nvPr/>
        </p:nvSpPr>
        <p:spPr bwMode="auto">
          <a:xfrm>
            <a:off x="684214" y="1935163"/>
            <a:ext cx="7773986" cy="440947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One");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Two");</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Three");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Four");</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while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(queue.Count &gt; 0)</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queue.Dequeue();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Console.WriteLine(message);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18434" name="Picture 2" descr="http://www.dandmresearch.com.au/depend/images/Image-Queue2.gif"/>
          <p:cNvPicPr>
            <a:picLocks noChangeAspect="1" noChangeArrowheads="1"/>
          </p:cNvPicPr>
          <p:nvPr/>
        </p:nvPicPr>
        <p:blipFill>
          <a:blip r:embed="rId3" cstate="print"/>
          <a:srcRect/>
          <a:stretch>
            <a:fillRect/>
          </a:stretch>
        </p:blipFill>
        <p:spPr bwMode="auto">
          <a:xfrm>
            <a:off x="6019800" y="3276600"/>
            <a:ext cx="2620477" cy="1371600"/>
          </a:xfrm>
          <a:prstGeom prst="roundRect">
            <a:avLst>
              <a:gd name="adj" fmla="val 22775"/>
            </a:avLst>
          </a:prstGeom>
          <a:noFill/>
        </p:spPr>
      </p:pic>
    </p:spTree>
    <p:extLst>
      <p:ext uri="{BB962C8B-B14F-4D97-AF65-F5344CB8AC3E}">
        <p14:creationId xmlns:p14="http://schemas.microsoft.com/office/powerpoint/2010/main" val="79733179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Classes in C#</a:t>
            </a:r>
            <a:endParaRPr lang="bg-BG" dirty="0"/>
          </a:p>
        </p:txBody>
      </p:sp>
      <p:sp>
        <p:nvSpPr>
          <p:cNvPr id="428035" name="Rectangle 3"/>
          <p:cNvSpPr>
            <a:spLocks noGrp="1" noChangeArrowheads="1"/>
          </p:cNvSpPr>
          <p:nvPr>
            <p:ph idx="1"/>
          </p:nvPr>
        </p:nvSpPr>
        <p:spPr>
          <a:xfrm>
            <a:off x="323850" y="1066800"/>
            <a:ext cx="8496300" cy="5530850"/>
          </a:xfrm>
        </p:spPr>
        <p:txBody>
          <a:bodyPr/>
          <a:lstStyle/>
          <a:p>
            <a:pPr>
              <a:lnSpc>
                <a:spcPct val="100000"/>
              </a:lnSpc>
            </a:pPr>
            <a:r>
              <a:rPr lang="en-US" dirty="0"/>
              <a:t>Basic units </a:t>
            </a:r>
            <a:r>
              <a:rPr lang="en-US" dirty="0" smtClean="0"/>
              <a:t>that compose programs</a:t>
            </a:r>
            <a:endParaRPr lang="en-US" dirty="0"/>
          </a:p>
          <a:p>
            <a:pPr>
              <a:lnSpc>
                <a:spcPct val="100000"/>
              </a:lnSpc>
            </a:pPr>
            <a:r>
              <a:rPr lang="en-US" dirty="0"/>
              <a:t>Implementation is </a:t>
            </a:r>
            <a:r>
              <a:rPr lang="en-US" dirty="0">
                <a:solidFill>
                  <a:schemeClr val="accent5">
                    <a:lumMod val="20000"/>
                    <a:lumOff val="80000"/>
                  </a:schemeClr>
                </a:solidFill>
              </a:rPr>
              <a:t>encapsulated</a:t>
            </a:r>
            <a:r>
              <a:rPr lang="en-US" dirty="0"/>
              <a:t> (hidden) </a:t>
            </a:r>
          </a:p>
          <a:p>
            <a:pPr>
              <a:lnSpc>
                <a:spcPct val="100000"/>
              </a:lnSpc>
            </a:pPr>
            <a:r>
              <a:rPr lang="en-US" dirty="0"/>
              <a:t>Classes in C# 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a:t>Methods</a:t>
            </a:r>
          </a:p>
          <a:p>
            <a:pPr lvl="1">
              <a:lnSpc>
                <a:spcPct val="100000"/>
              </a:lnSpc>
            </a:pPr>
            <a:r>
              <a:rPr lang="en-US" dirty="0"/>
              <a:t>Constructors</a:t>
            </a:r>
          </a:p>
          <a:p>
            <a:pPr lvl="1">
              <a:lnSpc>
                <a:spcPct val="100000"/>
              </a:lnSpc>
            </a:pPr>
            <a:r>
              <a:rPr lang="en-US" dirty="0"/>
              <a:t>Inner types</a:t>
            </a:r>
          </a:p>
          <a:p>
            <a:pPr lvl="1">
              <a:lnSpc>
                <a:spcPct val="100000"/>
              </a:lnSpc>
            </a:pPr>
            <a:r>
              <a:rPr lang="en-US" dirty="0"/>
              <a:t>Etc. </a:t>
            </a:r>
            <a:r>
              <a:rPr lang="en-US" dirty="0" smtClean="0"/>
              <a:t>(events</a:t>
            </a:r>
            <a:r>
              <a:rPr lang="en-US" dirty="0"/>
              <a:t>, indexers, operators, …)</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65538" name="Picture 2" descr="http://www.felt-es.eu.dodea.edu/Classes/Art/images/P1050057_001.JPG"/>
          <p:cNvPicPr>
            <a:picLocks noChangeAspect="1" noChangeArrowheads="1"/>
          </p:cNvPicPr>
          <p:nvPr/>
        </p:nvPicPr>
        <p:blipFill>
          <a:blip r:embed="rId3" cstate="print">
            <a:lum bright="-10000" contrast="-10000"/>
          </a:blip>
          <a:srcRect/>
          <a:stretch>
            <a:fillRect/>
          </a:stretch>
        </p:blipFill>
        <p:spPr bwMode="auto">
          <a:xfrm>
            <a:off x="6019800" y="3048000"/>
            <a:ext cx="2479539"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6357282"/>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1676400" y="76200"/>
            <a:ext cx="7315200" cy="914400"/>
          </a:xfrm>
        </p:spPr>
        <p:txBody>
          <a:bodyPr/>
          <a:lstStyle/>
          <a:p>
            <a:r>
              <a:rPr lang="en-US" sz="3600" noProof="1" smtClean="0">
                <a:latin typeface="Consolas" pitchFamily="49" charset="0"/>
                <a:cs typeface="Consolas" pitchFamily="49" charset="0"/>
              </a:rPr>
              <a:t>Dictionary&lt;TKey,TValue&gt;</a:t>
            </a:r>
            <a:r>
              <a:rPr lang="en-US" sz="3600" noProof="1" smtClean="0">
                <a:latin typeface="+mn-lt"/>
                <a:cs typeface="Consolas" pitchFamily="49" charset="0"/>
              </a:rPr>
              <a:t> </a:t>
            </a:r>
            <a:r>
              <a:rPr lang="en-US" sz="3600" dirty="0" smtClean="0"/>
              <a:t>Class</a:t>
            </a:r>
            <a:endParaRPr lang="bg-BG" sz="3600" dirty="0"/>
          </a:p>
        </p:txBody>
      </p:sp>
      <p:sp>
        <p:nvSpPr>
          <p:cNvPr id="708611" name="Rectangle 3"/>
          <p:cNvSpPr>
            <a:spLocks noGrp="1" noChangeArrowheads="1"/>
          </p:cNvSpPr>
          <p:nvPr>
            <p:ph idx="1"/>
          </p:nvPr>
        </p:nvSpPr>
        <p:spPr/>
        <p:txBody>
          <a:bodyPr/>
          <a:lstStyle/>
          <a:p>
            <a:pPr>
              <a:lnSpc>
                <a:spcPct val="100000"/>
              </a:lnSpc>
            </a:pPr>
            <a:r>
              <a:rPr lang="en-US" dirty="0"/>
              <a:t>Implements the </a:t>
            </a:r>
            <a:r>
              <a:rPr lang="en-US" dirty="0" smtClean="0"/>
              <a:t>abstract data type "</a:t>
            </a:r>
            <a:r>
              <a:rPr lang="en-US" dirty="0" smtClean="0">
                <a:solidFill>
                  <a:schemeClr val="accent5">
                    <a:lumMod val="20000"/>
                    <a:lumOff val="80000"/>
                  </a:schemeClr>
                </a:solidFill>
              </a:rPr>
              <a:t>Dictionary</a:t>
            </a:r>
            <a:r>
              <a:rPr lang="en-US" dirty="0" smtClean="0"/>
              <a:t>" </a:t>
            </a:r>
            <a:r>
              <a:rPr lang="en-US" dirty="0"/>
              <a:t>as </a:t>
            </a:r>
            <a:r>
              <a:rPr lang="en-US" dirty="0" smtClean="0"/>
              <a:t>hash table</a:t>
            </a:r>
            <a:endParaRPr lang="en-US" sz="3000" dirty="0"/>
          </a:p>
          <a:p>
            <a:pPr marL="781050" lvl="1" indent="-323850">
              <a:lnSpc>
                <a:spcPct val="100000"/>
              </a:lnSpc>
            </a:pPr>
            <a:r>
              <a:rPr lang="en-US" dirty="0"/>
              <a:t>Size is dynamically increased as needed</a:t>
            </a:r>
          </a:p>
          <a:p>
            <a:pPr marL="781050" lvl="1" indent="-323850">
              <a:lnSpc>
                <a:spcPct val="100000"/>
              </a:lnSpc>
            </a:pPr>
            <a:r>
              <a:rPr lang="en-US" dirty="0"/>
              <a:t>Contains a collection of key-and-value </a:t>
            </a:r>
            <a:br>
              <a:rPr lang="en-US" dirty="0"/>
            </a:br>
            <a:r>
              <a:rPr lang="en-US" dirty="0"/>
              <a:t>pairs arranged by the hash code of the </a:t>
            </a:r>
            <a:br>
              <a:rPr lang="en-US" dirty="0"/>
            </a:br>
            <a:r>
              <a:rPr lang="en-US" dirty="0"/>
              <a:t>key – h(key) = value</a:t>
            </a:r>
          </a:p>
          <a:p>
            <a:pPr marL="781050" lvl="1" indent="-323850">
              <a:lnSpc>
                <a:spcPct val="100000"/>
              </a:lnSpc>
            </a:pPr>
            <a:r>
              <a:rPr lang="en-US" dirty="0"/>
              <a:t>Collisions are resolved by chaining</a:t>
            </a:r>
          </a:p>
          <a:p>
            <a:pPr>
              <a:lnSpc>
                <a:spcPct val="100000"/>
              </a:lnSpc>
            </a:pPr>
            <a:r>
              <a:rPr lang="en-US" noProof="1" smtClean="0">
                <a:solidFill>
                  <a:schemeClr val="accent5">
                    <a:lumMod val="20000"/>
                    <a:lumOff val="80000"/>
                  </a:schemeClr>
                </a:solidFill>
                <a:latin typeface="Consolas" pitchFamily="49" charset="0"/>
                <a:cs typeface="Consolas" pitchFamily="49" charset="0"/>
              </a:rPr>
              <a:t>Dictionary&lt;TKey,TValue&gt;</a:t>
            </a:r>
            <a:r>
              <a:rPr lang="en-US" dirty="0" smtClean="0"/>
              <a:t> class relies </a:t>
            </a:r>
            <a:r>
              <a:rPr lang="en-US" dirty="0"/>
              <a:t>on</a:t>
            </a:r>
          </a:p>
          <a:p>
            <a:pPr marL="781050" lvl="1" indent="-323850">
              <a:lnSpc>
                <a:spcPct val="100000"/>
              </a:lnSpc>
            </a:pPr>
            <a:r>
              <a:rPr lang="en-US" noProof="1">
                <a:solidFill>
                  <a:schemeClr val="accent5">
                    <a:lumMod val="20000"/>
                    <a:lumOff val="80000"/>
                  </a:schemeClr>
                </a:solidFill>
                <a:latin typeface="Consolas" pitchFamily="49" charset="0"/>
                <a:cs typeface="Consolas" pitchFamily="49" charset="0"/>
              </a:rPr>
              <a:t>Object.</a:t>
            </a:r>
            <a:r>
              <a:rPr lang="en-US" dirty="0">
                <a:solidFill>
                  <a:schemeClr val="accent5">
                    <a:lumMod val="20000"/>
                    <a:lumOff val="80000"/>
                  </a:schemeClr>
                </a:solidFill>
                <a:latin typeface="Consolas" pitchFamily="49" charset="0"/>
                <a:cs typeface="Consolas" pitchFamily="49" charset="0"/>
              </a:rPr>
              <a:t>Equals(</a:t>
            </a:r>
            <a:r>
              <a:rPr lang="en-US" noProof="1">
                <a:solidFill>
                  <a:schemeClr val="accent5">
                    <a:lumMod val="20000"/>
                    <a:lumOff val="80000"/>
                  </a:schemeClr>
                </a:solidFill>
                <a:latin typeface="Consolas" pitchFamily="49" charset="0"/>
                <a:cs typeface="Consolas" pitchFamily="49" charset="0"/>
              </a:rPr>
              <a:t>)</a:t>
            </a:r>
            <a:r>
              <a:rPr lang="en-US" dirty="0"/>
              <a:t> method for </a:t>
            </a:r>
            <a:br>
              <a:rPr lang="en-US" dirty="0"/>
            </a:br>
            <a:r>
              <a:rPr lang="en-US" dirty="0"/>
              <a:t>comparing elements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90</a:t>
            </a:fld>
            <a:endParaRPr lang="en-US" dirty="0"/>
          </a:p>
        </p:txBody>
      </p:sp>
    </p:spTree>
    <p:extLst>
      <p:ext uri="{BB962C8B-B14F-4D97-AF65-F5344CB8AC3E}">
        <p14:creationId xmlns:p14="http://schemas.microsoft.com/office/powerpoint/2010/main" val="1173787395"/>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1905000" y="76200"/>
            <a:ext cx="7086600" cy="914400"/>
          </a:xfrm>
        </p:spPr>
        <p:txBody>
          <a:bodyPr/>
          <a:lstStyle/>
          <a:p>
            <a:r>
              <a:rPr lang="en-US" sz="3600" noProof="1" smtClean="0">
                <a:latin typeface="Consolas" pitchFamily="49" charset="0"/>
                <a:cs typeface="Consolas" pitchFamily="49" charset="0"/>
              </a:rPr>
              <a:t>Dictionary&lt;TKey,TValue&gt;</a:t>
            </a:r>
            <a:r>
              <a:rPr lang="en-US" sz="3600" dirty="0" smtClean="0"/>
              <a:t> </a:t>
            </a:r>
            <a:r>
              <a:rPr lang="en-US" sz="3600" dirty="0"/>
              <a:t>Class (2)</a:t>
            </a:r>
            <a:endParaRPr lang="bg-BG" sz="3600" dirty="0"/>
          </a:p>
        </p:txBody>
      </p:sp>
      <p:sp>
        <p:nvSpPr>
          <p:cNvPr id="651267" name="Rectangle 3"/>
          <p:cNvSpPr>
            <a:spLocks noGrp="1" noChangeArrowheads="1"/>
          </p:cNvSpPr>
          <p:nvPr>
            <p:ph idx="1"/>
          </p:nvPr>
        </p:nvSpPr>
        <p:spPr>
          <a:xfrm>
            <a:off x="228600" y="990600"/>
            <a:ext cx="8686800" cy="5638800"/>
          </a:xfrm>
        </p:spPr>
        <p:txBody>
          <a:bodyPr/>
          <a:lstStyle/>
          <a:p>
            <a:pPr marL="781050" lvl="1" indent="-323850">
              <a:lnSpc>
                <a:spcPct val="100000"/>
              </a:lnSpc>
            </a:pPr>
            <a:r>
              <a:rPr lang="en-US" noProof="1">
                <a:solidFill>
                  <a:schemeClr val="accent5">
                    <a:lumMod val="20000"/>
                    <a:lumOff val="80000"/>
                  </a:schemeClr>
                </a:solidFill>
                <a:latin typeface="Consolas" pitchFamily="49" charset="0"/>
                <a:cs typeface="Consolas" pitchFamily="49" charset="0"/>
              </a:rPr>
              <a:t>Object.GetHashCode()</a:t>
            </a:r>
            <a:r>
              <a:rPr lang="en-US" dirty="0"/>
              <a:t> method for calculating the hash codes of the elements</a:t>
            </a:r>
            <a:r>
              <a:rPr lang="en-US" noProof="1">
                <a:latin typeface="Courier New" pitchFamily="49" charset="0"/>
              </a:rPr>
              <a:t> </a:t>
            </a:r>
            <a:endParaRPr lang="en-US" dirty="0">
              <a:latin typeface="Courier New" pitchFamily="49" charset="0"/>
            </a:endParaRPr>
          </a:p>
          <a:p>
            <a:pPr>
              <a:lnSpc>
                <a:spcPct val="100000"/>
              </a:lnSpc>
            </a:pPr>
            <a:r>
              <a:rPr lang="en-US" dirty="0"/>
              <a:t>Major operations:</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Add(TKey,TValue)</a:t>
            </a:r>
            <a:r>
              <a:rPr lang="en-US" dirty="0" smtClean="0"/>
              <a:t> </a:t>
            </a:r>
            <a:r>
              <a:rPr lang="en-US" dirty="0"/>
              <a:t>– adds an element </a:t>
            </a:r>
            <a:br>
              <a:rPr lang="en-US" dirty="0"/>
            </a:br>
            <a:r>
              <a:rPr lang="en-US" dirty="0"/>
              <a:t>with the specified key and value into the </a:t>
            </a:r>
            <a:br>
              <a:rPr lang="en-US" dirty="0"/>
            </a:br>
            <a:r>
              <a:rPr lang="en-US" dirty="0"/>
              <a:t>dictionary</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Remove(TKey)</a:t>
            </a:r>
            <a:r>
              <a:rPr lang="en-US" dirty="0" smtClean="0"/>
              <a:t> </a:t>
            </a:r>
            <a:r>
              <a:rPr lang="en-US" dirty="0"/>
              <a:t>– removes the element with the specified key </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Clear()</a:t>
            </a:r>
            <a:r>
              <a:rPr lang="en-US" dirty="0" smtClean="0"/>
              <a:t> </a:t>
            </a:r>
            <a:r>
              <a:rPr lang="en-US" dirty="0"/>
              <a:t>– removes all </a:t>
            </a:r>
            <a:r>
              <a:rPr lang="en-US" dirty="0" smtClean="0"/>
              <a:t>elements</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this[]</a:t>
            </a:r>
            <a:r>
              <a:rPr lang="en-US" dirty="0" smtClean="0"/>
              <a:t> – returns element by key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91</a:t>
            </a:fld>
            <a:endParaRPr lang="en-US" dirty="0"/>
          </a:p>
        </p:txBody>
      </p:sp>
    </p:spTree>
    <p:extLst>
      <p:ext uri="{BB962C8B-B14F-4D97-AF65-F5344CB8AC3E}">
        <p14:creationId xmlns:p14="http://schemas.microsoft.com/office/powerpoint/2010/main" val="3504122480"/>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905000" y="76200"/>
            <a:ext cx="7086600" cy="914400"/>
          </a:xfrm>
        </p:spPr>
        <p:txBody>
          <a:bodyPr/>
          <a:lstStyle/>
          <a:p>
            <a:r>
              <a:rPr lang="en-US" sz="3600" noProof="1" smtClean="0">
                <a:latin typeface="Consolas" pitchFamily="49" charset="0"/>
                <a:cs typeface="Consolas" pitchFamily="49" charset="0"/>
              </a:rPr>
              <a:t>Dictionary&lt;TKey,TValue&gt;</a:t>
            </a:r>
            <a:r>
              <a:rPr lang="en-US" sz="3600" dirty="0" smtClean="0"/>
              <a:t> </a:t>
            </a:r>
            <a:r>
              <a:rPr lang="en-US" sz="3600" dirty="0"/>
              <a:t>Class (3)</a:t>
            </a:r>
            <a:endParaRPr lang="bg-BG" sz="3600" dirty="0"/>
          </a:p>
        </p:txBody>
      </p:sp>
      <p:sp>
        <p:nvSpPr>
          <p:cNvPr id="652291" name="Rectangle 3"/>
          <p:cNvSpPr>
            <a:spLocks noGrp="1" noChangeArrowheads="1"/>
          </p:cNvSpPr>
          <p:nvPr>
            <p:ph idx="1"/>
          </p:nvPr>
        </p:nvSpPr>
        <p:spPr>
          <a:xfrm>
            <a:off x="228600" y="990600"/>
            <a:ext cx="8686800" cy="5715000"/>
          </a:xfrm>
        </p:spPr>
        <p:txBody>
          <a:bodyPr/>
          <a:lstStyle/>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Count</a:t>
            </a:r>
            <a:r>
              <a:rPr lang="en-US" dirty="0" smtClean="0"/>
              <a:t> </a:t>
            </a:r>
            <a:r>
              <a:rPr lang="en-US" dirty="0"/>
              <a:t>– returns the number of elements</a:t>
            </a:r>
            <a:endParaRPr lang="bg-BG" dirty="0"/>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ContainsKey(TKey)</a:t>
            </a:r>
            <a:r>
              <a:rPr lang="en-US" dirty="0" smtClean="0"/>
              <a:t> </a:t>
            </a:r>
            <a:r>
              <a:rPr lang="en-US" dirty="0"/>
              <a:t>– determines whether the dictionary contains given key</a:t>
            </a: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ContainsValue(TValue</a:t>
            </a:r>
            <a:r>
              <a:rPr lang="en-US" noProof="1">
                <a:solidFill>
                  <a:schemeClr val="accent5">
                    <a:lumMod val="20000"/>
                    <a:lumOff val="80000"/>
                  </a:schemeClr>
                </a:solidFill>
                <a:latin typeface="Consolas" pitchFamily="49" charset="0"/>
                <a:cs typeface="Consolas" pitchFamily="49" charset="0"/>
              </a:rPr>
              <a:t>)</a:t>
            </a:r>
            <a:r>
              <a:rPr lang="en-US" dirty="0"/>
              <a:t> – determines whether the dictionary contains given value</a:t>
            </a: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Keys</a:t>
            </a:r>
            <a:r>
              <a:rPr lang="en-US" dirty="0" smtClean="0"/>
              <a:t> </a:t>
            </a:r>
            <a:r>
              <a:rPr lang="en-US" dirty="0"/>
              <a:t>– returns a collection of the </a:t>
            </a:r>
            <a:r>
              <a:rPr lang="en-US" dirty="0" smtClean="0"/>
              <a:t>keys</a:t>
            </a: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Values</a:t>
            </a:r>
            <a:r>
              <a:rPr lang="en-US" dirty="0" smtClean="0"/>
              <a:t> – returns a collection of the values</a:t>
            </a:r>
            <a:endParaRPr lang="en-US" dirty="0" smtClean="0">
              <a:latin typeface="Courier New" pitchFamily="49" charset="0"/>
            </a:endParaRP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TryGetValue(TKey,out TValue</a:t>
            </a:r>
            <a:r>
              <a:rPr lang="en-US" dirty="0" smtClean="0">
                <a:latin typeface="Courier New" pitchFamily="49" charset="0"/>
              </a:rPr>
              <a:t>)</a:t>
            </a:r>
            <a:r>
              <a:rPr lang="en-US" dirty="0" smtClean="0"/>
              <a:t> – if the key is found, returns it in the </a:t>
            </a:r>
            <a:r>
              <a:rPr lang="en-US" noProof="1" smtClean="0">
                <a:solidFill>
                  <a:schemeClr val="accent5">
                    <a:lumMod val="20000"/>
                    <a:lumOff val="80000"/>
                  </a:schemeClr>
                </a:solidFill>
                <a:latin typeface="Consolas" pitchFamily="49" charset="0"/>
                <a:cs typeface="Consolas" pitchFamily="49" charset="0"/>
              </a:rPr>
              <a:t>TValue</a:t>
            </a:r>
            <a:r>
              <a:rPr lang="en-US" dirty="0" smtClean="0"/>
              <a:t>, otherwise returns the default value for the </a:t>
            </a:r>
            <a:r>
              <a:rPr lang="en-US" noProof="1" smtClean="0">
                <a:solidFill>
                  <a:schemeClr val="accent5">
                    <a:lumMod val="20000"/>
                    <a:lumOff val="80000"/>
                  </a:schemeClr>
                </a:solidFill>
                <a:latin typeface="Consolas" pitchFamily="49" charset="0"/>
                <a:cs typeface="Consolas" pitchFamily="49" charset="0"/>
              </a:rPr>
              <a:t>TValue</a:t>
            </a:r>
            <a:r>
              <a:rPr lang="en-US" dirty="0" smtClean="0"/>
              <a:t> type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92</a:t>
            </a:fld>
            <a:endParaRPr lang="en-US" dirty="0"/>
          </a:p>
        </p:txBody>
      </p:sp>
    </p:spTree>
    <p:extLst>
      <p:ext uri="{BB962C8B-B14F-4D97-AF65-F5344CB8AC3E}">
        <p14:creationId xmlns:p14="http://schemas.microsoft.com/office/powerpoint/2010/main" val="2927836103"/>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sz="3600" noProof="1" smtClean="0">
                <a:latin typeface="Consolas" pitchFamily="49" charset="0"/>
                <a:cs typeface="Consolas" pitchFamily="49" charset="0"/>
              </a:rPr>
              <a:t>Dictionary&lt;TKey,Tvalue&gt;</a:t>
            </a:r>
            <a:r>
              <a:rPr lang="en-US" sz="3600" dirty="0" smtClean="0"/>
              <a:t> –  Example</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93</a:t>
            </a:fld>
            <a:endParaRPr lang="en-US" dirty="0"/>
          </a:p>
        </p:txBody>
      </p:sp>
      <p:sp>
        <p:nvSpPr>
          <p:cNvPr id="655364" name="Rectangle 4"/>
          <p:cNvSpPr>
            <a:spLocks noChangeArrowheads="1"/>
          </p:cNvSpPr>
          <p:nvPr/>
        </p:nvSpPr>
        <p:spPr bwMode="auto">
          <a:xfrm>
            <a:off x="381000" y="1066800"/>
            <a:ext cx="8404226"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Dictionary&lt;string, int&gt; studentsMarks </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new Dictionary&lt;string, int&gt;();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studentsMarks.Add("Ivan", 4);</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studentsMarks.Add("Peter", 6);</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studentsMarks.Add("Maria", 6);</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studentsMarks.Add("George", 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peterMark = studentsMarks["Peter"];</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Console.WriteLine("Peter's mark: {0}", peterMark);</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Peter in the hash table: {0}",</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studentsMarks.ContainsKey("Peter"));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Console.WriteLine("Students and grades:");</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studentsMarks)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 pair.Key, pair.Value);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4338" name="Picture 2" descr="http://blog.christianitytoday.com/outofur/upload/2008/06/dictionary.jpg"/>
          <p:cNvPicPr>
            <a:picLocks noChangeAspect="1" noChangeArrowheads="1"/>
          </p:cNvPicPr>
          <p:nvPr/>
        </p:nvPicPr>
        <p:blipFill>
          <a:blip r:embed="rId3" cstate="print"/>
          <a:srcRect/>
          <a:stretch>
            <a:fillRect/>
          </a:stretch>
        </p:blipFill>
        <p:spPr bwMode="auto">
          <a:xfrm>
            <a:off x="6172200" y="1447800"/>
            <a:ext cx="2133894" cy="1419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33677"/>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Counting Words in </a:t>
            </a:r>
            <a:r>
              <a:rPr lang="en-US" dirty="0" smtClean="0"/>
              <a:t>Given </a:t>
            </a:r>
            <a:r>
              <a:rPr lang="en-US" dirty="0"/>
              <a:t>Text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94</a:t>
            </a:fld>
            <a:endParaRPr lang="en-US" dirty="0"/>
          </a:p>
        </p:txBody>
      </p:sp>
      <p:sp>
        <p:nvSpPr>
          <p:cNvPr id="711683" name="Rectangle 3"/>
          <p:cNvSpPr>
            <a:spLocks noChangeArrowheads="1"/>
          </p:cNvSpPr>
          <p:nvPr/>
        </p:nvSpPr>
        <p:spPr bwMode="auto">
          <a:xfrm>
            <a:off x="423864" y="996988"/>
            <a:ext cx="8262936"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"Welcome to our C# course. In this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"course you will learn how to write simple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"programs in C# and Microsoft .NET";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words = text.Split(new char[] {' ',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StringSplitOptions.RemoveEmptyEntries);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wordsCount = new Dictionary&lt;string, int&gt;();</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word in words)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(wordsCount.ContainsKey(word))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wordsCount.Add(word,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wordsCount)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pair.Key, pair.Value);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4195549052"/>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Trees in .NET</a:t>
            </a:r>
            <a:endParaRPr lang="en-US" dirty="0"/>
          </a:p>
        </p:txBody>
      </p:sp>
      <p:sp>
        <p:nvSpPr>
          <p:cNvPr id="3" name="Content Placeholder 2"/>
          <p:cNvSpPr>
            <a:spLocks noGrp="1"/>
          </p:cNvSpPr>
          <p:nvPr>
            <p:ph idx="1"/>
          </p:nvPr>
        </p:nvSpPr>
        <p:spPr>
          <a:xfrm>
            <a:off x="228600" y="838200"/>
            <a:ext cx="8686800" cy="5638800"/>
          </a:xfrm>
        </p:spPr>
        <p:txBody>
          <a:bodyPr/>
          <a:lstStyle/>
          <a:p>
            <a:pPr>
              <a:lnSpc>
                <a:spcPct val="100000"/>
              </a:lnSpc>
            </a:pPr>
            <a:r>
              <a:rPr lang="en-US" dirty="0" smtClean="0"/>
              <a:t>Balanced Binary Search Trees</a:t>
            </a:r>
          </a:p>
          <a:p>
            <a:pPr lvl="1">
              <a:lnSpc>
                <a:spcPct val="100000"/>
              </a:lnSpc>
            </a:pPr>
            <a:r>
              <a:rPr lang="en-US" dirty="0" smtClean="0"/>
              <a:t>Ordered binary search trees that have height of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where </a:t>
            </a:r>
            <a:r>
              <a:rPr lang="en-US" dirty="0" smtClean="0">
                <a:solidFill>
                  <a:schemeClr val="accent5">
                    <a:lumMod val="20000"/>
                    <a:lumOff val="80000"/>
                  </a:schemeClr>
                </a:solidFill>
              </a:rPr>
              <a:t>n</a:t>
            </a:r>
            <a:r>
              <a:rPr lang="en-US" dirty="0" smtClean="0"/>
              <a:t> is the number of their nodes</a:t>
            </a:r>
          </a:p>
          <a:p>
            <a:pPr lvl="1">
              <a:lnSpc>
                <a:spcPct val="100000"/>
              </a:lnSpc>
            </a:pPr>
            <a:r>
              <a:rPr lang="en-US" dirty="0" smtClean="0"/>
              <a:t>Searching costs about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comparisons</a:t>
            </a:r>
          </a:p>
          <a:p>
            <a:pPr>
              <a:lnSpc>
                <a:spcPct val="100000"/>
              </a:lnSpc>
            </a:pPr>
            <a:r>
              <a:rPr lang="en-US" dirty="0" smtClean="0"/>
              <a:t>.NET Framework has built-in implementations of balanced search trees, e.g.:</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SortedDictionary&lt;K,V&gt;</a:t>
            </a:r>
          </a:p>
          <a:p>
            <a:pPr lvl="2">
              <a:lnSpc>
                <a:spcPct val="100000"/>
              </a:lnSpc>
            </a:pPr>
            <a:r>
              <a:rPr lang="en-US" dirty="0" smtClean="0"/>
              <a:t>Red-black tree based map of key-value pairs</a:t>
            </a:r>
          </a:p>
          <a:p>
            <a:pPr>
              <a:lnSpc>
                <a:spcPct val="100000"/>
              </a:lnSpc>
            </a:pPr>
            <a:r>
              <a:rPr lang="en-US" dirty="0" smtClean="0"/>
              <a:t>External libraries like "Wintellect Power Collections for .NET" are more flexible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95</a:t>
            </a:fld>
            <a:endParaRPr lang="en-US" dirty="0"/>
          </a:p>
        </p:txBody>
      </p:sp>
    </p:spTree>
    <p:extLst>
      <p:ext uri="{BB962C8B-B14F-4D97-AF65-F5344CB8AC3E}">
        <p14:creationId xmlns:p14="http://schemas.microsoft.com/office/powerpoint/2010/main" val="5523065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 Dictionary – Example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96</a:t>
            </a:fld>
            <a:endParaRPr lang="en-US" dirty="0"/>
          </a:p>
        </p:txBody>
      </p:sp>
      <p:sp>
        <p:nvSpPr>
          <p:cNvPr id="6" name="Rectangle 3"/>
          <p:cNvSpPr>
            <a:spLocks noChangeArrowheads="1"/>
          </p:cNvSpPr>
          <p:nvPr/>
        </p:nvSpPr>
        <p:spPr bwMode="auto">
          <a:xfrm>
            <a:off x="347664" y="1066800"/>
            <a:ext cx="8415336" cy="55553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"Welcome to our C# course. In this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"course you will learn how to write simple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"programs in C# and Microsoft .NET";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words = text.Split(new char[] {' ',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StringSplitOptions.RemoveEmptyEntries);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wordsCount = new SortedDictionary&lt;string, int&gt;();</a:t>
            </a:r>
          </a:p>
          <a:p>
            <a:pPr eaLnBrk="0" hangingPunct="0">
              <a:spcBef>
                <a:spcPts val="9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word in words)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(wordsCount.ContainsKey(word))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wordsCount.Add(word,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9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wordsCount)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pair.Key, pair.Value);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1266" name="Picture 2" descr="http://brainhealth.army.mil/images/Dictionary.jpg"/>
          <p:cNvPicPr>
            <a:picLocks noChangeAspect="1" noChangeArrowheads="1"/>
          </p:cNvPicPr>
          <p:nvPr/>
        </p:nvPicPr>
        <p:blipFill>
          <a:blip r:embed="rId3" cstate="print"/>
          <a:srcRect/>
          <a:stretch>
            <a:fillRect/>
          </a:stretch>
        </p:blipFill>
        <p:spPr bwMode="auto">
          <a:xfrm>
            <a:off x="5867401" y="3863872"/>
            <a:ext cx="2276474" cy="1609414"/>
          </a:xfrm>
          <a:prstGeom prst="roundRect">
            <a:avLst>
              <a:gd name="adj" fmla="val 18749"/>
            </a:avLst>
          </a:prstGeom>
          <a:noFill/>
        </p:spPr>
      </p:pic>
    </p:spTree>
    <p:extLst>
      <p:ext uri="{BB962C8B-B14F-4D97-AF65-F5344CB8AC3E}">
        <p14:creationId xmlns:p14="http://schemas.microsoft.com/office/powerpoint/2010/main" val="40947414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55207" y="4800600"/>
            <a:ext cx="6480175" cy="736600"/>
          </a:xfrm>
        </p:spPr>
        <p:txBody>
          <a:bodyPr/>
          <a:lstStyle/>
          <a:p>
            <a:pPr>
              <a:lnSpc>
                <a:spcPct val="110000"/>
              </a:lnSpc>
            </a:pPr>
            <a:r>
              <a:rPr lang="en-US" dirty="0" smtClean="0"/>
              <a:t>Attributes</a:t>
            </a:r>
            <a:endParaRPr lang="bg-BG" dirty="0"/>
          </a:p>
        </p:txBody>
      </p:sp>
      <p:sp>
        <p:nvSpPr>
          <p:cNvPr id="726019" name="Rectangle 3"/>
          <p:cNvSpPr>
            <a:spLocks noChangeArrowheads="1"/>
          </p:cNvSpPr>
          <p:nvPr/>
        </p:nvSpPr>
        <p:spPr bwMode="auto">
          <a:xfrm>
            <a:off x="871032" y="5615075"/>
            <a:ext cx="724217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What They Are? How and When to Use Them?</a:t>
            </a:r>
            <a:endParaRPr lang="bg-BG" sz="2800" b="1" dirty="0">
              <a:effectLst>
                <a:outerShdw blurRad="38100" dist="38100" dir="2700000" algn="tl">
                  <a:srgbClr val="000000">
                    <a:alpha val="43137"/>
                  </a:srgbClr>
                </a:outerShdw>
              </a:effectLst>
            </a:endParaRPr>
          </a:p>
        </p:txBody>
      </p:sp>
      <p:pic>
        <p:nvPicPr>
          <p:cNvPr id="4" name="Picture 3" descr="katerica"/>
          <p:cNvPicPr>
            <a:picLocks noChangeAspect="1" noChangeArrowheads="1"/>
          </p:cNvPicPr>
          <p:nvPr/>
        </p:nvPicPr>
        <p:blipFill>
          <a:blip r:embed="rId3" cstate="print"/>
          <a:srcRect/>
          <a:stretch>
            <a:fillRect/>
          </a:stretch>
        </p:blipFill>
        <p:spPr bwMode="auto">
          <a:xfrm>
            <a:off x="2742314" y="685800"/>
            <a:ext cx="3506086" cy="3792538"/>
          </a:xfrm>
          <a:prstGeom prst="roundRect">
            <a:avLst>
              <a:gd name="adj" fmla="val 5621"/>
            </a:avLst>
          </a:prstGeom>
          <a:noFill/>
          <a:ln w="6350">
            <a:solidFill>
              <a:srgbClr val="000000"/>
            </a:solidFill>
            <a:miter lim="800000"/>
            <a:headEnd/>
            <a:tailEnd/>
          </a:ln>
        </p:spPr>
      </p:pic>
    </p:spTree>
    <p:extLst>
      <p:ext uri="{BB962C8B-B14F-4D97-AF65-F5344CB8AC3E}">
        <p14:creationId xmlns:p14="http://schemas.microsoft.com/office/powerpoint/2010/main" val="2433810813"/>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pPr marL="685800" indent="-685800"/>
            <a:r>
              <a:rPr lang="en-US" dirty="0"/>
              <a:t>What Are Attributes?</a:t>
            </a:r>
            <a:endParaRPr lang="bg-BG" dirty="0"/>
          </a:p>
        </p:txBody>
      </p:sp>
      <p:sp>
        <p:nvSpPr>
          <p:cNvPr id="546819" name="Rectangle 3"/>
          <p:cNvSpPr>
            <a:spLocks noGrp="1" noChangeArrowheads="1"/>
          </p:cNvSpPr>
          <p:nvPr>
            <p:ph idx="1"/>
          </p:nvPr>
        </p:nvSpPr>
        <p:spPr/>
        <p:txBody>
          <a:bodyPr/>
          <a:lstStyle/>
          <a:p>
            <a:pPr>
              <a:lnSpc>
                <a:spcPct val="100000"/>
              </a:lnSpc>
            </a:pPr>
            <a:r>
              <a:rPr lang="en-US" dirty="0"/>
              <a:t>Special declarative tags for attaching descriptive information</a:t>
            </a:r>
            <a:r>
              <a:rPr lang="bg-BG" dirty="0"/>
              <a:t> (</a:t>
            </a:r>
            <a:r>
              <a:rPr lang="en-US" dirty="0"/>
              <a:t>annotations</a:t>
            </a:r>
            <a:r>
              <a:rPr lang="bg-BG" dirty="0"/>
              <a:t>) </a:t>
            </a:r>
            <a:r>
              <a:rPr lang="en-US" dirty="0"/>
              <a:t>to the declarations in the code</a:t>
            </a:r>
            <a:endParaRPr lang="bg-BG" dirty="0"/>
          </a:p>
          <a:p>
            <a:pPr>
              <a:lnSpc>
                <a:spcPct val="100000"/>
              </a:lnSpc>
            </a:pPr>
            <a:r>
              <a:rPr lang="en-US" dirty="0"/>
              <a:t>At compile time </a:t>
            </a:r>
            <a:r>
              <a:rPr lang="en-US" dirty="0" smtClean="0"/>
              <a:t>attributes are </a:t>
            </a:r>
            <a:r>
              <a:rPr lang="en-US" dirty="0"/>
              <a:t>saved in the assembly's metadata</a:t>
            </a:r>
            <a:endParaRPr lang="bg-BG" dirty="0"/>
          </a:p>
          <a:p>
            <a:pPr>
              <a:lnSpc>
                <a:spcPct val="100000"/>
              </a:lnSpc>
            </a:pPr>
            <a:r>
              <a:rPr lang="en-US" dirty="0"/>
              <a:t>Can be extracted from the metadata </a:t>
            </a:r>
            <a:r>
              <a:rPr lang="en-US" dirty="0" smtClean="0"/>
              <a:t>and can </a:t>
            </a:r>
            <a:r>
              <a:rPr lang="en-US" dirty="0"/>
              <a:t>be manipulated by different tools</a:t>
            </a:r>
            <a:endParaRPr lang="bg-BG" dirty="0"/>
          </a:p>
          <a:p>
            <a:pPr>
              <a:lnSpc>
                <a:spcPct val="100000"/>
              </a:lnSpc>
            </a:pPr>
            <a:r>
              <a:rPr lang="en-US" dirty="0"/>
              <a:t>Instances of classes derived from </a:t>
            </a:r>
            <a:r>
              <a:rPr lang="bg-BG" noProof="1" smtClean="0">
                <a:solidFill>
                  <a:schemeClr val="accent5">
                    <a:lumMod val="20000"/>
                    <a:lumOff val="80000"/>
                  </a:schemeClr>
                </a:solidFill>
                <a:latin typeface="Consolas" pitchFamily="49" charset="0"/>
                <a:cs typeface="Consolas" pitchFamily="49" charset="0"/>
              </a:rPr>
              <a:t>System.Attribute</a:t>
            </a:r>
            <a:endParaRPr lang="bg-BG"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98</a:t>
            </a:fld>
            <a:endParaRPr lang="en-US" dirty="0"/>
          </a:p>
        </p:txBody>
      </p:sp>
    </p:spTree>
    <p:extLst>
      <p:ext uri="{BB962C8B-B14F-4D97-AF65-F5344CB8AC3E}">
        <p14:creationId xmlns:p14="http://schemas.microsoft.com/office/powerpoint/2010/main" val="3204422317"/>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type="title"/>
          </p:nvPr>
        </p:nvSpPr>
        <p:spPr/>
        <p:txBody>
          <a:bodyPr/>
          <a:lstStyle/>
          <a:p>
            <a:r>
              <a:rPr lang="en-US" sz="3600" dirty="0"/>
              <a:t>Attributes Applying </a:t>
            </a:r>
            <a:r>
              <a:rPr lang="en-US" sz="3600" dirty="0" smtClean="0"/>
              <a:t>– Example</a:t>
            </a:r>
            <a:endParaRPr lang="bg-BG" sz="3600" dirty="0"/>
          </a:p>
        </p:txBody>
      </p:sp>
      <p:sp>
        <p:nvSpPr>
          <p:cNvPr id="548866" name="Rectangle 2"/>
          <p:cNvSpPr>
            <a:spLocks noGrp="1" noChangeArrowheads="1"/>
          </p:cNvSpPr>
          <p:nvPr>
            <p:ph idx="1"/>
          </p:nvPr>
        </p:nvSpPr>
        <p:spPr>
          <a:xfrm>
            <a:off x="250825" y="1125538"/>
            <a:ext cx="8569325" cy="5543550"/>
          </a:xfrm>
          <a:noFill/>
          <a:ln/>
          <a:effectLst>
            <a:outerShdw dist="17961" dir="2700000" algn="ctr" rotWithShape="0">
              <a:schemeClr val="bg2"/>
            </a:outerShdw>
          </a:effectLst>
        </p:spPr>
        <p:txBody>
          <a:bodyPr/>
          <a:lstStyle/>
          <a:p>
            <a:pPr>
              <a:lnSpc>
                <a:spcPct val="100000"/>
              </a:lnSpc>
              <a:spcBef>
                <a:spcPts val="1800"/>
              </a:spcBef>
            </a:pPr>
            <a:r>
              <a:rPr lang="en-US" dirty="0"/>
              <a:t>Attribute's name is surrounded </a:t>
            </a:r>
            <a:r>
              <a:rPr lang="en-US" dirty="0" smtClean="0"/>
              <a:t>by square </a:t>
            </a:r>
            <a:r>
              <a:rPr lang="en-US" dirty="0"/>
              <a:t>brackets and is placed before </a:t>
            </a:r>
            <a:r>
              <a:rPr lang="en-US" dirty="0" smtClean="0"/>
              <a:t>the </a:t>
            </a:r>
            <a:r>
              <a:rPr lang="en-US" dirty="0"/>
              <a:t>declaration which it refers to:</a:t>
            </a:r>
          </a:p>
          <a:p>
            <a:pPr>
              <a:lnSpc>
                <a:spcPct val="100000"/>
              </a:lnSpc>
              <a:spcBef>
                <a:spcPts val="1800"/>
              </a:spcBef>
            </a:pPr>
            <a:endParaRPr lang="en-US" dirty="0"/>
          </a:p>
          <a:p>
            <a:pPr>
              <a:lnSpc>
                <a:spcPct val="100000"/>
              </a:lnSpc>
              <a:spcBef>
                <a:spcPts val="1800"/>
              </a:spcBef>
            </a:pPr>
            <a:endParaRPr lang="en-US" dirty="0"/>
          </a:p>
          <a:p>
            <a:pPr>
              <a:lnSpc>
                <a:spcPct val="100000"/>
              </a:lnSpc>
              <a:spcBef>
                <a:spcPts val="1800"/>
              </a:spcBef>
            </a:pPr>
            <a:endParaRPr lang="en-US" dirty="0"/>
          </a:p>
          <a:p>
            <a:pPr>
              <a:lnSpc>
                <a:spcPct val="100000"/>
              </a:lnSpc>
              <a:spcBef>
                <a:spcPts val="1800"/>
              </a:spcBef>
            </a:pPr>
            <a:r>
              <a:rPr lang="en-US" dirty="0" smtClean="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Flags</a:t>
            </a:r>
            <a:r>
              <a:rPr lang="en-US" dirty="0" smtClean="0">
                <a:solidFill>
                  <a:schemeClr val="accent5">
                    <a:lumMod val="20000"/>
                    <a:lumOff val="80000"/>
                  </a:schemeClr>
                </a:solidFill>
                <a:latin typeface="Consolas" pitchFamily="49" charset="0"/>
                <a:cs typeface="Consolas" pitchFamily="49" charset="0"/>
              </a:rPr>
              <a:t>]</a:t>
            </a:r>
            <a:r>
              <a:rPr lang="en-US" dirty="0" smtClean="0"/>
              <a:t> attribute </a:t>
            </a:r>
            <a:r>
              <a:rPr lang="en-US" dirty="0"/>
              <a:t>indicates that the </a:t>
            </a:r>
            <a:r>
              <a:rPr lang="en-US" noProof="1" smtClean="0">
                <a:solidFill>
                  <a:schemeClr val="accent5">
                    <a:lumMod val="20000"/>
                    <a:lumOff val="80000"/>
                  </a:schemeClr>
                </a:solidFill>
                <a:latin typeface="Consolas" pitchFamily="49" charset="0"/>
                <a:cs typeface="Consolas" pitchFamily="49" charset="0"/>
              </a:rPr>
              <a:t>enum</a:t>
            </a:r>
            <a:r>
              <a:rPr lang="en-US" dirty="0" smtClean="0"/>
              <a:t> </a:t>
            </a:r>
            <a:r>
              <a:rPr lang="en-US" dirty="0"/>
              <a:t>type can be treated</a:t>
            </a:r>
            <a:r>
              <a:rPr lang="bg-BG" dirty="0"/>
              <a:t> </a:t>
            </a:r>
            <a:r>
              <a:rPr lang="en-US" dirty="0"/>
              <a:t>like a set of bit flags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99</a:t>
            </a:fld>
            <a:endParaRPr lang="en-US" dirty="0"/>
          </a:p>
        </p:txBody>
      </p:sp>
      <p:sp>
        <p:nvSpPr>
          <p:cNvPr id="548868" name="Rectangle 4"/>
          <p:cNvSpPr>
            <a:spLocks noChangeArrowheads="1"/>
          </p:cNvSpPr>
          <p:nvPr/>
        </p:nvSpPr>
        <p:spPr bwMode="auto">
          <a:xfrm>
            <a:off x="656720" y="2768863"/>
            <a:ext cx="787768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[Flags] // System.FlagsAttribute</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FileAccess </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Read = 1,</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Write = 2,</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ReadWrite = Read | Write</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146" name="Picture 2" descr="http://www.califexsoftware.com/PFO/NBStokens.gif"/>
          <p:cNvPicPr>
            <a:picLocks noChangeAspect="1" noChangeArrowheads="1"/>
          </p:cNvPicPr>
          <p:nvPr/>
        </p:nvPicPr>
        <p:blipFill>
          <a:blip r:embed="rId3" cstate="print"/>
          <a:srcRect l="-4790" t="-9756" r="-5389" b="-7317"/>
          <a:stretch>
            <a:fillRect/>
          </a:stretch>
        </p:blipFill>
        <p:spPr bwMode="auto">
          <a:xfrm>
            <a:off x="6934200" y="2590800"/>
            <a:ext cx="1752600" cy="1828800"/>
          </a:xfrm>
          <a:prstGeom prst="roundRect">
            <a:avLst>
              <a:gd name="adj" fmla="val 9787"/>
            </a:avLst>
          </a:prstGeom>
          <a:solidFill>
            <a:srgbClr val="FFFFFF"/>
          </a:solidFill>
        </p:spPr>
      </p:pic>
    </p:spTree>
    <p:extLst>
      <p:ext uri="{BB962C8B-B14F-4D97-AF65-F5344CB8AC3E}">
        <p14:creationId xmlns:p14="http://schemas.microsoft.com/office/powerpoint/2010/main" val="262700772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1278</TotalTime>
  <Words>6438</Words>
  <Application>Microsoft Office PowerPoint</Application>
  <PresentationFormat>On-screen Show (4:3)</PresentationFormat>
  <Paragraphs>1416</Paragraphs>
  <Slides>102</Slides>
  <Notes>102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102</vt:i4>
      </vt:variant>
    </vt:vector>
  </HeadingPairs>
  <TitlesOfParts>
    <vt:vector size="111" baseType="lpstr">
      <vt:lpstr>Arial</vt:lpstr>
      <vt:lpstr>Calibri</vt:lpstr>
      <vt:lpstr>Cambria</vt:lpstr>
      <vt:lpstr>Consolas</vt:lpstr>
      <vt:lpstr>Corbel</vt:lpstr>
      <vt:lpstr>Courier New</vt:lpstr>
      <vt:lpstr>Wingdings</vt:lpstr>
      <vt:lpstr>Wingdings 2</vt:lpstr>
      <vt:lpstr>Telerik Academy</vt:lpstr>
      <vt:lpstr>C# Language Overview (Part II)</vt:lpstr>
      <vt:lpstr>Table of Contents</vt:lpstr>
      <vt:lpstr>Using Classes and Objects</vt:lpstr>
      <vt:lpstr>What is Class?</vt:lpstr>
      <vt:lpstr>Classes</vt:lpstr>
      <vt:lpstr>Classes – Example</vt:lpstr>
      <vt:lpstr>Objects</vt:lpstr>
      <vt:lpstr>Objects – Example</vt:lpstr>
      <vt:lpstr>Classes in C#</vt:lpstr>
      <vt:lpstr>Classes in C# – Examples</vt:lpstr>
      <vt:lpstr>Declaring Objects</vt:lpstr>
      <vt:lpstr>Fields</vt:lpstr>
      <vt:lpstr>Accessing Fields</vt:lpstr>
      <vt:lpstr>Properties</vt:lpstr>
      <vt:lpstr>Properties (2)</vt:lpstr>
      <vt:lpstr>Accessing Properties and Fields – Example</vt:lpstr>
      <vt:lpstr>Instance and Static Members</vt:lpstr>
      <vt:lpstr>Instance and Static Members – Examples</vt:lpstr>
      <vt:lpstr>Methods</vt:lpstr>
      <vt:lpstr>Instance Methods</vt:lpstr>
      <vt:lpstr>Calling Instance Methods –  Examples</vt:lpstr>
      <vt:lpstr>Static Methods</vt:lpstr>
      <vt:lpstr>Calling Static Methods – Examples</vt:lpstr>
      <vt:lpstr>Constructors</vt:lpstr>
      <vt:lpstr>Constructors (2)</vt:lpstr>
      <vt:lpstr>Structures</vt:lpstr>
      <vt:lpstr>What is a Namespace?</vt:lpstr>
      <vt:lpstr>Full Class Names</vt:lpstr>
      <vt:lpstr>Including Namespaces</vt:lpstr>
      <vt:lpstr>Common Type System (CTS)</vt:lpstr>
      <vt:lpstr>CTS and Different Languages</vt:lpstr>
      <vt:lpstr>Value and Reference Types</vt:lpstr>
      <vt:lpstr>Value and Reference Types – Examples</vt:lpstr>
      <vt:lpstr>Exceptions Handling</vt:lpstr>
      <vt:lpstr>What are Exceptions?</vt:lpstr>
      <vt:lpstr>Handling Exceptions</vt:lpstr>
      <vt:lpstr>Handling Exceptions – Example</vt:lpstr>
      <vt:lpstr>The System.Exception Class</vt:lpstr>
      <vt:lpstr>Exception Properties – Example</vt:lpstr>
      <vt:lpstr>Exception Properties</vt:lpstr>
      <vt:lpstr>Exception Properties (2)</vt:lpstr>
      <vt:lpstr>Exception Hierarchy</vt:lpstr>
      <vt:lpstr>Types of Exceptions</vt:lpstr>
      <vt:lpstr>Handling Exceptions</vt:lpstr>
      <vt:lpstr>Handling All Exceptions</vt:lpstr>
      <vt:lpstr>Throwing Exceptions</vt:lpstr>
      <vt:lpstr>How Exceptions Work?</vt:lpstr>
      <vt:lpstr>Using throw Keyword</vt:lpstr>
      <vt:lpstr>Throwing Exceptions – Example</vt:lpstr>
      <vt:lpstr>Strings and Text Processing</vt:lpstr>
      <vt:lpstr>What Is String?</vt:lpstr>
      <vt:lpstr>The System.String Class</vt:lpstr>
      <vt:lpstr>The System.String Class (2)</vt:lpstr>
      <vt:lpstr>Strings – Example</vt:lpstr>
      <vt:lpstr>Declaring Strings</vt:lpstr>
      <vt:lpstr>Creating Strings</vt:lpstr>
      <vt:lpstr>Creating Strings (2)</vt:lpstr>
      <vt:lpstr>Reading and Printing Strings</vt:lpstr>
      <vt:lpstr>Comparing Strings</vt:lpstr>
      <vt:lpstr>Comparing Strings – Example </vt:lpstr>
      <vt:lpstr>Concatenating Strings</vt:lpstr>
      <vt:lpstr>Searching in Strings</vt:lpstr>
      <vt:lpstr>Searching in Strings – Example</vt:lpstr>
      <vt:lpstr>Extracting Substrings</vt:lpstr>
      <vt:lpstr>Splitting Strings</vt:lpstr>
      <vt:lpstr>Replacing and Deleting Substrings</vt:lpstr>
      <vt:lpstr>Changing Character Casing</vt:lpstr>
      <vt:lpstr>Trimming White Space</vt:lpstr>
      <vt:lpstr>Constructing Strings</vt:lpstr>
      <vt:lpstr>Changing the Contents of a String – StringBuilder</vt:lpstr>
      <vt:lpstr>The StringBuilder Class</vt:lpstr>
      <vt:lpstr>StringBuilder – Example</vt:lpstr>
      <vt:lpstr>Method ToString()</vt:lpstr>
      <vt:lpstr>Method ToString(format)</vt:lpstr>
      <vt:lpstr>Formatting Strings</vt:lpstr>
      <vt:lpstr>Method String.Format()</vt:lpstr>
      <vt:lpstr>Composite Formatting</vt:lpstr>
      <vt:lpstr>Formatting Dates</vt:lpstr>
      <vt:lpstr>Collection Classes</vt:lpstr>
      <vt:lpstr>What are Generics?</vt:lpstr>
      <vt:lpstr>The List&lt;T&gt; Class</vt:lpstr>
      <vt:lpstr>List&lt;T&gt; – Simple Example</vt:lpstr>
      <vt:lpstr>List&lt;T&gt; – Functionality</vt:lpstr>
      <vt:lpstr>List&lt;T&gt; – Functionality (2)</vt:lpstr>
      <vt:lpstr>Primes in an Interval – Example</vt:lpstr>
      <vt:lpstr>The Stack&lt;T&gt; Class</vt:lpstr>
      <vt:lpstr>Stack&lt;T&gt; – Example</vt:lpstr>
      <vt:lpstr>The Queue&lt;T&gt; Class</vt:lpstr>
      <vt:lpstr>Queue&lt;T&gt; – Example</vt:lpstr>
      <vt:lpstr>Dictionary&lt;TKey,TValue&gt; Class</vt:lpstr>
      <vt:lpstr>Dictionary&lt;TKey,TValue&gt; Class (2)</vt:lpstr>
      <vt:lpstr>Dictionary&lt;TKey,TValue&gt; Class (3)</vt:lpstr>
      <vt:lpstr>Dictionary&lt;TKey,Tvalue&gt; –  Example</vt:lpstr>
      <vt:lpstr>Counting Words in Given Text</vt:lpstr>
      <vt:lpstr>Balanced Trees in .NET</vt:lpstr>
      <vt:lpstr>Sorted Dictionary – Example </vt:lpstr>
      <vt:lpstr>Attributes</vt:lpstr>
      <vt:lpstr>What Are Attributes?</vt:lpstr>
      <vt:lpstr>Attributes Applying – Example</vt:lpstr>
      <vt:lpstr>Attributes With Parameters</vt:lpstr>
      <vt:lpstr>CSharp Language Overview</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Language Overview Part II</dc:title>
  <dc:subject>C# and Databases</dc:subject>
  <dc:creator>Doncho Minkov</dc:creator>
  <cp:keywords>telerik academy, free courses, C# databases, .NET, CLR, language overview</cp:keywords>
  <dc:description>C# Language Overview (Part II) - Creating and Using Objects, Exceptions, Strings, Generics, Collections, Attributes
Telerik Software Academy: http://academy.telerik.com/school-academy/meetings/details/2012/01/06/desktop-applications-csharp-databases
The website and all video materials are in Bulgarian.
Creating and Using Objects
Exceptions Handling
Strings and Text Processing
Generics
Collection Classes
Attributes
updated by I.Kolchagov ivankol (at) yahoo.com</dc:description>
  <cp:lastModifiedBy>elev</cp:lastModifiedBy>
  <cp:revision>306</cp:revision>
  <dcterms:created xsi:type="dcterms:W3CDTF">2007-12-08T16:03:35Z</dcterms:created>
  <dcterms:modified xsi:type="dcterms:W3CDTF">2017-02-09T07:33:24Z</dcterms:modified>
  <cp:category>software engineering</cp:category>
</cp:coreProperties>
</file>