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handoutMasterIdLst>
    <p:handoutMasterId r:id="rId7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8" r:id="rId62"/>
    <p:sldId id="321" r:id="rId63"/>
    <p:sldId id="322" r:id="rId64"/>
    <p:sldId id="323" r:id="rId65"/>
    <p:sldId id="324" r:id="rId66"/>
    <p:sldId id="325" r:id="rId67"/>
    <p:sldId id="326" r:id="rId68"/>
    <p:sldId id="327" r:id="rId69"/>
    <p:sldId id="329" r:id="rId7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110" d="100"/>
          <a:sy n="110" d="100"/>
        </p:scale>
        <p:origin x="15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2/22/2017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2/22/2017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8A6C2AFE-0841-404F-824C-130C3B6D5D4E}" type="slidenum">
              <a:rPr lang="en-US"/>
              <a:pPr/>
              <a:t>1</a:t>
            </a:fld>
            <a:r>
              <a:rPr lang="en-US" dirty="0"/>
              <a:t>##</a:t>
            </a:r>
          </a:p>
        </p:txBody>
      </p:sp>
      <p:sp>
        <p:nvSpPr>
          <p:cNvPr id="47106" name="Rectangle 2"/>
          <p:cNvSpPr>
            <a:spLocks noGrp="1" noChangeArrowheads="1"/>
          </p:cNvSpPr>
          <p:nvPr>
            <p:ph type="hdr" sz="quarter"/>
          </p:nvPr>
        </p:nvSpPr>
        <p:spPr>
          <a:noFill/>
        </p:spPr>
        <p:txBody>
          <a:bodyPr/>
          <a:lstStyle/>
          <a:p>
            <a:r>
              <a:rPr lang="en-US" dirty="0"/>
              <a:t>*</a:t>
            </a:r>
          </a:p>
        </p:txBody>
      </p:sp>
      <p:sp>
        <p:nvSpPr>
          <p:cNvPr id="47107" name="Rectangle 3"/>
          <p:cNvSpPr>
            <a:spLocks noGrp="1" noChangeArrowheads="1"/>
          </p:cNvSpPr>
          <p:nvPr>
            <p:ph type="dt" sz="quarter" idx="1"/>
          </p:nvPr>
        </p:nvSpPr>
        <p:spPr>
          <a:noFill/>
        </p:spPr>
        <p:txBody>
          <a:bodyPr/>
          <a:lstStyle/>
          <a:p>
            <a:r>
              <a:rPr lang="en-US" dirty="0"/>
              <a:t>07/16/96</a:t>
            </a:r>
          </a:p>
        </p:txBody>
      </p:sp>
      <p:sp>
        <p:nvSpPr>
          <p:cNvPr id="47108"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47109"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3D4EE1A4-2248-46C6-964A-BCDDB65D3B30}" type="slidenum">
              <a:rPr lang="en-US" sz="1000" i="1">
                <a:solidFill>
                  <a:schemeClr val="tx1"/>
                </a:solidFill>
              </a:rPr>
              <a:pPr algn="r" defTabSz="924527"/>
              <a:t>1</a:t>
            </a:fld>
            <a:r>
              <a:rPr lang="en-US" sz="1000" i="1" dirty="0">
                <a:solidFill>
                  <a:schemeClr val="tx1"/>
                </a:solidFill>
              </a:rPr>
              <a:t>##</a:t>
            </a:r>
            <a:endParaRPr lang="en-US" sz="1200" dirty="0">
              <a:solidFill>
                <a:schemeClr val="tx1"/>
              </a:solidFill>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p:txBody>
          <a:bodyPr/>
          <a:lstStyle/>
          <a:p>
            <a:endParaRPr lang="bg-BG" smtClean="0"/>
          </a:p>
        </p:txBody>
      </p:sp>
    </p:spTree>
    <p:extLst>
      <p:ext uri="{BB962C8B-B14F-4D97-AF65-F5344CB8AC3E}">
        <p14:creationId xmlns:p14="http://schemas.microsoft.com/office/powerpoint/2010/main" val="154674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2202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5954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242307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408556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775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36</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36</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75750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27591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49</a:t>
            </a:fld>
            <a:endParaRPr lang="en-US" dirty="0"/>
          </a:p>
        </p:txBody>
      </p:sp>
    </p:spTree>
    <p:extLst>
      <p:ext uri="{BB962C8B-B14F-4D97-AF65-F5344CB8AC3E}">
        <p14:creationId xmlns:p14="http://schemas.microsoft.com/office/powerpoint/2010/main" val="104407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5434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2494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hyperlink" Target="http://csharpfundamentals.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hyperlink" Target="http://www.nakov.com/"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jpeg"/></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forums.academy.telerik.com/" TargetMode="External"/><Relationship Id="rId10" Type="http://schemas.openxmlformats.org/officeDocument/2006/relationships/image" Target="../media/image7.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457200" y="2209800"/>
            <a:ext cx="8229600" cy="1524000"/>
          </a:xfrm>
          <a:prstGeom prst="rect">
            <a:avLst/>
          </a:prstGeom>
          <a:effectLst/>
        </p:spPr>
        <p:txBody>
          <a:bodyPr wrap="square" lIns="0" tIns="0" rIns="0" bIns="0" anchor="b">
            <a:spAutoFit/>
          </a:bodyPr>
          <a:lstStyle/>
          <a:p>
            <a:pPr>
              <a:lnSpc>
                <a:spcPct val="95000"/>
              </a:lnSpc>
            </a:pPr>
            <a:r>
              <a:rPr lang="en-US" sz="4800" dirty="0"/>
              <a:t>Object-Oriented Programming </a:t>
            </a:r>
            <a:r>
              <a:rPr lang="en-US" sz="4800" dirty="0" smtClean="0"/>
              <a:t>Fundamental Concepts</a:t>
            </a:r>
            <a:endParaRPr lang="en-US" sz="4800" dirty="0"/>
          </a:p>
        </p:txBody>
      </p:sp>
      <p:sp>
        <p:nvSpPr>
          <p:cNvPr id="16" name="Text Placeholder 3"/>
          <p:cNvSpPr>
            <a:spLocks noGrp="1"/>
          </p:cNvSpPr>
          <p:nvPr>
            <p:ph type="body" sz="quarter" idx="10"/>
          </p:nvPr>
        </p:nvSpPr>
        <p:spPr/>
        <p:txBody>
          <a:bodyPr/>
          <a:lstStyle/>
          <a:p>
            <a:r>
              <a:rPr lang="en-US" dirty="0"/>
              <a:t>Svetlin Nakov</a:t>
            </a:r>
          </a:p>
          <a:p>
            <a:endParaRPr lang="en-US" dirty="0"/>
          </a:p>
        </p:txBody>
      </p:sp>
      <p:sp>
        <p:nvSpPr>
          <p:cNvPr id="17" name="Text Placeholder 4"/>
          <p:cNvSpPr>
            <a:spLocks noGrp="1"/>
          </p:cNvSpPr>
          <p:nvPr>
            <p:ph type="body" sz="quarter" idx="11"/>
          </p:nvPr>
        </p:nvSpPr>
        <p:spPr>
          <a:xfrm>
            <a:off x="457200" y="5833647"/>
            <a:ext cx="3352800" cy="338554"/>
          </a:xfrm>
        </p:spPr>
        <p:txBody>
          <a:bodyPr/>
          <a:lstStyle/>
          <a:p>
            <a:r>
              <a:rPr lang="en-US" dirty="0" err="1"/>
              <a:t>Telerik</a:t>
            </a:r>
            <a:r>
              <a:rPr lang="en-US" dirty="0"/>
              <a:t> </a:t>
            </a:r>
            <a:r>
              <a:rPr lang="en-US" dirty="0" smtClean="0"/>
              <a:t>Software Academy</a:t>
            </a:r>
            <a:endParaRPr lang="en-US" dirty="0"/>
          </a:p>
          <a:p>
            <a:endParaRPr lang="en-US" dirty="0"/>
          </a:p>
        </p:txBody>
      </p:sp>
      <p:sp>
        <p:nvSpPr>
          <p:cNvPr id="18" name="Text Placeholder 5"/>
          <p:cNvSpPr>
            <a:spLocks noGrp="1"/>
          </p:cNvSpPr>
          <p:nvPr>
            <p:ph type="body" sz="quarter" idx="12"/>
          </p:nvPr>
        </p:nvSpPr>
        <p:spPr/>
        <p:txBody>
          <a:bodyPr/>
          <a:lstStyle/>
          <a:p>
            <a:r>
              <a:rPr lang="en-US" dirty="0">
                <a:hlinkClick r:id="rId3"/>
              </a:rPr>
              <a:t>http://academy.telerik.com/</a:t>
            </a:r>
            <a:endParaRPr lang="en-US" dirty="0"/>
          </a:p>
        </p:txBody>
      </p:sp>
      <p:sp>
        <p:nvSpPr>
          <p:cNvPr id="3" name="Text Placeholder 2"/>
          <p:cNvSpPr>
            <a:spLocks noGrp="1"/>
          </p:cNvSpPr>
          <p:nvPr>
            <p:ph type="body" sz="quarter" idx="13"/>
          </p:nvPr>
        </p:nvSpPr>
        <p:spPr>
          <a:xfrm>
            <a:off x="457200" y="5029200"/>
            <a:ext cx="3505200" cy="446276"/>
          </a:xfrm>
        </p:spPr>
        <p:txBody>
          <a:bodyPr/>
          <a:lstStyle/>
          <a:p>
            <a:r>
              <a:rPr lang="en-US" dirty="0" smtClean="0"/>
              <a:t>Manager Technical Trainer</a:t>
            </a:r>
            <a:endParaRPr lang="en-US" dirty="0"/>
          </a:p>
        </p:txBody>
      </p:sp>
      <p:sp>
        <p:nvSpPr>
          <p:cNvPr id="4" name="Text Placeholder 3"/>
          <p:cNvSpPr>
            <a:spLocks noGrp="1"/>
          </p:cNvSpPr>
          <p:nvPr>
            <p:ph type="body" sz="quarter" idx="14"/>
          </p:nvPr>
        </p:nvSpPr>
        <p:spPr/>
        <p:txBody>
          <a:bodyPr/>
          <a:lstStyle/>
          <a:p>
            <a:r>
              <a:rPr lang="en-US" dirty="0">
                <a:hlinkClick r:id="rId4"/>
              </a:rPr>
              <a:t>http://www.nakov.com/</a:t>
            </a:r>
            <a:endParaRPr lang="en-US" dirty="0"/>
          </a:p>
        </p:txBody>
      </p:sp>
      <p:pic>
        <p:nvPicPr>
          <p:cNvPr id="40962" name="Picture 2" descr="http://farm4.static.flickr.com/3432/3188923390_64e400682c.jpg"/>
          <p:cNvPicPr>
            <a:picLocks noChangeAspect="1" noChangeArrowheads="1"/>
          </p:cNvPicPr>
          <p:nvPr/>
        </p:nvPicPr>
        <p:blipFill>
          <a:blip r:embed="rId5" cstate="email">
            <a:lum contrast="-10000"/>
            <a:extLst>
              <a:ext uri="{28A0092B-C50C-407E-A947-70E740481C1C}">
                <a14:useLocalDpi xmlns:a14="http://schemas.microsoft.com/office/drawing/2010/main" val="0"/>
              </a:ext>
            </a:extLst>
          </a:blip>
          <a:srcRect/>
          <a:stretch>
            <a:fillRect/>
          </a:stretch>
        </p:blipFill>
        <p:spPr bwMode="auto">
          <a:xfrm>
            <a:off x="4724400" y="4495800"/>
            <a:ext cx="3886200" cy="1905000"/>
          </a:xfrm>
          <a:prstGeom prst="roundRect">
            <a:avLst>
              <a:gd name="adj" fmla="val 5556"/>
            </a:avLst>
          </a:prstGeom>
          <a:noFill/>
          <a:ln>
            <a:solidFill>
              <a:schemeClr val="bg1">
                <a:lumMod val="50000"/>
                <a:lumOff val="50000"/>
                <a:alpha val="50000"/>
              </a:schemeClr>
            </a:solidFill>
          </a:ln>
        </p:spPr>
      </p:pic>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33400" y="3357801"/>
            <a:ext cx="1752600" cy="1193958"/>
          </a:xfrm>
          <a:prstGeom prst="roundRect">
            <a:avLst>
              <a:gd name="adj" fmla="val 941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hlinkClick r:id="rId7" tooltip="C# Fundamentals course"/>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105400" y="363854"/>
            <a:ext cx="1922146" cy="19221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239000" y="426038"/>
            <a:ext cx="1704966" cy="185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0"/>
          <p:cNvSpPr txBox="1"/>
          <p:nvPr/>
        </p:nvSpPr>
        <p:spPr>
          <a:xfrm rot="21154519">
            <a:off x="715382" y="1079007"/>
            <a:ext cx="4147289" cy="430887"/>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2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7"/>
              </a:rPr>
              <a:t>csharpfundamentals.telerik.com</a:t>
            </a:r>
            <a:endParaRPr lang="en-US" sz="22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spTree>
    <p:extLst>
      <p:ext uri="{BB962C8B-B14F-4D97-AF65-F5344CB8AC3E}">
        <p14:creationId xmlns:p14="http://schemas.microsoft.com/office/powerpoint/2010/main" val="18285238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idx="4294967295"/>
          </p:nvPr>
        </p:nvSpPr>
        <p:spPr>
          <a:xfrm>
            <a:off x="2590800" y="71438"/>
            <a:ext cx="6553200" cy="909637"/>
          </a:xfrm>
          <a:prstGeom prst="rect">
            <a:avLst/>
          </a:prstGeom>
        </p:spPr>
        <p:txBody>
          <a:bodyPr anchor="ctr" anchorCtr="0"/>
          <a:lstStyle/>
          <a:p>
            <a:pPr>
              <a:lnSpc>
                <a:spcPts val="4000"/>
              </a:lnSpc>
              <a:defRPr/>
            </a:pPr>
            <a:r>
              <a:rPr lang="en-US" sz="4000" dirty="0"/>
              <a:t>Inheritance </a:t>
            </a:r>
            <a:r>
              <a:rPr lang="en-US" sz="4000" dirty="0" smtClean="0"/>
              <a:t>– Example</a:t>
            </a:r>
            <a:endParaRPr lang="bg-BG" sz="4000" dirty="0"/>
          </a:p>
        </p:txBody>
      </p:sp>
      <p:sp>
        <p:nvSpPr>
          <p:cNvPr id="798724"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798725"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98726"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7"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8"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9"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0"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1"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2"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40"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798741"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798742"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10</a:t>
            </a:fld>
            <a:endParaRPr lang="en-US" sz="1100" dirty="0"/>
          </a:p>
        </p:txBody>
      </p:sp>
      <p:sp>
        <p:nvSpPr>
          <p:cNvPr id="20"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2"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3"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40177123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rgbClr val="EBFFD2"/>
                </a:solidFill>
                <a:latin typeface="+mn-lt"/>
                <a:ea typeface="+mn-ea"/>
                <a:cs typeface="+mn-cs"/>
              </a:rPr>
              <a:t>Inheritance leads to a hierarchy of classes and/or 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11</a:t>
            </a:fld>
            <a:endParaRPr lang="en-US" sz="1100" dirty="0"/>
          </a:p>
        </p:txBody>
      </p:sp>
      <p:grpSp>
        <p:nvGrpSpPr>
          <p:cNvPr id="56" name="Group 55"/>
          <p:cNvGrpSpPr/>
          <p:nvPr/>
        </p:nvGrpSpPr>
        <p:grpSpPr>
          <a:xfrm>
            <a:off x="990600" y="25146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86088729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838200"/>
            <a:ext cx="8686800" cy="5638800"/>
          </a:xfrm>
          <a:prstGeom prst="rect">
            <a:avLst/>
          </a:prstGeom>
        </p:spPr>
        <p:txBody>
          <a:bodyPr/>
          <a:lstStyle/>
          <a:p>
            <a:pPr>
              <a:lnSpc>
                <a:spcPct val="100000"/>
              </a:lnSpc>
            </a:pPr>
            <a:r>
              <a:rPr lang="en-US" sz="3000" dirty="0">
                <a:solidFill>
                  <a:srgbClr val="EBFFD2"/>
                </a:solidFill>
              </a:rPr>
              <a:t>A class can inherit only </a:t>
            </a:r>
            <a:r>
              <a:rPr lang="en-US" sz="3000" dirty="0" smtClean="0">
                <a:solidFill>
                  <a:srgbClr val="EBFFD2"/>
                </a:solidFill>
              </a:rPr>
              <a:t>one base class</a:t>
            </a:r>
          </a:p>
          <a:p>
            <a:pPr lvl="1">
              <a:lnSpc>
                <a:spcPct val="1000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pPr>
              <a:lnSpc>
                <a:spcPct val="100000"/>
              </a:lnSpc>
            </a:pPr>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lnSpc>
                <a:spcPct val="100000"/>
              </a:lnSpc>
            </a:pPr>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lnSpc>
                <a:spcPct val="100000"/>
              </a:lnSpc>
            </a:pPr>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pPr>
              <a:lnSpc>
                <a:spcPct val="100000"/>
              </a:lnSpc>
            </a:pPr>
            <a:r>
              <a:rPr lang="en-US" sz="3000" dirty="0" smtClean="0">
                <a:solidFill>
                  <a:srgbClr val="EBFFD2"/>
                </a:solidFill>
              </a:rPr>
              <a:t>An interface can implement several interfaces</a:t>
            </a:r>
          </a:p>
          <a:p>
            <a:pPr lvl="1">
              <a:lnSpc>
                <a:spcPct val="1000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spTree>
    <p:extLst>
      <p:ext uri="{BB962C8B-B14F-4D97-AF65-F5344CB8AC3E}">
        <p14:creationId xmlns:p14="http://schemas.microsoft.com/office/powerpoint/2010/main" val="162638591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We must specify the name of the base class after the name of the derived </a:t>
            </a:r>
          </a:p>
          <a:p>
            <a:pPr>
              <a:lnSpc>
                <a:spcPct val="100000"/>
              </a:lnSpc>
            </a:pPr>
            <a:endParaRPr lang="en-US" dirty="0" smtClean="0"/>
          </a:p>
          <a:p>
            <a:pPr>
              <a:lnSpc>
                <a:spcPct val="100000"/>
              </a:lnSpc>
              <a:buNone/>
            </a:pPr>
            <a:endParaRPr lang="en-US" dirty="0" smtClean="0"/>
          </a:p>
          <a:p>
            <a:pPr>
              <a:lnSpc>
                <a:spcPct val="100000"/>
              </a:lnSpc>
              <a:spcBef>
                <a:spcPts val="3000"/>
              </a:spcBef>
            </a:pPr>
            <a:r>
              <a:rPr lang="en-US" dirty="0" smtClean="0"/>
              <a:t>In the constructor of the derived class we use the keyword </a:t>
            </a:r>
            <a:r>
              <a:rPr lang="en-US" dirty="0" smtClean="0">
                <a:solidFill>
                  <a:schemeClr val="accent5">
                    <a:lumMod val="20000"/>
                    <a:lumOff val="80000"/>
                  </a:schemeClr>
                </a:solidFill>
                <a:latin typeface="+mj-lt"/>
              </a:rPr>
              <a:t>base</a:t>
            </a:r>
            <a:r>
              <a:rPr lang="en-US" dirty="0" smtClean="0"/>
              <a:t> to invoke the constructor of the base class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4"/>
          <p:cNvSpPr>
            <a:spLocks noChangeArrowheads="1"/>
          </p:cNvSpPr>
          <p:nvPr/>
        </p:nvSpPr>
        <p:spPr bwMode="auto">
          <a:xfrm>
            <a:off x="838201" y="2133600"/>
            <a:ext cx="7443786"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838200" y="5562600"/>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905000"/>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47099" y="5348617"/>
            <a:ext cx="1134208" cy="1164055"/>
          </a:xfrm>
          <a:prstGeom prst="rect">
            <a:avLst/>
          </a:prstGeom>
          <a:noFill/>
        </p:spPr>
      </p:pic>
    </p:spTree>
    <p:extLst>
      <p:ext uri="{BB962C8B-B14F-4D97-AF65-F5344CB8AC3E}">
        <p14:creationId xmlns:p14="http://schemas.microsoft.com/office/powerpoint/2010/main" val="3293988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13541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 name="Picture 2" descr="http://www.vetcares.com/images/dog2.png"/>
          <p:cNvPicPr>
            <a:picLocks noChangeAspect="1" noChangeArrowheads="1"/>
          </p:cNvPicPr>
          <p:nvPr/>
        </p:nvPicPr>
        <p:blipFill>
          <a:blip r:embed="rId2" cstate="print">
            <a:lum contrast="-20000"/>
            <a:extLst>
              <a:ext uri="{28A0092B-C50C-407E-A947-70E740481C1C}">
                <a14:useLocalDpi xmlns:a14="http://schemas.microsoft.com/office/drawing/2010/main" val="0"/>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9573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Levels</a:t>
            </a:r>
            <a:endParaRPr lang="en-US" dirty="0"/>
          </a:p>
        </p:txBody>
      </p:sp>
      <p:sp>
        <p:nvSpPr>
          <p:cNvPr id="3" name="Content Placeholder 2"/>
          <p:cNvSpPr>
            <a:spLocks noGrp="1"/>
          </p:cNvSpPr>
          <p:nvPr>
            <p:ph idx="1"/>
          </p:nvPr>
        </p:nvSpPr>
        <p:spPr>
          <a:xfrm>
            <a:off x="228600" y="838200"/>
            <a:ext cx="8686800" cy="57150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818323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73899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670655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165612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542925" indent="-542925">
              <a:lnSpc>
                <a:spcPct val="100000"/>
              </a:lnSpc>
              <a:buFont typeface="+mj-lt"/>
              <a:buAutoNum type="arabicPeriod"/>
              <a:tabLst/>
              <a:defRPr/>
            </a:pPr>
            <a:r>
              <a:rPr lang="en-US" dirty="0" smtClean="0"/>
              <a:t>Fundamental Principles of OOP</a:t>
            </a:r>
          </a:p>
          <a:p>
            <a:pPr marL="542925" indent="-542925">
              <a:lnSpc>
                <a:spcPct val="100000"/>
              </a:lnSpc>
              <a:buFont typeface="+mj-lt"/>
              <a:buAutoNum type="arabicPeriod"/>
              <a:tabLst/>
              <a:defRPr/>
            </a:pPr>
            <a:r>
              <a:rPr lang="en-US" dirty="0" smtClean="0"/>
              <a:t>Inheritance</a:t>
            </a:r>
          </a:p>
          <a:p>
            <a:pPr marL="542925" indent="-542925">
              <a:lnSpc>
                <a:spcPct val="100000"/>
              </a:lnSpc>
              <a:buFont typeface="+mj-lt"/>
              <a:buAutoNum type="arabicPeriod"/>
              <a:tabLst/>
              <a:defRPr/>
            </a:pPr>
            <a:r>
              <a:rPr lang="en-US" dirty="0" smtClean="0"/>
              <a:t>Abstraction</a:t>
            </a:r>
          </a:p>
          <a:p>
            <a:pPr marL="542925" indent="-542925">
              <a:lnSpc>
                <a:spcPct val="100000"/>
              </a:lnSpc>
              <a:buFont typeface="+mj-lt"/>
              <a:buAutoNum type="arabicPeriod"/>
              <a:tabLst/>
              <a:defRPr/>
            </a:pPr>
            <a:r>
              <a:rPr lang="en-US" dirty="0" smtClean="0"/>
              <a:t>Encapsulation</a:t>
            </a:r>
          </a:p>
          <a:p>
            <a:pPr marL="542925" indent="-542925">
              <a:lnSpc>
                <a:spcPct val="100000"/>
              </a:lnSpc>
              <a:buFont typeface="+mj-lt"/>
              <a:buAutoNum type="arabicPeriod"/>
              <a:tabLst/>
              <a:defRPr/>
            </a:pPr>
            <a:r>
              <a:rPr lang="en-US" dirty="0" smtClean="0"/>
              <a:t>Polymorphism</a:t>
            </a:r>
          </a:p>
          <a:p>
            <a:pPr marL="542925" indent="-542925">
              <a:lnSpc>
                <a:spcPct val="100000"/>
              </a:lnSpc>
              <a:buFont typeface="+mj-lt"/>
              <a:buAutoNum type="arabicPeriod"/>
              <a:tabLst/>
              <a:defRPr/>
            </a:pPr>
            <a:r>
              <a:rPr lang="en-US" dirty="0" smtClean="0"/>
              <a:t>Cohesion and Coupling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915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42003" y="1905000"/>
            <a:ext cx="3252438" cy="2133600"/>
          </a:xfrm>
          <a:prstGeom prst="roundRect">
            <a:avLst>
              <a:gd name="adj" fmla="val 660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096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1143000"/>
            <a:ext cx="8686800" cy="55626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Instance and static 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842213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smtClean="0"/>
              <a:t>A derived class extends its base class</a:t>
            </a:r>
          </a:p>
          <a:p>
            <a:pPr lvl="1">
              <a:lnSpc>
                <a:spcPct val="100000"/>
              </a:lnSpc>
            </a:pPr>
            <a:r>
              <a:rPr lang="en-US" dirty="0" smtClean="0"/>
              <a:t>It can add new members but cannot remove derived ones</a:t>
            </a:r>
          </a:p>
          <a:p>
            <a:pPr>
              <a:lnSpc>
                <a:spcPct val="100000"/>
              </a:lnSpc>
            </a:pPr>
            <a:r>
              <a:rPr lang="en-US" dirty="0" smtClean="0"/>
              <a:t>Declaring new members with the same name or signature hides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Object.Equals()</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108447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651125"/>
            <a:ext cx="3810000" cy="701675"/>
          </a:xfrm>
          <a:prstGeom prst="rect">
            <a:avLst/>
          </a:prstGeom>
          <a:effectLst/>
        </p:spPr>
        <p:txBody>
          <a:bodyPr wrap="square" lIns="0" tIns="0" rIns="0" bIns="0" anchor="b">
            <a:spAutoFit/>
          </a:bodyPr>
          <a:lstStyle/>
          <a:p>
            <a:pPr algn="ctr">
              <a:lnSpc>
                <a:spcPct val="95000"/>
              </a:lnSpc>
            </a:pPr>
            <a:r>
              <a:rPr lang="en-US" sz="4800" dirty="0" smtClean="0"/>
              <a:t>Abstraction</a:t>
            </a:r>
            <a:endParaRPr lang="en-US" sz="4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801511" y="3668888"/>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5400000">
            <a:off x="2418828" y="63335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0510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endParaRPr lang="en-US" dirty="0">
              <a:solidFill>
                <a:srgbClr val="EBFFD2"/>
              </a:solidFill>
              <a:latin typeface="+mn-lt"/>
              <a:ea typeface="+mn-ea"/>
              <a:cs typeface="+mn-cs"/>
            </a:endParaRPr>
          </a:p>
          <a:p>
            <a:pPr lvl="1">
              <a:lnSpc>
                <a:spcPct val="100000"/>
              </a:lnSpc>
              <a:defRPr/>
            </a:pPr>
            <a:endParaRPr lang="en-US" dirty="0">
              <a:latin typeface="+mn-lt"/>
            </a:endParaRPr>
          </a:p>
          <a:p>
            <a:pPr lvl="1">
              <a:lnSpc>
                <a:spcPct val="100000"/>
              </a:lnSpc>
              <a:buNone/>
              <a:defRPr/>
            </a:pPr>
            <a:endParaRPr lang="en-US" dirty="0">
              <a:latin typeface="+mn-lt"/>
            </a:endParaRPr>
          </a:p>
          <a:p>
            <a:pPr>
              <a:lnSpc>
                <a:spcPct val="100000"/>
              </a:lnSpc>
              <a:spcBef>
                <a:spcPts val="5400"/>
              </a:spcBef>
              <a:defRPr/>
            </a:pPr>
            <a:r>
              <a:rPr lang="en-US" dirty="0">
                <a:solidFill>
                  <a:srgbClr val="EBFFD2"/>
                </a:solidFill>
                <a:latin typeface="+mn-lt"/>
                <a:ea typeface="+mn-ea"/>
                <a:cs typeface="+mn-cs"/>
              </a:rPr>
              <a:t>... relevant to the given project (with an eye to future reuse in similar projects)</a:t>
            </a:r>
          </a:p>
          <a:p>
            <a:pPr>
              <a:lnSpc>
                <a:spcPct val="100000"/>
              </a:lnSpc>
              <a:defRPr/>
            </a:pPr>
            <a:r>
              <a:rPr lang="en-US" dirty="0">
                <a:solidFill>
                  <a:srgbClr val="EBFFD2"/>
                </a:solidFill>
                <a:latin typeface="+mn-lt"/>
                <a:ea typeface="+mn-ea"/>
                <a:cs typeface="+mn-cs"/>
              </a:rPr>
              <a:t>Abstraction = managing complexity</a:t>
            </a:r>
            <a:endParaRPr lang="bg-BG" dirty="0">
              <a:solidFill>
                <a:srgbClr val="EBFFD2"/>
              </a:solidFill>
              <a:latin typeface="+mn-lt"/>
              <a:ea typeface="+mn-ea"/>
              <a:cs typeface="+mn-cs"/>
            </a:endParaRPr>
          </a:p>
        </p:txBody>
      </p:sp>
      <p:sp>
        <p:nvSpPr>
          <p:cNvPr id="794628" name="AutoShape 4"/>
          <p:cNvSpPr>
            <a:spLocks noChangeArrowheads="1"/>
          </p:cNvSpPr>
          <p:nvPr/>
        </p:nvSpPr>
        <p:spPr bwMode="auto">
          <a:xfrm>
            <a:off x="245427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23</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219200" y="2819400"/>
            <a:ext cx="838200" cy="1496216"/>
          </a:xfrm>
          <a:prstGeom prst="rect">
            <a:avLst/>
          </a:prstGeom>
          <a:noFill/>
        </p:spPr>
      </p:pic>
    </p:spTree>
    <p:extLst>
      <p:ext uri="{BB962C8B-B14F-4D97-AF65-F5344CB8AC3E}">
        <p14:creationId xmlns:p14="http://schemas.microsoft.com/office/powerpoint/2010/main" val="17456961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24</a:t>
            </a:fld>
            <a:endParaRPr lang="en-US" sz="1100" dirty="0"/>
          </a:p>
        </p:txBody>
      </p:sp>
    </p:spTree>
    <p:extLst>
      <p:ext uri="{BB962C8B-B14F-4D97-AF65-F5344CB8AC3E}">
        <p14:creationId xmlns:p14="http://schemas.microsoft.com/office/powerpoint/2010/main" val="32195390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abstraction 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4234586" y="2537516"/>
            <a:ext cx="3951428" cy="3183452"/>
            <a:chOff x="2193" y="1718"/>
            <a:chExt cx="2799" cy="1978"/>
          </a:xfrm>
        </p:grpSpPr>
        <p:sp>
          <p:nvSpPr>
            <p:cNvPr id="5130" name="Rectangle 10"/>
            <p:cNvSpPr>
              <a:spLocks noChangeArrowheads="1"/>
            </p:cNvSpPr>
            <p:nvPr/>
          </p:nvSpPr>
          <p:spPr bwMode="auto">
            <a:xfrm>
              <a:off x="2832" y="2820"/>
              <a:ext cx="1435" cy="189"/>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3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7"/>
              <a:ext cx="912" cy="18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a:off x="3485" y="2288"/>
              <a:ext cx="1" cy="28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476" y="3098"/>
              <a:ext cx="639" cy="36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4" y="3157"/>
              <a:ext cx="1" cy="30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610" cy="35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91288" y="4495800"/>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7379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
        <p:nvSpPr>
          <p:cNvPr id="5" name="Text Box 17"/>
          <p:cNvSpPr txBox="1">
            <a:spLocks noChangeArrowheads="1"/>
          </p:cNvSpPr>
          <p:nvPr/>
        </p:nvSpPr>
        <p:spPr bwMode="auto">
          <a:xfrm>
            <a:off x="2257077" y="11430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0825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201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7895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153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5528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223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39510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4885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6580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8837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213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5907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163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3539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233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25126802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 in C#</a:t>
            </a:r>
            <a:endParaRPr lang="bg-BG" dirty="0"/>
          </a:p>
        </p:txBody>
      </p:sp>
      <p:sp>
        <p:nvSpPr>
          <p:cNvPr id="74755" name="Rectangle 3"/>
          <p:cNvSpPr>
            <a:spLocks noGrp="1" noChangeArrowheads="1"/>
          </p:cNvSpPr>
          <p:nvPr>
            <p:ph idx="1"/>
          </p:nvPr>
        </p:nvSpPr>
        <p:spPr/>
        <p:txBody>
          <a:bodyPr/>
          <a:lstStyle/>
          <a:p>
            <a:pPr>
              <a:lnSpc>
                <a:spcPct val="100000"/>
              </a:lnSpc>
            </a:pPr>
            <a:r>
              <a:rPr lang="en-US" dirty="0"/>
              <a:t>An </a:t>
            </a:r>
            <a:r>
              <a:rPr lang="en-US" dirty="0">
                <a:solidFill>
                  <a:schemeClr val="accent5">
                    <a:lumMod val="20000"/>
                    <a:lumOff val="80000"/>
                  </a:schemeClr>
                </a:solidFill>
              </a:rPr>
              <a:t>interface</a:t>
            </a:r>
            <a:r>
              <a:rPr lang="en-US" dirty="0"/>
              <a:t> is a set of operations (methods) that given object can perform</a:t>
            </a:r>
          </a:p>
          <a:p>
            <a:pPr lvl="1">
              <a:lnSpc>
                <a:spcPct val="100000"/>
              </a:lnSpc>
            </a:pPr>
            <a:r>
              <a:rPr lang="en-US" dirty="0"/>
              <a:t>Also called "</a:t>
            </a:r>
            <a:r>
              <a:rPr lang="en-US" dirty="0" smtClean="0"/>
              <a:t>contract" </a:t>
            </a:r>
            <a:r>
              <a:rPr lang="en-US" dirty="0"/>
              <a:t>for supplying a set of </a:t>
            </a:r>
            <a:r>
              <a:rPr lang="en-US" dirty="0" smtClean="0"/>
              <a:t>operations</a:t>
            </a:r>
          </a:p>
          <a:p>
            <a:pPr lvl="1">
              <a:lnSpc>
                <a:spcPct val="100000"/>
              </a:lnSpc>
            </a:pPr>
            <a:r>
              <a:rPr lang="en-US" dirty="0" smtClean="0"/>
              <a:t>Defines abstract behavior</a:t>
            </a:r>
            <a:endParaRPr lang="en-US" dirty="0"/>
          </a:p>
          <a:p>
            <a:pPr>
              <a:lnSpc>
                <a:spcPct val="100000"/>
              </a:lnSpc>
            </a:pPr>
            <a:r>
              <a:rPr lang="en-US" dirty="0" smtClean="0"/>
              <a:t>Interfaces </a:t>
            </a:r>
            <a:r>
              <a:rPr lang="en-US" dirty="0"/>
              <a:t>provide abstractions</a:t>
            </a:r>
          </a:p>
          <a:p>
            <a:pPr lvl="1">
              <a:lnSpc>
                <a:spcPct val="100000"/>
              </a:lnSpc>
            </a:pPr>
            <a:r>
              <a:rPr lang="en-US" dirty="0"/>
              <a:t>You shouldn't </a:t>
            </a:r>
            <a:r>
              <a:rPr lang="en-US" dirty="0" smtClean="0"/>
              <a:t>have to know anything about </a:t>
            </a:r>
            <a:r>
              <a:rPr lang="en-US" dirty="0"/>
              <a:t>what is in the implementation in order to use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spTree>
    <p:extLst>
      <p:ext uri="{BB962C8B-B14F-4D97-AF65-F5344CB8AC3E}">
        <p14:creationId xmlns:p14="http://schemas.microsoft.com/office/powerpoint/2010/main" val="21290342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Classes in </a:t>
            </a:r>
            <a:r>
              <a:rPr lang="en-US" sz="4000" dirty="0" smtClean="0"/>
              <a:t>C#</a:t>
            </a:r>
            <a:endParaRPr lang="bg-BG" sz="4000" dirty="0"/>
          </a:p>
        </p:txBody>
      </p:sp>
      <p:sp>
        <p:nvSpPr>
          <p:cNvPr id="787459" name="Rectangle 3"/>
          <p:cNvSpPr>
            <a:spLocks noGrp="1" noChangeArrowheads="1"/>
          </p:cNvSpPr>
          <p:nvPr>
            <p:ph idx="1"/>
          </p:nvPr>
        </p:nvSpPr>
        <p:spPr>
          <a:prstGeom prst="rect">
            <a:avLst/>
          </a:prstGeom>
        </p:spPr>
        <p:txBody>
          <a:bodyPr/>
          <a:lstStyle/>
          <a:p>
            <a:pPr>
              <a:lnSpc>
                <a:spcPct val="100000"/>
              </a:lnSpc>
            </a:pPr>
            <a:r>
              <a:rPr lang="en-US" dirty="0">
                <a:solidFill>
                  <a:srgbClr val="EBFFD2"/>
                </a:solidFill>
              </a:rPr>
              <a:t>Abstract classes 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lnSpc>
                <a:spcPct val="100000"/>
              </a:lnSpc>
            </a:pPr>
            <a:r>
              <a:rPr lang="en-GB" dirty="0" smtClean="0"/>
              <a:t>Mix between class and interface</a:t>
            </a:r>
          </a:p>
          <a:p>
            <a:pPr lvl="1">
              <a:lnSpc>
                <a:spcPct val="100000"/>
              </a:lnSpc>
            </a:pPr>
            <a:r>
              <a:rPr lang="en-GB" dirty="0" smtClean="0">
                <a:solidFill>
                  <a:srgbClr val="EBFFD2"/>
                </a:solidFill>
              </a:rPr>
              <a:t>Partially implemented or fully unimplemented</a:t>
            </a:r>
            <a:endParaRPr lang="en-GB" dirty="0">
              <a:solidFill>
                <a:srgbClr val="EBFFD2"/>
              </a:solidFill>
            </a:endParaRPr>
          </a:p>
          <a:p>
            <a:pPr lvl="1">
              <a:lnSpc>
                <a:spcPct val="100000"/>
              </a:lnSpc>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lnSpc>
                <a:spcPct val="100000"/>
              </a:lnSpc>
            </a:pPr>
            <a:r>
              <a:rPr lang="en-US" dirty="0" smtClean="0">
                <a:solidFill>
                  <a:srgbClr val="EBFFD2"/>
                </a:solidFill>
              </a:rPr>
              <a:t>Cannot be </a:t>
            </a:r>
            <a:r>
              <a:rPr lang="en-GB" dirty="0" smtClean="0">
                <a:solidFill>
                  <a:srgbClr val="EBFFD2"/>
                </a:solidFill>
              </a:rPr>
              <a:t>instantiated</a:t>
            </a:r>
            <a:endParaRPr lang="en-GB" dirty="0">
              <a:solidFill>
                <a:schemeClr val="tx1">
                  <a:lumMod val="40000"/>
                  <a:lumOff val="60000"/>
                </a:schemeClr>
              </a:solidFill>
            </a:endParaRPr>
          </a:p>
          <a:p>
            <a:pPr>
              <a:lnSpc>
                <a:spcPct val="100000"/>
              </a:lnSpc>
            </a:pPr>
            <a:r>
              <a:rPr lang="en-GB" dirty="0">
                <a:solidFill>
                  <a:srgbClr val="EBFFD2"/>
                </a:solidFill>
              </a:rPr>
              <a:t>Child classes should implement abstract  methods or declare them as </a:t>
            </a:r>
            <a:r>
              <a:rPr lang="en-US" dirty="0" smtClean="0">
                <a:solidFill>
                  <a:schemeClr val="accent5">
                    <a:lumMod val="20000"/>
                    <a:lumOff val="80000"/>
                  </a:schemeClr>
                </a:solidFill>
              </a:rPr>
              <a:t>abstract</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Tree>
    <p:extLst>
      <p:ext uri="{BB962C8B-B14F-4D97-AF65-F5344CB8AC3E}">
        <p14:creationId xmlns:p14="http://schemas.microsoft.com/office/powerpoint/2010/main" val="342301605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a:t>
            </a:r>
            <a:endParaRPr lang="en-US" dirty="0">
              <a:latin typeface="+mn-lt"/>
              <a:ea typeface="+mn-ea"/>
              <a:cs typeface="+mn-cs"/>
            </a:endParaRPr>
          </a:p>
        </p:txBody>
      </p:sp>
      <p:grpSp>
        <p:nvGrpSpPr>
          <p:cNvPr id="2" name="Group 7"/>
          <p:cNvGrpSpPr>
            <a:grpSpLocks noChangeAspect="1"/>
          </p:cNvGrpSpPr>
          <p:nvPr/>
        </p:nvGrpSpPr>
        <p:grpSpPr bwMode="auto">
          <a:xfrm>
            <a:off x="4038600" y="2590800"/>
            <a:ext cx="4129087" cy="3657601"/>
            <a:chOff x="1585" y="1918"/>
            <a:chExt cx="2601" cy="2043"/>
          </a:xfrm>
        </p:grpSpPr>
        <p:sp>
          <p:nvSpPr>
            <p:cNvPr id="5130" name="Rectangle 10"/>
            <p:cNvSpPr>
              <a:spLocks noChangeArrowheads="1"/>
            </p:cNvSpPr>
            <p:nvPr/>
          </p:nvSpPr>
          <p:spPr bwMode="auto">
            <a:xfrm>
              <a:off x="1585"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32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191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197" y="3243"/>
              <a:ext cx="150" cy="478"/>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092"/>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09"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243"/>
              <a:ext cx="207" cy="47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087"/>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057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4437063"/>
            <a:ext cx="6121400" cy="1462087"/>
          </a:xfrm>
          <a:prstGeom prst="rect">
            <a:avLst/>
          </a:prstGeom>
          <a:effectLst/>
        </p:spPr>
        <p:txBody>
          <a:bodyPr wrap="square" lIns="0" tIns="0" rIns="0" bIns="0" anchor="b">
            <a:spAutoFit/>
          </a:bodyPr>
          <a:lstStyle/>
          <a:p>
            <a:pPr algn="ctr">
              <a:lnSpc>
                <a:spcPct val="95000"/>
              </a:lnSpc>
            </a:pPr>
            <a:r>
              <a:rPr lang="en-US" sz="5000" dirty="0" smtClean="0"/>
              <a:t>Fundamental Principles </a:t>
            </a:r>
            <a:r>
              <a:rPr lang="en-US" sz="5000" dirty="0"/>
              <a:t>of OOP</a:t>
            </a:r>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val="0"/>
              </a:ext>
            </a:extLst>
          </a:blip>
          <a:srcRect/>
          <a:stretch>
            <a:fillRect/>
          </a:stretch>
        </p:blipFill>
        <p:spPr bwMode="auto">
          <a:xfrm>
            <a:off x="685800" y="2109366"/>
            <a:ext cx="3904619" cy="2005434"/>
          </a:xfrm>
          <a:prstGeom prst="roundRect">
            <a:avLst>
              <a:gd name="adj" fmla="val 4594"/>
            </a:avLst>
          </a:prstGeom>
          <a:solidFill>
            <a:srgbClr val="FFFFFF">
              <a:shade val="85000"/>
            </a:srgbClr>
          </a:solidFill>
          <a:ln>
            <a:noFill/>
          </a:ln>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343400" y="697785"/>
            <a:ext cx="4038600" cy="2738622"/>
          </a:xfrm>
          <a:prstGeom prst="roundRect">
            <a:avLst>
              <a:gd name="adj" fmla="val 3682"/>
            </a:avLst>
          </a:prstGeom>
          <a:noFill/>
        </p:spPr>
      </p:pic>
    </p:spTree>
    <p:extLst>
      <p:ext uri="{BB962C8B-B14F-4D97-AF65-F5344CB8AC3E}">
        <p14:creationId xmlns:p14="http://schemas.microsoft.com/office/powerpoint/2010/main" val="39309293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915516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3040471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32</a:t>
            </a:fld>
            <a:endParaRPr lang="en-US" sz="1100" dirty="0"/>
          </a:p>
        </p:txBody>
      </p:sp>
    </p:spTree>
    <p:extLst>
      <p:ext uri="{BB962C8B-B14F-4D97-AF65-F5344CB8AC3E}">
        <p14:creationId xmlns:p14="http://schemas.microsoft.com/office/powerpoint/2010/main" val="20671595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4351"/>
            <a:ext cx="5181600" cy="99384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33</a:t>
            </a:fld>
            <a:endParaRPr lang="en-US" sz="1100" dirty="0"/>
          </a:p>
        </p:txBody>
      </p:sp>
    </p:spTree>
    <p:extLst>
      <p:ext uri="{BB962C8B-B14F-4D97-AF65-F5344CB8AC3E}">
        <p14:creationId xmlns:p14="http://schemas.microsoft.com/office/powerpoint/2010/main" val="178437466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34</a:t>
            </a:fld>
            <a:endParaRPr lang="en-US" sz="1100" dirty="0"/>
          </a:p>
        </p:txBody>
      </p:sp>
    </p:spTree>
    <p:extLst>
      <p:ext uri="{BB962C8B-B14F-4D97-AF65-F5344CB8AC3E}">
        <p14:creationId xmlns:p14="http://schemas.microsoft.com/office/powerpoint/2010/main" val="158844135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2">
              <a:lnSpc>
                <a:spcPct val="100000"/>
              </a:lnSpc>
              <a:buClr>
                <a:srgbClr val="FFAD9F"/>
              </a:buClr>
            </a:pPr>
            <a:r>
              <a:rPr lang="en-US" dirty="0">
                <a:solidFill>
                  <a:srgbClr val="F5FFC2"/>
                </a:solidFill>
              </a:rPr>
              <a:t>E.g. validation on </a:t>
            </a:r>
            <a:r>
              <a:rPr lang="en-US" dirty="0" smtClean="0">
                <a:solidFill>
                  <a:srgbClr val="F5FFC2"/>
                </a:solidFill>
              </a:rPr>
              <a:t>modifying a property value</a:t>
            </a:r>
            <a:endParaRPr lang="en-US" dirty="0">
              <a:solidFill>
                <a:srgbClr val="F5FFC2"/>
              </a:solidFill>
            </a:endParaRP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35</a:t>
            </a:fld>
            <a:endParaRPr lang="en-US" sz="1100" dirty="0"/>
          </a:p>
        </p:txBody>
      </p:sp>
    </p:spTree>
    <p:extLst>
      <p:ext uri="{BB962C8B-B14F-4D97-AF65-F5344CB8AC3E}">
        <p14:creationId xmlns:p14="http://schemas.microsoft.com/office/powerpoint/2010/main" val="42268374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648200" y="2667000"/>
            <a:ext cx="4394200" cy="701675"/>
          </a:xfrm>
          <a:prstGeom prst="rect">
            <a:avLst/>
          </a:prstGeom>
          <a:effectLst/>
        </p:spPr>
        <p:txBody>
          <a:bodyPr wrap="square" lIns="0" tIns="0" rIns="0" bIns="0" anchor="b">
            <a:spAutoFit/>
          </a:bodyPr>
          <a:lstStyle/>
          <a:p>
            <a:pPr algn="ctr">
              <a:lnSpc>
                <a:spcPct val="95000"/>
              </a:lnSpc>
            </a:pPr>
            <a:r>
              <a:rPr lang="en-US" sz="4800" dirty="0" smtClean="0"/>
              <a:t>Polymorphism</a:t>
            </a:r>
            <a:endParaRPr lang="en-US" sz="4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72" y="1524000"/>
            <a:ext cx="4460528"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57200"/>
            <a:ext cx="3597667" cy="162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9467" y="4038600"/>
            <a:ext cx="1981200" cy="2078437"/>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84687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a:t>
            </a:r>
            <a:endParaRPr lang="bg-BG" sz="4000" dirty="0"/>
          </a:p>
        </p:txBody>
      </p:sp>
      <p:sp>
        <p:nvSpPr>
          <p:cNvPr id="802819" name="Rectangle 3"/>
          <p:cNvSpPr>
            <a:spLocks noGrp="1" noChangeArrowheads="1"/>
          </p:cNvSpPr>
          <p:nvPr>
            <p:ph idx="1"/>
          </p:nvPr>
        </p:nvSpPr>
        <p:spPr>
          <a:xfrm>
            <a:off x="228600" y="914400"/>
            <a:ext cx="8686800" cy="5715000"/>
          </a:xfrm>
          <a:prstGeom prst="rect">
            <a:avLst/>
          </a:prstGeom>
        </p:spPr>
        <p:txBody>
          <a:bodyPr/>
          <a:lstStyle/>
          <a:p>
            <a:pPr>
              <a:lnSpc>
                <a:spcPct val="100000"/>
              </a:lnSpc>
            </a:pPr>
            <a:r>
              <a:rPr lang="en-US" sz="3000" dirty="0" smtClean="0">
                <a:solidFill>
                  <a:schemeClr val="accent5">
                    <a:lumMod val="20000"/>
                    <a:lumOff val="80000"/>
                  </a:schemeClr>
                </a:solidFill>
              </a:rPr>
              <a:t>Polymorphism</a:t>
            </a:r>
            <a:r>
              <a:rPr lang="en-US" sz="3000" dirty="0" smtClean="0">
                <a:solidFill>
                  <a:srgbClr val="EBFFD2"/>
                </a:solidFill>
              </a:rPr>
              <a:t> = ability </a:t>
            </a:r>
            <a:r>
              <a:rPr lang="en-US" sz="3000" dirty="0">
                <a:solidFill>
                  <a:srgbClr val="EBFFD2"/>
                </a:solidFill>
              </a:rPr>
              <a:t>to take more than one </a:t>
            </a:r>
            <a:r>
              <a:rPr lang="en-US" sz="3000" dirty="0" smtClean="0">
                <a:solidFill>
                  <a:srgbClr val="EBFFD2"/>
                </a:solidFill>
              </a:rPr>
              <a:t>form (objects have more than one type)</a:t>
            </a:r>
            <a:endParaRPr lang="en-US" sz="3000" dirty="0">
              <a:solidFill>
                <a:srgbClr val="EBFFD2"/>
              </a:solidFill>
            </a:endParaRPr>
          </a:p>
          <a:p>
            <a:pPr lvl="1">
              <a:lnSpc>
                <a:spcPct val="100000"/>
              </a:lnSpc>
              <a:buClr>
                <a:srgbClr val="8FD600"/>
              </a:buClr>
            </a:pPr>
            <a:r>
              <a:rPr lang="en-US" sz="2800" dirty="0">
                <a:solidFill>
                  <a:schemeClr val="tx1">
                    <a:lumMod val="40000"/>
                    <a:lumOff val="60000"/>
                  </a:schemeClr>
                </a:solidFill>
              </a:rPr>
              <a:t>A class can be used through its parent interface</a:t>
            </a:r>
          </a:p>
          <a:p>
            <a:pPr lvl="1">
              <a:lnSpc>
                <a:spcPct val="100000"/>
              </a:lnSpc>
              <a:buClr>
                <a:srgbClr val="8FD600"/>
              </a:buClr>
            </a:pPr>
            <a:r>
              <a:rPr lang="en-US" sz="2800" dirty="0">
                <a:solidFill>
                  <a:schemeClr val="tx1">
                    <a:lumMod val="40000"/>
                    <a:lumOff val="60000"/>
                  </a:schemeClr>
                </a:solidFill>
              </a:rPr>
              <a:t>A child class may override some of the behaviors of the parent class</a:t>
            </a:r>
          </a:p>
          <a:p>
            <a:pPr>
              <a:lnSpc>
                <a:spcPct val="100000"/>
              </a:lnSpc>
            </a:pPr>
            <a:r>
              <a:rPr lang="en-US" sz="3000" dirty="0">
                <a:solidFill>
                  <a:srgbClr val="EBFFD2"/>
                </a:solidFill>
              </a:rPr>
              <a:t>Polymorphism allows abstract operations to be defined and used</a:t>
            </a:r>
          </a:p>
          <a:p>
            <a:pPr lvl="1">
              <a:lnSpc>
                <a:spcPct val="100000"/>
              </a:lnSpc>
              <a:buClr>
                <a:srgbClr val="8FD600"/>
              </a:buClr>
            </a:pPr>
            <a:r>
              <a:rPr lang="en-US" sz="2800" dirty="0">
                <a:solidFill>
                  <a:schemeClr val="tx1">
                    <a:lumMod val="40000"/>
                    <a:lumOff val="60000"/>
                  </a:schemeClr>
                </a:solidFill>
              </a:rPr>
              <a:t>Abstract operations are defined in the base class' interface and </a:t>
            </a:r>
            <a:r>
              <a:rPr lang="en-US" sz="2800" dirty="0" smtClean="0">
                <a:solidFill>
                  <a:schemeClr val="tx1">
                    <a:lumMod val="40000"/>
                    <a:lumOff val="60000"/>
                  </a:schemeClr>
                </a:solidFill>
              </a:rPr>
              <a:t>implemented in </a:t>
            </a:r>
            <a:r>
              <a:rPr lang="en-US" sz="2800" dirty="0">
                <a:solidFill>
                  <a:schemeClr val="tx1">
                    <a:lumMod val="40000"/>
                    <a:lumOff val="60000"/>
                  </a:schemeClr>
                </a:solidFill>
              </a:rPr>
              <a:t>the child </a:t>
            </a:r>
            <a:r>
              <a:rPr lang="en-US" sz="2800" dirty="0" smtClean="0">
                <a:solidFill>
                  <a:schemeClr val="tx1">
                    <a:lumMod val="40000"/>
                    <a:lumOff val="60000"/>
                  </a:schemeClr>
                </a:solidFill>
              </a:rPr>
              <a:t>classes</a:t>
            </a:r>
          </a:p>
          <a:p>
            <a:pPr lvl="2">
              <a:lnSpc>
                <a:spcPct val="100000"/>
              </a:lnSpc>
              <a:buClr>
                <a:srgbClr val="8FD600"/>
              </a:buClr>
            </a:pPr>
            <a:r>
              <a:rPr lang="en-US" sz="2600" dirty="0" smtClean="0">
                <a:solidFill>
                  <a:schemeClr val="tx1">
                    <a:lumMod val="40000"/>
                    <a:lumOff val="60000"/>
                  </a:schemeClr>
                </a:solidFill>
              </a:rPr>
              <a:t>Declared as </a:t>
            </a:r>
            <a:r>
              <a:rPr lang="en-US" sz="2600" dirty="0" smtClean="0">
                <a:solidFill>
                  <a:schemeClr val="accent5">
                    <a:lumMod val="20000"/>
                    <a:lumOff val="80000"/>
                  </a:schemeClr>
                </a:solidFill>
                <a:latin typeface="Consolas" pitchFamily="49" charset="0"/>
                <a:cs typeface="Consolas" pitchFamily="49" charset="0"/>
              </a:rPr>
              <a:t>abstract</a:t>
            </a:r>
            <a:r>
              <a:rPr lang="en-US" sz="2600" dirty="0" smtClean="0">
                <a:solidFill>
                  <a:schemeClr val="tx1">
                    <a:lumMod val="40000"/>
                    <a:lumOff val="60000"/>
                  </a:schemeClr>
                </a:solidFill>
              </a:rPr>
              <a:t> or </a:t>
            </a:r>
            <a:r>
              <a:rPr lang="en-US" sz="2600" dirty="0" smtClean="0">
                <a:solidFill>
                  <a:schemeClr val="accent5">
                    <a:lumMod val="20000"/>
                    <a:lumOff val="80000"/>
                  </a:schemeClr>
                </a:solidFill>
                <a:latin typeface="Consolas" pitchFamily="49" charset="0"/>
                <a:cs typeface="Consolas" pitchFamily="49" charset="0"/>
              </a:rPr>
              <a:t>virtual</a:t>
            </a:r>
            <a:endParaRPr lang="bg-BG" sz="26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37</a:t>
            </a:fld>
            <a:endParaRPr lang="en-US" sz="1100" dirty="0"/>
          </a:p>
        </p:txBody>
      </p:sp>
    </p:spTree>
    <p:extLst>
      <p:ext uri="{BB962C8B-B14F-4D97-AF65-F5344CB8AC3E}">
        <p14:creationId xmlns:p14="http://schemas.microsoft.com/office/powerpoint/2010/main" val="23057781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(2)</a:t>
            </a:r>
            <a:endParaRPr lang="bg-BG" sz="4000" dirty="0"/>
          </a:p>
        </p:txBody>
      </p:sp>
      <p:sp>
        <p:nvSpPr>
          <p:cNvPr id="800771" name="Rectangle 3"/>
          <p:cNvSpPr>
            <a:spLocks noGrp="1" noChangeArrowheads="1"/>
          </p:cNvSpPr>
          <p:nvPr>
            <p:ph idx="1"/>
          </p:nvPr>
        </p:nvSpPr>
        <p:spPr>
          <a:xfrm>
            <a:off x="228600" y="914400"/>
            <a:ext cx="8686800" cy="5715000"/>
          </a:xfrm>
          <a:prstGeom prst="rect">
            <a:avLst/>
          </a:prstGeom>
        </p:spPr>
        <p:txBody>
          <a:bodyPr/>
          <a:lstStyle/>
          <a:p>
            <a:pPr>
              <a:lnSpc>
                <a:spcPct val="100000"/>
              </a:lnSpc>
            </a:pPr>
            <a:r>
              <a:rPr lang="en-US" dirty="0">
                <a:solidFill>
                  <a:srgbClr val="EBFFD2"/>
                </a:solidFill>
              </a:rPr>
              <a:t>Why </a:t>
            </a:r>
            <a:r>
              <a:rPr lang="en-US" dirty="0" smtClean="0">
                <a:solidFill>
                  <a:srgbClr val="EBFFD2"/>
                </a:solidFill>
              </a:rPr>
              <a:t>handle an </a:t>
            </a:r>
            <a:r>
              <a:rPr lang="en-US" dirty="0">
                <a:solidFill>
                  <a:srgbClr val="EBFFD2"/>
                </a:solidFill>
              </a:rPr>
              <a:t>object </a:t>
            </a:r>
            <a:r>
              <a:rPr lang="en-US" dirty="0" smtClean="0"/>
              <a:t>of given type as object of its base type?</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To </a:t>
            </a:r>
            <a:r>
              <a:rPr lang="en-US" dirty="0" smtClean="0">
                <a:solidFill>
                  <a:schemeClr val="tx1">
                    <a:lumMod val="40000"/>
                    <a:lumOff val="60000"/>
                  </a:schemeClr>
                </a:solidFill>
              </a:rPr>
              <a:t>invoke </a:t>
            </a:r>
            <a:r>
              <a:rPr lang="en-US" dirty="0">
                <a:solidFill>
                  <a:schemeClr val="tx1">
                    <a:lumMod val="40000"/>
                    <a:lumOff val="60000"/>
                  </a:schemeClr>
                </a:solidFill>
              </a:rPr>
              <a:t>abstract operations</a:t>
            </a:r>
          </a:p>
          <a:p>
            <a:pPr lvl="1">
              <a:lnSpc>
                <a:spcPct val="100000"/>
              </a:lnSpc>
              <a:buClr>
                <a:srgbClr val="8FD600"/>
              </a:buClr>
            </a:pPr>
            <a:r>
              <a:rPr lang="en-US" dirty="0">
                <a:solidFill>
                  <a:schemeClr val="tx1">
                    <a:lumMod val="40000"/>
                    <a:lumOff val="60000"/>
                  </a:schemeClr>
                </a:solidFill>
              </a:rPr>
              <a:t>To mix different related types in </a:t>
            </a:r>
            <a:r>
              <a:rPr lang="en-US" dirty="0" smtClean="0">
                <a:solidFill>
                  <a:schemeClr val="tx1">
                    <a:lumMod val="40000"/>
                    <a:lumOff val="60000"/>
                  </a:schemeClr>
                </a:solidFill>
              </a:rPr>
              <a:t>the same collection</a:t>
            </a:r>
          </a:p>
          <a:p>
            <a:pPr lvl="2">
              <a:lnSpc>
                <a:spcPct val="100000"/>
              </a:lnSpc>
              <a:buClr>
                <a:srgbClr val="8FD600"/>
              </a:buClr>
            </a:pPr>
            <a:r>
              <a:rPr lang="en-US" dirty="0" smtClean="0">
                <a:solidFill>
                  <a:schemeClr val="tx1">
                    <a:lumMod val="40000"/>
                    <a:lumOff val="60000"/>
                  </a:schemeClr>
                </a:solidFill>
              </a:rPr>
              <a:t>E.g. </a:t>
            </a:r>
            <a:r>
              <a:rPr lang="en-US" dirty="0" smtClean="0">
                <a:solidFill>
                  <a:schemeClr val="accent5">
                    <a:lumMod val="20000"/>
                    <a:lumOff val="80000"/>
                  </a:schemeClr>
                </a:solidFill>
                <a:latin typeface="Consolas" pitchFamily="49" charset="0"/>
                <a:cs typeface="Consolas" pitchFamily="49" charset="0"/>
              </a:rPr>
              <a:t>List&lt;object&gt;</a:t>
            </a:r>
            <a:r>
              <a:rPr lang="en-US" dirty="0" smtClean="0">
                <a:solidFill>
                  <a:schemeClr val="tx1">
                    <a:lumMod val="40000"/>
                    <a:lumOff val="60000"/>
                  </a:schemeClr>
                </a:solidFill>
              </a:rPr>
              <a:t> can hold anything</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To pass </a:t>
            </a:r>
            <a:r>
              <a:rPr lang="en-US" dirty="0" smtClean="0"/>
              <a:t>more specific</a:t>
            </a:r>
            <a:r>
              <a:rPr lang="en-US" dirty="0" smtClean="0">
                <a:solidFill>
                  <a:schemeClr val="tx1">
                    <a:lumMod val="40000"/>
                    <a:lumOff val="60000"/>
                  </a:schemeClr>
                </a:solidFill>
              </a:rPr>
              <a:t> object </a:t>
            </a:r>
            <a:r>
              <a:rPr lang="en-US" dirty="0">
                <a:solidFill>
                  <a:schemeClr val="tx1">
                    <a:lumMod val="40000"/>
                    <a:lumOff val="60000"/>
                  </a:schemeClr>
                </a:solidFill>
              </a:rPr>
              <a:t>to a method that expects a parameter of a more generic type</a:t>
            </a:r>
          </a:p>
          <a:p>
            <a:pPr lvl="1">
              <a:lnSpc>
                <a:spcPct val="100000"/>
              </a:lnSpc>
              <a:buClr>
                <a:srgbClr val="8FD600"/>
              </a:buClr>
            </a:pPr>
            <a:r>
              <a:rPr lang="en-US" dirty="0">
                <a:solidFill>
                  <a:schemeClr val="tx1">
                    <a:lumMod val="40000"/>
                    <a:lumOff val="60000"/>
                  </a:schemeClr>
                </a:solidFill>
              </a:rPr>
              <a:t>To declare a more generic field </a:t>
            </a:r>
            <a:r>
              <a:rPr lang="en-US" dirty="0" smtClean="0">
                <a:solidFill>
                  <a:schemeClr val="tx1">
                    <a:lumMod val="40000"/>
                    <a:lumOff val="60000"/>
                  </a:schemeClr>
                </a:solidFill>
              </a:rPr>
              <a:t>which will </a:t>
            </a:r>
            <a:r>
              <a:rPr lang="en-US" dirty="0">
                <a:solidFill>
                  <a:schemeClr val="tx1">
                    <a:lumMod val="40000"/>
                    <a:lumOff val="60000"/>
                  </a:schemeClr>
                </a:solidFill>
              </a:rPr>
              <a:t>be initialized and "specialized" later</a:t>
            </a:r>
            <a:endParaRPr lang="bg-BG" sz="2600" dirty="0">
              <a:solidFill>
                <a:schemeClr val="tx1">
                  <a:lumMod val="40000"/>
                  <a:lumOff val="6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38</a:t>
            </a:fld>
            <a:endParaRPr lang="en-US" sz="1100" dirty="0"/>
          </a:p>
        </p:txBody>
      </p:sp>
    </p:spTree>
    <p:extLst>
      <p:ext uri="{BB962C8B-B14F-4D97-AF65-F5344CB8AC3E}">
        <p14:creationId xmlns:p14="http://schemas.microsoft.com/office/powerpoint/2010/main" val="191019395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t>
            </a:r>
            <a:r>
              <a:rPr lang="bg-BG" dirty="0" smtClean="0"/>
              <a:t>ethod</a:t>
            </a:r>
            <a:r>
              <a:rPr lang="en-US" dirty="0" smtClean="0"/>
              <a:t>s</a:t>
            </a:r>
            <a:r>
              <a:rPr lang="bg-BG" dirty="0" smtClean="0"/>
              <a:t> </a:t>
            </a:r>
            <a:endParaRPr lang="en-US" dirty="0"/>
          </a:p>
        </p:txBody>
      </p:sp>
      <p:sp>
        <p:nvSpPr>
          <p:cNvPr id="3" name="Content Placeholder 2"/>
          <p:cNvSpPr>
            <a:spLocks noGrp="1"/>
          </p:cNvSpPr>
          <p:nvPr>
            <p:ph idx="1"/>
          </p:nvPr>
        </p:nvSpPr>
        <p:spPr/>
        <p:txBody>
          <a:bodyPr/>
          <a:lstStyle/>
          <a:p>
            <a:pPr>
              <a:lnSpc>
                <a:spcPct val="100000"/>
              </a:lnSpc>
            </a:pPr>
            <a:r>
              <a:rPr lang="en-US" dirty="0" smtClean="0"/>
              <a:t>Virtual method is method that can be used in the same way on instances of base and derived classes but its implementation is different</a:t>
            </a:r>
          </a:p>
          <a:p>
            <a:pPr>
              <a:lnSpc>
                <a:spcPct val="100000"/>
              </a:lnSpc>
            </a:pPr>
            <a:r>
              <a:rPr lang="en-US" dirty="0" smtClean="0"/>
              <a:t>A </a:t>
            </a:r>
            <a:r>
              <a:rPr lang="bg-BG" dirty="0" smtClean="0"/>
              <a:t>method is said to be a virtual </a:t>
            </a:r>
            <a:r>
              <a:rPr lang="en-US" dirty="0" smtClean="0"/>
              <a:t>when it is declared as </a:t>
            </a:r>
            <a:r>
              <a:rPr lang="en-US" sz="3000" dirty="0" smtClean="0">
                <a:solidFill>
                  <a:schemeClr val="accent5">
                    <a:lumMod val="20000"/>
                    <a:lumOff val="80000"/>
                  </a:schemeClr>
                </a:solidFill>
                <a:latin typeface="Consolas" pitchFamily="49" charset="0"/>
                <a:cs typeface="Consolas" pitchFamily="49" charset="0"/>
              </a:rPr>
              <a:t>virtual</a:t>
            </a:r>
          </a:p>
          <a:p>
            <a:pPr>
              <a:lnSpc>
                <a:spcPct val="100000"/>
              </a:lnSpc>
            </a:pPr>
            <a:endParaRPr lang="en-US" dirty="0" smtClean="0">
              <a:solidFill>
                <a:schemeClr val="tx2"/>
              </a:solidFill>
              <a:latin typeface="Courier New" pitchFamily="49" charset="0"/>
            </a:endParaRPr>
          </a:p>
          <a:p>
            <a:pPr>
              <a:lnSpc>
                <a:spcPct val="100000"/>
              </a:lnSpc>
            </a:pPr>
            <a:r>
              <a:rPr lang="en-US" dirty="0" smtClean="0"/>
              <a:t>Methods</a:t>
            </a:r>
            <a:r>
              <a:rPr lang="bg-BG" dirty="0" smtClean="0"/>
              <a:t> that are </a:t>
            </a:r>
            <a:r>
              <a:rPr lang="en-US" dirty="0" smtClean="0"/>
              <a:t>declared as virtual in a base class can</a:t>
            </a:r>
            <a:r>
              <a:rPr lang="bg-BG" dirty="0" smtClean="0"/>
              <a:t> be overridden</a:t>
            </a:r>
            <a:r>
              <a:rPr lang="en-US" dirty="0" smtClean="0"/>
              <a:t> using the keyword </a:t>
            </a:r>
            <a:r>
              <a:rPr lang="en-US" sz="3000" dirty="0" smtClean="0">
                <a:solidFill>
                  <a:schemeClr val="accent5">
                    <a:lumMod val="20000"/>
                    <a:lumOff val="80000"/>
                  </a:schemeClr>
                </a:solidFill>
                <a:latin typeface="Consolas" pitchFamily="49" charset="0"/>
                <a:cs typeface="Consolas" pitchFamily="49" charset="0"/>
              </a:rPr>
              <a:t>override</a:t>
            </a:r>
            <a:r>
              <a:rPr lang="en-US" sz="3000" dirty="0" smtClean="0">
                <a:solidFill>
                  <a:schemeClr val="accent5">
                    <a:lumMod val="20000"/>
                    <a:lumOff val="80000"/>
                  </a:schemeClr>
                </a:solidFill>
              </a:rPr>
              <a:t> </a:t>
            </a:r>
            <a:r>
              <a:rPr lang="en-US" dirty="0" smtClean="0"/>
              <a:t>in the derived class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 name="Rectangle 5"/>
          <p:cNvSpPr>
            <a:spLocks noChangeArrowheads="1"/>
          </p:cNvSpPr>
          <p:nvPr/>
        </p:nvSpPr>
        <p:spPr bwMode="auto">
          <a:xfrm>
            <a:off x="685800" y="3886200"/>
            <a:ext cx="7777163"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virtual void CalculateSurface()</a:t>
            </a:r>
          </a:p>
        </p:txBody>
      </p:sp>
    </p:spTree>
    <p:extLst>
      <p:ext uri="{BB962C8B-B14F-4D97-AF65-F5344CB8AC3E}">
        <p14:creationId xmlns:p14="http://schemas.microsoft.com/office/powerpoint/2010/main" val="3244716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55836870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effectLst>
                  <a:outerShdw blurRad="38100" dist="38100" dir="2700000" algn="tl">
                    <a:srgbClr val="000000"/>
                  </a:outerShdw>
                </a:effectLst>
                <a:latin typeface="Consolas" pitchFamily="49" charset="0"/>
                <a:ea typeface="+mn-ea"/>
                <a:cs typeface="Consolas" pitchFamily="49" charset="0"/>
              </a:rPr>
              <a:t>override</a:t>
            </a:r>
            <a:r>
              <a:rPr lang="en-US" dirty="0" smtClean="0"/>
              <a:t> </a:t>
            </a:r>
            <a:r>
              <a:rPr lang="en-US" dirty="0" smtClean="0">
                <a:effectLst>
                  <a:outerShdw blurRad="38100" dist="38100" dir="2700000" algn="tl">
                    <a:srgbClr val="000000"/>
                  </a:outerShdw>
                </a:effectLst>
                <a:latin typeface="+mn-lt"/>
                <a:ea typeface="+mn-ea"/>
                <a:cs typeface="+mn-cs"/>
              </a:rPr>
              <a:t>Modifier</a:t>
            </a:r>
            <a:endParaRPr lang="en-US" dirty="0">
              <a:effectLst>
                <a:outerShdw blurRad="38100" dist="38100" dir="2700000" algn="tl">
                  <a:srgbClr val="000000"/>
                </a:outerShdw>
              </a:effectLst>
              <a:latin typeface="+mn-lt"/>
              <a:ea typeface="+mn-ea"/>
              <a:cs typeface="+mn-cs"/>
            </a:endParaRPr>
          </a:p>
        </p:txBody>
      </p:sp>
      <p:sp>
        <p:nvSpPr>
          <p:cNvPr id="3" name="Content Placeholder 2"/>
          <p:cNvSpPr>
            <a:spLocks noGrp="1"/>
          </p:cNvSpPr>
          <p:nvPr>
            <p:ph idx="1"/>
          </p:nvPr>
        </p:nvSpPr>
        <p:spPr/>
        <p:txBody>
          <a:bodyPr/>
          <a:lstStyle/>
          <a:p>
            <a:pPr>
              <a:lnSpc>
                <a:spcPct val="100000"/>
              </a:lnSpc>
            </a:pPr>
            <a:r>
              <a:rPr lang="en-US" dirty="0" smtClean="0"/>
              <a:t>Using</a:t>
            </a:r>
            <a:r>
              <a:rPr lang="en-US" dirty="0" smtClean="0">
                <a:solidFill>
                  <a:schemeClr val="hlink"/>
                </a:solidFill>
              </a:rPr>
              <a:t> </a:t>
            </a:r>
            <a:r>
              <a:rPr lang="en-US" dirty="0" smtClean="0">
                <a:solidFill>
                  <a:schemeClr val="accent5">
                    <a:lumMod val="20000"/>
                    <a:lumOff val="80000"/>
                  </a:schemeClr>
                </a:solidFill>
                <a:latin typeface="Consolas" pitchFamily="49" charset="0"/>
                <a:cs typeface="Consolas" pitchFamily="49" charset="0"/>
              </a:rPr>
              <a:t>override</a:t>
            </a:r>
            <a:r>
              <a:rPr lang="en-US" dirty="0" smtClean="0">
                <a:solidFill>
                  <a:schemeClr val="hlink"/>
                </a:solidFill>
              </a:rPr>
              <a:t> </a:t>
            </a:r>
            <a:r>
              <a:rPr lang="en-US" dirty="0" smtClean="0"/>
              <a:t>we can modify a method or property </a:t>
            </a:r>
          </a:p>
          <a:p>
            <a:pPr>
              <a:lnSpc>
                <a:spcPct val="100000"/>
              </a:lnSpc>
            </a:pPr>
            <a:r>
              <a:rPr lang="en-US" dirty="0" smtClean="0"/>
              <a:t>An override method provides a new implementation of a member inherited from a base class </a:t>
            </a:r>
          </a:p>
          <a:p>
            <a:pPr>
              <a:lnSpc>
                <a:spcPct val="100000"/>
              </a:lnSpc>
            </a:pPr>
            <a:r>
              <a:rPr lang="en-US" dirty="0" smtClean="0"/>
              <a:t>You cannot override a non-virtual or static method </a:t>
            </a:r>
          </a:p>
          <a:p>
            <a:pPr>
              <a:lnSpc>
                <a:spcPct val="100000"/>
              </a:lnSpc>
            </a:pPr>
            <a:r>
              <a:rPr lang="en-US" dirty="0" smtClean="0"/>
              <a:t>The overridden base method must be virtual, abstract, or override</a:t>
            </a:r>
            <a:endParaRPr lang="en-US" sz="32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4186443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a:t>
            </a:r>
            <a:r>
              <a:rPr lang="en-US" sz="4000" dirty="0" smtClean="0"/>
              <a:t>How it Works?</a:t>
            </a:r>
            <a:endParaRPr lang="bg-BG" sz="4000" dirty="0"/>
          </a:p>
        </p:txBody>
      </p:sp>
      <p:sp>
        <p:nvSpPr>
          <p:cNvPr id="799747" name="Rectangle 3"/>
          <p:cNvSpPr>
            <a:spLocks noGrp="1" noChangeArrowheads="1"/>
          </p:cNvSpPr>
          <p:nvPr>
            <p:ph idx="1"/>
          </p:nvPr>
        </p:nvSpPr>
        <p:spPr>
          <a:prstGeom prst="rect">
            <a:avLst/>
          </a:prstGeom>
        </p:spPr>
        <p:txBody>
          <a:bodyPr/>
          <a:lstStyle/>
          <a:p>
            <a:pPr>
              <a:lnSpc>
                <a:spcPct val="100000"/>
              </a:lnSpc>
            </a:pPr>
            <a:r>
              <a:rPr lang="en-US" dirty="0">
                <a:solidFill>
                  <a:srgbClr val="EBFFD2"/>
                </a:solidFill>
              </a:rPr>
              <a:t>Polymorphism ensures that </a:t>
            </a:r>
            <a:r>
              <a:rPr lang="en-US" dirty="0" smtClean="0">
                <a:solidFill>
                  <a:srgbClr val="EBFFD2"/>
                </a:solidFill>
              </a:rPr>
              <a:t>the appropriate </a:t>
            </a:r>
            <a:r>
              <a:rPr lang="en-US" dirty="0">
                <a:solidFill>
                  <a:srgbClr val="EBFFD2"/>
                </a:solidFill>
              </a:rPr>
              <a:t>method of the </a:t>
            </a:r>
            <a:r>
              <a:rPr lang="en-US" dirty="0" smtClean="0">
                <a:solidFill>
                  <a:srgbClr val="EBFFD2"/>
                </a:solidFill>
              </a:rPr>
              <a:t>subclass is called through its base class' interface</a:t>
            </a:r>
            <a:endParaRPr lang="en-US" dirty="0">
              <a:solidFill>
                <a:srgbClr val="EBFFD2"/>
              </a:solidFill>
            </a:endParaRPr>
          </a:p>
          <a:p>
            <a:pPr>
              <a:lnSpc>
                <a:spcPct val="100000"/>
              </a:lnSpc>
            </a:pPr>
            <a:r>
              <a:rPr lang="en-US" dirty="0">
                <a:solidFill>
                  <a:srgbClr val="EBFFD2"/>
                </a:solidFill>
              </a:rPr>
              <a:t>Polymorphism is implemented using </a:t>
            </a:r>
            <a:r>
              <a:rPr lang="en-US" dirty="0" smtClean="0">
                <a:solidFill>
                  <a:srgbClr val="EBFFD2"/>
                </a:solidFill>
              </a:rPr>
              <a:t>a technique </a:t>
            </a:r>
            <a:r>
              <a:rPr lang="en-US" dirty="0">
                <a:solidFill>
                  <a:srgbClr val="EBFFD2"/>
                </a:solidFill>
              </a:rPr>
              <a:t>called </a:t>
            </a:r>
            <a:r>
              <a:rPr lang="en-US" dirty="0">
                <a:solidFill>
                  <a:schemeClr val="accent5">
                    <a:lumMod val="20000"/>
                    <a:lumOff val="80000"/>
                  </a:schemeClr>
                </a:solidFill>
              </a:rPr>
              <a:t>late method binding</a:t>
            </a:r>
          </a:p>
          <a:p>
            <a:pPr lvl="1">
              <a:lnSpc>
                <a:spcPct val="100000"/>
              </a:lnSpc>
              <a:buClr>
                <a:srgbClr val="8FD600"/>
              </a:buClr>
            </a:pPr>
            <a:r>
              <a:rPr lang="en-US" dirty="0">
                <a:solidFill>
                  <a:schemeClr val="tx1">
                    <a:lumMod val="40000"/>
                    <a:lumOff val="60000"/>
                  </a:schemeClr>
                </a:solidFill>
              </a:rPr>
              <a:t>Exact method to </a:t>
            </a:r>
            <a:r>
              <a:rPr lang="en-US" dirty="0" smtClean="0">
                <a:solidFill>
                  <a:schemeClr val="tx1">
                    <a:lumMod val="40000"/>
                    <a:lumOff val="60000"/>
                  </a:schemeClr>
                </a:solidFill>
              </a:rPr>
              <a:t>be called </a:t>
            </a:r>
            <a:r>
              <a:rPr lang="en-US" dirty="0">
                <a:solidFill>
                  <a:schemeClr val="tx1">
                    <a:lumMod val="40000"/>
                    <a:lumOff val="60000"/>
                  </a:schemeClr>
                </a:solidFill>
              </a:rPr>
              <a:t>is determined </a:t>
            </a:r>
            <a:r>
              <a:rPr lang="en-US" dirty="0" smtClean="0">
                <a:solidFill>
                  <a:schemeClr val="tx1">
                    <a:lumMod val="40000"/>
                    <a:lumOff val="60000"/>
                  </a:schemeClr>
                </a:solidFill>
              </a:rPr>
              <a:t>at </a:t>
            </a:r>
            <a:r>
              <a:rPr lang="en-US" dirty="0" smtClean="0">
                <a:solidFill>
                  <a:schemeClr val="accent5">
                    <a:lumMod val="20000"/>
                    <a:lumOff val="80000"/>
                  </a:schemeClr>
                </a:solidFill>
              </a:rPr>
              <a:t>runtime</a:t>
            </a:r>
            <a:r>
              <a:rPr lang="en-US" dirty="0" smtClean="0">
                <a:solidFill>
                  <a:schemeClr val="tx1">
                    <a:lumMod val="40000"/>
                    <a:lumOff val="60000"/>
                  </a:schemeClr>
                </a:solidFill>
              </a:rPr>
              <a:t>, just before </a:t>
            </a:r>
            <a:r>
              <a:rPr lang="en-US" dirty="0">
                <a:solidFill>
                  <a:schemeClr val="tx1">
                    <a:lumMod val="40000"/>
                    <a:lumOff val="60000"/>
                  </a:schemeClr>
                </a:solidFill>
              </a:rPr>
              <a:t>performing the </a:t>
            </a:r>
            <a:r>
              <a:rPr lang="en-US" dirty="0" smtClean="0">
                <a:solidFill>
                  <a:schemeClr val="tx1">
                    <a:lumMod val="40000"/>
                    <a:lumOff val="60000"/>
                  </a:schemeClr>
                </a:solidFill>
              </a:rPr>
              <a:t>call</a:t>
            </a:r>
          </a:p>
          <a:p>
            <a:pPr lvl="1">
              <a:lnSpc>
                <a:spcPct val="100000"/>
              </a:lnSpc>
              <a:buClr>
                <a:srgbClr val="8FD600"/>
              </a:buClr>
            </a:pPr>
            <a:r>
              <a:rPr lang="en-US" dirty="0" smtClean="0"/>
              <a:t>Applied for all </a:t>
            </a:r>
            <a:r>
              <a:rPr lang="en-US" dirty="0" smtClean="0">
                <a:solidFill>
                  <a:schemeClr val="accent5">
                    <a:lumMod val="20000"/>
                    <a:lumOff val="80000"/>
                  </a:schemeClr>
                </a:solidFill>
                <a:latin typeface="Consolas" pitchFamily="49" charset="0"/>
                <a:cs typeface="Consolas" pitchFamily="49" charset="0"/>
              </a:rPr>
              <a:t>abstract</a:t>
            </a:r>
            <a:r>
              <a:rPr lang="en-US" dirty="0" smtClean="0"/>
              <a:t> / </a:t>
            </a:r>
            <a:r>
              <a:rPr lang="en-US" dirty="0" smtClean="0">
                <a:solidFill>
                  <a:schemeClr val="accent5">
                    <a:lumMod val="20000"/>
                    <a:lumOff val="80000"/>
                  </a:schemeClr>
                </a:solidFill>
                <a:latin typeface="Consolas" pitchFamily="49" charset="0"/>
                <a:cs typeface="Consolas" pitchFamily="49" charset="0"/>
              </a:rPr>
              <a:t>virtual</a:t>
            </a:r>
            <a:r>
              <a:rPr lang="en-US" dirty="0" smtClean="0"/>
              <a:t> methods</a:t>
            </a:r>
            <a:endParaRPr lang="en-US" dirty="0">
              <a:solidFill>
                <a:schemeClr val="tx1">
                  <a:lumMod val="40000"/>
                  <a:lumOff val="60000"/>
                </a:schemeClr>
              </a:solidFill>
            </a:endParaRPr>
          </a:p>
          <a:p>
            <a:pPr>
              <a:lnSpc>
                <a:spcPct val="100000"/>
              </a:lnSpc>
            </a:pPr>
            <a:r>
              <a:rPr lang="en-US" dirty="0">
                <a:solidFill>
                  <a:srgbClr val="EBFFD2"/>
                </a:solidFill>
              </a:rPr>
              <a:t>Note: Late binding is slower </a:t>
            </a:r>
            <a:r>
              <a:rPr lang="en-US" dirty="0" smtClean="0">
                <a:solidFill>
                  <a:srgbClr val="EBFFD2"/>
                </a:solidFill>
              </a:rPr>
              <a:t>than normal (early) binding</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41</a:t>
            </a:fld>
            <a:endParaRPr lang="en-US" sz="1100" dirty="0"/>
          </a:p>
        </p:txBody>
      </p:sp>
    </p:spTree>
    <p:extLst>
      <p:ext uri="{BB962C8B-B14F-4D97-AF65-F5344CB8AC3E}">
        <p14:creationId xmlns:p14="http://schemas.microsoft.com/office/powerpoint/2010/main" val="151988761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Example</a:t>
            </a:r>
            <a:endParaRPr lang="bg-BG" sz="4000" dirty="0"/>
          </a:p>
        </p:txBody>
      </p:sp>
      <p:sp>
        <p:nvSpPr>
          <p:cNvPr id="801797" name="Rectangle 5"/>
          <p:cNvSpPr>
            <a:spLocks noChangeArrowheads="1"/>
          </p:cNvSpPr>
          <p:nvPr/>
        </p:nvSpPr>
        <p:spPr bwMode="auto">
          <a:xfrm>
            <a:off x="381000" y="5153024"/>
            <a:ext cx="3570287"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override … CalcSurface</a:t>
            </a:r>
            <a:r>
              <a:rPr lang="en-US" sz="2000" b="1" noProof="1">
                <a:solidFill>
                  <a:srgbClr val="8CF4F2"/>
                </a:solidFill>
                <a:effectLst>
                  <a:outerShdw blurRad="38100" dist="38100" dir="2700000" algn="tl">
                    <a:srgbClr val="000000">
                      <a:alpha val="43137"/>
                    </a:srgbClr>
                  </a:outerShdw>
                </a:effectLst>
                <a:latin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size * size;</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799" name="Rectangle 7"/>
          <p:cNvSpPr>
            <a:spLocks noChangeArrowheads="1"/>
          </p:cNvSpPr>
          <p:nvPr/>
        </p:nvSpPr>
        <p:spPr bwMode="auto">
          <a:xfrm>
            <a:off x="4283075" y="5153024"/>
            <a:ext cx="4392613"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override double CalcSurface</a:t>
            </a:r>
            <a:r>
              <a:rPr lang="en-US" sz="2000" b="1" noProof="1">
                <a:solidFill>
                  <a:srgbClr val="8CF4F2"/>
                </a:solidFill>
                <a:effectLst>
                  <a:outerShdw blurRad="38100" dist="38100" dir="2700000" algn="tl">
                    <a:srgbClr val="000000">
                      <a:alpha val="43137"/>
                    </a:srgbClr>
                  </a:outerShdw>
                </a:effectLst>
                <a:latin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PI * radius * raduis;</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800" name="AutoShape 8"/>
          <p:cNvSpPr>
            <a:spLocks noChangeArrowheads="1"/>
          </p:cNvSpPr>
          <p:nvPr/>
        </p:nvSpPr>
        <p:spPr bwMode="auto">
          <a:xfrm>
            <a:off x="669924" y="1004808"/>
            <a:ext cx="1539876" cy="790575"/>
          </a:xfrm>
          <a:prstGeom prst="wedgeRoundRectCallout">
            <a:avLst>
              <a:gd name="adj1" fmla="val 110222"/>
              <a:gd name="adj2" fmla="val -13255"/>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class</a:t>
            </a:r>
            <a:endParaRPr lang="bg-BG" sz="2400" b="1" dirty="0">
              <a:solidFill>
                <a:srgbClr val="F7FFE7"/>
              </a:solidFill>
              <a:effectLst>
                <a:outerShdw blurRad="38100" dist="38100" dir="2700000" algn="tl">
                  <a:srgbClr val="000000">
                    <a:alpha val="43137"/>
                  </a:srgbClr>
                </a:outerShdw>
              </a:effectLst>
            </a:endParaRPr>
          </a:p>
        </p:txBody>
      </p:sp>
      <p:sp>
        <p:nvSpPr>
          <p:cNvPr id="801801" name="AutoShape 9"/>
          <p:cNvSpPr>
            <a:spLocks noChangeArrowheads="1"/>
          </p:cNvSpPr>
          <p:nvPr/>
        </p:nvSpPr>
        <p:spPr bwMode="auto">
          <a:xfrm>
            <a:off x="7219950" y="1176258"/>
            <a:ext cx="1447800" cy="792162"/>
          </a:xfrm>
          <a:prstGeom prst="wedgeRoundRectCallout">
            <a:avLst>
              <a:gd name="adj1" fmla="val -108051"/>
              <a:gd name="adj2" fmla="val 57213"/>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action</a:t>
            </a:r>
            <a:endParaRPr lang="bg-BG" sz="2400" b="1" dirty="0">
              <a:solidFill>
                <a:srgbClr val="F7FFE7"/>
              </a:solidFill>
              <a:effectLst>
                <a:outerShdw blurRad="38100" dist="38100" dir="2700000" algn="tl">
                  <a:srgbClr val="000000">
                    <a:alpha val="43137"/>
                  </a:srgbClr>
                </a:outerShdw>
              </a:effectLst>
            </a:endParaRPr>
          </a:p>
        </p:txBody>
      </p:sp>
      <p:sp>
        <p:nvSpPr>
          <p:cNvPr id="801802" name="AutoShape 10"/>
          <p:cNvSpPr>
            <a:spLocks noChangeArrowheads="1"/>
          </p:cNvSpPr>
          <p:nvPr/>
        </p:nvSpPr>
        <p:spPr bwMode="auto">
          <a:xfrm>
            <a:off x="533400" y="2757408"/>
            <a:ext cx="1652587" cy="792162"/>
          </a:xfrm>
          <a:prstGeom prst="wedgeRoundRectCallout">
            <a:avLst>
              <a:gd name="adj1" fmla="val 89028"/>
              <a:gd name="adj2" fmla="val 2494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Concrete class</a:t>
            </a:r>
            <a:endParaRPr lang="bg-BG" sz="2400" b="1" dirty="0">
              <a:solidFill>
                <a:srgbClr val="F7FFE7"/>
              </a:solidFill>
              <a:effectLst>
                <a:outerShdw blurRad="38100" dist="38100" dir="2700000" algn="tl">
                  <a:srgbClr val="000000">
                    <a:alpha val="43137"/>
                  </a:srgbClr>
                </a:outerShdw>
              </a:effectLst>
            </a:endParaRPr>
          </a:p>
        </p:txBody>
      </p:sp>
      <p:sp>
        <p:nvSpPr>
          <p:cNvPr id="801803" name="AutoShape 11"/>
          <p:cNvSpPr>
            <a:spLocks noChangeArrowheads="1"/>
          </p:cNvSpPr>
          <p:nvPr/>
        </p:nvSpPr>
        <p:spPr bwMode="auto">
          <a:xfrm>
            <a:off x="7091362" y="3886200"/>
            <a:ext cx="1595438" cy="762000"/>
          </a:xfrm>
          <a:prstGeom prst="wedgeRoundRectCallout">
            <a:avLst>
              <a:gd name="adj1" fmla="val -93005"/>
              <a:gd name="adj2" fmla="val 13432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4" name="AutoShape 12"/>
          <p:cNvSpPr>
            <a:spLocks noChangeArrowheads="1"/>
          </p:cNvSpPr>
          <p:nvPr/>
        </p:nvSpPr>
        <p:spPr bwMode="auto">
          <a:xfrm>
            <a:off x="533400" y="3886200"/>
            <a:ext cx="1595438" cy="762000"/>
          </a:xfrm>
          <a:prstGeom prst="wedgeRoundRectCallout">
            <a:avLst>
              <a:gd name="adj1" fmla="val 64843"/>
              <a:gd name="adj2" fmla="val 132560"/>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5" name="Line 13"/>
          <p:cNvSpPr>
            <a:spLocks noChangeShapeType="1"/>
          </p:cNvSpPr>
          <p:nvPr/>
        </p:nvSpPr>
        <p:spPr bwMode="auto">
          <a:xfrm flipH="1">
            <a:off x="3059112" y="4586208"/>
            <a:ext cx="217487" cy="65246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801806" name="Line 14"/>
          <p:cNvSpPr>
            <a:spLocks noChangeShapeType="1"/>
          </p:cNvSpPr>
          <p:nvPr/>
        </p:nvSpPr>
        <p:spPr bwMode="auto">
          <a:xfrm flipH="1">
            <a:off x="5549900" y="4586208"/>
            <a:ext cx="241300" cy="69691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13" name="Rectangle 3"/>
          <p:cNvSpPr>
            <a:spLocks noChangeArrowheads="1"/>
          </p:cNvSpPr>
          <p:nvPr/>
        </p:nvSpPr>
        <p:spPr bwMode="auto">
          <a:xfrm>
            <a:off x="2971800" y="1067178"/>
            <a:ext cx="35052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Figure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4"/>
          <p:cNvSpPr>
            <a:spLocks noChangeArrowheads="1"/>
          </p:cNvSpPr>
          <p:nvPr/>
        </p:nvSpPr>
        <p:spPr bwMode="auto">
          <a:xfrm>
            <a:off x="2971800" y="1448178"/>
            <a:ext cx="3505200" cy="38099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Rectangle 3"/>
          <p:cNvSpPr>
            <a:spLocks noChangeArrowheads="1"/>
          </p:cNvSpPr>
          <p:nvPr/>
        </p:nvSpPr>
        <p:spPr bwMode="auto">
          <a:xfrm>
            <a:off x="2667000" y="3138408"/>
            <a:ext cx="18288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Square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4"/>
          <p:cNvSpPr>
            <a:spLocks noChangeArrowheads="1"/>
          </p:cNvSpPr>
          <p:nvPr/>
        </p:nvSpPr>
        <p:spPr bwMode="auto">
          <a:xfrm>
            <a:off x="2667000" y="3519408"/>
            <a:ext cx="18288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 int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Rectangle 5"/>
          <p:cNvSpPr>
            <a:spLocks noChangeArrowheads="1"/>
          </p:cNvSpPr>
          <p:nvPr/>
        </p:nvSpPr>
        <p:spPr bwMode="auto">
          <a:xfrm>
            <a:off x="2667000" y="4433808"/>
            <a:ext cx="18288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Rectangle 3"/>
          <p:cNvSpPr>
            <a:spLocks noChangeArrowheads="1"/>
          </p:cNvSpPr>
          <p:nvPr/>
        </p:nvSpPr>
        <p:spPr bwMode="auto">
          <a:xfrm>
            <a:off x="4800600" y="3138408"/>
            <a:ext cx="19050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Circle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Rectangle 4"/>
          <p:cNvSpPr>
            <a:spLocks noChangeArrowheads="1"/>
          </p:cNvSpPr>
          <p:nvPr/>
        </p:nvSpPr>
        <p:spPr bwMode="auto">
          <a:xfrm>
            <a:off x="4800600" y="3519408"/>
            <a:ext cx="19050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-radius: int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Rectangle 5"/>
          <p:cNvSpPr>
            <a:spLocks noChangeArrowheads="1"/>
          </p:cNvSpPr>
          <p:nvPr/>
        </p:nvSpPr>
        <p:spPr bwMode="auto">
          <a:xfrm>
            <a:off x="4800600" y="4433808"/>
            <a:ext cx="19050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42</a:t>
            </a:fld>
            <a:endParaRPr lang="en-US" sz="1100" dirty="0"/>
          </a:p>
        </p:txBody>
      </p:sp>
      <p:sp>
        <p:nvSpPr>
          <p:cNvPr id="22" name="Line 35"/>
          <p:cNvSpPr>
            <a:spLocks noChangeShapeType="1"/>
          </p:cNvSpPr>
          <p:nvPr/>
        </p:nvSpPr>
        <p:spPr bwMode="auto">
          <a:xfrm>
            <a:off x="3581400" y="2446732"/>
            <a:ext cx="2521" cy="691675"/>
          </a:xfrm>
          <a:prstGeom prst="line">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Freeform 37"/>
          <p:cNvSpPr>
            <a:spLocks/>
          </p:cNvSpPr>
          <p:nvPr/>
        </p:nvSpPr>
        <p:spPr bwMode="auto">
          <a:xfrm>
            <a:off x="3467952" y="2270153"/>
            <a:ext cx="226895" cy="176580"/>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Line 35"/>
          <p:cNvSpPr>
            <a:spLocks noChangeShapeType="1"/>
          </p:cNvSpPr>
          <p:nvPr/>
        </p:nvSpPr>
        <p:spPr bwMode="auto">
          <a:xfrm>
            <a:off x="5670550" y="2446732"/>
            <a:ext cx="2521" cy="691675"/>
          </a:xfrm>
          <a:prstGeom prst="line">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6" name="Freeform 37"/>
          <p:cNvSpPr>
            <a:spLocks/>
          </p:cNvSpPr>
          <p:nvPr/>
        </p:nvSpPr>
        <p:spPr bwMode="auto">
          <a:xfrm>
            <a:off x="5557102" y="2270153"/>
            <a:ext cx="226895" cy="176580"/>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5"/>
          <p:cNvSpPr>
            <a:spLocks noChangeArrowheads="1"/>
          </p:cNvSpPr>
          <p:nvPr/>
        </p:nvSpPr>
        <p:spPr bwMode="auto">
          <a:xfrm>
            <a:off x="2971800" y="1829178"/>
            <a:ext cx="3505200" cy="4202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+CalcSurface() : double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779687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6" name="Rectangle 4"/>
          <p:cNvSpPr>
            <a:spLocks noChangeArrowheads="1"/>
          </p:cNvSpPr>
          <p:nvPr/>
        </p:nvSpPr>
        <p:spPr bwMode="auto">
          <a:xfrm>
            <a:off x="609600" y="1236077"/>
            <a:ext cx="7924800" cy="5016758"/>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square" anchor="ctr">
            <a:spAutoFit/>
          </a:bodyPr>
          <a:lstStyle/>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abstract class Figure </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public </a:t>
            </a:r>
            <a:r>
              <a:rPr lang="en-US" sz="2000" b="1" noProof="1" smtClean="0">
                <a:solidFill>
                  <a:schemeClr val="tx1">
                    <a:lumMod val="60000"/>
                    <a:lumOff val="40000"/>
                  </a:schemeClr>
                </a:solidFill>
                <a:effectLst>
                  <a:outerShdw blurRad="38100" dist="38100" dir="2700000" algn="tl">
                    <a:srgbClr val="000000">
                      <a:alpha val="43137"/>
                    </a:srgbClr>
                  </a:outerShdw>
                </a:effectLst>
                <a:latin typeface="Consolas" pitchFamily="49" charset="0"/>
              </a:rPr>
              <a:t>abstract</a:t>
            </a:r>
            <a:r>
              <a:rPr lang="en-US" sz="2000" b="1" noProof="1" smtClean="0">
                <a:solidFill>
                  <a:srgbClr val="8CF4F2"/>
                </a:solidFill>
                <a:effectLst>
                  <a:outerShdw blurRad="38100" dist="38100" dir="2700000" algn="tl">
                    <a:srgbClr val="000000">
                      <a:alpha val="43137"/>
                    </a:srgbClr>
                  </a:outerShdw>
                </a:effectLst>
                <a:latin typeface="Consolas" pitchFamily="49" charset="0"/>
              </a:rPr>
              <a:t> double CalcSurface(); </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a:p>
            <a:pPr>
              <a:spcBef>
                <a:spcPts val="1200"/>
              </a:spcBef>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abstract class Square </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public </a:t>
            </a:r>
            <a:r>
              <a:rPr lang="en-US" sz="2000" b="1" noProof="1" smtClean="0">
                <a:solidFill>
                  <a:schemeClr val="tx1">
                    <a:lumMod val="60000"/>
                    <a:lumOff val="40000"/>
                  </a:schemeClr>
                </a:solidFill>
                <a:effectLst>
                  <a:outerShdw blurRad="38100" dist="38100" dir="2700000" algn="tl">
                    <a:srgbClr val="000000">
                      <a:alpha val="43137"/>
                    </a:srgbClr>
                  </a:outerShdw>
                </a:effectLst>
                <a:latin typeface="Consolas" pitchFamily="49" charset="0"/>
              </a:rPr>
              <a:t>override</a:t>
            </a:r>
            <a:r>
              <a:rPr lang="en-US" sz="2000" b="1" noProof="1" smtClean="0">
                <a:solidFill>
                  <a:srgbClr val="8CF4F2"/>
                </a:solidFill>
                <a:effectLst>
                  <a:outerShdw blurRad="38100" dist="38100" dir="2700000" algn="tl">
                    <a:srgbClr val="000000">
                      <a:alpha val="43137"/>
                    </a:srgbClr>
                  </a:outerShdw>
                </a:effectLst>
                <a:latin typeface="Consolas" pitchFamily="49" charset="0"/>
              </a:rPr>
              <a:t> double CalcSurface() { return … }</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a:p>
            <a:pPr>
              <a:spcBef>
                <a:spcPts val="1200"/>
              </a:spcBef>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Figure </a:t>
            </a:r>
            <a:r>
              <a:rPr lang="en-US" sz="2000" b="1" noProof="1">
                <a:solidFill>
                  <a:srgbClr val="8CF4F2"/>
                </a:solidFill>
                <a:effectLst>
                  <a:outerShdw blurRad="38100" dist="38100" dir="2700000" algn="tl">
                    <a:srgbClr val="000000">
                      <a:alpha val="43137"/>
                    </a:srgbClr>
                  </a:outerShdw>
                </a:effectLst>
                <a:latin typeface="Consolas" pitchFamily="49" charset="0"/>
              </a:rPr>
              <a:t>f1 = new Square(...);</a:t>
            </a:r>
          </a:p>
          <a:p>
            <a:pPr>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Figure </a:t>
            </a:r>
            <a:r>
              <a:rPr lang="en-US" sz="2000" b="1" noProof="1">
                <a:solidFill>
                  <a:srgbClr val="8CF4F2"/>
                </a:solidFill>
                <a:effectLst>
                  <a:outerShdw blurRad="38100" dist="38100" dir="2700000" algn="tl">
                    <a:srgbClr val="000000">
                      <a:alpha val="43137"/>
                    </a:srgbClr>
                  </a:outerShdw>
                </a:effectLst>
                <a:latin typeface="Consolas" pitchFamily="49" charset="0"/>
              </a:rPr>
              <a:t>f2 = new Circle(...);</a:t>
            </a:r>
          </a:p>
          <a:p>
            <a:pPr>
              <a:spcBef>
                <a:spcPts val="1200"/>
              </a:spcBef>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rPr>
              <a:t>This will call </a:t>
            </a:r>
            <a:r>
              <a:rPr lang="en-US" sz="2000" b="1" noProof="1" smtClean="0">
                <a:solidFill>
                  <a:srgbClr val="8CF4F2"/>
                </a:solidFill>
                <a:effectLst>
                  <a:outerShdw blurRad="38100" dist="38100" dir="2700000" algn="tl">
                    <a:srgbClr val="000000">
                      <a:alpha val="43137"/>
                    </a:srgbClr>
                  </a:outerShdw>
                </a:effectLst>
                <a:latin typeface="Consolas" pitchFamily="49" charset="0"/>
              </a:rPr>
              <a:t>Square.CalcSurface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a:t>
            </a:r>
            <a:r>
              <a:rPr lang="en-US" sz="2000" b="1" noProof="1" smtClean="0">
                <a:solidFill>
                  <a:srgbClr val="8CF4F2"/>
                </a:solidFill>
                <a:effectLst>
                  <a:outerShdw blurRad="38100" dist="38100" dir="2700000" algn="tl">
                    <a:srgbClr val="000000">
                      <a:alpha val="43137"/>
                    </a:srgbClr>
                  </a:outerShdw>
                </a:effectLst>
                <a:latin typeface="Consolas" pitchFamily="49" charset="0"/>
              </a:rPr>
              <a:t>f1.CalcSurface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spcBef>
                <a:spcPts val="1200"/>
              </a:spcBef>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rPr>
              <a:t>This will call </a:t>
            </a:r>
            <a:r>
              <a:rPr lang="en-US" sz="2000" b="1" noProof="1" smtClean="0">
                <a:solidFill>
                  <a:srgbClr val="8CF4F2"/>
                </a:solidFill>
                <a:effectLst>
                  <a:outerShdw blurRad="38100" dist="38100" dir="2700000" algn="tl">
                    <a:srgbClr val="000000">
                      <a:alpha val="43137"/>
                    </a:srgbClr>
                  </a:outerShdw>
                </a:effectLst>
                <a:latin typeface="Consolas" pitchFamily="49" charset="0"/>
              </a:rPr>
              <a:t>Square.CalcSurface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a:t>
            </a:r>
            <a:r>
              <a:rPr lang="en-US" sz="2000" b="1" noProof="1" smtClean="0">
                <a:solidFill>
                  <a:srgbClr val="8CF4F2"/>
                </a:solidFill>
                <a:effectLst>
                  <a:outerShdw blurRad="38100" dist="38100" dir="2700000" algn="tl">
                    <a:srgbClr val="000000">
                      <a:alpha val="43137"/>
                    </a:srgbClr>
                  </a:outerShdw>
                </a:effectLst>
                <a:latin typeface="Consolas" pitchFamily="49" charset="0"/>
              </a:rPr>
              <a:t>f2.CalcSurface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836075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1371600" y="1219200"/>
            <a:ext cx="6400800" cy="1462088"/>
          </a:xfrm>
          <a:prstGeom prst="rect">
            <a:avLst/>
          </a:prstGeom>
          <a:effectLst/>
        </p:spPr>
        <p:txBody>
          <a:bodyPr wrap="square" lIns="0" tIns="0" rIns="0" bIns="0" anchor="b">
            <a:spAutoFit/>
          </a:bodyPr>
          <a:lstStyle/>
          <a:p>
            <a:pPr algn="ctr">
              <a:lnSpc>
                <a:spcPct val="95000"/>
              </a:lnSpc>
            </a:pPr>
            <a:r>
              <a:rPr lang="en-US" sz="5000" dirty="0" smtClean="0"/>
              <a:t>Class Hierarchies:</a:t>
            </a:r>
            <a:br>
              <a:rPr lang="en-US" sz="5000" dirty="0" smtClean="0"/>
            </a:br>
            <a:r>
              <a:rPr lang="en-US" sz="5000" dirty="0" smtClean="0"/>
              <a:t>Real World Example</a:t>
            </a:r>
            <a:endParaRPr lang="en-US" sz="5000" dirty="0"/>
          </a:p>
        </p:txBody>
      </p:sp>
      <p:pic>
        <p:nvPicPr>
          <p:cNvPr id="2050"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9600" y="3276600"/>
            <a:ext cx="3895725" cy="29813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800600" y="3810000"/>
            <a:ext cx="3810000" cy="23717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69972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chor="ctr" anchorCtr="0"/>
          <a:lstStyle/>
          <a:p>
            <a:pPr>
              <a:defRPr/>
            </a:pPr>
            <a:r>
              <a:rPr lang="en-US" dirty="0"/>
              <a:t>Real World Example: Calculator</a:t>
            </a:r>
            <a:endParaRPr lang="bg-BG" dirty="0"/>
          </a:p>
        </p:txBody>
      </p:sp>
      <p:sp>
        <p:nvSpPr>
          <p:cNvPr id="90115" name="AutoShape 3"/>
          <p:cNvSpPr>
            <a:spLocks noGrp="1" noChangeAspect="1" noChangeArrowheads="1"/>
          </p:cNvSpPr>
          <p:nvPr>
            <p:ph idx="1"/>
          </p:nvPr>
        </p:nvSpPr>
        <p:spPr/>
        <p:txBody>
          <a:bodyPr/>
          <a:lstStyle/>
          <a:p>
            <a:pPr>
              <a:lnSpc>
                <a:spcPct val="100000"/>
              </a:lnSpc>
            </a:pPr>
            <a:r>
              <a:rPr lang="en-US" dirty="0"/>
              <a:t>Creating </a:t>
            </a:r>
            <a:r>
              <a:rPr lang="en-US" dirty="0" smtClean="0"/>
              <a:t>an application </a:t>
            </a:r>
            <a:r>
              <a:rPr lang="en-US" dirty="0"/>
              <a:t>like the Windows Calculator</a:t>
            </a:r>
          </a:p>
          <a:p>
            <a:pPr lvl="1">
              <a:lnSpc>
                <a:spcPct val="100000"/>
              </a:lnSpc>
            </a:pPr>
            <a:r>
              <a:rPr lang="en-US" dirty="0"/>
              <a:t>Typical </a:t>
            </a:r>
            <a:r>
              <a:rPr lang="en-US" dirty="0" smtClean="0"/>
              <a:t>scenario for </a:t>
            </a:r>
            <a:r>
              <a:rPr lang="en-US" dirty="0"/>
              <a:t>applying the object-oriented approach</a:t>
            </a:r>
          </a:p>
        </p:txBody>
      </p:sp>
      <p:sp>
        <p:nvSpPr>
          <p:cNvPr id="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45</a:t>
            </a:fld>
            <a:endParaRPr lang="en-US" sz="11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6" y="3200400"/>
            <a:ext cx="41243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43653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600" dirty="0"/>
              <a:t>Real World Example: Calculator (2)</a:t>
            </a:r>
            <a:endParaRPr lang="bg-BG" sz="3600" dirty="0"/>
          </a:p>
        </p:txBody>
      </p:sp>
      <p:sp>
        <p:nvSpPr>
          <p:cNvPr id="91139" name="AutoShape 3"/>
          <p:cNvSpPr>
            <a:spLocks noGrp="1" noChangeAspect="1" noChangeArrowheads="1"/>
          </p:cNvSpPr>
          <p:nvPr>
            <p:ph idx="1"/>
          </p:nvPr>
        </p:nvSpPr>
        <p:spPr/>
        <p:txBody>
          <a:bodyPr/>
          <a:lstStyle/>
          <a:p>
            <a:pPr>
              <a:lnSpc>
                <a:spcPct val="100000"/>
              </a:lnSpc>
            </a:pPr>
            <a:r>
              <a:rPr lang="en-US" dirty="0"/>
              <a:t>The calculator consists of controls:</a:t>
            </a:r>
          </a:p>
          <a:p>
            <a:pPr lvl="1">
              <a:lnSpc>
                <a:spcPct val="100000"/>
              </a:lnSpc>
            </a:pPr>
            <a:r>
              <a:rPr lang="en-US" dirty="0"/>
              <a:t>Buttons, panels, text boxes, menus, check boxes, radio buttons, etc.</a:t>
            </a:r>
            <a:endParaRPr lang="bg-BG" dirty="0"/>
          </a:p>
          <a:p>
            <a:pPr>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Control</a:t>
            </a:r>
            <a:r>
              <a:rPr lang="en-US" dirty="0"/>
              <a:t> – the root of our OO hierarchy</a:t>
            </a:r>
          </a:p>
          <a:p>
            <a:pPr lvl="1">
              <a:lnSpc>
                <a:spcPct val="100000"/>
              </a:lnSpc>
            </a:pPr>
            <a:r>
              <a:rPr lang="en-US" dirty="0"/>
              <a:t>All controls can be painted on the screen</a:t>
            </a:r>
          </a:p>
          <a:p>
            <a:pPr lvl="2">
              <a:lnSpc>
                <a:spcPct val="100000"/>
              </a:lnSpc>
            </a:pPr>
            <a:r>
              <a:rPr lang="en-US" dirty="0">
                <a:solidFill>
                  <a:schemeClr val="tx1">
                    <a:lumMod val="40000"/>
                    <a:lumOff val="60000"/>
                  </a:schemeClr>
                </a:solidFill>
              </a:rPr>
              <a:t>Should implement an interface</a:t>
            </a:r>
            <a:r>
              <a:rPr lang="en-US" dirty="0"/>
              <a:t> </a:t>
            </a:r>
            <a:r>
              <a:rPr lang="en-US" noProof="1" smtClean="0">
                <a:solidFill>
                  <a:schemeClr val="accent5">
                    <a:lumMod val="20000"/>
                    <a:lumOff val="80000"/>
                  </a:schemeClr>
                </a:solidFill>
                <a:latin typeface="Consolas" pitchFamily="49" charset="0"/>
                <a:cs typeface="Consolas" pitchFamily="49" charset="0"/>
              </a:rPr>
              <a:t>IPaintable</a:t>
            </a:r>
            <a:r>
              <a:rPr lang="en-US" dirty="0" smtClean="0">
                <a:solidFill>
                  <a:schemeClr val="accent5">
                    <a:lumMod val="20000"/>
                    <a:lumOff val="80000"/>
                  </a:schemeClr>
                </a:solidFill>
              </a:rPr>
              <a:t> </a:t>
            </a:r>
            <a:r>
              <a:rPr lang="en-US" dirty="0">
                <a:solidFill>
                  <a:schemeClr val="tx1">
                    <a:lumMod val="40000"/>
                    <a:lumOff val="60000"/>
                  </a:schemeClr>
                </a:solidFill>
              </a:rPr>
              <a:t>with a method </a:t>
            </a:r>
            <a:r>
              <a:rPr lang="en-US" dirty="0" smtClean="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latin typeface="Consolas" pitchFamily="49" charset="0"/>
                <a:cs typeface="Consolas" pitchFamily="49" charset="0"/>
              </a:rPr>
              <a:t>()</a:t>
            </a:r>
          </a:p>
          <a:p>
            <a:pPr lvl="1">
              <a:lnSpc>
                <a:spcPct val="100000"/>
              </a:lnSpc>
            </a:pPr>
            <a:r>
              <a:rPr lang="en-US" dirty="0"/>
              <a:t>Common properties: location, size, text, </a:t>
            </a:r>
            <a:r>
              <a:rPr lang="en-US" dirty="0" smtClean="0"/>
              <a:t>face color, font, background color, etc</a:t>
            </a:r>
            <a:r>
              <a:rPr lang="en-US" dirty="0"/>
              <a:t>.</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46</a:t>
            </a:fld>
            <a:endParaRPr lang="en-US" sz="1100" dirty="0"/>
          </a:p>
        </p:txBody>
      </p:sp>
    </p:spTree>
    <p:extLst>
      <p:ext uri="{BB962C8B-B14F-4D97-AF65-F5344CB8AC3E}">
        <p14:creationId xmlns:p14="http://schemas.microsoft.com/office/powerpoint/2010/main" val="88639143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chor="ctr" anchorCtr="0"/>
          <a:lstStyle/>
          <a:p>
            <a:pPr>
              <a:defRPr/>
            </a:pPr>
            <a:r>
              <a:rPr lang="en-US" sz="3600" dirty="0"/>
              <a:t>Real World Example: Calculator (3)</a:t>
            </a:r>
            <a:endParaRPr lang="bg-BG" sz="3600" dirty="0"/>
          </a:p>
        </p:txBody>
      </p:sp>
      <p:sp>
        <p:nvSpPr>
          <p:cNvPr id="92163" name="Rectangle 3"/>
          <p:cNvSpPr>
            <a:spLocks noGrp="1" noChangeArrowheads="1"/>
          </p:cNvSpPr>
          <p:nvPr>
            <p:ph idx="1"/>
          </p:nvPr>
        </p:nvSpPr>
        <p:spPr>
          <a:xfrm>
            <a:off x="228600" y="838200"/>
            <a:ext cx="8686800" cy="5715000"/>
          </a:xfrm>
        </p:spPr>
        <p:txBody>
          <a:bodyPr/>
          <a:lstStyle/>
          <a:p>
            <a:pPr>
              <a:lnSpc>
                <a:spcPct val="100000"/>
              </a:lnSpc>
            </a:pPr>
            <a:r>
              <a:rPr lang="en-US" dirty="0"/>
              <a:t>Some controls could contain other </a:t>
            </a:r>
            <a:r>
              <a:rPr lang="en-US" dirty="0" smtClean="0"/>
              <a:t>(nested) controls </a:t>
            </a:r>
            <a:r>
              <a:rPr lang="en-US" dirty="0"/>
              <a:t>inside (e. g. </a:t>
            </a:r>
            <a:r>
              <a:rPr lang="en-US" dirty="0" smtClean="0"/>
              <a:t>panels and toolbars)</a:t>
            </a:r>
            <a:endParaRPr lang="en-US" dirty="0"/>
          </a:p>
          <a:p>
            <a:pPr lvl="1">
              <a:lnSpc>
                <a:spcPct val="100000"/>
              </a:lnSpc>
            </a:pPr>
            <a:r>
              <a:rPr lang="en-US" dirty="0"/>
              <a:t>We should have class </a:t>
            </a:r>
            <a:r>
              <a:rPr lang="en-US" dirty="0">
                <a:solidFill>
                  <a:schemeClr val="accent5">
                    <a:lumMod val="20000"/>
                    <a:lumOff val="80000"/>
                  </a:schemeClr>
                </a:solidFill>
                <a:latin typeface="Consolas" pitchFamily="49" charset="0"/>
                <a:cs typeface="Consolas" pitchFamily="49" charset="0"/>
              </a:rPr>
              <a:t>Container</a:t>
            </a:r>
            <a:r>
              <a:rPr lang="en-US" dirty="0"/>
              <a:t> that extends </a:t>
            </a:r>
            <a:r>
              <a:rPr lang="en-US" dirty="0" smtClean="0">
                <a:solidFill>
                  <a:schemeClr val="accent5">
                    <a:lumMod val="20000"/>
                    <a:lumOff val="80000"/>
                  </a:schemeClr>
                </a:solidFill>
                <a:latin typeface="Consolas" pitchFamily="49" charset="0"/>
                <a:cs typeface="Consolas" pitchFamily="49" charset="0"/>
              </a:rPr>
              <a:t>Control</a:t>
            </a:r>
            <a:r>
              <a:rPr lang="en-US" dirty="0" smtClean="0"/>
              <a:t> holding a collection of child controls</a:t>
            </a:r>
            <a:endParaRPr lang="en-US" dirty="0">
              <a:solidFill>
                <a:schemeClr val="accent5">
                  <a:lumMod val="20000"/>
                  <a:lumOff val="80000"/>
                </a:schemeClr>
              </a:solidFill>
              <a:latin typeface="Consolas" pitchFamily="49" charset="0"/>
              <a:cs typeface="Consolas" pitchFamily="49" charset="0"/>
            </a:endParaRPr>
          </a:p>
          <a:p>
            <a:pPr>
              <a:lnSpc>
                <a:spcPct val="100000"/>
              </a:lnSpc>
            </a:pPr>
            <a:r>
              <a:rPr lang="en-US" dirty="0"/>
              <a:t>The </a:t>
            </a:r>
            <a:r>
              <a:rPr lang="en-US" dirty="0">
                <a:solidFill>
                  <a:schemeClr val="accent5">
                    <a:lumMod val="20000"/>
                    <a:lumOff val="80000"/>
                  </a:schemeClr>
                </a:solidFill>
                <a:latin typeface="Consolas" pitchFamily="49" charset="0"/>
                <a:cs typeface="Consolas" pitchFamily="49" charset="0"/>
              </a:rPr>
              <a:t>Calculator</a:t>
            </a:r>
            <a:r>
              <a:rPr lang="en-US" dirty="0"/>
              <a:t> itself is a </a:t>
            </a:r>
            <a:r>
              <a:rPr lang="en-US" dirty="0">
                <a:solidFill>
                  <a:schemeClr val="accent5">
                    <a:lumMod val="20000"/>
                    <a:lumOff val="80000"/>
                  </a:schemeClr>
                </a:solidFill>
                <a:latin typeface="Consolas" pitchFamily="49" charset="0"/>
                <a:cs typeface="Consolas" pitchFamily="49" charset="0"/>
              </a:rPr>
              <a:t>Form</a:t>
            </a:r>
          </a:p>
          <a:p>
            <a:pPr lvl="1">
              <a:lnSpc>
                <a:spcPct val="100000"/>
              </a:lnSpc>
            </a:pPr>
            <a:r>
              <a:rPr lang="en-US" dirty="0">
                <a:solidFill>
                  <a:schemeClr val="accent5">
                    <a:lumMod val="20000"/>
                    <a:lumOff val="80000"/>
                  </a:schemeClr>
                </a:solidFill>
                <a:latin typeface="Consolas" pitchFamily="49" charset="0"/>
                <a:cs typeface="Consolas" pitchFamily="49" charset="0"/>
              </a:rPr>
              <a:t>Form</a:t>
            </a:r>
            <a:r>
              <a:rPr lang="en-US" dirty="0"/>
              <a:t> is a special kind of </a:t>
            </a:r>
            <a:r>
              <a:rPr lang="en-US" dirty="0">
                <a:solidFill>
                  <a:schemeClr val="accent5">
                    <a:lumMod val="20000"/>
                    <a:lumOff val="80000"/>
                  </a:schemeClr>
                </a:solidFill>
                <a:latin typeface="Consolas" pitchFamily="49" charset="0"/>
                <a:cs typeface="Consolas" pitchFamily="49" charset="0"/>
              </a:rPr>
              <a:t>Container</a:t>
            </a:r>
          </a:p>
          <a:p>
            <a:pPr lvl="1">
              <a:lnSpc>
                <a:spcPct val="100000"/>
              </a:lnSpc>
            </a:pPr>
            <a:r>
              <a:rPr lang="en-US" dirty="0"/>
              <a:t>Contains also border, title (</a:t>
            </a:r>
            <a:r>
              <a:rPr lang="en-US" dirty="0">
                <a:solidFill>
                  <a:schemeClr val="accent5">
                    <a:lumMod val="20000"/>
                    <a:lumOff val="80000"/>
                  </a:schemeClr>
                </a:solidFill>
                <a:latin typeface="Consolas" pitchFamily="49" charset="0"/>
                <a:cs typeface="Consolas" pitchFamily="49" charset="0"/>
              </a:rPr>
              <a:t>text</a:t>
            </a:r>
            <a:r>
              <a:rPr lang="en-US" dirty="0"/>
              <a:t> derived from </a:t>
            </a:r>
            <a:r>
              <a:rPr lang="en-US" dirty="0">
                <a:solidFill>
                  <a:schemeClr val="accent5">
                    <a:lumMod val="20000"/>
                    <a:lumOff val="80000"/>
                  </a:schemeClr>
                </a:solidFill>
                <a:latin typeface="Consolas" pitchFamily="49" charset="0"/>
                <a:cs typeface="Consolas" pitchFamily="49" charset="0"/>
              </a:rPr>
              <a:t>Control</a:t>
            </a:r>
            <a:r>
              <a:rPr lang="en-US" dirty="0"/>
              <a:t>), icon and system buttons </a:t>
            </a:r>
          </a:p>
          <a:p>
            <a:pPr>
              <a:lnSpc>
                <a:spcPct val="100000"/>
              </a:lnSpc>
            </a:pPr>
            <a:r>
              <a:rPr lang="en-US" dirty="0"/>
              <a:t>How the </a:t>
            </a:r>
            <a:r>
              <a:rPr lang="en-US" dirty="0">
                <a:solidFill>
                  <a:schemeClr val="accent5">
                    <a:lumMod val="20000"/>
                    <a:lumOff val="80000"/>
                  </a:schemeClr>
                </a:solidFill>
                <a:latin typeface="Consolas" pitchFamily="49" charset="0"/>
                <a:cs typeface="Consolas" pitchFamily="49" charset="0"/>
              </a:rPr>
              <a:t>Calculator</a:t>
            </a:r>
            <a:r>
              <a:rPr lang="en-US" dirty="0"/>
              <a:t> paints itself?</a:t>
            </a:r>
          </a:p>
          <a:p>
            <a:pPr lvl="1">
              <a:lnSpc>
                <a:spcPct val="100000"/>
              </a:lnSpc>
            </a:pPr>
            <a:r>
              <a:rPr lang="en-US" dirty="0"/>
              <a:t>Invokes </a:t>
            </a:r>
            <a:r>
              <a:rPr lang="en-US" dirty="0" smtClean="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rPr>
              <a:t> </a:t>
            </a:r>
            <a:r>
              <a:rPr lang="en-US" dirty="0"/>
              <a:t>for all </a:t>
            </a:r>
            <a:r>
              <a:rPr lang="en-US" dirty="0" smtClean="0"/>
              <a:t>child controls </a:t>
            </a:r>
            <a:r>
              <a:rPr lang="en-US" dirty="0"/>
              <a:t>inside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47</a:t>
            </a:fld>
            <a:endParaRPr lang="en-US" sz="1100" dirty="0"/>
          </a:p>
        </p:txBody>
      </p:sp>
    </p:spTree>
    <p:extLst>
      <p:ext uri="{BB962C8B-B14F-4D97-AF65-F5344CB8AC3E}">
        <p14:creationId xmlns:p14="http://schemas.microsoft.com/office/powerpoint/2010/main" val="22253487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chor="ctr" anchorCtr="0"/>
          <a:lstStyle/>
          <a:p>
            <a:pPr>
              <a:defRPr/>
            </a:pPr>
            <a:r>
              <a:rPr lang="en-US" sz="3600" dirty="0"/>
              <a:t>Real World Example: Calculator (4)</a:t>
            </a:r>
            <a:endParaRPr lang="bg-BG" sz="3600" dirty="0"/>
          </a:p>
        </p:txBody>
      </p:sp>
      <p:sp>
        <p:nvSpPr>
          <p:cNvPr id="93187" name="Rectangle 3"/>
          <p:cNvSpPr>
            <a:spLocks noGrp="1" noChangeArrowheads="1"/>
          </p:cNvSpPr>
          <p:nvPr>
            <p:ph idx="1"/>
          </p:nvPr>
        </p:nvSpPr>
        <p:spPr/>
        <p:txBody>
          <a:bodyPr/>
          <a:lstStyle/>
          <a:p>
            <a:pPr>
              <a:lnSpc>
                <a:spcPct val="100000"/>
              </a:lnSpc>
            </a:pPr>
            <a:r>
              <a:rPr lang="en-US" dirty="0"/>
              <a:t>How a </a:t>
            </a:r>
            <a:r>
              <a:rPr lang="en-US" noProof="1" smtClean="0">
                <a:solidFill>
                  <a:schemeClr val="accent5">
                    <a:lumMod val="20000"/>
                    <a:lumOff val="80000"/>
                  </a:schemeClr>
                </a:solidFill>
                <a:latin typeface="Consolas" pitchFamily="49" charset="0"/>
                <a:cs typeface="Consolas" pitchFamily="49" charset="0"/>
              </a:rPr>
              <a:t>Container</a:t>
            </a:r>
            <a:r>
              <a:rPr lang="en-US" dirty="0" smtClean="0"/>
              <a:t> </a:t>
            </a:r>
            <a:r>
              <a:rPr lang="en-US" dirty="0"/>
              <a:t>paints itself?</a:t>
            </a:r>
          </a:p>
          <a:p>
            <a:pPr lvl="1">
              <a:lnSpc>
                <a:spcPct val="100000"/>
              </a:lnSpc>
            </a:pPr>
            <a:r>
              <a:rPr lang="en-US" dirty="0"/>
              <a:t>Invokes </a:t>
            </a:r>
            <a:r>
              <a:rPr lang="en-US" noProof="1" smtClean="0">
                <a:solidFill>
                  <a:schemeClr val="accent5">
                    <a:lumMod val="20000"/>
                    <a:lumOff val="80000"/>
                  </a:schemeClr>
                </a:solidFill>
                <a:latin typeface="Consolas" pitchFamily="49" charset="0"/>
                <a:cs typeface="Consolas" pitchFamily="49" charset="0"/>
              </a:rPr>
              <a:t>Paint()</a:t>
            </a:r>
            <a:r>
              <a:rPr lang="en-US" dirty="0" smtClean="0">
                <a:solidFill>
                  <a:schemeClr val="accent5">
                    <a:lumMod val="20000"/>
                    <a:lumOff val="80000"/>
                  </a:schemeClr>
                </a:solidFill>
              </a:rPr>
              <a:t> </a:t>
            </a:r>
            <a:r>
              <a:rPr lang="en-US" dirty="0"/>
              <a:t>for all controls inside it</a:t>
            </a:r>
          </a:p>
          <a:p>
            <a:pPr lvl="1">
              <a:lnSpc>
                <a:spcPct val="100000"/>
              </a:lnSpc>
            </a:pPr>
            <a:r>
              <a:rPr lang="en-US" dirty="0"/>
              <a:t>Each control knows how to visualize itself</a:t>
            </a:r>
            <a:endParaRPr lang="bg-BG" dirty="0"/>
          </a:p>
          <a:p>
            <a:pPr>
              <a:lnSpc>
                <a:spcPct val="100000"/>
              </a:lnSpc>
            </a:pPr>
            <a:r>
              <a:rPr lang="en-US" dirty="0"/>
              <a:t>What is the common between buttons, check boxes and radio buttons?</a:t>
            </a:r>
          </a:p>
          <a:p>
            <a:pPr lvl="1">
              <a:lnSpc>
                <a:spcPct val="100000"/>
              </a:lnSpc>
            </a:pPr>
            <a:r>
              <a:rPr lang="en-US" dirty="0"/>
              <a:t>Can be pressed</a:t>
            </a:r>
          </a:p>
          <a:p>
            <a:pPr lvl="1">
              <a:lnSpc>
                <a:spcPct val="100000"/>
              </a:lnSpc>
            </a:pPr>
            <a:r>
              <a:rPr lang="en-US" dirty="0"/>
              <a:t>Can be selected</a:t>
            </a:r>
          </a:p>
          <a:p>
            <a:pPr>
              <a:lnSpc>
                <a:spcPct val="100000"/>
              </a:lnSpc>
            </a:pPr>
            <a:r>
              <a:rPr lang="en-US" dirty="0"/>
              <a:t>We can define class </a:t>
            </a:r>
            <a:r>
              <a:rPr lang="en-US" noProof="1" smtClean="0">
                <a:solidFill>
                  <a:schemeClr val="accent5">
                    <a:lumMod val="20000"/>
                    <a:lumOff val="80000"/>
                  </a:schemeClr>
                </a:solidFill>
                <a:latin typeface="Consolas" pitchFamily="49" charset="0"/>
                <a:cs typeface="Consolas" pitchFamily="49" charset="0"/>
              </a:rPr>
              <a:t>AbstractButton</a:t>
            </a:r>
            <a:r>
              <a:rPr lang="en-US" dirty="0" smtClean="0"/>
              <a:t> </a:t>
            </a:r>
            <a:r>
              <a:rPr lang="en-US" dirty="0"/>
              <a:t>and all buttons can derive from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6139451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chor="ctr" anchorCtr="0"/>
          <a:lstStyle/>
          <a:p>
            <a:pPr>
              <a:defRPr/>
            </a:pPr>
            <a:r>
              <a:rPr lang="en-US" dirty="0"/>
              <a:t>Calculator Classes </a:t>
            </a:r>
            <a:endParaRPr lang="bg-BG" dirty="0"/>
          </a:p>
        </p:txBody>
      </p:sp>
      <p:sp>
        <p:nvSpPr>
          <p:cNvPr id="14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grpSp>
        <p:nvGrpSpPr>
          <p:cNvPr id="2" name="Group 73"/>
          <p:cNvGrpSpPr/>
          <p:nvPr/>
        </p:nvGrpSpPr>
        <p:grpSpPr>
          <a:xfrm>
            <a:off x="406822" y="1018160"/>
            <a:ext cx="8279978" cy="5458840"/>
            <a:chOff x="483023" y="865760"/>
            <a:chExt cx="8003752" cy="4620640"/>
          </a:xfrm>
        </p:grpSpPr>
        <p:sp>
          <p:nvSpPr>
            <p:cNvPr id="3185" name="Rectangle 113"/>
            <p:cNvSpPr>
              <a:spLocks noChangeArrowheads="1"/>
            </p:cNvSpPr>
            <p:nvPr/>
          </p:nvSpPr>
          <p:spPr bwMode="auto">
            <a:xfrm>
              <a:off x="5421089" y="3888276"/>
              <a:ext cx="88217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TextBox</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82" name="Rectangle 10"/>
            <p:cNvSpPr>
              <a:spLocks noChangeArrowheads="1"/>
            </p:cNvSpPr>
            <p:nvPr/>
          </p:nvSpPr>
          <p:spPr bwMode="auto">
            <a:xfrm>
              <a:off x="4116352" y="1272640"/>
              <a:ext cx="1446308" cy="25741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Paint()</a:t>
              </a:r>
            </a:p>
          </p:txBody>
        </p:sp>
        <p:sp>
          <p:nvSpPr>
            <p:cNvPr id="3086" name="Rectangle 14"/>
            <p:cNvSpPr>
              <a:spLocks noChangeArrowheads="1"/>
            </p:cNvSpPr>
            <p:nvPr/>
          </p:nvSpPr>
          <p:spPr bwMode="auto">
            <a:xfrm>
              <a:off x="4113975" y="865760"/>
              <a:ext cx="1448626" cy="40895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«interface»</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 IPaintable</a:t>
              </a:r>
            </a:p>
          </p:txBody>
        </p:sp>
        <p:sp>
          <p:nvSpPr>
            <p:cNvPr id="3093" name="Rectangle 21"/>
            <p:cNvSpPr>
              <a:spLocks noChangeArrowheads="1"/>
            </p:cNvSpPr>
            <p:nvPr/>
          </p:nvSpPr>
          <p:spPr bwMode="auto">
            <a:xfrm>
              <a:off x="4126161" y="2076792"/>
              <a:ext cx="1436440" cy="130575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0"/>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-location</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-size</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-text</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-bgColor</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-faceColor</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-font</a:t>
              </a:r>
            </a:p>
          </p:txBody>
        </p:sp>
        <p:sp>
          <p:nvSpPr>
            <p:cNvPr id="3106" name="Rectangle 34"/>
            <p:cNvSpPr>
              <a:spLocks noChangeArrowheads="1"/>
            </p:cNvSpPr>
            <p:nvPr/>
          </p:nvSpPr>
          <p:spPr bwMode="auto">
            <a:xfrm>
              <a:off x="4126161" y="1896188"/>
              <a:ext cx="1436440" cy="18060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3107" name="Line 35"/>
            <p:cNvSpPr>
              <a:spLocks noChangeShapeType="1"/>
            </p:cNvSpPr>
            <p:nvPr/>
          </p:nvSpPr>
          <p:spPr bwMode="auto">
            <a:xfrm>
              <a:off x="4829759" y="1705203"/>
              <a:ext cx="2437" cy="19306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09" name="Freeform 37"/>
            <p:cNvSpPr>
              <a:spLocks/>
            </p:cNvSpPr>
            <p:nvPr/>
          </p:nvSpPr>
          <p:spPr bwMode="auto">
            <a:xfrm>
              <a:off x="4720096" y="1555737"/>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5" name="Rectangle 43"/>
            <p:cNvSpPr>
              <a:spLocks noChangeArrowheads="1"/>
            </p:cNvSpPr>
            <p:nvPr/>
          </p:nvSpPr>
          <p:spPr bwMode="auto">
            <a:xfrm>
              <a:off x="809009" y="3886200"/>
              <a:ext cx="150556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Container</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7" name="Freeform 45"/>
            <p:cNvSpPr>
              <a:spLocks/>
            </p:cNvSpPr>
            <p:nvPr/>
          </p:nvSpPr>
          <p:spPr bwMode="auto">
            <a:xfrm>
              <a:off x="1552574" y="3563270"/>
              <a:ext cx="2971801" cy="322930"/>
            </a:xfrm>
            <a:custGeom>
              <a:avLst/>
              <a:gdLst/>
              <a:ahLst/>
              <a:cxnLst>
                <a:cxn ang="0">
                  <a:pos x="1021" y="0"/>
                </a:cxn>
                <a:cxn ang="0">
                  <a:pos x="1021" y="74"/>
                </a:cxn>
                <a:cxn ang="0">
                  <a:pos x="0" y="74"/>
                </a:cxn>
                <a:cxn ang="0">
                  <a:pos x="0" y="130"/>
                </a:cxn>
              </a:cxnLst>
              <a:rect l="0" t="0" r="r" b="b"/>
              <a:pathLst>
                <a:path w="1021" h="130">
                  <a:moveTo>
                    <a:pt x="1021" y="0"/>
                  </a:moveTo>
                  <a:lnTo>
                    <a:pt x="1021" y="74"/>
                  </a:lnTo>
                  <a:lnTo>
                    <a:pt x="0" y="74"/>
                  </a:lnTo>
                  <a:lnTo>
                    <a:pt x="0" y="13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9" name="Freeform 47"/>
            <p:cNvSpPr>
              <a:spLocks/>
            </p:cNvSpPr>
            <p:nvPr/>
          </p:nvSpPr>
          <p:spPr bwMode="auto">
            <a:xfrm>
              <a:off x="4414833"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4" name="Rectangle 52"/>
            <p:cNvSpPr>
              <a:spLocks noChangeArrowheads="1"/>
            </p:cNvSpPr>
            <p:nvPr/>
          </p:nvSpPr>
          <p:spPr bwMode="auto">
            <a:xfrm>
              <a:off x="1630026" y="4607540"/>
              <a:ext cx="110637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Form</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7" name="Freeform 55"/>
            <p:cNvSpPr>
              <a:spLocks/>
            </p:cNvSpPr>
            <p:nvPr/>
          </p:nvSpPr>
          <p:spPr bwMode="auto">
            <a:xfrm>
              <a:off x="1976073" y="4311651"/>
              <a:ext cx="207141" cy="295890"/>
            </a:xfrm>
            <a:custGeom>
              <a:avLst/>
              <a:gdLst/>
              <a:ahLst/>
              <a:cxnLst>
                <a:cxn ang="0">
                  <a:pos x="0" y="0"/>
                </a:cxn>
                <a:cxn ang="0">
                  <a:pos x="0" y="64"/>
                </a:cxn>
                <a:cxn ang="0">
                  <a:pos x="85" y="64"/>
                </a:cxn>
                <a:cxn ang="0">
                  <a:pos x="85" y="132"/>
                </a:cxn>
              </a:cxnLst>
              <a:rect l="0" t="0" r="r" b="b"/>
              <a:pathLst>
                <a:path w="85" h="132">
                  <a:moveTo>
                    <a:pt x="0" y="0"/>
                  </a:moveTo>
                  <a:lnTo>
                    <a:pt x="0" y="64"/>
                  </a:lnTo>
                  <a:lnTo>
                    <a:pt x="85" y="64"/>
                  </a:lnTo>
                  <a:lnTo>
                    <a:pt x="85"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8" name="Freeform 56"/>
            <p:cNvSpPr>
              <a:spLocks/>
            </p:cNvSpPr>
            <p:nvPr/>
          </p:nvSpPr>
          <p:spPr bwMode="auto">
            <a:xfrm>
              <a:off x="1866410"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4" name="Rectangle 62"/>
            <p:cNvSpPr>
              <a:spLocks noChangeArrowheads="1"/>
            </p:cNvSpPr>
            <p:nvPr/>
          </p:nvSpPr>
          <p:spPr bwMode="auto">
            <a:xfrm>
              <a:off x="1627589" y="5247670"/>
              <a:ext cx="1106376" cy="23873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Calculator</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7" name="Line 65"/>
            <p:cNvSpPr>
              <a:spLocks noChangeShapeType="1"/>
            </p:cNvSpPr>
            <p:nvPr/>
          </p:nvSpPr>
          <p:spPr bwMode="auto">
            <a:xfrm>
              <a:off x="2180777" y="5019319"/>
              <a:ext cx="2437" cy="22835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8" name="Freeform 66"/>
            <p:cNvSpPr>
              <a:spLocks/>
            </p:cNvSpPr>
            <p:nvPr/>
          </p:nvSpPr>
          <p:spPr bwMode="auto">
            <a:xfrm>
              <a:off x="2071115" y="486985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5" name="Rectangle 73"/>
            <p:cNvSpPr>
              <a:spLocks noChangeArrowheads="1"/>
            </p:cNvSpPr>
            <p:nvPr/>
          </p:nvSpPr>
          <p:spPr bwMode="auto">
            <a:xfrm>
              <a:off x="3245991" y="3886200"/>
              <a:ext cx="196418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AbstractButton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7" name="Line 75"/>
            <p:cNvSpPr>
              <a:spLocks noChangeShapeType="1"/>
            </p:cNvSpPr>
            <p:nvPr/>
          </p:nvSpPr>
          <p:spPr bwMode="auto">
            <a:xfrm>
              <a:off x="4861425" y="3563270"/>
              <a:ext cx="2437" cy="31761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9" name="Freeform 77"/>
            <p:cNvSpPr>
              <a:spLocks/>
            </p:cNvSpPr>
            <p:nvPr/>
          </p:nvSpPr>
          <p:spPr bwMode="auto">
            <a:xfrm>
              <a:off x="4751762"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54" name="Rectangle 82"/>
            <p:cNvSpPr>
              <a:spLocks noChangeArrowheads="1"/>
            </p:cNvSpPr>
            <p:nvPr/>
          </p:nvSpPr>
          <p:spPr bwMode="auto">
            <a:xfrm>
              <a:off x="2941107" y="4602941"/>
              <a:ext cx="80175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61" name="Rectangle 89"/>
            <p:cNvSpPr>
              <a:spLocks noChangeArrowheads="1"/>
            </p:cNvSpPr>
            <p:nvPr/>
          </p:nvSpPr>
          <p:spPr bwMode="auto">
            <a:xfrm>
              <a:off x="3935383" y="4602941"/>
              <a:ext cx="911420"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CheckBox</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68" name="Rectangle 96"/>
            <p:cNvSpPr>
              <a:spLocks noChangeArrowheads="1"/>
            </p:cNvSpPr>
            <p:nvPr/>
          </p:nvSpPr>
          <p:spPr bwMode="auto">
            <a:xfrm>
              <a:off x="5058818" y="4602941"/>
              <a:ext cx="1203855"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RadioButton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1" name="Freeform 99"/>
            <p:cNvSpPr>
              <a:spLocks/>
            </p:cNvSpPr>
            <p:nvPr/>
          </p:nvSpPr>
          <p:spPr bwMode="auto">
            <a:xfrm>
              <a:off x="3340767" y="4298950"/>
              <a:ext cx="704279" cy="303991"/>
            </a:xfrm>
            <a:custGeom>
              <a:avLst/>
              <a:gdLst/>
              <a:ahLst/>
              <a:cxnLst>
                <a:cxn ang="0">
                  <a:pos x="289" y="0"/>
                </a:cxn>
                <a:cxn ang="0">
                  <a:pos x="289" y="53"/>
                </a:cxn>
                <a:cxn ang="0">
                  <a:pos x="0" y="53"/>
                </a:cxn>
                <a:cxn ang="0">
                  <a:pos x="0" y="110"/>
                </a:cxn>
              </a:cxnLst>
              <a:rect l="0" t="0" r="r" b="b"/>
              <a:pathLst>
                <a:path w="289" h="110">
                  <a:moveTo>
                    <a:pt x="289" y="0"/>
                  </a:moveTo>
                  <a:lnTo>
                    <a:pt x="289" y="53"/>
                  </a:lnTo>
                  <a:lnTo>
                    <a:pt x="0" y="53"/>
                  </a:lnTo>
                  <a:lnTo>
                    <a:pt x="0"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2" name="Freeform 100"/>
            <p:cNvSpPr>
              <a:spLocks/>
            </p:cNvSpPr>
            <p:nvPr/>
          </p:nvSpPr>
          <p:spPr bwMode="auto">
            <a:xfrm>
              <a:off x="3935383"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4" name="Line 102"/>
            <p:cNvSpPr>
              <a:spLocks noChangeShapeType="1"/>
            </p:cNvSpPr>
            <p:nvPr/>
          </p:nvSpPr>
          <p:spPr bwMode="auto">
            <a:xfrm>
              <a:off x="4391025" y="4318000"/>
              <a:ext cx="2505" cy="28494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5" name="Freeform 103"/>
            <p:cNvSpPr>
              <a:spLocks/>
            </p:cNvSpPr>
            <p:nvPr/>
          </p:nvSpPr>
          <p:spPr bwMode="auto">
            <a:xfrm>
              <a:off x="4281430"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7" name="Freeform 105"/>
            <p:cNvSpPr>
              <a:spLocks/>
            </p:cNvSpPr>
            <p:nvPr/>
          </p:nvSpPr>
          <p:spPr bwMode="auto">
            <a:xfrm>
              <a:off x="4737141" y="4305300"/>
              <a:ext cx="916294" cy="297641"/>
            </a:xfrm>
            <a:custGeom>
              <a:avLst/>
              <a:gdLst/>
              <a:ahLst/>
              <a:cxnLst>
                <a:cxn ang="0">
                  <a:pos x="0" y="0"/>
                </a:cxn>
                <a:cxn ang="0">
                  <a:pos x="0" y="53"/>
                </a:cxn>
                <a:cxn ang="0">
                  <a:pos x="317" y="53"/>
                </a:cxn>
                <a:cxn ang="0">
                  <a:pos x="317" y="110"/>
                </a:cxn>
              </a:cxnLst>
              <a:rect l="0" t="0" r="r" b="b"/>
              <a:pathLst>
                <a:path w="317" h="110">
                  <a:moveTo>
                    <a:pt x="0" y="0"/>
                  </a:moveTo>
                  <a:lnTo>
                    <a:pt x="0" y="53"/>
                  </a:lnTo>
                  <a:lnTo>
                    <a:pt x="317" y="53"/>
                  </a:lnTo>
                  <a:lnTo>
                    <a:pt x="317"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8" name="Freeform 106"/>
            <p:cNvSpPr>
              <a:spLocks/>
            </p:cNvSpPr>
            <p:nvPr/>
          </p:nvSpPr>
          <p:spPr bwMode="auto">
            <a:xfrm>
              <a:off x="4627478"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94" name="Rectangle 122"/>
            <p:cNvSpPr>
              <a:spLocks noChangeArrowheads="1"/>
            </p:cNvSpPr>
            <p:nvPr/>
          </p:nvSpPr>
          <p:spPr bwMode="auto">
            <a:xfrm>
              <a:off x="6429987" y="3888276"/>
              <a:ext cx="107469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MainMenu</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1" name="Rectangle 129"/>
            <p:cNvSpPr>
              <a:spLocks noChangeArrowheads="1"/>
            </p:cNvSpPr>
            <p:nvPr/>
          </p:nvSpPr>
          <p:spPr bwMode="auto">
            <a:xfrm>
              <a:off x="7658211" y="3888276"/>
              <a:ext cx="82856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MenuItem</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7" name="Freeform 135"/>
            <p:cNvSpPr>
              <a:spLocks/>
            </p:cNvSpPr>
            <p:nvPr/>
          </p:nvSpPr>
          <p:spPr bwMode="auto">
            <a:xfrm>
              <a:off x="5210175" y="3565346"/>
              <a:ext cx="2895600" cy="317615"/>
            </a:xfrm>
            <a:custGeom>
              <a:avLst/>
              <a:gdLst/>
              <a:ahLst/>
              <a:cxnLst>
                <a:cxn ang="0">
                  <a:pos x="0" y="0"/>
                </a:cxn>
                <a:cxn ang="0">
                  <a:pos x="0" y="74"/>
                </a:cxn>
                <a:cxn ang="0">
                  <a:pos x="1360" y="74"/>
                </a:cxn>
                <a:cxn ang="0">
                  <a:pos x="1360" y="153"/>
                </a:cxn>
              </a:cxnLst>
              <a:rect l="0" t="0" r="r" b="b"/>
              <a:pathLst>
                <a:path w="1360" h="153">
                  <a:moveTo>
                    <a:pt x="0" y="0"/>
                  </a:moveTo>
                  <a:lnTo>
                    <a:pt x="0" y="74"/>
                  </a:lnTo>
                  <a:lnTo>
                    <a:pt x="1360" y="74"/>
                  </a:lnTo>
                  <a:lnTo>
                    <a:pt x="1360" y="153"/>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8" name="Freeform 136"/>
            <p:cNvSpPr>
              <a:spLocks/>
            </p:cNvSpPr>
            <p:nvPr/>
          </p:nvSpPr>
          <p:spPr bwMode="auto">
            <a:xfrm>
              <a:off x="5100383" y="341288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4" name="Rectangle 142"/>
            <p:cNvSpPr>
              <a:spLocks noChangeArrowheads="1"/>
            </p:cNvSpPr>
            <p:nvPr/>
          </p:nvSpPr>
          <p:spPr bwMode="auto">
            <a:xfrm>
              <a:off x="483023" y="4607540"/>
              <a:ext cx="993352"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Panel</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7" name="Freeform 145"/>
            <p:cNvSpPr>
              <a:spLocks/>
            </p:cNvSpPr>
            <p:nvPr/>
          </p:nvSpPr>
          <p:spPr bwMode="auto">
            <a:xfrm>
              <a:off x="906251" y="4318001"/>
              <a:ext cx="248569" cy="289540"/>
            </a:xfrm>
            <a:custGeom>
              <a:avLst/>
              <a:gdLst/>
              <a:ahLst/>
              <a:cxnLst>
                <a:cxn ang="0">
                  <a:pos x="102" y="0"/>
                </a:cxn>
                <a:cxn ang="0">
                  <a:pos x="102" y="64"/>
                </a:cxn>
                <a:cxn ang="0">
                  <a:pos x="0" y="64"/>
                </a:cxn>
                <a:cxn ang="0">
                  <a:pos x="0" y="132"/>
                </a:cxn>
              </a:cxnLst>
              <a:rect l="0" t="0" r="r" b="b"/>
              <a:pathLst>
                <a:path w="102" h="132">
                  <a:moveTo>
                    <a:pt x="102" y="0"/>
                  </a:moveTo>
                  <a:lnTo>
                    <a:pt x="102" y="64"/>
                  </a:lnTo>
                  <a:lnTo>
                    <a:pt x="0" y="64"/>
                  </a:lnTo>
                  <a:lnTo>
                    <a:pt x="0"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9" name="Freeform 147"/>
            <p:cNvSpPr>
              <a:spLocks/>
            </p:cNvSpPr>
            <p:nvPr/>
          </p:nvSpPr>
          <p:spPr bwMode="auto">
            <a:xfrm>
              <a:off x="1045158"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cxnSp>
          <p:nvCxnSpPr>
            <p:cNvPr id="65" name="Straight Connector 64"/>
            <p:cNvCxnSpPr>
              <a:stCxn id="3185" idx="0"/>
              <a:endCxn id="3185" idx="0"/>
            </p:cNvCxnSpPr>
            <p:nvPr/>
          </p:nvCxnSpPr>
          <p:spPr>
            <a:xfrm rot="5400000" flipH="1" flipV="1">
              <a:off x="5862178" y="38882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V="1">
              <a:off x="5780087" y="3802062"/>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cxnSp>
          <p:nvCxnSpPr>
            <p:cNvPr id="73" name="Straight Connector 72"/>
            <p:cNvCxnSpPr/>
            <p:nvPr/>
          </p:nvCxnSpPr>
          <p:spPr>
            <a:xfrm rot="16200000" flipV="1">
              <a:off x="6865939" y="3792536"/>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grpSp>
    </p:spTree>
    <p:extLst>
      <p:ext uri="{BB962C8B-B14F-4D97-AF65-F5344CB8AC3E}">
        <p14:creationId xmlns:p14="http://schemas.microsoft.com/office/powerpoint/2010/main" val="20805724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2590800" y="1022350"/>
            <a:ext cx="3962400" cy="730250"/>
          </a:xfrm>
          <a:prstGeom prst="rect">
            <a:avLst/>
          </a:prstGeom>
          <a:effectLst/>
        </p:spPr>
        <p:txBody>
          <a:bodyPr wrap="square" lIns="0" tIns="0" rIns="0" bIns="0" anchor="b">
            <a:spAutoFit/>
          </a:bodyPr>
          <a:lstStyle/>
          <a:p>
            <a:pPr algn="ctr">
              <a:lnSpc>
                <a:spcPct val="95000"/>
              </a:lnSpc>
            </a:pPr>
            <a:r>
              <a:rPr lang="en-US" sz="5000" dirty="0" smtClean="0"/>
              <a:t>Inheritance</a:t>
            </a:r>
            <a:endParaRPr lang="en-US" sz="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8740"/>
            <a:ext cx="4876800" cy="3930554"/>
          </a:xfrm>
          <a:prstGeom prst="rect">
            <a:avLst/>
          </a:prstGeom>
          <a:noFill/>
          <a:ln>
            <a:noFill/>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7966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697734"/>
            <a:ext cx="6858000" cy="914400"/>
          </a:xfrm>
        </p:spPr>
        <p:txBody>
          <a:bodyPr>
            <a:noAutofit/>
          </a:bodyPr>
          <a:lstStyle/>
          <a:p>
            <a:pPr algn="ctr"/>
            <a:r>
              <a:rPr lang="en-US" sz="5000" dirty="0" smtClean="0"/>
              <a:t>Cohesion and Coupling</a:t>
            </a:r>
            <a:endParaRPr lang="en-US" sz="5000" dirty="0"/>
          </a:p>
        </p:txBody>
      </p:sp>
      <p:pic>
        <p:nvPicPr>
          <p:cNvPr id="33793" name="Picture 1"/>
          <p:cNvPicPr>
            <a:picLocks noChangeAspect="1" noChangeArrowheads="1"/>
          </p:cNvPicPr>
          <p:nvPr/>
        </p:nvPicPr>
        <p:blipFill>
          <a:blip r:embed="rId2" cstate="email">
            <a:grayscl/>
            <a:extLst>
              <a:ext uri="{28A0092B-C50C-407E-A947-70E740481C1C}">
                <a14:useLocalDpi xmlns:a14="http://schemas.microsoft.com/office/drawing/2010/main" val="0"/>
              </a:ext>
            </a:extLst>
          </a:blip>
          <a:srcRect/>
          <a:stretch>
            <a:fillRect/>
          </a:stretch>
        </p:blipFill>
        <p:spPr bwMode="auto">
          <a:xfrm>
            <a:off x="2587170" y="2993134"/>
            <a:ext cx="4110037" cy="3026666"/>
          </a:xfrm>
          <a:prstGeom prst="roundRect">
            <a:avLst>
              <a:gd name="adj" fmla="val 13310"/>
            </a:avLst>
          </a:prstGeom>
          <a:ln>
            <a:noFill/>
          </a:ln>
          <a:effectLst>
            <a:softEdge rad="112500"/>
          </a:effectLst>
        </p:spPr>
      </p:pic>
    </p:spTree>
    <p:extLst>
      <p:ext uri="{BB962C8B-B14F-4D97-AF65-F5344CB8AC3E}">
        <p14:creationId xmlns:p14="http://schemas.microsoft.com/office/powerpoint/2010/main" val="665554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pPr>
              <a:lnSpc>
                <a:spcPct val="100000"/>
              </a:lnSpc>
            </a:pPr>
            <a:r>
              <a:rPr lang="en-US" dirty="0" smtClean="0"/>
              <a:t>Cohesion describes how closely all the routines in a class or all the code in a routine support a central purpose</a:t>
            </a:r>
          </a:p>
          <a:p>
            <a:pPr>
              <a:lnSpc>
                <a:spcPct val="100000"/>
              </a:lnSpc>
            </a:pPr>
            <a:r>
              <a:rPr lang="en-US" dirty="0" smtClean="0"/>
              <a:t>Cohesion must be strong</a:t>
            </a:r>
          </a:p>
          <a:p>
            <a:pPr lvl="1">
              <a:lnSpc>
                <a:spcPct val="100000"/>
              </a:lnSpc>
            </a:pPr>
            <a:r>
              <a:rPr lang="en-US" dirty="0" smtClean="0"/>
              <a:t>Well-defined abstractions keep cohesion strong</a:t>
            </a:r>
          </a:p>
          <a:p>
            <a:pPr>
              <a:lnSpc>
                <a:spcPct val="100000"/>
              </a:lnSpc>
            </a:pPr>
            <a:r>
              <a:rPr lang="en-US" dirty="0" smtClean="0"/>
              <a:t>Classes must contain strongly related functionality and aim for single purpose</a:t>
            </a:r>
          </a:p>
          <a:p>
            <a:pPr>
              <a:lnSpc>
                <a:spcPct val="100000"/>
              </a:lnSpc>
            </a:pPr>
            <a:r>
              <a:rPr lang="en-US" dirty="0" smtClean="0"/>
              <a:t>Cohesion is a useful tool for managing complexity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28774639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and Bad Cohesion</a:t>
            </a:r>
            <a:endParaRPr lang="en-US" dirty="0"/>
          </a:p>
        </p:txBody>
      </p:sp>
      <p:sp>
        <p:nvSpPr>
          <p:cNvPr id="3" name="Content Placeholder 2"/>
          <p:cNvSpPr>
            <a:spLocks noGrp="1"/>
          </p:cNvSpPr>
          <p:nvPr>
            <p:ph idx="1"/>
          </p:nvPr>
        </p:nvSpPr>
        <p:spPr/>
        <p:txBody>
          <a:bodyPr/>
          <a:lstStyle/>
          <a:p>
            <a:pPr lvl="1">
              <a:spcBef>
                <a:spcPct val="35000"/>
              </a:spcBef>
            </a:pPr>
            <a:r>
              <a:rPr lang="en-US" dirty="0" smtClean="0"/>
              <a:t>Good: hard disk, cdrom, floppy</a:t>
            </a:r>
          </a:p>
          <a:p>
            <a:pPr lvl="1">
              <a:spcBef>
                <a:spcPct val="35000"/>
              </a:spcBef>
            </a:pPr>
            <a:endParaRPr lang="en-US" dirty="0" smtClean="0"/>
          </a:p>
          <a:p>
            <a:pPr lvl="1">
              <a:spcBef>
                <a:spcPct val="35000"/>
              </a:spcBef>
            </a:pPr>
            <a:endParaRPr lang="en-US" dirty="0" smtClean="0"/>
          </a:p>
          <a:p>
            <a:pPr lvl="1">
              <a:spcBef>
                <a:spcPts val="3000"/>
              </a:spcBef>
            </a:pPr>
            <a:r>
              <a:rPr lang="en-US" dirty="0" smtClean="0"/>
              <a:t>BAD: spaghetti code</a:t>
            </a:r>
            <a:endParaRPr lang="bg-BG" dirty="0" smtClean="0"/>
          </a:p>
          <a:p>
            <a:pPr lvl="1">
              <a:spcBef>
                <a:spcPct val="35000"/>
              </a:spcBef>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5" name="Picture 23" descr="HDD"/>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6913" y="1628775"/>
            <a:ext cx="1741487" cy="1741487"/>
          </a:xfrm>
          <a:prstGeom prst="rect">
            <a:avLst/>
          </a:prstGeom>
          <a:noFill/>
        </p:spPr>
      </p:pic>
      <p:pic>
        <p:nvPicPr>
          <p:cNvPr id="9" name="Picture 19" descr="cddrive"/>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0400" y="1600200"/>
            <a:ext cx="2540001" cy="1905000"/>
          </a:xfrm>
          <a:prstGeom prst="rect">
            <a:avLst/>
          </a:prstGeom>
          <a:noFill/>
        </p:spPr>
      </p:pic>
      <p:pic>
        <p:nvPicPr>
          <p:cNvPr id="11" name="Picture 5" descr="network-woodenmodel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06377" y="4267200"/>
            <a:ext cx="2302048" cy="2082746"/>
          </a:xfrm>
          <a:prstGeom prst="roundRect">
            <a:avLst>
              <a:gd name="adj" fmla="val 9561"/>
            </a:avLst>
          </a:prstGeom>
          <a:noFill/>
          <a:ln w="9525">
            <a:noFill/>
            <a:miter lim="800000"/>
            <a:headEnd/>
            <a:tailEnd/>
          </a:ln>
        </p:spPr>
      </p:pic>
      <p:pic>
        <p:nvPicPr>
          <p:cNvPr id="2051"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91000" y="4267200"/>
            <a:ext cx="2514600" cy="2144806"/>
          </a:xfrm>
          <a:prstGeom prst="roundRect">
            <a:avLst>
              <a:gd name="adj" fmla="val 9561"/>
            </a:avLst>
          </a:prstGeom>
          <a:noFill/>
          <a:ln w="9525">
            <a:noFill/>
            <a:miter lim="800000"/>
            <a:headEnd/>
            <a:tailEnd/>
          </a:ln>
        </p:spPr>
      </p:pic>
    </p:spTree>
    <p:extLst>
      <p:ext uri="{BB962C8B-B14F-4D97-AF65-F5344CB8AC3E}">
        <p14:creationId xmlns:p14="http://schemas.microsoft.com/office/powerpoint/2010/main" val="693461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Cohesion</a:t>
            </a:r>
            <a:endParaRPr lang="en-US" dirty="0"/>
          </a:p>
        </p:txBody>
      </p:sp>
      <p:sp>
        <p:nvSpPr>
          <p:cNvPr id="3" name="Content Placeholder 2"/>
          <p:cNvSpPr>
            <a:spLocks noGrp="1"/>
          </p:cNvSpPr>
          <p:nvPr>
            <p:ph idx="1"/>
          </p:nvPr>
        </p:nvSpPr>
        <p:spPr>
          <a:xfrm>
            <a:off x="228600" y="838200"/>
            <a:ext cx="8686800" cy="5638800"/>
          </a:xfrm>
        </p:spPr>
        <p:txBody>
          <a:bodyPr/>
          <a:lstStyle/>
          <a:p>
            <a:pPr>
              <a:lnSpc>
                <a:spcPct val="100000"/>
              </a:lnSpc>
            </a:pPr>
            <a:r>
              <a:rPr lang="en-US" dirty="0" smtClean="0"/>
              <a:t>Strong cohesion example</a:t>
            </a:r>
          </a:p>
          <a:p>
            <a:pPr lvl="1">
              <a:lnSpc>
                <a:spcPct val="100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Math</a:t>
            </a:r>
            <a:r>
              <a:rPr lang="en-US" dirty="0" smtClean="0"/>
              <a:t> that has methods:</a:t>
            </a:r>
          </a:p>
          <a:p>
            <a:pPr lvl="2">
              <a:lnSpc>
                <a:spcPct val="100000"/>
              </a:lnSpc>
              <a:buNone/>
            </a:pPr>
            <a:r>
              <a:rPr lang="en-US" dirty="0" smtClean="0">
                <a:solidFill>
                  <a:schemeClr val="accent5">
                    <a:lumMod val="20000"/>
                    <a:lumOff val="80000"/>
                  </a:schemeClr>
                </a:solidFill>
                <a:latin typeface="Consolas" pitchFamily="49" charset="0"/>
                <a:cs typeface="Consolas" pitchFamily="49" charset="0"/>
              </a:rPr>
              <a:t>Sin()</a:t>
            </a:r>
            <a:r>
              <a:rPr lang="en-US" dirty="0" smtClean="0"/>
              <a:t>, </a:t>
            </a:r>
            <a:r>
              <a:rPr lang="en-US" dirty="0" smtClean="0">
                <a:solidFill>
                  <a:schemeClr val="accent5">
                    <a:lumMod val="20000"/>
                    <a:lumOff val="80000"/>
                  </a:schemeClr>
                </a:solidFill>
                <a:latin typeface="Consolas" pitchFamily="49" charset="0"/>
                <a:cs typeface="Consolas" pitchFamily="49" charset="0"/>
              </a:rPr>
              <a:t>Cos()</a:t>
            </a:r>
            <a:r>
              <a:rPr lang="en-US" dirty="0" smtClean="0"/>
              <a:t>, </a:t>
            </a:r>
            <a:r>
              <a:rPr lang="en-US" dirty="0" smtClean="0">
                <a:solidFill>
                  <a:schemeClr val="accent5">
                    <a:lumMod val="20000"/>
                    <a:lumOff val="80000"/>
                  </a:schemeClr>
                </a:solidFill>
                <a:latin typeface="Consolas" pitchFamily="49" charset="0"/>
                <a:cs typeface="Consolas" pitchFamily="49" charset="0"/>
              </a:rPr>
              <a:t>Asin()</a:t>
            </a:r>
          </a:p>
          <a:p>
            <a:pPr lvl="2">
              <a:lnSpc>
                <a:spcPct val="100000"/>
              </a:lnSpc>
              <a:buNone/>
            </a:pPr>
            <a:r>
              <a:rPr lang="en-US" dirty="0" smtClean="0">
                <a:solidFill>
                  <a:schemeClr val="accent5">
                    <a:lumMod val="20000"/>
                    <a:lumOff val="80000"/>
                  </a:schemeClr>
                </a:solidFill>
                <a:latin typeface="Consolas" pitchFamily="49" charset="0"/>
                <a:cs typeface="Consolas" pitchFamily="49" charset="0"/>
              </a:rPr>
              <a:t>Sqrt()</a:t>
            </a:r>
            <a:r>
              <a:rPr lang="en-US" dirty="0" smtClean="0"/>
              <a:t>, </a:t>
            </a:r>
            <a:r>
              <a:rPr lang="en-US" dirty="0" smtClean="0">
                <a:solidFill>
                  <a:schemeClr val="accent5">
                    <a:lumMod val="20000"/>
                    <a:lumOff val="80000"/>
                  </a:schemeClr>
                </a:solidFill>
                <a:latin typeface="Consolas" pitchFamily="49" charset="0"/>
                <a:cs typeface="Consolas" pitchFamily="49" charset="0"/>
              </a:rPr>
              <a:t>Pow()</a:t>
            </a:r>
            <a:r>
              <a:rPr lang="en-US" dirty="0" smtClean="0"/>
              <a:t>, </a:t>
            </a:r>
            <a:r>
              <a:rPr lang="en-US" dirty="0" smtClean="0">
                <a:solidFill>
                  <a:schemeClr val="accent5">
                    <a:lumMod val="20000"/>
                    <a:lumOff val="80000"/>
                  </a:schemeClr>
                </a:solidFill>
                <a:latin typeface="Consolas" pitchFamily="49" charset="0"/>
                <a:cs typeface="Consolas" pitchFamily="49" charset="0"/>
              </a:rPr>
              <a:t>Exp()</a:t>
            </a:r>
          </a:p>
          <a:p>
            <a:pPr lvl="2">
              <a:lnSpc>
                <a:spcPct val="100000"/>
              </a:lnSpc>
              <a:buNone/>
            </a:pPr>
            <a:r>
              <a:rPr lang="en-US" dirty="0" smtClean="0">
                <a:solidFill>
                  <a:schemeClr val="accent5">
                    <a:lumMod val="20000"/>
                    <a:lumOff val="80000"/>
                  </a:schemeClr>
                </a:solidFill>
                <a:latin typeface="Consolas" pitchFamily="49" charset="0"/>
                <a:cs typeface="Consolas" pitchFamily="49" charset="0"/>
              </a:rPr>
              <a:t>Math.PI</a:t>
            </a:r>
            <a:r>
              <a:rPr lang="en-US" dirty="0" smtClean="0"/>
              <a:t>, </a:t>
            </a:r>
            <a:r>
              <a:rPr lang="en-US" dirty="0" smtClean="0">
                <a:solidFill>
                  <a:schemeClr val="accent5">
                    <a:lumMod val="20000"/>
                    <a:lumOff val="80000"/>
                  </a:schemeClr>
                </a:solidFill>
                <a:latin typeface="Consolas" pitchFamily="49" charset="0"/>
                <a:cs typeface="Consolas" pitchFamily="49" charset="0"/>
              </a:rPr>
              <a:t>Math.E</a:t>
            </a:r>
            <a:endParaRPr lang="en-US"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5" name="Rectangle 5"/>
          <p:cNvSpPr>
            <a:spLocks noChangeArrowheads="1"/>
          </p:cNvSpPr>
          <p:nvPr/>
        </p:nvSpPr>
        <p:spPr bwMode="auto">
          <a:xfrm>
            <a:off x="685800" y="3886200"/>
            <a:ext cx="7772400" cy="25853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eaLnBrk="0" hangingPunct="0">
              <a:lnSpc>
                <a:spcPct val="9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eaLnBrk="0" hangingPunct="0">
              <a:lnSpc>
                <a:spcPct val="9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pic>
        <p:nvPicPr>
          <p:cNvPr id="30722" name="Picture 2" descr="http://www.space-matters.info/img/waterstrider.jpg"/>
          <p:cNvPicPr>
            <a:picLocks noChangeAspect="1" noChangeArrowheads="1"/>
          </p:cNvPicPr>
          <p:nvPr/>
        </p:nvPicPr>
        <p:blipFill>
          <a:blip r:embed="rId2" cstate="email">
            <a:grayscl/>
            <a:extLst>
              <a:ext uri="{28A0092B-C50C-407E-A947-70E740481C1C}">
                <a14:useLocalDpi xmlns:a14="http://schemas.microsoft.com/office/drawing/2010/main" val="0"/>
              </a:ext>
            </a:extLst>
          </a:blip>
          <a:srcRect/>
          <a:stretch>
            <a:fillRect/>
          </a:stretch>
        </p:blipFill>
        <p:spPr bwMode="auto">
          <a:xfrm>
            <a:off x="5987227" y="1600200"/>
            <a:ext cx="2470973" cy="1828800"/>
          </a:xfrm>
          <a:prstGeom prst="roundRect">
            <a:avLst>
              <a:gd name="adj" fmla="val 13492"/>
            </a:avLst>
          </a:prstGeom>
          <a:ln>
            <a:noFill/>
          </a:ln>
          <a:effectLst>
            <a:softEdge rad="112500"/>
          </a:effectLst>
        </p:spPr>
      </p:pic>
    </p:spTree>
    <p:extLst>
      <p:ext uri="{BB962C8B-B14F-4D97-AF65-F5344CB8AC3E}">
        <p14:creationId xmlns:p14="http://schemas.microsoft.com/office/powerpoint/2010/main" val="3261525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Cohesion</a:t>
            </a:r>
            <a:endParaRPr lang="en-US" b="0" dirty="0"/>
          </a:p>
        </p:txBody>
      </p:sp>
      <p:sp>
        <p:nvSpPr>
          <p:cNvPr id="3" name="Content Placeholder 2"/>
          <p:cNvSpPr>
            <a:spLocks noGrp="1"/>
          </p:cNvSpPr>
          <p:nvPr>
            <p:ph idx="1"/>
          </p:nvPr>
        </p:nvSpPr>
        <p:spPr/>
        <p:txBody>
          <a:bodyPr/>
          <a:lstStyle/>
          <a:p>
            <a:pPr>
              <a:lnSpc>
                <a:spcPct val="100000"/>
              </a:lnSpc>
            </a:pPr>
            <a:r>
              <a:rPr lang="en-US" dirty="0" smtClean="0"/>
              <a:t>Bad cohesion example</a:t>
            </a:r>
          </a:p>
          <a:p>
            <a:pPr lvl="1">
              <a:lnSpc>
                <a:spcPct val="100000"/>
              </a:lnSpc>
            </a:pPr>
            <a:r>
              <a:rPr lang="en-US" dirty="0" smtClean="0"/>
              <a:t> 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these methods:</a:t>
            </a:r>
          </a:p>
          <a:p>
            <a:pPr>
              <a:lnSpc>
                <a:spcPct val="100000"/>
              </a:lnSpc>
            </a:pPr>
            <a:endParaRPr lang="en-US" dirty="0" smtClean="0"/>
          </a:p>
          <a:p>
            <a:pPr>
              <a:lnSpc>
                <a:spcPct val="100000"/>
              </a:lnSpc>
              <a:buNone/>
            </a:pPr>
            <a:endParaRPr lang="en-US" dirty="0" smtClean="0"/>
          </a:p>
          <a:p>
            <a:pPr>
              <a:lnSpc>
                <a:spcPct val="100000"/>
              </a:lnSpc>
            </a:pPr>
            <a:endParaRPr lang="en-US" dirty="0" smtClean="0"/>
          </a:p>
          <a:p>
            <a:pPr>
              <a:lnSpc>
                <a:spcPct val="100000"/>
              </a:lnSpc>
            </a:pPr>
            <a:r>
              <a:rPr lang="en-US" dirty="0" smtClean="0"/>
              <a:t>Another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 name="Rectangle 6"/>
          <p:cNvSpPr>
            <a:spLocks noChangeArrowheads="1"/>
          </p:cNvSpPr>
          <p:nvPr/>
        </p:nvSpPr>
        <p:spPr bwMode="auto">
          <a:xfrm>
            <a:off x="612775" y="2438400"/>
            <a:ext cx="7920038" cy="17594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recipient, string subject, string text);</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x1, int y1, int x2, int y2)</a:t>
            </a:r>
          </a:p>
        </p:txBody>
      </p:sp>
      <p:sp>
        <p:nvSpPr>
          <p:cNvPr id="8" name="Rectangle 5"/>
          <p:cNvSpPr>
            <a:spLocks noChangeArrowheads="1"/>
          </p:cNvSpPr>
          <p:nvPr/>
        </p:nvSpPr>
        <p:spPr bwMode="auto">
          <a:xfrm>
            <a:off x="609600" y="5181600"/>
            <a:ext cx="7921625" cy="10686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Tree>
    <p:extLst>
      <p:ext uri="{BB962C8B-B14F-4D97-AF65-F5344CB8AC3E}">
        <p14:creationId xmlns:p14="http://schemas.microsoft.com/office/powerpoint/2010/main" val="1462651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pPr>
              <a:lnSpc>
                <a:spcPct val="100000"/>
              </a:lnSpc>
            </a:pPr>
            <a:r>
              <a:rPr lang="en-US" dirty="0" smtClean="0"/>
              <a:t>Coupling describes how tightly a class or routine is related to other classes or </a:t>
            </a:r>
            <a:r>
              <a:rPr lang="bg-BG" dirty="0" smtClean="0"/>
              <a:t>routines</a:t>
            </a:r>
            <a:endParaRPr lang="en-US" dirty="0" smtClean="0"/>
          </a:p>
          <a:p>
            <a:pPr>
              <a:lnSpc>
                <a:spcPct val="100000"/>
              </a:lnSpc>
            </a:pPr>
            <a:r>
              <a:rPr lang="en-US" dirty="0" smtClean="0"/>
              <a:t>Coupling must be kept loose</a:t>
            </a:r>
          </a:p>
          <a:p>
            <a:pPr lvl="1">
              <a:lnSpc>
                <a:spcPct val="100000"/>
              </a:lnSpc>
            </a:pPr>
            <a:r>
              <a:rPr lang="en-US" dirty="0" smtClean="0"/>
              <a:t>Modules must depend little on each other </a:t>
            </a:r>
          </a:p>
          <a:p>
            <a:pPr lvl="1">
              <a:lnSpc>
                <a:spcPct val="100000"/>
              </a:lnSpc>
            </a:pPr>
            <a:r>
              <a:rPr lang="en-US" dirty="0" smtClean="0"/>
              <a:t>All classes and routines must have small, direct, visible, and flexible relations to other classes and routines</a:t>
            </a:r>
          </a:p>
          <a:p>
            <a:pPr lvl="1">
              <a:lnSpc>
                <a:spcPct val="100000"/>
              </a:lnSpc>
            </a:pPr>
            <a:r>
              <a:rPr lang="en-US" dirty="0" smtClean="0"/>
              <a:t>One module must be easily used by other modules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7109160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and Tight Coupling</a:t>
            </a:r>
            <a:endParaRPr lang="en-US" dirty="0"/>
          </a:p>
        </p:txBody>
      </p:sp>
      <p:sp>
        <p:nvSpPr>
          <p:cNvPr id="3" name="Content Placeholder 2"/>
          <p:cNvSpPr>
            <a:spLocks noGrp="1"/>
          </p:cNvSpPr>
          <p:nvPr>
            <p:ph idx="1"/>
          </p:nvPr>
        </p:nvSpPr>
        <p:spPr>
          <a:xfrm>
            <a:off x="228600" y="1066800"/>
            <a:ext cx="4800600" cy="5638800"/>
          </a:xfrm>
        </p:spPr>
        <p:txBody>
          <a:bodyPr/>
          <a:lstStyle/>
          <a:p>
            <a:pPr>
              <a:spcBef>
                <a:spcPct val="35000"/>
              </a:spcBef>
              <a:tabLst>
                <a:tab pos="5200650" algn="l"/>
              </a:tabLst>
            </a:pPr>
            <a:r>
              <a:rPr lang="en-US" sz="2800" dirty="0" smtClean="0"/>
              <a:t>Loose Coupling:</a:t>
            </a:r>
          </a:p>
          <a:p>
            <a:pPr lvl="1">
              <a:spcBef>
                <a:spcPct val="35000"/>
              </a:spcBef>
              <a:tabLst>
                <a:tab pos="5200650" algn="l"/>
              </a:tabLst>
            </a:pPr>
            <a:r>
              <a:rPr lang="en-US" sz="2600" dirty="0" smtClean="0"/>
              <a:t>Easily replace old HDD</a:t>
            </a:r>
          </a:p>
          <a:p>
            <a:pPr lvl="1">
              <a:spcBef>
                <a:spcPct val="35000"/>
              </a:spcBef>
              <a:tabLst>
                <a:tab pos="5200650" algn="l"/>
              </a:tabLst>
            </a:pPr>
            <a:r>
              <a:rPr lang="en-US" sz="2600" dirty="0" smtClean="0"/>
              <a:t>Easily place this HDD to another motherboard</a:t>
            </a:r>
          </a:p>
          <a:p>
            <a:pPr lvl="1">
              <a:spcBef>
                <a:spcPts val="0"/>
              </a:spcBef>
              <a:spcAft>
                <a:spcPts val="0"/>
              </a:spcAft>
              <a:buNone/>
              <a:tabLst>
                <a:tab pos="5200650" algn="l"/>
              </a:tabLst>
            </a:pPr>
            <a:endParaRPr lang="en-US" sz="2600" dirty="0" smtClean="0"/>
          </a:p>
          <a:p>
            <a:pPr>
              <a:spcBef>
                <a:spcPct val="35000"/>
              </a:spcBef>
              <a:tabLst>
                <a:tab pos="5200650" algn="l"/>
              </a:tabLst>
            </a:pPr>
            <a:r>
              <a:rPr lang="en-US" sz="2800" dirty="0" smtClean="0"/>
              <a:t>Tight Coupling:</a:t>
            </a:r>
          </a:p>
          <a:p>
            <a:pPr lvl="1">
              <a:spcBef>
                <a:spcPct val="35000"/>
              </a:spcBef>
              <a:tabLst>
                <a:tab pos="5200650" algn="l"/>
              </a:tabLst>
            </a:pPr>
            <a:r>
              <a:rPr lang="en-US" sz="2600" dirty="0" smtClean="0"/>
              <a:t>Where is the video adapter?</a:t>
            </a:r>
          </a:p>
          <a:p>
            <a:pPr lvl="1">
              <a:spcBef>
                <a:spcPct val="35000"/>
              </a:spcBef>
              <a:tabLst>
                <a:tab pos="5200650" algn="l"/>
              </a:tabLst>
            </a:pPr>
            <a:r>
              <a:rPr lang="en-US" sz="2600" dirty="0" smtClean="0"/>
              <a:t>Can you change the video controller?</a:t>
            </a:r>
            <a:endParaRPr lang="bg-BG" sz="2600" dirty="0" smtClean="0"/>
          </a:p>
          <a:p>
            <a:pPr lvl="1">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pic>
        <p:nvPicPr>
          <p:cNvPr id="5" name="Picture 13" descr="SATA-hd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196975"/>
            <a:ext cx="2571750" cy="2232025"/>
          </a:xfrm>
          <a:prstGeom prst="roundRect">
            <a:avLst>
              <a:gd name="adj" fmla="val 3438"/>
            </a:avLst>
          </a:prstGeom>
          <a:noFill/>
        </p:spPr>
      </p:pic>
      <p:pic>
        <p:nvPicPr>
          <p:cNvPr id="6" name="Picture 11" descr="termek_26666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67338" y="3810000"/>
            <a:ext cx="3167062" cy="2668588"/>
          </a:xfrm>
          <a:prstGeom prst="roundRect">
            <a:avLst>
              <a:gd name="adj" fmla="val 3438"/>
            </a:avLst>
          </a:prstGeom>
          <a:noFill/>
        </p:spPr>
      </p:pic>
    </p:spTree>
    <p:extLst>
      <p:ext uri="{BB962C8B-B14F-4D97-AF65-F5344CB8AC3E}">
        <p14:creationId xmlns:p14="http://schemas.microsoft.com/office/powerpoint/2010/main" val="2080419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a:t>
            </a:r>
            <a:r>
              <a:rPr lang="en-US" smtClean="0"/>
              <a:t>Coupling – Example</a:t>
            </a:r>
            <a:endParaRPr lang="en-US" dirty="0"/>
          </a:p>
        </p:txBody>
      </p:sp>
      <p:sp>
        <p:nvSpPr>
          <p:cNvPr id="7" name="Rectangle 5"/>
          <p:cNvSpPr>
            <a:spLocks noGrp="1" noChangeArrowheads="1"/>
          </p:cNvSpPr>
          <p:nvPr>
            <p:ph idx="1"/>
          </p:nvPr>
        </p:nvSpPr>
        <p:spPr bwMode="auto">
          <a:xfrm>
            <a:off x="457200" y="920889"/>
            <a:ext cx="8229600" cy="55553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class Report</a:t>
            </a:r>
          </a:p>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public bool LoadFromFile(string fileName) {…}</a:t>
            </a:r>
          </a:p>
          <a:p>
            <a:pPr marL="0" marR="0" lvl="0" indent="0" defTabSz="914400" latinLnBrk="0">
              <a:lnSpc>
                <a:spcPct val="100000"/>
              </a:lnSpc>
              <a:spcBef>
                <a:spcPts val="1200"/>
              </a:spcBef>
              <a:spcAft>
                <a:spcPct val="0"/>
              </a:spcAft>
              <a:buFontTx/>
              <a:buNone/>
              <a:tabLst/>
              <a:defRPr/>
            </a:pPr>
            <a:r>
              <a:rPr lang="en-US" sz="2000" noProof="1" smtClean="0">
                <a:solidFill>
                  <a:srgbClr val="8CF4F2"/>
                </a:solidFill>
                <a:latin typeface="Consolas" pitchFamily="49" charset="0"/>
                <a:cs typeface="Consolas" pitchFamily="49" charset="0"/>
              </a:rPr>
              <a:t>    public bool SaveToFile(string fileName) {…}</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1200"/>
              </a:spcBef>
              <a:spcAft>
                <a:spcPct val="0"/>
              </a:spcAft>
              <a:buFontTx/>
              <a:buNone/>
              <a:tabLst/>
              <a:defRPr/>
            </a:pPr>
            <a:r>
              <a:rPr lang="en-US" sz="2000" noProof="1" smtClean="0">
                <a:solidFill>
                  <a:srgbClr val="8CF4F2"/>
                </a:solidFill>
                <a:latin typeface="Consolas" pitchFamily="49" charset="0"/>
                <a:cs typeface="Consolas" pitchFamily="49" charset="0"/>
              </a:rPr>
              <a:t>class Printer</a:t>
            </a:r>
          </a:p>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public static int Print(Report report) {…}</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1200"/>
              </a:spcBef>
              <a:spcAft>
                <a:spcPct val="0"/>
              </a:spcAft>
              <a:buFontTx/>
              <a:buNone/>
              <a:tabLst/>
              <a:defRPr/>
            </a:pPr>
            <a:r>
              <a:rPr lang="en-US" sz="2000" noProof="1" smtClean="0">
                <a:solidFill>
                  <a:srgbClr val="8CF4F2"/>
                </a:solidFill>
                <a:latin typeface="Consolas" pitchFamily="49" charset="0"/>
                <a:cs typeface="Consolas" pitchFamily="49" charset="0"/>
              </a:rPr>
              <a:t>class Program</a:t>
            </a:r>
          </a:p>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static void Main()</a:t>
            </a:r>
          </a:p>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Report myReport = new Report();          </a:t>
            </a:r>
          </a:p>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myReport.LoadFromFile("C:\\DailyReport.rep");</a:t>
            </a:r>
          </a:p>
          <a:p>
            <a:pPr marL="0" marR="0" lvl="0" indent="0" defTabSz="914400" latinLnBrk="0">
              <a:lnSpc>
                <a:spcPct val="100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Printer.Print(myReport);</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    }</a:t>
            </a:r>
          </a:p>
          <a:p>
            <a:pPr marL="0" marR="0" lvl="0" indent="0" defTabSz="914400" latinLnBrk="0">
              <a:lnSpc>
                <a:spcPct val="75000"/>
              </a:lnSpc>
              <a:spcBef>
                <a:spcPts val="0"/>
              </a:spcBef>
              <a:spcAft>
                <a:spcPct val="0"/>
              </a:spcAft>
              <a:buFontTx/>
              <a:buNone/>
              <a:tabLst/>
              <a:defRPr/>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274179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a:t>
            </a:r>
            <a:r>
              <a:rPr lang="en-US" smtClean="0"/>
              <a:t>Coupling – Example</a:t>
            </a:r>
            <a:endParaRPr lang="en-US" dirty="0"/>
          </a:p>
        </p:txBody>
      </p:sp>
      <p:sp>
        <p:nvSpPr>
          <p:cNvPr id="6" name="Content Placeholder 5"/>
          <p:cNvSpPr>
            <a:spLocks noGrp="1" noChangeArrowheads="1"/>
          </p:cNvSpPr>
          <p:nvPr>
            <p:ph idx="1"/>
          </p:nvPr>
        </p:nvSpPr>
        <p:spPr bwMode="auto">
          <a:xfrm>
            <a:off x="381000" y="900909"/>
            <a:ext cx="8382000" cy="57284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class MathParams</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public static double operand;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public static double result;</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100000"/>
              </a:lnSpc>
              <a:spcAft>
                <a:spcPct val="0"/>
              </a:spcAft>
              <a:buNone/>
              <a:tabLst/>
            </a:pPr>
            <a:r>
              <a:rPr lang="en-US" sz="1900" noProof="1" smtClean="0">
                <a:solidFill>
                  <a:srgbClr val="8CF4F2"/>
                </a:solidFill>
                <a:latin typeface="Consolas" pitchFamily="49" charset="0"/>
                <a:cs typeface="Consolas" pitchFamily="49" charset="0"/>
              </a:rPr>
              <a:t>class MathUtil</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public static void Sqrt()</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MathParams.result = CalcSqrt(MathParams.operand);</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100000"/>
              </a:lnSpc>
              <a:spcAft>
                <a:spcPct val="0"/>
              </a:spcAft>
              <a:buNone/>
              <a:tabLst/>
            </a:pPr>
            <a:r>
              <a:rPr lang="en-US" sz="1900" noProof="1" smtClean="0">
                <a:solidFill>
                  <a:srgbClr val="8CF4F2"/>
                </a:solidFill>
                <a:latin typeface="Consolas" pitchFamily="49" charset="0"/>
                <a:cs typeface="Consolas" pitchFamily="49" charset="0"/>
              </a:rPr>
              <a:t>class MainClass</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MathParams.operand = 64;</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MathUtil.Sqrt();</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Console.WriteLine(MathParams.result);</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17609369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Code</a:t>
            </a:r>
            <a:endParaRPr lang="en-US" dirty="0"/>
          </a:p>
        </p:txBody>
      </p:sp>
      <p:sp>
        <p:nvSpPr>
          <p:cNvPr id="3" name="Content Placeholder 2"/>
          <p:cNvSpPr>
            <a:spLocks noGrp="1"/>
          </p:cNvSpPr>
          <p:nvPr>
            <p:ph idx="1"/>
          </p:nvPr>
        </p:nvSpPr>
        <p:spPr>
          <a:xfrm>
            <a:off x="228600" y="914400"/>
            <a:ext cx="8686800" cy="609600"/>
          </a:xfrm>
        </p:spPr>
        <p:txBody>
          <a:bodyPr/>
          <a:lstStyle/>
          <a:p>
            <a:r>
              <a:rPr lang="en-US" sz="3000" dirty="0" smtClean="0"/>
              <a:t>Combination of bad cohesion and tight coupling: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 name="Rectangle 4"/>
          <p:cNvSpPr>
            <a:spLocks noChangeArrowheads="1"/>
          </p:cNvSpPr>
          <p:nvPr/>
        </p:nvSpPr>
        <p:spPr bwMode="auto">
          <a:xfrm>
            <a:off x="685800" y="1749348"/>
            <a:ext cx="7799388" cy="44990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26880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381000" y="1066800"/>
            <a:ext cx="8382000" cy="5638800"/>
          </a:xfrm>
        </p:spPr>
        <p:txBody>
          <a:bodyPr/>
          <a:lstStyle/>
          <a:p>
            <a:pPr>
              <a:lnSpc>
                <a:spcPct val="100000"/>
              </a:lnSpc>
            </a:pPr>
            <a:r>
              <a:rPr lang="en-US" dirty="0" smtClean="0"/>
              <a:t>Classes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pPr>
            <a:r>
              <a:rPr lang="en-US" dirty="0" smtClean="0"/>
              <a:t>Interfaces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990601" y="3059668"/>
            <a:ext cx="70929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 }</a:t>
            </a:r>
          </a:p>
        </p:txBody>
      </p:sp>
      <p:sp>
        <p:nvSpPr>
          <p:cNvPr id="7" name="Rectangle 4"/>
          <p:cNvSpPr>
            <a:spLocks noChangeArrowheads="1"/>
          </p:cNvSpPr>
          <p:nvPr/>
        </p:nvSpPr>
        <p:spPr bwMode="auto">
          <a:xfrm>
            <a:off x="995363" y="5574268"/>
            <a:ext cx="70929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 }</a:t>
            </a:r>
          </a:p>
        </p:txBody>
      </p:sp>
    </p:spTree>
    <p:extLst>
      <p:ext uri="{BB962C8B-B14F-4D97-AF65-F5344CB8AC3E}">
        <p14:creationId xmlns:p14="http://schemas.microsoft.com/office/powerpoint/2010/main" val="10695334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OOP fundamental principals are: inheritance, encapsulation, abstraction, polymorphism</a:t>
            </a:r>
          </a:p>
          <a:p>
            <a:pPr lvl="1">
              <a:lnSpc>
                <a:spcPct val="100000"/>
              </a:lnSpc>
            </a:pPr>
            <a:r>
              <a:rPr lang="en-US" sz="2800" dirty="0" smtClean="0"/>
              <a:t>Inheritance allows inheriting members from another class</a:t>
            </a:r>
          </a:p>
          <a:p>
            <a:pPr lvl="1">
              <a:lnSpc>
                <a:spcPct val="100000"/>
              </a:lnSpc>
            </a:pPr>
            <a:r>
              <a:rPr lang="en-US" sz="2800" dirty="0" smtClean="0"/>
              <a:t>Abstraction and encapsulation hide internal data and allow working through abstract interface</a:t>
            </a:r>
          </a:p>
          <a:p>
            <a:pPr lvl="1">
              <a:lnSpc>
                <a:spcPct val="100000"/>
              </a:lnSpc>
            </a:pPr>
            <a:r>
              <a:rPr lang="en-US" sz="2800" dirty="0" smtClean="0"/>
              <a:t>Polymorphism allows working with objects through their parent interface and invoke abstract actions</a:t>
            </a:r>
          </a:p>
          <a:p>
            <a:pPr>
              <a:lnSpc>
                <a:spcPct val="100000"/>
              </a:lnSpc>
            </a:pPr>
            <a:r>
              <a:rPr lang="en-US" sz="3000" dirty="0" smtClean="0"/>
              <a:t>Strong cohesion and loose coupling avoid spaghetti code</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10042419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533400"/>
            <a:ext cx="7086600" cy="838200"/>
          </a:xfrm>
        </p:spPr>
        <p:txBody>
          <a:bodyPr/>
          <a:lstStyle/>
          <a:p>
            <a:pPr lvl="0"/>
            <a:r>
              <a:rPr lang="en-US" sz="3200" dirty="0">
                <a:effectLst>
                  <a:outerShdw blurRad="38100" dist="38100" dir="2700000" algn="tl">
                    <a:srgbClr val="000000">
                      <a:alpha val="43137"/>
                    </a:srgbClr>
                  </a:outerShdw>
                  <a:reflection blurRad="6350" stA="55000" endA="300" endPos="45500" dir="5400000" sy="-100000" algn="bl" rotWithShape="0"/>
                </a:effectLst>
              </a:rPr>
              <a:t>Object-Oriented Programming Fundamental Concepts</a:t>
            </a:r>
            <a:r>
              <a:rPr lang="bg-BG" sz="3200" dirty="0">
                <a:effectLst>
                  <a:outerShdw blurRad="38100" dist="38100" dir="2700000" algn="tl">
                    <a:srgbClr val="000000">
                      <a:alpha val="43137"/>
                    </a:srgbClr>
                  </a:outerShdw>
                  <a:reflection blurRad="6350" stA="55000" endA="300" endPos="45500" dir="5400000" sy="-100000" algn="bl" rotWithShape="0"/>
                </a:effectLst>
              </a:rPr>
              <a:t/>
            </a:r>
            <a:br>
              <a:rPr lang="bg-BG" sz="3200" dirty="0">
                <a:effectLst>
                  <a:outerShdw blurRad="38100" dist="38100" dir="2700000" algn="tl">
                    <a:srgbClr val="000000">
                      <a:alpha val="43137"/>
                    </a:srgbClr>
                  </a:outerShdw>
                  <a:reflection blurRad="6350" stA="55000" endA="300" endPos="45500" dir="5400000" sy="-100000" algn="bl" rotWithShape="0"/>
                </a:effectLst>
              </a:rPr>
            </a:br>
            <a:endParaRPr lang="en-US" sz="3200" dirty="0"/>
          </a:p>
        </p:txBody>
      </p:sp>
      <p:sp>
        <p:nvSpPr>
          <p:cNvPr id="6" name="Text Placeholder 5"/>
          <p:cNvSpPr>
            <a:spLocks noGrp="1"/>
          </p:cNvSpPr>
          <p:nvPr>
            <p:ph type="body" sz="quarter" idx="10"/>
          </p:nvPr>
        </p:nvSpPr>
        <p:spPr>
          <a:xfrm>
            <a:off x="6115915" y="6400801"/>
            <a:ext cx="2909772" cy="457200"/>
          </a:xfrm>
        </p:spPr>
        <p:txBody>
          <a:bodyPr/>
          <a:lstStyle/>
          <a:p>
            <a:r>
              <a:rPr lang="en-US" dirty="0">
                <a:hlinkClick r:id="rId2"/>
              </a:rPr>
              <a:t>http://academy.telerik.com</a:t>
            </a:r>
            <a:endParaRPr lang="en-US" dirty="0"/>
          </a:p>
          <a:p>
            <a:endParaRPr lang="en-US" dirty="0"/>
          </a:p>
        </p:txBody>
      </p:sp>
    </p:spTree>
    <p:extLst>
      <p:ext uri="{BB962C8B-B14F-4D97-AF65-F5344CB8AC3E}">
        <p14:creationId xmlns:p14="http://schemas.microsoft.com/office/powerpoint/2010/main" val="34693824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school.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62</a:t>
            </a:fld>
            <a:endParaRPr lang="en-US" sz="1100" dirty="0"/>
          </a:p>
        </p:txBody>
      </p:sp>
    </p:spTree>
    <p:extLst>
      <p:ext uri="{BB962C8B-B14F-4D97-AF65-F5344CB8AC3E}">
        <p14:creationId xmlns:p14="http://schemas.microsoft.com/office/powerpoint/2010/main" val="423737532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field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work-hours per day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an array of 10 students and sort them by grade in ascending order. Initialize an array of 10 workers and sort them by money per hour in descending order.</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63</a:t>
            </a:fld>
            <a:endParaRPr lang="en-US" sz="1100" dirty="0"/>
          </a:p>
        </p:txBody>
      </p:sp>
    </p:spTree>
    <p:extLst>
      <p:ext uri="{BB962C8B-B14F-4D97-AF65-F5344CB8AC3E}">
        <p14:creationId xmlns:p14="http://schemas.microsoft.com/office/powerpoint/2010/main" val="31340225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 (3)</a:t>
            </a:r>
            <a:endParaRPr lang="bg-BG" sz="4000" dirty="0"/>
          </a:p>
        </p:txBody>
      </p:sp>
      <p:sp>
        <p:nvSpPr>
          <p:cNvPr id="594947" name="Rectangle 3"/>
          <p:cNvSpPr>
            <a:spLocks noGrp="1" noChangeArrowheads="1"/>
          </p:cNvSpPr>
          <p:nvPr>
            <p:ph idx="1"/>
          </p:nvPr>
        </p:nvSpPr>
        <p:spPr>
          <a:xfrm>
            <a:off x="228600" y="990600"/>
            <a:ext cx="8763000" cy="5715000"/>
          </a:xfrm>
          <a:prstGeom prst="rect">
            <a:avLst/>
          </a:prstGeom>
        </p:spPr>
        <p:txBody>
          <a:bodyPr/>
          <a:lstStyle/>
          <a:p>
            <a:pPr marL="446088" indent="-446088">
              <a:lnSpc>
                <a:spcPct val="100000"/>
              </a:lnSpc>
              <a:buFont typeface="+mj-lt"/>
              <a:buAutoNum type="arabicPeriod" startAt="3"/>
              <a:tabLst/>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Shape</a:t>
            </a:r>
            <a:r>
              <a:rPr lang="en-US" sz="2800" dirty="0" smtClean="0"/>
              <a:t> with only one abstract method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and fields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Define two new classes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that implement the </a:t>
            </a:r>
            <a:r>
              <a:rPr lang="en-US" sz="2800" dirty="0" smtClean="0">
                <a:solidFill>
                  <a:schemeClr val="accent5">
                    <a:lumMod val="20000"/>
                    <a:lumOff val="80000"/>
                  </a:schemeClr>
                </a:solidFill>
                <a:latin typeface="Consolas" pitchFamily="49" charset="0"/>
                <a:cs typeface="Consolas" pitchFamily="49" charset="0"/>
              </a:rPr>
              <a:t>virtual</a:t>
            </a:r>
            <a:r>
              <a:rPr lang="en-US" sz="2800" dirty="0" smtClean="0"/>
              <a:t> method and return the surface of the figure (height*width for rectangle and height*width/2 for triangle). Define class </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and suitable constructor so that on initialization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must be kept equal to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implement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method. Write a program that tests the behavior of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method for different shapes</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stored in an array.</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64</a:t>
            </a:fld>
            <a:endParaRPr lang="en-US" sz="1100" dirty="0"/>
          </a:p>
        </p:txBody>
      </p:sp>
    </p:spTree>
    <p:extLst>
      <p:ext uri="{BB962C8B-B14F-4D97-AF65-F5344CB8AC3E}">
        <p14:creationId xmlns:p14="http://schemas.microsoft.com/office/powerpoint/2010/main" val="241691361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 (4)</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lnSpc>
                <a:spcPct val="100000"/>
              </a:lnSpc>
              <a:buFont typeface="+mj-lt"/>
              <a:buAutoNum type="arabicPeriod" startAt="4"/>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suitable constructors and methods according to the following rules: all of this are Animals. Kittens and tomcats are cats. All animals are described by age, name and sex. Kittens can be only female and tomcats can be only male. Each animal produce a sound. Create arrays of different kinds of animals and calculate the average age of each kind of animal using static methods. Create static method in the animal class that identifies the animal by its sound.</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65</a:t>
            </a:fld>
            <a:endParaRPr lang="en-US" sz="1100" dirty="0"/>
          </a:p>
        </p:txBody>
      </p:sp>
    </p:spTree>
    <p:extLst>
      <p:ext uri="{BB962C8B-B14F-4D97-AF65-F5344CB8AC3E}">
        <p14:creationId xmlns:p14="http://schemas.microsoft.com/office/powerpoint/2010/main" val="315330072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3" name="Content Placeholder 2"/>
          <p:cNvSpPr>
            <a:spLocks noGrp="1"/>
          </p:cNvSpPr>
          <p:nvPr>
            <p:ph idx="1"/>
          </p:nvPr>
        </p:nvSpPr>
        <p:spPr/>
        <p:txBody>
          <a:bodyPr/>
          <a:lstStyle/>
          <a:p>
            <a:pPr marL="446088" indent="-446088">
              <a:lnSpc>
                <a:spcPct val="100000"/>
              </a:lnSpc>
              <a:buFont typeface="+mj-lt"/>
              <a:buAutoNum type="arabicPeriod" startAt="5"/>
              <a:tabLst/>
            </a:pPr>
            <a:r>
              <a:rPr lang="en-US" sz="2800" dirty="0" smtClean="0">
                <a:solidFill>
                  <a:schemeClr val="tx2">
                    <a:lumMod val="75000"/>
                  </a:schemeClr>
                </a:solidFill>
              </a:rPr>
              <a:t> </a:t>
            </a:r>
            <a:r>
              <a:rPr lang="en-US" sz="2800" dirty="0" smtClean="0"/>
              <a:t>A bank holds different types of accounts for its customers: deposit accounts, loan accounts and mortgage accounts. Customers could be individuals or companies.</a:t>
            </a:r>
          </a:p>
          <a:p>
            <a:pPr marL="446088" indent="-446088">
              <a:lnSpc>
                <a:spcPct val="100000"/>
              </a:lnSpc>
              <a:buNone/>
              <a:tabLst/>
            </a:pPr>
            <a:r>
              <a:rPr lang="en-US" sz="2800" dirty="0" smtClean="0"/>
              <a:t>	All accounts have customer, balance and interest rate (monthly based). Deposit accounts are allowed to deposit and with draw money. Loan and mortgage accounts can only deposit money.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Tree>
    <p:extLst>
      <p:ext uri="{BB962C8B-B14F-4D97-AF65-F5344CB8AC3E}">
        <p14:creationId xmlns:p14="http://schemas.microsoft.com/office/powerpoint/2010/main" val="3740655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3" name="Content Placeholder 2"/>
          <p:cNvSpPr>
            <a:spLocks noGrp="1"/>
          </p:cNvSpPr>
          <p:nvPr>
            <p:ph idx="1"/>
          </p:nvPr>
        </p:nvSpPr>
        <p:spPr>
          <a:xfrm>
            <a:off x="228600" y="990600"/>
            <a:ext cx="8686800" cy="5715000"/>
          </a:xfrm>
        </p:spPr>
        <p:txBody>
          <a:bodyPr/>
          <a:lstStyle/>
          <a:p>
            <a:pPr marL="446088" indent="0">
              <a:lnSpc>
                <a:spcPct val="100000"/>
              </a:lnSpc>
              <a:buFontTx/>
              <a:buNone/>
              <a:tabLst/>
            </a:pPr>
            <a:r>
              <a:rPr lang="en-US" sz="2800" dirty="0" smtClean="0"/>
              <a:t>All accounts can calculate their interest amount for a given period (in months). In the common case its is calculated as follows: number_of_months * interest_rate.</a:t>
            </a:r>
          </a:p>
          <a:p>
            <a:pPr marL="446088" indent="0">
              <a:lnSpc>
                <a:spcPct val="100000"/>
              </a:lnSpc>
              <a:buFontTx/>
              <a:buNone/>
              <a:tabLst/>
            </a:pPr>
            <a:r>
              <a:rPr lang="en-US" sz="2800" dirty="0" smtClean="0"/>
              <a:t>Loan accounts have no interest for the first 3 months if are held by individuals and for the first 2 months if are held by a company.</a:t>
            </a:r>
          </a:p>
          <a:p>
            <a:pPr marL="446088" indent="0">
              <a:lnSpc>
                <a:spcPct val="100000"/>
              </a:lnSpc>
              <a:buFontTx/>
              <a:buNone/>
              <a:tabLst/>
            </a:pPr>
            <a:r>
              <a:rPr lang="en-US" sz="2800" dirty="0" smtClean="0"/>
              <a:t>Deposit accounts have no interest if their balance is positive and less than 1000.</a:t>
            </a:r>
          </a:p>
          <a:p>
            <a:pPr marL="446088" indent="0">
              <a:lnSpc>
                <a:spcPct val="100000"/>
              </a:lnSpc>
              <a:buFontTx/>
              <a:buNone/>
              <a:tabLst/>
            </a:pPr>
            <a:r>
              <a:rPr lang="en-US" sz="2800" dirty="0" smtClean="0"/>
              <a:t>Mortgage accounts have ½ interest for the first 12 months for companies and no interest for the first 6 months for individuals.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Tree>
    <p:extLst>
      <p:ext uri="{BB962C8B-B14F-4D97-AF65-F5344CB8AC3E}">
        <p14:creationId xmlns:p14="http://schemas.microsoft.com/office/powerpoint/2010/main" val="22541967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3" name="Content Placeholder 2"/>
          <p:cNvSpPr>
            <a:spLocks noGrp="1"/>
          </p:cNvSpPr>
          <p:nvPr>
            <p:ph idx="1"/>
          </p:nvPr>
        </p:nvSpPr>
        <p:spPr/>
        <p:txBody>
          <a:bodyPr/>
          <a:lstStyle/>
          <a:p>
            <a:pPr marL="446088" lvl="1" indent="-446088">
              <a:lnSpc>
                <a:spcPct val="100000"/>
              </a:lnSpc>
              <a:buNone/>
            </a:pPr>
            <a:r>
              <a:rPr lang="en-US" sz="2800" dirty="0" smtClean="0"/>
              <a:t>       Your task is to write a program to model the bank system by classes and interfaces. You should identify the classes, interfaces, base classes and abstract actions and implement the calculation of the interest functionality.</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extLst>
      <p:ext uri="{BB962C8B-B14F-4D97-AF65-F5344CB8AC3E}">
        <p14:creationId xmlns:p14="http://schemas.microsoft.com/office/powerpoint/2010/main" val="32163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Fundamentals of C# Programming</a:t>
            </a:r>
            <a:br>
              <a:rPr lang="en-US" dirty="0" smtClean="0"/>
            </a:br>
            <a:r>
              <a:rPr lang="en-US" dirty="0" smtClean="0"/>
              <a:t>Course</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csharpfundamentals.telerik.com </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hlinkClick r:id="rId2" tooltip="C# Fundamentals course"/>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087679" y="1066800"/>
            <a:ext cx="1581975"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98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228600"/>
            <a:ext cx="7086600" cy="914400"/>
          </a:xfrm>
          <a:prstGeom prst="rect">
            <a:avLst/>
          </a:prstGeom>
        </p:spPr>
        <p:txBody>
          <a:bodyPr anchor="ctr" anchorCtr="0"/>
          <a:lstStyle/>
          <a:p>
            <a:pPr>
              <a:lnSpc>
                <a:spcPts val="4000"/>
              </a:lnSpc>
              <a:defRPr/>
            </a:pPr>
            <a:r>
              <a:rPr lang="en-US" sz="400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a:solidFill>
                  <a:srgbClr val="EBFFD2"/>
                </a:solidFill>
              </a:rPr>
              <a:t>class</a:t>
            </a: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10629362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effectLst>
                  <a:reflection blurRad="6350" stA="55000" endA="300" endPos="45500" dir="5400000" sy="-100000" algn="bl" rotWithShape="0"/>
                </a:effectLst>
              </a:rPr>
              <a:t>Types of Inheritance</a:t>
            </a:r>
            <a:endParaRPr lang="bg-BG" sz="4000" dirty="0">
              <a:effectLst>
                <a:reflection blurRad="6350" stA="55000" endA="300" endPos="45500" dir="5400000" sy="-100000" algn="bl" rotWithShape="0"/>
              </a:effectLst>
            </a:endParaRPr>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11768288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715000"/>
          </a:xfrm>
          <a:prstGeom prst="rect">
            <a:avLst/>
          </a:prstGeom>
        </p:spPr>
        <p:txBody>
          <a:bodyPr/>
          <a:lstStyle/>
          <a:p>
            <a:pPr>
              <a:lnSpc>
                <a:spcPct val="100000"/>
              </a:lnSpc>
            </a:pPr>
            <a:r>
              <a:rPr lang="en-US" noProof="1">
                <a:solidFill>
                  <a:srgbClr val="EBFFD2"/>
                </a:solidFill>
              </a:rPr>
              <a:t>Inheritance has a lot of benefits</a:t>
            </a:r>
          </a:p>
          <a:p>
            <a:pPr lvl="1">
              <a:lnSpc>
                <a:spcPct val="100000"/>
              </a:lnSpc>
              <a:buClr>
                <a:srgbClr val="8FD600"/>
              </a:buClr>
            </a:pPr>
            <a:r>
              <a:rPr lang="en-US" noProof="1">
                <a:solidFill>
                  <a:schemeClr val="tx1">
                    <a:lumMod val="40000"/>
                    <a:lumOff val="60000"/>
                  </a:schemeClr>
                </a:solidFill>
              </a:rPr>
              <a:t>Extensibility </a:t>
            </a:r>
          </a:p>
          <a:p>
            <a:pPr lvl="1">
              <a:lnSpc>
                <a:spcPct val="100000"/>
              </a:lnSpc>
              <a:buClr>
                <a:srgbClr val="8FD600"/>
              </a:buClr>
            </a:pPr>
            <a:r>
              <a:rPr lang="en-US" noProof="1">
                <a:solidFill>
                  <a:schemeClr val="tx1">
                    <a:lumMod val="40000"/>
                    <a:lumOff val="60000"/>
                  </a:schemeClr>
                </a:solidFill>
              </a:rPr>
              <a:t>Reusability</a:t>
            </a:r>
          </a:p>
          <a:p>
            <a:pPr lvl="1">
              <a:lnSpc>
                <a:spcPct val="100000"/>
              </a:lnSpc>
              <a:buClr>
                <a:srgbClr val="8FD600"/>
              </a:buClr>
            </a:pPr>
            <a:r>
              <a:rPr lang="en-US" noProof="1">
                <a:solidFill>
                  <a:schemeClr val="tx1">
                    <a:lumMod val="40000"/>
                    <a:lumOff val="60000"/>
                  </a:schemeClr>
                </a:solidFill>
              </a:rPr>
              <a:t>Provides abstraction</a:t>
            </a:r>
          </a:p>
          <a:p>
            <a:pPr lvl="1">
              <a:lnSpc>
                <a:spcPct val="100000"/>
              </a:lnSpc>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pPr>
              <a:lnSpc>
                <a:spcPct val="100000"/>
              </a:lnSpc>
            </a:pPr>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lnSpc>
                <a:spcPct val="100000"/>
              </a:lnSpc>
            </a:pPr>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pPr>
              <a:lnSpc>
                <a:spcPct val="100000"/>
              </a:lnSpc>
            </a:pPr>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lnSpc>
                <a:spcPct val="100000"/>
              </a:lnSpc>
            </a:pPr>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3600" y="16645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101426668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1545</TotalTime>
  <Words>3926</Words>
  <Application>Microsoft Office PowerPoint</Application>
  <PresentationFormat>On-screen Show (4:3)</PresentationFormat>
  <Paragraphs>701</Paragraphs>
  <Slides>69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Calibri</vt:lpstr>
      <vt:lpstr>Cambria</vt:lpstr>
      <vt:lpstr>Consolas</vt:lpstr>
      <vt:lpstr>Corbel</vt:lpstr>
      <vt:lpstr>Courier New</vt:lpstr>
      <vt:lpstr>Wingdings</vt:lpstr>
      <vt:lpstr>Wingdings 2</vt:lpstr>
      <vt:lpstr>Telerik Academy</vt:lpstr>
      <vt:lpstr>Object-Oriented Programming Fundamental Concepts</vt:lpstr>
      <vt:lpstr>Contents</vt:lpstr>
      <vt:lpstr>Fundamental Principles of OOP</vt:lpstr>
      <vt:lpstr>Fundamental Principles of OOP</vt:lpstr>
      <vt:lpstr>Inheritance</vt:lpstr>
      <vt:lpstr>Classes and Interfaces</vt:lpstr>
      <vt:lpstr>Inheritance</vt:lpstr>
      <vt:lpstr>Types of Inheritance</vt:lpstr>
      <vt:lpstr>Inheritance – Benefits</vt:lpstr>
      <vt:lpstr>Inheritance – Example</vt:lpstr>
      <vt:lpstr>Class Hierarchies</vt:lpstr>
      <vt:lpstr>Inheritance in .NET</vt:lpstr>
      <vt:lpstr>How to Define Inheritance?</vt:lpstr>
      <vt:lpstr>Simple Inheritance Example</vt:lpstr>
      <vt:lpstr>Simple Inheritance Example (2)</vt:lpstr>
      <vt:lpstr>Accessibility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 in C#</vt:lpstr>
      <vt:lpstr>Abstract Classes in C#</vt:lpstr>
      <vt:lpstr>Abstract Data Types</vt:lpstr>
      <vt:lpstr>Inheritance Hierarchies</vt:lpstr>
      <vt:lpstr>UML Class Diagram – Example</vt:lpstr>
      <vt:lpstr>Encapsulation</vt:lpstr>
      <vt:lpstr>Encapsulation – Example</vt:lpstr>
      <vt:lpstr>Encapsulation in .NET</vt:lpstr>
      <vt:lpstr>Encapsulation – Benefits</vt:lpstr>
      <vt:lpstr>Polymorphism</vt:lpstr>
      <vt:lpstr>Polymorphism</vt:lpstr>
      <vt:lpstr>Polymorphism (2)</vt:lpstr>
      <vt:lpstr>Virtual Methods </vt:lpstr>
      <vt:lpstr>The override Modifier</vt:lpstr>
      <vt:lpstr>Polymorphism – How it Works?</vt:lpstr>
      <vt:lpstr>Polymorphism – Example</vt:lpstr>
      <vt:lpstr>Polymorphism – Example (2)</vt:lpstr>
      <vt:lpstr>Class Hierarchies: Real World Example</vt:lpstr>
      <vt:lpstr>Real World Example: Calculator</vt:lpstr>
      <vt:lpstr>Real World Example: Calculator (2)</vt:lpstr>
      <vt:lpstr>Real World Example: Calculator (3)</vt:lpstr>
      <vt:lpstr>Real World Example: Calculator (4)</vt:lpstr>
      <vt:lpstr>Calculator Classes </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Summary</vt:lpstr>
      <vt:lpstr>Object-Oriented Programming Fundamental Concepts </vt:lpstr>
      <vt:lpstr>Exercises</vt:lpstr>
      <vt:lpstr>Exercises (2)</vt:lpstr>
      <vt:lpstr>Exercises (3)</vt:lpstr>
      <vt:lpstr>Exercises (4)</vt:lpstr>
      <vt:lpstr>Exercises (5)</vt:lpstr>
      <vt:lpstr>Exercises (6)</vt:lpstr>
      <vt:lpstr>Exercises (7)</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Fundamental Concepts</dc:title>
  <dc:subject>Fundamentals of C# Programming Course @ Telerik Academy</dc:subject>
  <dc:creator>Svetlin Nakov</dc:creator>
  <cp:keywords>telerik, academy, education, free, course, course, programming, C#, fundamentals, object-oriented, algorithm, data, types,expressions, statements, console, conditional, statements, loops, numeral, systems,methods, recursion, class, object, exception, string, text, file, structures,tree, graph, hash, table, extension, high, quality, code,</cp:keywords>
  <dc:description>Fundamentals of C# Programming Course @ Telerik Software Academy: 
http://csharpfundamentals.telerik.com</dc:description>
  <cp:lastModifiedBy>elev</cp:lastModifiedBy>
  <cp:revision>313</cp:revision>
  <dcterms:created xsi:type="dcterms:W3CDTF">2007-12-08T16:03:35Z</dcterms:created>
  <dcterms:modified xsi:type="dcterms:W3CDTF">2017-02-22T12:40:15Z</dcterms:modified>
  <cp:category>Fundamentals of C# Programming Course</cp:category>
</cp:coreProperties>
</file>