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59" r:id="rId7"/>
    <p:sldId id="260" r:id="rId8"/>
    <p:sldId id="262" r:id="rId9"/>
    <p:sldId id="263" r:id="rId10"/>
    <p:sldId id="264" r:id="rId11"/>
    <p:sldId id="271" r:id="rId12"/>
    <p:sldId id="273" r:id="rId13"/>
    <p:sldId id="275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E2C"/>
    <a:srgbClr val="DB4743"/>
    <a:srgbClr val="5A8289"/>
    <a:srgbClr val="4D1D11"/>
    <a:srgbClr val="10282C"/>
    <a:srgbClr val="FAECBD"/>
    <a:srgbClr val="4F8172"/>
    <a:srgbClr val="F4DB76"/>
    <a:srgbClr val="426A6D"/>
    <a:srgbClr val="EBC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625" autoAdjust="0"/>
    <p:restoredTop sz="94660"/>
  </p:normalViewPr>
  <p:slideViewPr>
    <p:cSldViewPr>
      <p:cViewPr>
        <p:scale>
          <a:sx n="70" d="100"/>
          <a:sy n="70" d="100"/>
        </p:scale>
        <p:origin x="-115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5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6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BDED-91FF-41B2-BDFD-9CB0074E427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6F33-68B3-45A7-8096-6ABD39B3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907066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47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534400" cy="36576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6DB74"/>
                </a:solidFill>
                <a:latin typeface="Impact" pitchFamily="34" charset="0"/>
                <a:ea typeface="Segoe UI" pitchFamily="34" charset="0"/>
                <a:cs typeface="Segoe UI" pitchFamily="34" charset="0"/>
              </a:rPr>
              <a:t>C# Data Structures </a:t>
            </a:r>
            <a:br>
              <a:rPr lang="en-US" sz="6000" dirty="0" smtClean="0">
                <a:solidFill>
                  <a:srgbClr val="F6DB74"/>
                </a:solidFill>
                <a:latin typeface="Impact" pitchFamily="34" charset="0"/>
                <a:ea typeface="Segoe UI" pitchFamily="34" charset="0"/>
                <a:cs typeface="Segoe UI" pitchFamily="34" charset="0"/>
              </a:rPr>
            </a:br>
            <a:r>
              <a:rPr lang="en-US" sz="60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AND</a:t>
            </a:r>
            <a:r>
              <a:rPr lang="en-US" sz="6000" dirty="0" smtClean="0">
                <a:solidFill>
                  <a:srgbClr val="F6DB74"/>
                </a:solidFill>
                <a:latin typeface="Impact" pitchFamily="34" charset="0"/>
                <a:ea typeface="Segoe UI" pitchFamily="34" charset="0"/>
                <a:cs typeface="Segoe UI" pitchFamily="34" charset="0"/>
              </a:rPr>
              <a:t> Generics</a:t>
            </a:r>
            <a:endParaRPr lang="en-US" sz="6000" dirty="0">
              <a:solidFill>
                <a:srgbClr val="F6DB74"/>
              </a:solidFill>
              <a:latin typeface="Impac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2BE2C"/>
                </a:solidFill>
                <a:latin typeface="Century Gothic" pitchFamily="34" charset="0"/>
              </a:rPr>
              <a:t>By Michael and Miles</a:t>
            </a:r>
          </a:p>
        </p:txBody>
      </p:sp>
    </p:spTree>
    <p:extLst>
      <p:ext uri="{BB962C8B-B14F-4D97-AF65-F5344CB8AC3E}">
        <p14:creationId xmlns:p14="http://schemas.microsoft.com/office/powerpoint/2010/main" val="29981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26A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4DB76"/>
                </a:solidFill>
                <a:latin typeface="Impact" pitchFamily="34" charset="0"/>
              </a:rPr>
              <a:t>Dictionaries</a:t>
            </a:r>
            <a:endParaRPr lang="en-US" dirty="0">
              <a:solidFill>
                <a:srgbClr val="F4DB76"/>
              </a:solidFill>
              <a:latin typeface="Impac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9144000" cy="3429000"/>
          </a:xfrm>
          <a:prstGeom prst="rect">
            <a:avLst/>
          </a:prstGeom>
          <a:solidFill>
            <a:srgbClr val="4F8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Key value pairs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Data is unordered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Easy lookups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Type safe (generic)</a:t>
            </a:r>
          </a:p>
        </p:txBody>
      </p:sp>
    </p:spTree>
    <p:extLst>
      <p:ext uri="{BB962C8B-B14F-4D97-AF65-F5344CB8AC3E}">
        <p14:creationId xmlns:p14="http://schemas.microsoft.com/office/powerpoint/2010/main" val="19565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4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Impact" pitchFamily="34" charset="0"/>
              </a:rPr>
              <a:t>Drawbacks </a:t>
            </a:r>
            <a:r>
              <a:rPr lang="en-US" sz="5000" dirty="0" smtClean="0">
                <a:solidFill>
                  <a:schemeClr val="bg1"/>
                </a:solidFill>
                <a:latin typeface="Century Gothic" pitchFamily="34" charset="0"/>
              </a:rPr>
              <a:t>of</a:t>
            </a:r>
            <a:r>
              <a:rPr lang="en-US" sz="5000" dirty="0" smtClean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5000" dirty="0" smtClean="0">
                <a:solidFill>
                  <a:srgbClr val="F2BE2C"/>
                </a:solidFill>
                <a:latin typeface="Impact" pitchFamily="34" charset="0"/>
              </a:rPr>
              <a:t>non-generic</a:t>
            </a:r>
            <a:r>
              <a:rPr lang="en-US" sz="5000" dirty="0" smtClean="0">
                <a:solidFill>
                  <a:schemeClr val="bg1"/>
                </a:solidFill>
                <a:latin typeface="Impact" pitchFamily="34" charset="0"/>
              </a:rPr>
              <a:t/>
            </a:r>
            <a:br>
              <a:rPr lang="en-US" sz="5000" dirty="0" smtClean="0">
                <a:solidFill>
                  <a:schemeClr val="bg1"/>
                </a:solidFill>
                <a:latin typeface="Impact" pitchFamily="34" charset="0"/>
              </a:rPr>
            </a:br>
            <a:r>
              <a:rPr lang="en-US" sz="5000" dirty="0" smtClean="0"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en-US" sz="5000" dirty="0" smtClean="0">
                <a:solidFill>
                  <a:schemeClr val="bg1"/>
                </a:solidFill>
                <a:latin typeface="Century Gothic" pitchFamily="34" charset="0"/>
              </a:rPr>
              <a:t>data structures</a:t>
            </a:r>
            <a:endParaRPr lang="en-US" sz="5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Data stored as type object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Casting: conversion of data types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2BE2C"/>
                </a:solidFill>
              </a:rPr>
              <a:t>double x = 1234.7</a:t>
            </a:r>
            <a:r>
              <a:rPr lang="en-US" dirty="0" smtClean="0">
                <a:solidFill>
                  <a:srgbClr val="F2BE2C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2BE2C"/>
                </a:solidFill>
              </a:rPr>
              <a:t>int</a:t>
            </a:r>
            <a:r>
              <a:rPr lang="en-US" dirty="0" smtClean="0">
                <a:solidFill>
                  <a:srgbClr val="F2BE2C"/>
                </a:solidFill>
              </a:rPr>
              <a:t> a;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2BE2C"/>
                </a:solidFill>
              </a:rPr>
              <a:t>a = (</a:t>
            </a:r>
            <a:r>
              <a:rPr lang="en-US" dirty="0" err="1" smtClean="0">
                <a:solidFill>
                  <a:srgbClr val="F2BE2C"/>
                </a:solidFill>
              </a:rPr>
              <a:t>int</a:t>
            </a:r>
            <a:r>
              <a:rPr lang="en-US" dirty="0" smtClean="0">
                <a:solidFill>
                  <a:srgbClr val="F2BE2C"/>
                </a:solidFill>
              </a:rPr>
              <a:t>)x; // cast double to </a:t>
            </a:r>
            <a:r>
              <a:rPr lang="en-US" dirty="0" err="1" smtClean="0">
                <a:solidFill>
                  <a:srgbClr val="F2BE2C"/>
                </a:solidFill>
              </a:rPr>
              <a:t>int</a:t>
            </a:r>
            <a:endParaRPr lang="en-US" dirty="0" smtClean="0">
              <a:solidFill>
                <a:srgbClr val="F2BE2C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Limited </a:t>
            </a:r>
            <a:r>
              <a:rPr lang="en-US" dirty="0">
                <a:solidFill>
                  <a:schemeClr val="bg1"/>
                </a:solidFill>
              </a:rPr>
              <a:t>type </a:t>
            </a:r>
            <a:r>
              <a:rPr lang="en-US" dirty="0" smtClean="0">
                <a:solidFill>
                  <a:schemeClr val="bg1"/>
                </a:solidFill>
              </a:rPr>
              <a:t>checking *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Increased Overhead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work to getting something done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“CANNOT </a:t>
            </a:r>
            <a:r>
              <a:rPr lang="en-US" sz="4800" dirty="0" smtClean="0">
                <a:solidFill>
                  <a:srgbClr val="FF0000"/>
                </a:solidFill>
              </a:rPr>
              <a:t>IMPLICITLY </a:t>
            </a:r>
            <a:r>
              <a:rPr lang="en-US" sz="4800" dirty="0" smtClean="0">
                <a:solidFill>
                  <a:srgbClr val="FF0000"/>
                </a:solidFill>
              </a:rPr>
              <a:t>CONVERT TYPE OBJECT TO INT”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1030" name="Picture 6" descr="http://www.itchmo.com/wp-content/uploads/2007/08/cat_on_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"/>
            <a:ext cx="6400800" cy="45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E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5A8289"/>
                </a:solidFill>
                <a:latin typeface="Century Gothic" pitchFamily="34" charset="0"/>
              </a:rPr>
              <a:t>And then </a:t>
            </a:r>
            <a:r>
              <a:rPr lang="en-US" dirty="0" smtClean="0">
                <a:solidFill>
                  <a:srgbClr val="5A8289"/>
                </a:solidFill>
                <a:latin typeface="Impact" pitchFamily="34" charset="0"/>
              </a:rPr>
              <a:t>there’s </a:t>
            </a:r>
            <a:r>
              <a:rPr lang="en-US" sz="6000" dirty="0" smtClean="0">
                <a:solidFill>
                  <a:schemeClr val="bg1"/>
                </a:solidFill>
                <a:latin typeface="Impact" pitchFamily="34" charset="0"/>
              </a:rPr>
              <a:t>LINQ</a:t>
            </a:r>
            <a:endParaRPr lang="en-US" sz="6000" dirty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89" y="3527946"/>
            <a:ext cx="3746311" cy="333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Write queries (similar to SQL queries)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Retrieve info from many data structures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Arrays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List&lt;&gt; etc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Quick example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msdn.microsoft.com/en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-us/library/bb907066.aspx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4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2BE2C"/>
                </a:solidFill>
                <a:latin typeface="Impact" pitchFamily="34" charset="0"/>
              </a:rPr>
              <a:t>Summary</a:t>
            </a:r>
            <a:endParaRPr lang="en-US" dirty="0">
              <a:solidFill>
                <a:srgbClr val="F2BE2C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Types of Structures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Generics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What they are/how to use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</a:rPr>
              <a:t>Practical uses</a:t>
            </a: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  <a:p>
            <a:pPr lvl="1"/>
            <a:endParaRPr lang="en-US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 lvl="1"/>
            <a:endParaRPr lang="en-US" dirty="0" smtClean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A8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0038"/>
            <a:ext cx="8229600" cy="3306762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bg1"/>
                </a:solidFill>
                <a:latin typeface="Impact" pitchFamily="34" charset="0"/>
              </a:rPr>
              <a:t>Questions</a:t>
            </a:r>
            <a:r>
              <a:rPr lang="en-US" sz="7000" dirty="0" smtClean="0">
                <a:solidFill>
                  <a:srgbClr val="F2BE2C"/>
                </a:solidFill>
                <a:latin typeface="Impact" pitchFamily="34" charset="0"/>
              </a:rPr>
              <a:t>/</a:t>
            </a:r>
            <a:r>
              <a:rPr lang="en-US" sz="7000" dirty="0" smtClean="0">
                <a:solidFill>
                  <a:schemeClr val="bg1"/>
                </a:solidFill>
                <a:latin typeface="Impact" pitchFamily="34" charset="0"/>
              </a:rPr>
              <a:t/>
            </a:r>
            <a:br>
              <a:rPr lang="en-US" sz="7000" dirty="0" smtClean="0">
                <a:solidFill>
                  <a:schemeClr val="bg1"/>
                </a:solidFill>
                <a:latin typeface="Impact" pitchFamily="34" charset="0"/>
              </a:rPr>
            </a:br>
            <a:r>
              <a:rPr lang="en-US" sz="7000" dirty="0" smtClean="0">
                <a:solidFill>
                  <a:schemeClr val="bg1"/>
                </a:solidFill>
                <a:latin typeface="Impact" pitchFamily="34" charset="0"/>
              </a:rPr>
              <a:t>comments</a:t>
            </a:r>
            <a:r>
              <a:rPr lang="en-US" sz="7000" dirty="0" smtClean="0">
                <a:solidFill>
                  <a:srgbClr val="F2BE2C"/>
                </a:solidFill>
                <a:latin typeface="Impact" pitchFamily="34" charset="0"/>
              </a:rPr>
              <a:t>/</a:t>
            </a:r>
            <a:r>
              <a:rPr lang="en-US" sz="7000" dirty="0" smtClean="0">
                <a:solidFill>
                  <a:schemeClr val="bg1"/>
                </a:solidFill>
                <a:latin typeface="Impact" pitchFamily="34" charset="0"/>
              </a:rPr>
              <a:t/>
            </a:r>
            <a:br>
              <a:rPr lang="en-US" sz="7000" dirty="0" smtClean="0">
                <a:solidFill>
                  <a:schemeClr val="bg1"/>
                </a:solidFill>
                <a:latin typeface="Impact" pitchFamily="34" charset="0"/>
              </a:rPr>
            </a:br>
            <a:r>
              <a:rPr lang="en-US" sz="7000" dirty="0" smtClean="0">
                <a:solidFill>
                  <a:schemeClr val="bg1"/>
                </a:solidFill>
                <a:latin typeface="Impact" pitchFamily="34" charset="0"/>
              </a:rPr>
              <a:t>compliments</a:t>
            </a:r>
            <a:r>
              <a:rPr lang="en-US" sz="7000" dirty="0" smtClean="0">
                <a:solidFill>
                  <a:srgbClr val="F2BE2C"/>
                </a:solidFill>
                <a:latin typeface="Impact" pitchFamily="34" charset="0"/>
              </a:rPr>
              <a:t>?</a:t>
            </a:r>
            <a:endParaRPr lang="en-US" sz="7000" dirty="0">
              <a:solidFill>
                <a:srgbClr val="F2BE2C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381000"/>
            <a:ext cx="8534400" cy="5943600"/>
          </a:xfrm>
          <a:prstGeom prst="ellipse">
            <a:avLst/>
          </a:prstGeom>
          <a:solidFill>
            <a:srgbClr val="63B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Impact" pitchFamily="34" charset="0"/>
                <a:ea typeface="Segoe UI" pitchFamily="34" charset="0"/>
                <a:cs typeface="Segoe UI" pitchFamily="34" charset="0"/>
              </a:rPr>
              <a:t>Overview</a:t>
            </a:r>
            <a:endParaRPr lang="en-US" sz="5000" dirty="0">
              <a:solidFill>
                <a:schemeClr val="bg1"/>
              </a:solidFill>
              <a:latin typeface="Impac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103437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What are data structures?</a:t>
            </a:r>
          </a:p>
          <a:p>
            <a:pPr marL="400050" lvl="1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Benefits and uses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What are generics?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Benefits and uses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Live samples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911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4A"/>
          </a:solidFill>
          <a:ln w="168275">
            <a:solidFill>
              <a:srgbClr val="678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2BE2C"/>
                </a:solidFill>
                <a:latin typeface="Impact" pitchFamily="34" charset="0"/>
              </a:rPr>
              <a:t>Data Structures</a:t>
            </a:r>
            <a:endParaRPr lang="en-US" dirty="0">
              <a:solidFill>
                <a:srgbClr val="F2BE2C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1.  Collections of data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2.  Fetch and store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3.  type </a:t>
            </a:r>
            <a:r>
              <a:rPr lang="en-US" sz="2800" dirty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of data structure depends 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on situation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4.  Examples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 Array, </a:t>
            </a:r>
            <a:r>
              <a:rPr lang="en-US" sz="2800" dirty="0" err="1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arraylist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, list, </a:t>
            </a:r>
            <a:r>
              <a:rPr lang="en-US" sz="2800" dirty="0" err="1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linkedlist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, stack, 	queue, dictionary, etc.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5.  Most basic is the array</a:t>
            </a:r>
          </a:p>
        </p:txBody>
      </p:sp>
    </p:spTree>
    <p:extLst>
      <p:ext uri="{BB962C8B-B14F-4D97-AF65-F5344CB8AC3E}">
        <p14:creationId xmlns:p14="http://schemas.microsoft.com/office/powerpoint/2010/main" val="30393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76" y="0"/>
            <a:ext cx="914627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mages3.wikia.nocookie.net/__cb20100410000142/disneyvillains/images/8/8d/Nemo-seagu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3728"/>
            <a:ext cx="7924800" cy="54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90500">
            <a:solidFill>
              <a:srgbClr val="4D1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B4743"/>
                </a:solidFill>
                <a:latin typeface="Impact" pitchFamily="34" charset="0"/>
              </a:rPr>
              <a:t>Arrays</a:t>
            </a:r>
            <a:endParaRPr lang="en-US" dirty="0">
              <a:solidFill>
                <a:srgbClr val="DB4743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1. </a:t>
            </a:r>
            <a:r>
              <a:rPr lang="en-US" sz="2800" dirty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 M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ost commonly </a:t>
            </a:r>
            <a:r>
              <a:rPr lang="en-US" sz="2800" dirty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used data 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structure</a:t>
            </a:r>
          </a:p>
          <a:p>
            <a:pPr marL="514350" lvl="2" indent="-514350">
              <a:buAutoNum type="arabicPeriod" startAt="2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Contents </a:t>
            </a:r>
            <a:r>
              <a:rPr lang="en-US" sz="2800" dirty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are stored in contiguous 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memory</a:t>
            </a:r>
          </a:p>
          <a:p>
            <a:pPr marL="514350" lvl="2" indent="-514350">
              <a:buAutoNum type="arabicPeriod" startAt="2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All data must be same type</a:t>
            </a:r>
          </a:p>
          <a:p>
            <a:pPr marL="0" lvl="2" indent="0">
              <a:buNone/>
            </a:pPr>
            <a:r>
              <a:rPr lang="en-US" sz="2800" dirty="0" smtClean="0">
                <a:solidFill>
                  <a:srgbClr val="F2BE2C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Pros:</a:t>
            </a:r>
          </a:p>
          <a:p>
            <a:pPr marL="0" lvl="2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Quick direct access  (for loop)</a:t>
            </a:r>
          </a:p>
          <a:p>
            <a:pPr marL="0" lvl="2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Easy to use</a:t>
            </a:r>
          </a:p>
          <a:p>
            <a:pPr marL="0" lvl="2" indent="0">
              <a:buNone/>
            </a:pPr>
            <a:r>
              <a:rPr lang="en-US" sz="2800" dirty="0" smtClean="0">
                <a:solidFill>
                  <a:srgbClr val="F2BE2C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Cons:</a:t>
            </a:r>
          </a:p>
          <a:p>
            <a:pPr marL="0" lvl="2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Searching is proportional to data size</a:t>
            </a:r>
          </a:p>
          <a:p>
            <a:pPr marL="0" lvl="2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Cannot resize array</a:t>
            </a:r>
          </a:p>
          <a:p>
            <a:pPr marL="971550" lvl="3" indent="-514350">
              <a:buAutoNum type="arabicPeriod" startAt="2"/>
            </a:pPr>
            <a:endParaRPr lang="en-US" sz="2800" dirty="0">
              <a:solidFill>
                <a:schemeClr val="bg1"/>
              </a:solidFill>
              <a:latin typeface="Century Gothic" pitchFamily="34" charset="0"/>
              <a:ea typeface="Segoe UI" pitchFamily="34" charset="0"/>
              <a:cs typeface="Segoe UI" pitchFamily="34" charset="0"/>
            </a:endParaRP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  <a:latin typeface="Century Gothic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4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2BE2C"/>
                </a:solidFill>
                <a:latin typeface="Impact" pitchFamily="34" charset="0"/>
              </a:rPr>
              <a:t>What are generics?</a:t>
            </a:r>
            <a:endParaRPr lang="en-US" dirty="0">
              <a:solidFill>
                <a:srgbClr val="F2BE2C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514350" lvl="0" indent="-514350"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One of the </a:t>
            </a:r>
            <a:r>
              <a:rPr lang="en-US" sz="2800" dirty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most powerful 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features introduced in </a:t>
            </a:r>
            <a:r>
              <a:rPr lang="en-US" sz="2800" dirty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C# 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2.0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System.Collections.Generic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z="2800" dirty="0">
              <a:solidFill>
                <a:schemeClr val="bg1"/>
              </a:solidFill>
              <a:latin typeface="Century Gothic" pitchFamily="34" charset="0"/>
              <a:ea typeface="Segoe UI" pitchFamily="34" charset="0"/>
              <a:cs typeface="Segoe UI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Mainly </a:t>
            </a:r>
            <a:r>
              <a:rPr lang="en-US" sz="2800" dirty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used with collections/data 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structures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Type safety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Generic methods 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Similar operations on different data types</a:t>
            </a:r>
            <a:endParaRPr lang="en-US" sz="2400" dirty="0">
              <a:solidFill>
                <a:schemeClr val="bg1"/>
              </a:solidFill>
              <a:latin typeface="Century Gothic" pitchFamily="34" charset="0"/>
              <a:ea typeface="Segoe UI" pitchFamily="34" charset="0"/>
              <a:cs typeface="Segoe UI" pitchFamily="34" charset="0"/>
            </a:endParaRPr>
          </a:p>
          <a:p>
            <a:pPr marL="514350" indent="-514350">
              <a:buAutoNum type="arabicPeriod" startAt="3"/>
            </a:pPr>
            <a:endParaRPr lang="en-US" sz="2800" dirty="0">
              <a:solidFill>
                <a:schemeClr val="bg1"/>
              </a:solidFill>
              <a:latin typeface="Century Gothic" pitchFamily="34" charset="0"/>
              <a:ea typeface="Segoe UI" pitchFamily="34" charset="0"/>
              <a:cs typeface="Segoe UI" pitchFamily="34" charset="0"/>
            </a:endParaRPr>
          </a:p>
          <a:p>
            <a:pPr marL="514350" indent="-514350">
              <a:buAutoNum type="arabicPeriod" startAt="4"/>
            </a:pPr>
            <a:endParaRPr lang="en-US" sz="2800" dirty="0">
              <a:solidFill>
                <a:schemeClr val="bg1"/>
              </a:solidFill>
              <a:latin typeface="Century Gothic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0282C"/>
          </a:solidFill>
          <a:ln w="190500">
            <a:solidFill>
              <a:srgbClr val="426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EBCD77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 safety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Reduces the need for type casting 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less </a:t>
            </a:r>
            <a:r>
              <a:rPr lang="en-US" sz="2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run-time </a:t>
            </a:r>
            <a:r>
              <a:rPr lang="en-US" sz="2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errors</a:t>
            </a:r>
          </a:p>
          <a:p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Performance boost 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 boxing/unboxing (less code)</a:t>
            </a:r>
            <a:endParaRPr lang="en-US" sz="2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maximize code reuse</a:t>
            </a:r>
          </a:p>
          <a:p>
            <a:pPr marL="514350" indent="-514350">
              <a:buAutoNum type="arabicPeriod" startAt="2"/>
            </a:pPr>
            <a:r>
              <a:rPr lang="en-US" sz="2800" dirty="0" smtClean="0">
                <a:solidFill>
                  <a:srgbClr val="EBCD77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 get complex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Learning curve</a:t>
            </a:r>
          </a:p>
          <a:p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4A"/>
          </a:solidFill>
          <a:ln w="190500">
            <a:solidFill>
              <a:srgbClr val="678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2BE2C"/>
                </a:solidFill>
                <a:latin typeface="Impact" pitchFamily="34" charset="0"/>
              </a:rPr>
              <a:t>List&lt;T&gt;</a:t>
            </a:r>
            <a:endParaRPr lang="en-US" sz="6000" dirty="0">
              <a:solidFill>
                <a:srgbClr val="F2BE2C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Similar to arrays – 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A generic data structure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Type-safe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Dynamic resizing - .Add() .Insert() .Remove()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Built in search methods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0069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1219200"/>
            <a:ext cx="8610600" cy="5105400"/>
          </a:xfrm>
          <a:prstGeom prst="ellipse">
            <a:avLst/>
          </a:prstGeom>
          <a:solidFill>
            <a:srgbClr val="63B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Like a circular array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First come first serve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Insertions made at the tail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Pros: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Good for processing </a:t>
            </a:r>
            <a:endParaRPr lang="en-US" sz="2800" dirty="0">
              <a:solidFill>
                <a:schemeClr val="bg1"/>
              </a:solidFill>
              <a:latin typeface="Century Gothic" pitchFamily="34" charset="0"/>
              <a:ea typeface="Segoe UI" pitchFamily="34" charset="0"/>
              <a:cs typeface="Segoe UI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Cons: 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Not searchable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rPr>
              <a:t>Not many uses</a:t>
            </a:r>
            <a:endParaRPr lang="en-US" sz="2800" dirty="0">
              <a:solidFill>
                <a:schemeClr val="bg1"/>
              </a:solidFill>
              <a:latin typeface="Century Gothic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785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Impact" pitchFamily="34" charset="0"/>
              </a:rPr>
              <a:t>Queues</a:t>
            </a:r>
            <a:endParaRPr lang="en-US" sz="60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323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C# Data Structures  AND Generics</vt:lpstr>
      <vt:lpstr>Overview</vt:lpstr>
      <vt:lpstr>Data Structures</vt:lpstr>
      <vt:lpstr>PowerPoint Presentation</vt:lpstr>
      <vt:lpstr>Arrays</vt:lpstr>
      <vt:lpstr>What are generics?</vt:lpstr>
      <vt:lpstr>PowerPoint Presentation</vt:lpstr>
      <vt:lpstr>List&lt;T&gt;</vt:lpstr>
      <vt:lpstr>Queues</vt:lpstr>
      <vt:lpstr>Dictionaries</vt:lpstr>
      <vt:lpstr>Drawbacks of non-generic  data structures</vt:lpstr>
      <vt:lpstr>PowerPoint Presentation</vt:lpstr>
      <vt:lpstr>And then there’s LINQ</vt:lpstr>
      <vt:lpstr>Summary</vt:lpstr>
      <vt:lpstr>Questions/ comments/ compliments?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Karamel</dc:creator>
  <cp:lastModifiedBy>Karamel</cp:lastModifiedBy>
  <cp:revision>289</cp:revision>
  <dcterms:created xsi:type="dcterms:W3CDTF">2013-05-06T06:57:28Z</dcterms:created>
  <dcterms:modified xsi:type="dcterms:W3CDTF">2013-05-13T20:15:46Z</dcterms:modified>
</cp:coreProperties>
</file>