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529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1" r:id="rId49"/>
    <p:sldId id="522" r:id="rId50"/>
    <p:sldId id="523" r:id="rId51"/>
    <p:sldId id="524" r:id="rId52"/>
    <p:sldId id="525" r:id="rId53"/>
    <p:sldId id="526" r:id="rId54"/>
    <p:sldId id="527" r:id="rId55"/>
    <p:sldId id="528" r:id="rId56"/>
    <p:sldId id="473" r:id="rId57"/>
    <p:sldId id="530" r:id="rId5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6" autoAdjust="0"/>
    <p:restoredTop sz="86497" autoAdjust="0"/>
  </p:normalViewPr>
  <p:slideViewPr>
    <p:cSldViewPr>
      <p:cViewPr varScale="1">
        <p:scale>
          <a:sx n="77" d="100"/>
          <a:sy n="77" d="100"/>
        </p:scale>
        <p:origin x="-66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9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14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85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89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20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67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2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09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26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8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00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93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93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8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0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24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48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46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69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49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74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83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6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4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2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75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894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3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084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616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7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49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796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139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470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67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3263"/>
            <a:ext cx="4632325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6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84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487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384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7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559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561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206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32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2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6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3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3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5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08238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23225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school-academy/meetings/details/2012/01/06/desktop-applications-csharp-database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hyperlink" Target="http://www.nakov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gif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://academy.telerik.com/school-academy/meetings/details/2012/01/06/desktop-applications-csharp-databases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 rot="162465">
            <a:off x="773691" y="1026101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3"/>
              </a:rPr>
              <a:t>C# and Databases free course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474720" cy="533400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5833647"/>
            <a:ext cx="3474720" cy="338554"/>
          </a:xfrm>
        </p:spPr>
        <p:txBody>
          <a:bodyPr/>
          <a:lstStyle/>
          <a:p>
            <a:r>
              <a:rPr lang="en-US" dirty="0" err="1"/>
              <a:t>Telerik</a:t>
            </a:r>
            <a:r>
              <a:rPr lang="en-US" dirty="0"/>
              <a:t> </a:t>
            </a:r>
            <a:r>
              <a:rPr lang="en-US" dirty="0" smtClean="0"/>
              <a:t>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44500" y="6138446"/>
            <a:ext cx="3474720" cy="338554"/>
          </a:xfrm>
        </p:spPr>
        <p:txBody>
          <a:bodyPr/>
          <a:lstStyle/>
          <a:p>
            <a:r>
              <a:rPr lang="en-US" dirty="0">
                <a:hlinkClick r:id="rId4"/>
              </a:rPr>
              <a:t>http://academy.telerik.com/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4500" y="5029201"/>
            <a:ext cx="3474720" cy="446276"/>
          </a:xfrm>
        </p:spPr>
        <p:txBody>
          <a:bodyPr/>
          <a:lstStyle/>
          <a:p>
            <a:r>
              <a:rPr lang="en-US" dirty="0" smtClean="0"/>
              <a:t>Manager Technical Trainer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44500" y="5405735"/>
            <a:ext cx="3474720" cy="400110"/>
          </a:xfrm>
        </p:spPr>
        <p:txBody>
          <a:bodyPr/>
          <a:lstStyle/>
          <a:p>
            <a:r>
              <a:rPr lang="en-US" dirty="0">
                <a:hlinkClick r:id="rId5"/>
              </a:rPr>
              <a:t>http://www.nakov.com/</a:t>
            </a:r>
            <a:endParaRPr lang="en-US" dirty="0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6858000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Relational Databases</a:t>
            </a:r>
          </a:p>
        </p:txBody>
      </p:sp>
      <p:sp>
        <p:nvSpPr>
          <p:cNvPr id="22" name="Subtitle 6"/>
          <p:cNvSpPr>
            <a:spLocks noGrp="1"/>
          </p:cNvSpPr>
          <p:nvPr>
            <p:ph type="subTitle" idx="1"/>
          </p:nvPr>
        </p:nvSpPr>
        <p:spPr>
          <a:xfrm>
            <a:off x="2083098" y="3240880"/>
            <a:ext cx="6591300" cy="569120"/>
          </a:xfrm>
        </p:spPr>
        <p:txBody>
          <a:bodyPr/>
          <a:lstStyle/>
          <a:p>
            <a:r>
              <a:rPr lang="en-US" dirty="0" smtClean="0"/>
              <a:t>Fundamental Concepts</a:t>
            </a:r>
            <a:endParaRPr lang="bg-BG" dirty="0"/>
          </a:p>
        </p:txBody>
      </p:sp>
      <p:pic>
        <p:nvPicPr>
          <p:cNvPr id="23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6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69" y="4572000"/>
            <a:ext cx="2716531" cy="17526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4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637">
            <a:off x="152401" y="1409141"/>
            <a:ext cx="1676400" cy="1676400"/>
          </a:xfrm>
          <a:prstGeom prst="rect">
            <a:avLst/>
          </a:prstGeom>
          <a:noFill/>
        </p:spPr>
      </p:pic>
      <p:pic>
        <p:nvPicPr>
          <p:cNvPr id="25" name="Picture 4" descr="http://www.artistsvalley.com/database/images/Grant%20Database%20Inactive.jpg"/>
          <p:cNvPicPr>
            <a:picLocks noChangeAspect="1" noChangeArrowheads="1"/>
          </p:cNvPicPr>
          <p:nvPr/>
        </p:nvPicPr>
        <p:blipFill>
          <a:blip r:embed="rId8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548536"/>
            <a:ext cx="2031207" cy="17526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8549" y="230499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 descr="C:\Documents and Settings\user\Desktop\Databases.png">
            <a:hlinkClick r:id="rId3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6574" y="230499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4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a table </a:t>
            </a:r>
            <a:r>
              <a:rPr lang="en-US" dirty="0"/>
              <a:t>is an ordered sequence </a:t>
            </a:r>
            <a:r>
              <a:rPr lang="en-US" dirty="0" smtClean="0"/>
              <a:t>of column specifications </a:t>
            </a:r>
            <a:r>
              <a:rPr lang="bg-BG" dirty="0" smtClean="0"/>
              <a:t>(</a:t>
            </a:r>
            <a:r>
              <a:rPr lang="en-US" dirty="0"/>
              <a:t>name and type</a:t>
            </a:r>
            <a:r>
              <a:rPr lang="bg-BG" dirty="0"/>
              <a:t>)</a:t>
            </a:r>
          </a:p>
          <a:p>
            <a:r>
              <a:rPr lang="en-US" dirty="0"/>
              <a:t>For example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 table has </a:t>
            </a:r>
            <a:r>
              <a:rPr lang="en-US" dirty="0" smtClean="0"/>
              <a:t>the following schema</a:t>
            </a:r>
            <a:r>
              <a:rPr lang="bg-BG" dirty="0" smtClean="0"/>
              <a:t>: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476375" y="3635276"/>
            <a:ext cx="6119813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Employer: string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832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sz="4000" dirty="0"/>
              <a:t>Primary Key</a:t>
            </a:r>
            <a:endParaRPr lang="bg-BG" sz="4000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56070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</a:t>
            </a:r>
            <a:r>
              <a:rPr lang="en-US" sz="3000" dirty="0"/>
              <a:t>is a column of the </a:t>
            </a:r>
            <a:r>
              <a:rPr lang="en-US" sz="3000" dirty="0" smtClean="0"/>
              <a:t>table</a:t>
            </a:r>
            <a:r>
              <a:rPr lang="bg-BG" sz="3000" dirty="0" smtClean="0"/>
              <a:t> </a:t>
            </a:r>
            <a:r>
              <a:rPr lang="en-US" sz="3000" dirty="0" smtClean="0"/>
              <a:t>that uniquely identifies its rows (usually its is a number)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Two records</a:t>
            </a:r>
            <a:r>
              <a:rPr lang="bg-BG" sz="3000" dirty="0"/>
              <a:t> (</a:t>
            </a:r>
            <a:r>
              <a:rPr lang="en-US" sz="3000" dirty="0"/>
              <a:t>rows</a:t>
            </a:r>
            <a:r>
              <a:rPr lang="bg-BG" sz="3000" dirty="0"/>
              <a:t>) </a:t>
            </a:r>
            <a:r>
              <a:rPr lang="en-US" sz="3000" dirty="0"/>
              <a:t>are different </a:t>
            </a:r>
            <a:r>
              <a:rPr lang="en-US" sz="3000" dirty="0" smtClean="0"/>
              <a:t>if and only if </a:t>
            </a:r>
            <a:r>
              <a:rPr lang="en-US" sz="3000" dirty="0"/>
              <a:t>their primary keys are different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primary key can be</a:t>
            </a:r>
            <a:r>
              <a:rPr lang="bg-BG" sz="3000" dirty="0"/>
              <a:t> </a:t>
            </a:r>
            <a:r>
              <a:rPr lang="en-US" sz="3000" dirty="0"/>
              <a:t>composed </a:t>
            </a:r>
            <a:r>
              <a:rPr lang="en-US" sz="3000" dirty="0" smtClean="0"/>
              <a:t>by several </a:t>
            </a:r>
            <a:r>
              <a:rPr lang="en-US" sz="3000" dirty="0"/>
              <a:t>columns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primary key</a:t>
            </a:r>
            <a:r>
              <a:rPr lang="en-US" sz="3000" dirty="0"/>
              <a:t>)</a:t>
            </a:r>
            <a:endParaRPr lang="bg-BG" sz="3000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ph sz="half" idx="2"/>
          </p:nvPr>
        </p:nvGraphicFramePr>
        <p:xfrm>
          <a:off x="1698261" y="2317749"/>
          <a:ext cx="645513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40242"/>
                <a:gridCol w="1914842"/>
                <a:gridCol w="173228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473119" name="AutoShape 31"/>
          <p:cNvSpPr>
            <a:spLocks noChangeArrowheads="1"/>
          </p:cNvSpPr>
          <p:nvPr/>
        </p:nvSpPr>
        <p:spPr bwMode="auto">
          <a:xfrm>
            <a:off x="381000" y="2557132"/>
            <a:ext cx="1447800" cy="953453"/>
          </a:xfrm>
          <a:prstGeom prst="wedgeRoundRectCallout">
            <a:avLst>
              <a:gd name="adj1" fmla="val 58221"/>
              <a:gd name="adj2" fmla="val 1007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84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 between </a:t>
            </a:r>
            <a:r>
              <a:rPr lang="en-US" dirty="0"/>
              <a:t>tables are based on </a:t>
            </a:r>
            <a:r>
              <a:rPr lang="en-US" dirty="0" smtClean="0"/>
              <a:t>interconnections:</a:t>
            </a:r>
            <a:r>
              <a:rPr lang="bg-BG" dirty="0" smtClean="0"/>
              <a:t> </a:t>
            </a:r>
            <a:r>
              <a:rPr lang="en-US" dirty="0"/>
              <a:t>primary key / foreign key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74179" name="Group 67"/>
          <p:cNvGraphicFramePr>
            <a:graphicFrameLocks noGrp="1"/>
          </p:cNvGraphicFramePr>
          <p:nvPr/>
        </p:nvGraphicFramePr>
        <p:xfrm>
          <a:off x="687388" y="3611563"/>
          <a:ext cx="4746625" cy="2702184"/>
        </p:xfrm>
        <a:graphic>
          <a:graphicData uri="http://schemas.openxmlformats.org/drawingml/2006/table">
            <a:tbl>
              <a:tblPr/>
              <a:tblGrid>
                <a:gridCol w="762000"/>
                <a:gridCol w="1779643"/>
                <a:gridCol w="2204982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146" name="Group 34"/>
          <p:cNvGraphicFramePr>
            <a:graphicFrameLocks noGrp="1"/>
          </p:cNvGraphicFramePr>
          <p:nvPr/>
        </p:nvGraphicFramePr>
        <p:xfrm>
          <a:off x="6259513" y="4126723"/>
          <a:ext cx="2276475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5525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2498726" y="316865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6478165" y="3686985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5" name="AutoShape 53"/>
          <p:cNvSpPr>
            <a:spLocks noChangeArrowheads="1"/>
          </p:cNvSpPr>
          <p:nvPr/>
        </p:nvSpPr>
        <p:spPr bwMode="auto">
          <a:xfrm>
            <a:off x="609600" y="2479675"/>
            <a:ext cx="1449387" cy="953453"/>
          </a:xfrm>
          <a:prstGeom prst="wedgeRoundRectCallout">
            <a:avLst>
              <a:gd name="adj1" fmla="val -34316"/>
              <a:gd name="adj2" fmla="val 801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6" name="AutoShape 54"/>
          <p:cNvSpPr>
            <a:spLocks noChangeArrowheads="1"/>
          </p:cNvSpPr>
          <p:nvPr/>
        </p:nvSpPr>
        <p:spPr bwMode="auto">
          <a:xfrm>
            <a:off x="5814054" y="2743200"/>
            <a:ext cx="1428750" cy="953453"/>
          </a:xfrm>
          <a:prstGeom prst="wedgeRoundRectCallout">
            <a:avLst>
              <a:gd name="adj1" fmla="val -8817"/>
              <a:gd name="adj2" fmla="val 109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7" name="AutoShape 55"/>
          <p:cNvSpPr>
            <a:spLocks noChangeArrowheads="1"/>
          </p:cNvSpPr>
          <p:nvPr/>
        </p:nvSpPr>
        <p:spPr bwMode="auto">
          <a:xfrm>
            <a:off x="4040188" y="2383466"/>
            <a:ext cx="1460500" cy="953453"/>
          </a:xfrm>
          <a:prstGeom prst="wedgeRoundRectCallout">
            <a:avLst>
              <a:gd name="adj1" fmla="val -12060"/>
              <a:gd name="adj2" fmla="val 90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5113338" y="4300538"/>
            <a:ext cx="1331913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>
            <a:off x="5106989" y="4724401"/>
            <a:ext cx="1327150" cy="2047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>
            <a:off x="5106989" y="5181599"/>
            <a:ext cx="1316038" cy="4127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5106988" y="5338762"/>
            <a:ext cx="1317625" cy="30003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5106988" y="5695950"/>
            <a:ext cx="1344613" cy="40005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5573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5" grpId="0" animBg="1"/>
      <p:bldP spid="474166" grpId="0" animBg="1"/>
      <p:bldP spid="474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endParaRPr lang="bg-BG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key </a:t>
            </a:r>
            <a:r>
              <a:rPr lang="en-US" sz="3000" dirty="0" smtClean="0"/>
              <a:t>is an identifier of </a:t>
            </a:r>
            <a:r>
              <a:rPr lang="en-US" sz="3000" dirty="0"/>
              <a:t>a </a:t>
            </a:r>
            <a:r>
              <a:rPr lang="en-US" sz="3000" dirty="0" smtClean="0"/>
              <a:t>record located in another table</a:t>
            </a:r>
            <a:r>
              <a:rPr lang="bg-BG" sz="3000" dirty="0" smtClean="0"/>
              <a:t> </a:t>
            </a:r>
            <a:r>
              <a:rPr lang="en-US" sz="3000" dirty="0" smtClean="0"/>
              <a:t>(usually its primary </a:t>
            </a:r>
            <a:r>
              <a:rPr lang="en-US" sz="3000" dirty="0"/>
              <a:t>key</a:t>
            </a:r>
            <a:r>
              <a:rPr lang="en-US" sz="3000" dirty="0" smtClean="0"/>
              <a:t>)</a:t>
            </a:r>
            <a:endParaRPr lang="bg-BG" sz="3000" dirty="0"/>
          </a:p>
          <a:p>
            <a:pPr>
              <a:lnSpc>
                <a:spcPts val="3600"/>
              </a:lnSpc>
            </a:pPr>
            <a:r>
              <a:rPr lang="en-US" sz="3000" dirty="0"/>
              <a:t>By using </a:t>
            </a:r>
            <a:r>
              <a:rPr lang="en-US" sz="3000" dirty="0" smtClean="0"/>
              <a:t>relationships </a:t>
            </a:r>
            <a:r>
              <a:rPr lang="en-US" sz="3000" dirty="0"/>
              <a:t>we avoid repeating </a:t>
            </a:r>
            <a:r>
              <a:rPr lang="en-US" sz="3000" dirty="0" smtClean="0"/>
              <a:t>data in the database</a:t>
            </a:r>
            <a:r>
              <a:rPr lang="bg-BG" sz="3000" dirty="0" smtClean="0"/>
              <a:t> 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2800" dirty="0"/>
              <a:t>In the </a:t>
            </a:r>
            <a:r>
              <a:rPr lang="en-US" sz="2800" dirty="0" smtClean="0"/>
              <a:t>last example </a:t>
            </a:r>
            <a:r>
              <a:rPr lang="en-US" sz="2800" dirty="0"/>
              <a:t>the name of the country is not repeated for </a:t>
            </a:r>
            <a:r>
              <a:rPr lang="en-US" sz="2800" dirty="0" smtClean="0"/>
              <a:t>each town (its number is used instead)</a:t>
            </a:r>
            <a:endParaRPr lang="bg-BG" sz="2800" dirty="0"/>
          </a:p>
          <a:p>
            <a:pPr>
              <a:lnSpc>
                <a:spcPts val="3600"/>
              </a:lnSpc>
            </a:pPr>
            <a:r>
              <a:rPr lang="en-US" sz="3000" dirty="0" smtClean="0"/>
              <a:t>Relationships </a:t>
            </a:r>
            <a:r>
              <a:rPr lang="en-US" sz="3000" dirty="0"/>
              <a:t>have</a:t>
            </a:r>
            <a:r>
              <a:rPr lang="bg-BG" sz="3000" dirty="0"/>
              <a:t> </a:t>
            </a:r>
            <a:r>
              <a:rPr lang="en-US" sz="3000" dirty="0" smtClean="0"/>
              <a:t>multiplicity</a:t>
            </a:r>
            <a:r>
              <a:rPr lang="bg-BG" sz="3000" dirty="0" smtClean="0"/>
              <a:t>:</a:t>
            </a:r>
            <a:endParaRPr lang="bg-BG" sz="3000" dirty="0"/>
          </a:p>
          <a:p>
            <a:pPr lvl="1">
              <a:lnSpc>
                <a:spcPts val="3600"/>
              </a:lnSpc>
            </a:pPr>
            <a:r>
              <a:rPr lang="en-US" sz="2800" dirty="0" smtClean="0"/>
              <a:t>One-to-many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country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towns</a:t>
            </a:r>
            <a:endParaRPr lang="bg-BG" sz="2800" dirty="0"/>
          </a:p>
          <a:p>
            <a:pPr lvl="1">
              <a:lnSpc>
                <a:spcPts val="3600"/>
              </a:lnSpc>
            </a:pPr>
            <a:r>
              <a:rPr lang="en-US" sz="2800" dirty="0" smtClean="0"/>
              <a:t>Many-to-many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student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course</a:t>
            </a:r>
            <a:endParaRPr lang="bg-BG" sz="2800" dirty="0"/>
          </a:p>
          <a:p>
            <a:pPr lvl="1">
              <a:lnSpc>
                <a:spcPts val="3600"/>
              </a:lnSpc>
            </a:pPr>
            <a:r>
              <a:rPr lang="en-US" sz="2800" dirty="0" smtClean="0"/>
              <a:t>One-to-one – e.g. example</a:t>
            </a:r>
            <a:r>
              <a:rPr lang="bg-BG" sz="2800" dirty="0" smtClean="0"/>
              <a:t> </a:t>
            </a:r>
            <a:r>
              <a:rPr lang="en-US" sz="2800" dirty="0"/>
              <a:t>human</a:t>
            </a:r>
            <a:r>
              <a:rPr lang="bg-BG" sz="2800" dirty="0"/>
              <a:t> / </a:t>
            </a:r>
            <a:r>
              <a:rPr lang="en-US" sz="2800" dirty="0"/>
              <a:t>student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895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Relationship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one-to-many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or </a:t>
            </a:r>
            <a:r>
              <a:rPr lang="en-US" dirty="0" smtClean="0"/>
              <a:t>many-to-one)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single record </a:t>
            </a:r>
            <a:r>
              <a:rPr lang="en-US" dirty="0"/>
              <a:t>in the first table has </a:t>
            </a:r>
            <a:r>
              <a:rPr lang="en-US" dirty="0" smtClean="0"/>
              <a:t>many corresponding </a:t>
            </a:r>
            <a:r>
              <a:rPr lang="en-US" dirty="0"/>
              <a:t>records in the second </a:t>
            </a:r>
            <a:r>
              <a:rPr lang="en-US" dirty="0" smtClean="0"/>
              <a:t>table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Used </a:t>
            </a:r>
            <a:r>
              <a:rPr lang="en-US" dirty="0"/>
              <a:t>very often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476223" name="Group 63"/>
          <p:cNvGraphicFramePr>
            <a:graphicFrameLocks noGrp="1"/>
          </p:cNvGraphicFramePr>
          <p:nvPr/>
        </p:nvGraphicFramePr>
        <p:xfrm>
          <a:off x="762000" y="3709416"/>
          <a:ext cx="4321175" cy="2691384"/>
        </p:xfrm>
        <a:graphic>
          <a:graphicData uri="http://schemas.openxmlformats.org/drawingml/2006/table">
            <a:tbl>
              <a:tblPr/>
              <a:tblGrid>
                <a:gridCol w="649287"/>
                <a:gridCol w="1557338"/>
                <a:gridCol w="2114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194" name="Group 34"/>
          <p:cNvGraphicFramePr>
            <a:graphicFrameLocks noGrp="1"/>
          </p:cNvGraphicFramePr>
          <p:nvPr/>
        </p:nvGraphicFramePr>
        <p:xfrm>
          <a:off x="6024562" y="4312666"/>
          <a:ext cx="2444750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7208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6211" name="Text Box 51"/>
          <p:cNvSpPr txBox="1">
            <a:spLocks noChangeArrowheads="1"/>
          </p:cNvSpPr>
          <p:nvPr/>
        </p:nvSpPr>
        <p:spPr bwMode="auto">
          <a:xfrm>
            <a:off x="2328862" y="3277616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2" name="Text Box 52"/>
          <p:cNvSpPr txBox="1">
            <a:spLocks noChangeArrowheads="1"/>
          </p:cNvSpPr>
          <p:nvPr/>
        </p:nvSpPr>
        <p:spPr bwMode="auto">
          <a:xfrm>
            <a:off x="6400800" y="3872929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3" name="Line 53"/>
          <p:cNvSpPr>
            <a:spLocks noChangeShapeType="1"/>
          </p:cNvSpPr>
          <p:nvPr/>
        </p:nvSpPr>
        <p:spPr bwMode="auto">
          <a:xfrm>
            <a:off x="4878387" y="4433316"/>
            <a:ext cx="1331912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4" name="Line 54"/>
          <p:cNvSpPr>
            <a:spLocks noChangeShapeType="1"/>
          </p:cNvSpPr>
          <p:nvPr/>
        </p:nvSpPr>
        <p:spPr bwMode="auto">
          <a:xfrm>
            <a:off x="4875212" y="4873054"/>
            <a:ext cx="1323975" cy="18891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5" name="Line 55"/>
          <p:cNvSpPr>
            <a:spLocks noChangeShapeType="1"/>
          </p:cNvSpPr>
          <p:nvPr/>
        </p:nvSpPr>
        <p:spPr bwMode="auto">
          <a:xfrm>
            <a:off x="4876799" y="5293741"/>
            <a:ext cx="1311275" cy="619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6" name="Line 56"/>
          <p:cNvSpPr>
            <a:spLocks noChangeShapeType="1"/>
          </p:cNvSpPr>
          <p:nvPr/>
        </p:nvSpPr>
        <p:spPr bwMode="auto">
          <a:xfrm flipV="1">
            <a:off x="4865687" y="5471541"/>
            <a:ext cx="1323975" cy="2555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7" name="Line 57"/>
          <p:cNvSpPr>
            <a:spLocks noChangeShapeType="1"/>
          </p:cNvSpPr>
          <p:nvPr/>
        </p:nvSpPr>
        <p:spPr bwMode="auto">
          <a:xfrm flipV="1">
            <a:off x="4867274" y="5828729"/>
            <a:ext cx="1349375" cy="33178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86185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(2)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many-to-many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Records </a:t>
            </a:r>
            <a:r>
              <a:rPr lang="en-US" dirty="0"/>
              <a:t>in the first table</a:t>
            </a:r>
            <a:r>
              <a:rPr lang="bg-BG" dirty="0"/>
              <a:t> </a:t>
            </a:r>
            <a:r>
              <a:rPr lang="en-US" dirty="0" smtClean="0"/>
              <a:t>have </a:t>
            </a:r>
            <a:r>
              <a:rPr lang="en-US" dirty="0"/>
              <a:t>many </a:t>
            </a:r>
            <a:r>
              <a:rPr lang="en-US" noProof="1" smtClean="0"/>
              <a:t>correspon-ding</a:t>
            </a:r>
            <a:r>
              <a:rPr lang="en-US" dirty="0" smtClean="0"/>
              <a:t> </a:t>
            </a:r>
            <a:r>
              <a:rPr lang="en-US" dirty="0"/>
              <a:t>records in the second one</a:t>
            </a:r>
            <a:r>
              <a:rPr lang="bg-BG" dirty="0"/>
              <a:t> </a:t>
            </a:r>
            <a:r>
              <a:rPr lang="en-US" dirty="0"/>
              <a:t>and vice versa</a:t>
            </a:r>
            <a:endParaRPr lang="bg-BG" dirty="0"/>
          </a:p>
          <a:p>
            <a:pPr lvl="1"/>
            <a:r>
              <a:rPr lang="en-US" dirty="0"/>
              <a:t>Implemented through </a:t>
            </a:r>
            <a:r>
              <a:rPr lang="en-US" dirty="0" smtClean="0"/>
              <a:t>additional table</a:t>
            </a:r>
            <a:endParaRPr lang="bg-BG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533400" y="4039044"/>
          <a:ext cx="1825625" cy="2238248"/>
        </p:xfrm>
        <a:graphic>
          <a:graphicData uri="http://schemas.openxmlformats.org/drawingml/2006/table">
            <a:tbl>
              <a:tblPr/>
              <a:tblGrid>
                <a:gridCol w="627062"/>
                <a:gridCol w="1198563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270" name="Group 86"/>
          <p:cNvGraphicFramePr>
            <a:graphicFrameLocks noGrp="1"/>
          </p:cNvGraphicFramePr>
          <p:nvPr/>
        </p:nvGraphicFramePr>
        <p:xfrm>
          <a:off x="6819900" y="4307332"/>
          <a:ext cx="1858962" cy="1784604"/>
        </p:xfrm>
        <a:graphic>
          <a:graphicData uri="http://schemas.openxmlformats.org/drawingml/2006/table">
            <a:tbl>
              <a:tblPr/>
              <a:tblGrid>
                <a:gridCol w="678389"/>
                <a:gridCol w="1180573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Java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PHP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25" name="Text Box 41"/>
          <p:cNvSpPr txBox="1">
            <a:spLocks noChangeArrowheads="1"/>
          </p:cNvSpPr>
          <p:nvPr/>
        </p:nvSpPr>
        <p:spPr bwMode="auto">
          <a:xfrm>
            <a:off x="665788" y="3553600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7073706" y="3825062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7267" name="Group 83"/>
          <p:cNvGraphicFramePr>
            <a:graphicFrameLocks noGrp="1"/>
          </p:cNvGraphicFramePr>
          <p:nvPr/>
        </p:nvGraphicFramePr>
        <p:xfrm>
          <a:off x="3040062" y="4027932"/>
          <a:ext cx="3311525" cy="2372868"/>
        </p:xfrm>
        <a:graphic>
          <a:graphicData uri="http://schemas.openxmlformats.org/drawingml/2006/table">
            <a:tbl>
              <a:tblPr/>
              <a:tblGrid>
                <a:gridCol w="1728788"/>
                <a:gridCol w="1582737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tudent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ourse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50" name="Text Box 66"/>
          <p:cNvSpPr txBox="1">
            <a:spLocks noChangeArrowheads="1"/>
          </p:cNvSpPr>
          <p:nvPr/>
        </p:nvSpPr>
        <p:spPr bwMode="auto">
          <a:xfrm>
            <a:off x="3358436" y="3517087"/>
            <a:ext cx="273344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>
            <a:off x="2159000" y="4626419"/>
            <a:ext cx="1041400" cy="933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2174875" y="4832495"/>
            <a:ext cx="1025525" cy="25112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 flipH="1">
            <a:off x="2136773" y="5464619"/>
            <a:ext cx="1063626" cy="7431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2160586" y="5665933"/>
            <a:ext cx="1039813" cy="1796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2174874" y="6031059"/>
            <a:ext cx="1025525" cy="11936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6" name="Line 72"/>
          <p:cNvSpPr>
            <a:spLocks noChangeShapeType="1"/>
          </p:cNvSpPr>
          <p:nvPr/>
        </p:nvSpPr>
        <p:spPr bwMode="auto">
          <a:xfrm>
            <a:off x="6096000" y="4702619"/>
            <a:ext cx="884236" cy="33149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6096000" y="5083618"/>
            <a:ext cx="925512" cy="22671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 flipV="1">
            <a:off x="6095999" y="5418284"/>
            <a:ext cx="917575" cy="46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>
            <a:off x="6096000" y="5845619"/>
            <a:ext cx="912812" cy="44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6095999" y="5499245"/>
            <a:ext cx="904875" cy="7273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6344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55" name="Group 47"/>
          <p:cNvGraphicFramePr>
            <a:graphicFrameLocks noGrp="1"/>
          </p:cNvGraphicFramePr>
          <p:nvPr/>
        </p:nvGraphicFramePr>
        <p:xfrm>
          <a:off x="6338888" y="3681413"/>
          <a:ext cx="2120900" cy="921512"/>
        </p:xfrm>
        <a:graphic>
          <a:graphicData uri="http://schemas.openxmlformats.org/drawingml/2006/table">
            <a:tbl>
              <a:tblPr/>
              <a:tblGrid>
                <a:gridCol w="768350"/>
                <a:gridCol w="1352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Title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Ph.D.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(3)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Relationship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one-to-one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a table corresponds to </a:t>
            </a: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the other table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Used to model inheritance between tables</a:t>
            </a:r>
            <a:endParaRPr lang="bg-BG" sz="280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78212" name="Group 4"/>
          <p:cNvGraphicFramePr>
            <a:graphicFrameLocks noGrp="1"/>
          </p:cNvGraphicFramePr>
          <p:nvPr/>
        </p:nvGraphicFramePr>
        <p:xfrm>
          <a:off x="838199" y="4729791"/>
          <a:ext cx="3370264" cy="1760538"/>
        </p:xfrm>
        <a:graphic>
          <a:graphicData uri="http://schemas.openxmlformats.org/drawingml/2006/table">
            <a:tbl>
              <a:tblPr/>
              <a:tblGrid>
                <a:gridCol w="552557"/>
                <a:gridCol w="1840746"/>
                <a:gridCol w="976961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Age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Ivan Daddy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Goiko Dude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Grand Mara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34" name="Text Box 26"/>
          <p:cNvSpPr txBox="1">
            <a:spLocks noChangeArrowheads="1"/>
          </p:cNvSpPr>
          <p:nvPr/>
        </p:nvSpPr>
        <p:spPr bwMode="auto">
          <a:xfrm>
            <a:off x="1900238" y="4299668"/>
            <a:ext cx="12211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Persons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78235" name="Group 27"/>
          <p:cNvGraphicFramePr>
            <a:graphicFrameLocks noGrp="1"/>
          </p:cNvGraphicFramePr>
          <p:nvPr/>
        </p:nvGraphicFramePr>
        <p:xfrm>
          <a:off x="4783138" y="5138738"/>
          <a:ext cx="3676650" cy="1360424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Specialty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Computer Science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Chemistry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3940804" y="62849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3940804" y="58531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3941134" y="4343400"/>
            <a:ext cx="2612066" cy="10667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2" name="Text Box 44"/>
          <p:cNvSpPr txBox="1">
            <a:spLocks noChangeArrowheads="1"/>
          </p:cNvSpPr>
          <p:nvPr/>
        </p:nvSpPr>
        <p:spPr bwMode="auto">
          <a:xfrm>
            <a:off x="5691667" y="4719009"/>
            <a:ext cx="1394933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8253" name="AutoShape 45"/>
          <p:cNvSpPr>
            <a:spLocks noChangeArrowheads="1"/>
          </p:cNvSpPr>
          <p:nvPr/>
        </p:nvSpPr>
        <p:spPr bwMode="auto">
          <a:xfrm>
            <a:off x="2667000" y="3345299"/>
            <a:ext cx="3276600" cy="953453"/>
          </a:xfrm>
          <a:prstGeom prst="wedgeRoundRectCallout">
            <a:avLst>
              <a:gd name="adj1" fmla="val 19094"/>
              <a:gd name="adj2" fmla="val 1523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54" name="AutoShape 46"/>
          <p:cNvSpPr>
            <a:spLocks noChangeArrowheads="1"/>
          </p:cNvSpPr>
          <p:nvPr/>
        </p:nvSpPr>
        <p:spPr bwMode="auto">
          <a:xfrm>
            <a:off x="457200" y="3411213"/>
            <a:ext cx="1439862" cy="953453"/>
          </a:xfrm>
          <a:prstGeom prst="wedgeRoundRectCallout">
            <a:avLst>
              <a:gd name="adj1" fmla="val -9649"/>
              <a:gd name="adj2" fmla="val 95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6" name="AutoShape 58"/>
          <p:cNvSpPr>
            <a:spLocks noChangeArrowheads="1"/>
          </p:cNvSpPr>
          <p:nvPr/>
        </p:nvSpPr>
        <p:spPr bwMode="auto">
          <a:xfrm>
            <a:off x="2667000" y="3337798"/>
            <a:ext cx="3276601" cy="953453"/>
          </a:xfrm>
          <a:prstGeom prst="wedgeRoundRectCallout">
            <a:avLst>
              <a:gd name="adj1" fmla="val 66775"/>
              <a:gd name="adj2" fmla="val 73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6582136" y="3276600"/>
            <a:ext cx="157126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Professors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51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53" grpId="0" animBg="1"/>
      <p:bldP spid="478254" grpId="0" animBg="1"/>
      <p:bldP spid="4782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dirty="0" smtClean="0"/>
              <a:t>Representing Hierarchical Data</a:t>
            </a:r>
            <a:endParaRPr lang="bg-BG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How do we represent trees and graphs?</a:t>
            </a:r>
            <a:r>
              <a:rPr lang="bg-BG" dirty="0"/>
              <a:t> 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133600" y="2133600"/>
            <a:ext cx="4352925" cy="4186238"/>
            <a:chOff x="1287" y="1386"/>
            <a:chExt cx="2742" cy="2637"/>
          </a:xfrm>
        </p:grpSpPr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2113" y="1386"/>
              <a:ext cx="1137" cy="539"/>
            </a:xfrm>
            <a:prstGeom prst="roundRect">
              <a:avLst>
                <a:gd name="adj" fmla="val 7968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Root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287" y="2526"/>
              <a:ext cx="1293" cy="546"/>
            </a:xfrm>
            <a:prstGeom prst="roundRect">
              <a:avLst>
                <a:gd name="adj" fmla="val 10534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Documents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8" name="Freeform 16"/>
            <p:cNvSpPr>
              <a:spLocks/>
            </p:cNvSpPr>
            <p:nvPr/>
          </p:nvSpPr>
          <p:spPr bwMode="auto">
            <a:xfrm>
              <a:off x="1933" y="1927"/>
              <a:ext cx="749" cy="599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749" y="300"/>
                </a:cxn>
                <a:cxn ang="0">
                  <a:pos x="0" y="300"/>
                </a:cxn>
                <a:cxn ang="0">
                  <a:pos x="0" y="599"/>
                </a:cxn>
              </a:cxnLst>
              <a:rect l="0" t="0" r="r" b="b"/>
              <a:pathLst>
                <a:path w="749" h="599">
                  <a:moveTo>
                    <a:pt x="749" y="0"/>
                  </a:moveTo>
                  <a:lnTo>
                    <a:pt x="749" y="300"/>
                  </a:lnTo>
                  <a:lnTo>
                    <a:pt x="0" y="300"/>
                  </a:lnTo>
                  <a:lnTo>
                    <a:pt x="0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2831" y="2526"/>
              <a:ext cx="1198" cy="546"/>
            </a:xfrm>
            <a:prstGeom prst="roundRect">
              <a:avLst>
                <a:gd name="adj" fmla="val 9307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Pictures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3" name="Freeform 21"/>
            <p:cNvSpPr>
              <a:spLocks/>
            </p:cNvSpPr>
            <p:nvPr/>
          </p:nvSpPr>
          <p:spPr bwMode="auto">
            <a:xfrm>
              <a:off x="2682" y="1927"/>
              <a:ext cx="748" cy="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0"/>
                </a:cxn>
                <a:cxn ang="0">
                  <a:pos x="748" y="300"/>
                </a:cxn>
                <a:cxn ang="0">
                  <a:pos x="748" y="599"/>
                </a:cxn>
              </a:cxnLst>
              <a:rect l="0" t="0" r="r" b="b"/>
              <a:pathLst>
                <a:path w="748" h="599">
                  <a:moveTo>
                    <a:pt x="0" y="0"/>
                  </a:moveTo>
                  <a:lnTo>
                    <a:pt x="0" y="300"/>
                  </a:lnTo>
                  <a:lnTo>
                    <a:pt x="748" y="300"/>
                  </a:lnTo>
                  <a:lnTo>
                    <a:pt x="748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2831" y="3424"/>
              <a:ext cx="1198" cy="599"/>
            </a:xfrm>
            <a:prstGeom prst="roundRect">
              <a:avLst>
                <a:gd name="adj" fmla="val 7722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Birthday Party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3431" y="3072"/>
              <a:ext cx="0" cy="352"/>
            </a:xfrm>
            <a:prstGeom prst="line">
              <a:avLst/>
            </a:pr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pic>
        <p:nvPicPr>
          <p:cNvPr id="47106" name="Picture 2" descr="http://www.worldofstock.com/slides/NTR2054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75">
            <a:off x="7512679" y="4949845"/>
            <a:ext cx="1198670" cy="1486162"/>
          </a:xfrm>
          <a:prstGeom prst="roundRect">
            <a:avLst>
              <a:gd name="adj" fmla="val 5035"/>
            </a:avLst>
          </a:prstGeom>
          <a:noFill/>
          <a:ln>
            <a:noFill/>
          </a:ln>
        </p:spPr>
      </p:pic>
      <p:pic>
        <p:nvPicPr>
          <p:cNvPr id="47108" name="Picture 4" descr="http://doctortreecare.com/images/tree_icon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057">
            <a:off x="428484" y="5068015"/>
            <a:ext cx="1148762" cy="1369679"/>
          </a:xfrm>
          <a:prstGeom prst="roundRect">
            <a:avLst>
              <a:gd name="adj" fmla="val 736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17569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/>
              <a:t>primary / foreign </a:t>
            </a:r>
            <a:r>
              <a:rPr lang="en-US" dirty="0"/>
              <a:t>key </a:t>
            </a:r>
            <a:r>
              <a:rPr lang="en-US" dirty="0" smtClean="0"/>
              <a:t>relationships </a:t>
            </a:r>
            <a:r>
              <a:rPr lang="en-US" dirty="0"/>
              <a:t>can point to one and the same table</a:t>
            </a:r>
            <a:endParaRPr lang="bg-BG" dirty="0"/>
          </a:p>
          <a:p>
            <a:pPr lvl="1"/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employees in a company have a manager, who is also an employee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480293" name="Group 37"/>
          <p:cNvGraphicFramePr>
            <a:graphicFrameLocks noGrp="1"/>
          </p:cNvGraphicFramePr>
          <p:nvPr/>
        </p:nvGraphicFramePr>
        <p:xfrm>
          <a:off x="1609725" y="4148328"/>
          <a:ext cx="5976938" cy="2252472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  <a:gridCol w="2300288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Folder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ParentId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Root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null)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Pictures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Birthday Party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0286" name="Text Box 30"/>
          <p:cNvSpPr txBox="1">
            <a:spLocks noChangeArrowheads="1"/>
          </p:cNvSpPr>
          <p:nvPr/>
        </p:nvSpPr>
        <p:spPr bwMode="auto">
          <a:xfrm>
            <a:off x="2615984" y="363080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kumimoji="0" lang="bg-BG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87" name="AutoShape 31"/>
          <p:cNvSpPr>
            <a:spLocks noChangeArrowheads="1"/>
          </p:cNvSpPr>
          <p:nvPr/>
        </p:nvSpPr>
        <p:spPr bwMode="auto">
          <a:xfrm>
            <a:off x="533400" y="3445065"/>
            <a:ext cx="2012950" cy="527804"/>
          </a:xfrm>
          <a:prstGeom prst="wedgeRoundRectCallout">
            <a:avLst>
              <a:gd name="adj1" fmla="val 23782"/>
              <a:gd name="adj2" fmla="val 1074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8" name="AutoShape 32"/>
          <p:cNvSpPr>
            <a:spLocks noChangeArrowheads="1"/>
          </p:cNvSpPr>
          <p:nvPr/>
        </p:nvSpPr>
        <p:spPr bwMode="auto">
          <a:xfrm>
            <a:off x="4700588" y="3447132"/>
            <a:ext cx="1931987" cy="527804"/>
          </a:xfrm>
          <a:prstGeom prst="wedgeRoundRectCallout">
            <a:avLst>
              <a:gd name="adj1" fmla="val -2447"/>
              <a:gd name="adj2" fmla="val 1098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9" name="Freeform 33"/>
          <p:cNvSpPr>
            <a:spLocks/>
          </p:cNvSpPr>
          <p:nvPr/>
        </p:nvSpPr>
        <p:spPr bwMode="auto">
          <a:xfrm>
            <a:off x="7221538" y="4913503"/>
            <a:ext cx="796925" cy="763587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0" name="Freeform 34"/>
          <p:cNvSpPr>
            <a:spLocks/>
          </p:cNvSpPr>
          <p:nvPr/>
        </p:nvSpPr>
        <p:spPr bwMode="auto">
          <a:xfrm>
            <a:off x="7221538" y="4740465"/>
            <a:ext cx="796925" cy="576263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1" name="Freeform 35"/>
          <p:cNvSpPr>
            <a:spLocks/>
          </p:cNvSpPr>
          <p:nvPr/>
        </p:nvSpPr>
        <p:spPr bwMode="auto">
          <a:xfrm>
            <a:off x="7226300" y="5750115"/>
            <a:ext cx="796925" cy="431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6781800" y="2819400"/>
            <a:ext cx="2057401" cy="953453"/>
          </a:xfrm>
          <a:prstGeom prst="wedgeRoundRectCallout">
            <a:avLst>
              <a:gd name="adj1" fmla="val 137"/>
              <a:gd name="adj2" fmla="val 1555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Self-relationship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44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87" grpId="0" animBg="1"/>
      <p:bldP spid="48028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72000"/>
            <a:ext cx="8229600" cy="685800"/>
          </a:xfrm>
        </p:spPr>
        <p:txBody>
          <a:bodyPr/>
          <a:lstStyle/>
          <a:p>
            <a:r>
              <a:rPr lang="en-US" dirty="0" smtClean="0"/>
              <a:t>E/R Diagrams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5450680"/>
            <a:ext cx="5181600" cy="797720"/>
          </a:xfrm>
        </p:spPr>
        <p:txBody>
          <a:bodyPr/>
          <a:lstStyle/>
          <a:p>
            <a:r>
              <a:rPr lang="en-US" dirty="0" smtClean="0"/>
              <a:t>Entity / Relationship Diagrams and DB Modeling Tools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97416"/>
            <a:ext cx="4000500" cy="3253418"/>
          </a:xfrm>
          <a:prstGeom prst="roundRect">
            <a:avLst>
              <a:gd name="adj" fmla="val 294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675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>
                <a:solidFill>
                  <a:schemeClr val="tx1"/>
                </a:solidFill>
              </a:rPr>
              <a:t>Table of Contents</a:t>
            </a:r>
            <a:endParaRPr kumimoji="0" lang="en-US" u="sng" dirty="0">
              <a:solidFill>
                <a:schemeClr val="tx1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/>
              <a:t>Database </a:t>
            </a:r>
            <a:r>
              <a:rPr lang="en-US" dirty="0" smtClean="0"/>
              <a:t>Models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Relational Database Models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RDBMS Systems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Tables, Relationships, 			 Multiplicity, E/R Diagrams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Normalization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Constraints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Indices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5298" name="Picture 2" descr="http://www.etutors-portal.net/homepage_components/homepage_components/resources/inter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2280986" cy="2476500"/>
          </a:xfrm>
          <a:prstGeom prst="roundRect">
            <a:avLst>
              <a:gd name="adj" fmla="val 16667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5300" name="Picture 4" descr="http://marakana.com/static/images/logos/logo-db-300x3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r="18182"/>
          <a:stretch>
            <a:fillRect/>
          </a:stretch>
        </p:blipFill>
        <p:spPr bwMode="auto">
          <a:xfrm>
            <a:off x="6324600" y="1295400"/>
            <a:ext cx="20574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34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/>
              <a:t>of a DB is </a:t>
            </a:r>
            <a:r>
              <a:rPr lang="en-US" dirty="0" smtClean="0"/>
              <a:t>the </a:t>
            </a:r>
            <a:r>
              <a:rPr lang="en-US" dirty="0"/>
              <a:t>collection of</a:t>
            </a:r>
            <a:r>
              <a:rPr lang="bg-BG" dirty="0"/>
              <a:t>:</a:t>
            </a:r>
          </a:p>
          <a:p>
            <a:pPr lvl="1"/>
            <a:r>
              <a:rPr lang="en-US" dirty="0" smtClean="0"/>
              <a:t>The schemas </a:t>
            </a:r>
            <a:r>
              <a:rPr lang="en-US" dirty="0"/>
              <a:t>of all </a:t>
            </a:r>
            <a:r>
              <a:rPr lang="en-US" dirty="0" smtClean="0"/>
              <a:t>tables</a:t>
            </a:r>
            <a:endParaRPr lang="bg-BG" dirty="0"/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between the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 smtClean="0"/>
              <a:t>schema describes </a:t>
            </a:r>
            <a:r>
              <a:rPr lang="en-US" dirty="0"/>
              <a:t>the structure of </a:t>
            </a:r>
            <a:r>
              <a:rPr lang="en-US" dirty="0" smtClean="0"/>
              <a:t>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sz="3000" dirty="0"/>
              <a:t>Relational </a:t>
            </a:r>
            <a:r>
              <a:rPr lang="en-US" sz="3000" dirty="0" smtClean="0"/>
              <a:t>schemas </a:t>
            </a:r>
            <a:r>
              <a:rPr lang="en-US" sz="3000" dirty="0"/>
              <a:t>are graphically displayed </a:t>
            </a:r>
            <a:r>
              <a:rPr lang="en-US" sz="3000" dirty="0" smtClean="0"/>
              <a:t>in Entity / Relationship diagrams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E/R </a:t>
            </a:r>
            <a:r>
              <a:rPr lang="en-US" sz="3000" dirty="0" smtClean="0"/>
              <a:t>Diagrams</a:t>
            </a:r>
            <a:r>
              <a:rPr lang="en-US" sz="3000" dirty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41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5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4860925" y="1059299"/>
            <a:ext cx="3825875" cy="1379101"/>
          </a:xfrm>
          <a:prstGeom prst="wedgeRoundRectCallout">
            <a:avLst>
              <a:gd name="adj1" fmla="val -71609"/>
              <a:gd name="adj2" fmla="val 701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Microsoft SQL Server Management Studio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52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83331" name="Picture 3" descr="ArtsSemNet-ER-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838200" y="1066800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6734176" y="3345299"/>
            <a:ext cx="2028824" cy="1379101"/>
          </a:xfrm>
          <a:prstGeom prst="wedgeRoundRectCallout">
            <a:avLst>
              <a:gd name="adj1" fmla="val -125017"/>
              <a:gd name="adj2" fmla="val 3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ERwin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89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84355" name="Picture 3" descr="DBDesigner-ER-Diagra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43038"/>
            <a:ext cx="7831138" cy="4943475"/>
          </a:xfrm>
          <a:prstGeom prst="roundRect">
            <a:avLst>
              <a:gd name="adj" fmla="val 966"/>
            </a:avLst>
          </a:prstGeom>
          <a:noFill/>
        </p:spPr>
      </p:pic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4191000" y="1066800"/>
            <a:ext cx="3622674" cy="1379101"/>
          </a:xfrm>
          <a:prstGeom prst="wedgeRoundRectCallout">
            <a:avLst>
              <a:gd name="adj1" fmla="val -50329"/>
              <a:gd name="adj2" fmla="val 1502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fabFORCE DB Designer for MySQL</a:t>
            </a:r>
          </a:p>
        </p:txBody>
      </p:sp>
    </p:spTree>
    <p:extLst>
      <p:ext uri="{BB962C8B-B14F-4D97-AF65-F5344CB8AC3E}">
        <p14:creationId xmlns:p14="http://schemas.microsoft.com/office/powerpoint/2010/main" val="3326369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85379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533400" y="2133600"/>
            <a:ext cx="8077200" cy="4267200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  <p:sp>
        <p:nvSpPr>
          <p:cNvPr id="485380" name="AutoShape 4"/>
          <p:cNvSpPr>
            <a:spLocks noChangeArrowheads="1"/>
          </p:cNvSpPr>
          <p:nvPr/>
        </p:nvSpPr>
        <p:spPr bwMode="auto">
          <a:xfrm>
            <a:off x="1219200" y="1066800"/>
            <a:ext cx="3359150" cy="953453"/>
          </a:xfrm>
          <a:prstGeom prst="wedgeRoundRectCallout">
            <a:avLst>
              <a:gd name="adj1" fmla="val 39022"/>
              <a:gd name="adj2" fmla="val 94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MS Visio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Data modeling tools allow building E/R diagrams, generate / import DB schemas:</a:t>
            </a:r>
          </a:p>
          <a:p>
            <a:pPr lvl="1"/>
            <a:r>
              <a:rPr lang="en-US" noProof="1" smtClean="0"/>
              <a:t>SQL Server Management Studio</a:t>
            </a:r>
          </a:p>
          <a:p>
            <a:pPr lvl="1"/>
            <a:r>
              <a:rPr lang="en-US" noProof="1" smtClean="0"/>
              <a:t>Oracle JDeveloper</a:t>
            </a:r>
          </a:p>
          <a:p>
            <a:pPr lvl="1"/>
            <a:r>
              <a:rPr lang="en-US" noProof="1" smtClean="0"/>
              <a:t>Microsoft Visio</a:t>
            </a:r>
          </a:p>
          <a:p>
            <a:pPr lvl="1"/>
            <a:r>
              <a:rPr lang="en-US" noProof="1" smtClean="0"/>
              <a:t>CASE Studio</a:t>
            </a:r>
          </a:p>
          <a:p>
            <a:pPr lvl="1"/>
            <a:r>
              <a:rPr lang="en-US" noProof="1" smtClean="0"/>
              <a:t>Computer Associates ERwin</a:t>
            </a:r>
          </a:p>
          <a:p>
            <a:pPr lvl="1"/>
            <a:r>
              <a:rPr lang="en-US" noProof="1" smtClean="0"/>
              <a:t>IBM Rational Rose</a:t>
            </a:r>
          </a:p>
          <a:p>
            <a:pPr lvl="1"/>
            <a:r>
              <a:rPr lang="en-US" noProof="1" smtClean="0"/>
              <a:t>theKompany Data Architect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498526" cy="2402522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639899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4495801"/>
            <a:ext cx="5943600" cy="685800"/>
          </a:xfrm>
        </p:spPr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374480"/>
            <a:ext cx="6096000" cy="950120"/>
          </a:xfrm>
        </p:spPr>
        <p:txBody>
          <a:bodyPr/>
          <a:lstStyle/>
          <a:p>
            <a:r>
              <a:rPr lang="en-US" dirty="0" smtClean="0"/>
              <a:t>Avoiding Duplicated Data through Database Schema Normalization</a:t>
            </a:r>
            <a:endParaRPr lang="en-US" dirty="0"/>
          </a:p>
        </p:txBody>
      </p:sp>
      <p:pic>
        <p:nvPicPr>
          <p:cNvPr id="3074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2000"/>
            <a:ext cx="3637956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15479"/>
            <a:ext cx="2667000" cy="1970721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078" name="Picture 6" descr="http://java.sun.com/javaee/5/docs/tutorial/doc/figures/bank-database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494"/>
            <a:ext cx="4114800" cy="1857374"/>
          </a:xfrm>
          <a:prstGeom prst="roundRect">
            <a:avLst>
              <a:gd name="adj" fmla="val 235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Left"/>
            <a:lightRig rig="threePt" dir="t"/>
          </a:scene3d>
        </p:spPr>
      </p:pic>
      <p:pic>
        <p:nvPicPr>
          <p:cNvPr id="3080" name="Picture 8" descr="http://expellee.awaxhost.net/img/imgg/hammer.jpg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5289">
            <a:off x="2839957" y="630298"/>
            <a:ext cx="1845607" cy="1844861"/>
          </a:xfrm>
          <a:prstGeom prst="rect">
            <a:avLst/>
          </a:prstGeom>
          <a:noFill/>
        </p:spPr>
      </p:pic>
      <p:pic>
        <p:nvPicPr>
          <p:cNvPr id="3082" name="Picture 10" descr="http://demotemplates.joomlashack.com/weblogic/images/stories/trans_teaser2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1524000" cy="152400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60336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Normalization</a:t>
            </a:r>
            <a:r>
              <a:rPr lang="en-US" dirty="0" smtClean="0"/>
              <a:t> of the relational schema removes</a:t>
            </a:r>
            <a:r>
              <a:rPr lang="bg-BG" dirty="0" smtClean="0"/>
              <a:t> </a:t>
            </a:r>
            <a:r>
              <a:rPr lang="en-US" dirty="0" smtClean="0"/>
              <a:t>repeating data</a:t>
            </a:r>
            <a:endParaRPr lang="bg-BG" dirty="0" smtClean="0"/>
          </a:p>
          <a:p>
            <a:pPr>
              <a:spcBef>
                <a:spcPct val="25000"/>
              </a:spcBef>
            </a:pPr>
            <a:r>
              <a:rPr lang="en-US" dirty="0" smtClean="0"/>
              <a:t>Non-normalized schemas can contain many data repetitions, e.g.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Group 55"/>
          <p:cNvGraphicFramePr>
            <a:graphicFrameLocks/>
          </p:cNvGraphicFramePr>
          <p:nvPr/>
        </p:nvGraphicFramePr>
        <p:xfrm>
          <a:off x="620713" y="3500438"/>
          <a:ext cx="7837487" cy="2889504"/>
        </p:xfrm>
        <a:graphic>
          <a:graphicData uri="http://schemas.openxmlformats.org/drawingml/2006/table">
            <a:tbl>
              <a:tblPr/>
              <a:tblGrid>
                <a:gridCol w="1601787"/>
                <a:gridCol w="1422400"/>
                <a:gridCol w="1008063"/>
                <a:gridCol w="1511300"/>
                <a:gridCol w="1227137"/>
                <a:gridCol w="10668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yoghurt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Mlexis LTD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Bakery "Smoky"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"Zagorka"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 CO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Shumen Drinks CO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70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</a:t>
            </a:r>
            <a:r>
              <a:rPr lang="bg-BG" dirty="0" smtClean="0"/>
              <a:t> </a:t>
            </a:r>
            <a:r>
              <a:rPr lang="en-US" dirty="0" smtClean="0"/>
              <a:t>Normal Form</a:t>
            </a:r>
            <a:endParaRPr lang="bg-BG" dirty="0" smtClean="0"/>
          </a:p>
          <a:p>
            <a:pPr lvl="1"/>
            <a:r>
              <a:rPr lang="en-US" dirty="0" smtClean="0"/>
              <a:t>Data is stored in tables</a:t>
            </a:r>
            <a:endParaRPr lang="bg-BG" dirty="0" smtClean="0"/>
          </a:p>
          <a:p>
            <a:pPr lvl="1"/>
            <a:r>
              <a:rPr lang="en-US" dirty="0" smtClean="0"/>
              <a:t>Fields in the rows are atomic</a:t>
            </a:r>
            <a:r>
              <a:rPr lang="bg-BG" dirty="0" smtClean="0"/>
              <a:t> (</a:t>
            </a:r>
            <a:r>
              <a:rPr lang="en-US" dirty="0" smtClean="0"/>
              <a:t>inseparable</a:t>
            </a:r>
            <a:r>
              <a:rPr lang="bg-BG" dirty="0" smtClean="0"/>
              <a:t>) </a:t>
            </a:r>
            <a:r>
              <a:rPr lang="en-US" dirty="0" smtClean="0"/>
              <a:t>values</a:t>
            </a:r>
            <a:endParaRPr lang="bg-BG" dirty="0" smtClean="0"/>
          </a:p>
          <a:p>
            <a:pPr lvl="1"/>
            <a:r>
              <a:rPr lang="en-US" dirty="0" smtClean="0"/>
              <a:t>There are no repetitions within a single row</a:t>
            </a:r>
            <a:endParaRPr lang="bg-BG" dirty="0" smtClean="0"/>
          </a:p>
          <a:p>
            <a:pPr lvl="1"/>
            <a:r>
              <a:rPr lang="en-US" dirty="0" smtClean="0"/>
              <a:t>A primary key is defined for each table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681038" y="4953000"/>
          <a:ext cx="7777162" cy="1341120"/>
        </p:xfrm>
        <a:graphic>
          <a:graphicData uri="http://schemas.openxmlformats.org/drawingml/2006/table">
            <a:tbl>
              <a:tblPr/>
              <a:tblGrid>
                <a:gridCol w="2252662"/>
                <a:gridCol w="1647825"/>
                <a:gridCol w="1644650"/>
                <a:gridCol w="223202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ISBN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AuthorEmail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3847028437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7234534450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74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/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 Normal Form</a:t>
            </a:r>
            <a:r>
              <a:rPr lang="bg-BG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There are no columns that depend on part of the primary key</a:t>
            </a:r>
            <a:r>
              <a:rPr lang="bg-BG" dirty="0" smtClean="0"/>
              <a:t> (</a:t>
            </a:r>
            <a:r>
              <a:rPr lang="en-US" dirty="0" smtClean="0"/>
              <a:t>if it consists of several columns</a:t>
            </a:r>
            <a:r>
              <a:rPr lang="bg-BG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Group 38"/>
          <p:cNvGraphicFramePr>
            <a:graphicFrameLocks noGrp="1"/>
          </p:cNvGraphicFramePr>
          <p:nvPr/>
        </p:nvGraphicFramePr>
        <p:xfrm>
          <a:off x="692150" y="5105399"/>
          <a:ext cx="7766050" cy="1231075"/>
        </p:xfrm>
        <a:graphic>
          <a:graphicData uri="http://schemas.openxmlformats.org/drawingml/2006/table">
            <a:tbl>
              <a:tblPr/>
              <a:tblGrid>
                <a:gridCol w="2248634"/>
                <a:gridCol w="1824770"/>
                <a:gridCol w="1465564"/>
                <a:gridCol w="222708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 (PK)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37.25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19.95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2362200" y="3886200"/>
            <a:ext cx="2908300" cy="953453"/>
          </a:xfrm>
          <a:prstGeom prst="wedgeRoundRectCallout">
            <a:avLst>
              <a:gd name="adj1" fmla="val 42780"/>
              <a:gd name="adj2" fmla="val 932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price depends on the book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6083300" y="3886200"/>
            <a:ext cx="2527300" cy="953453"/>
          </a:xfrm>
          <a:prstGeom prst="wedgeRoundRectCallout">
            <a:avLst>
              <a:gd name="adj1" fmla="val -37825"/>
              <a:gd name="adj2" fmla="val 921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E-mail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depends on the author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 (2)</a:t>
            </a:r>
            <a:endParaRPr kumimoji="0" lang="bg-BG" dirty="0">
              <a:solidFill>
                <a:schemeClr val="tx1"/>
              </a:solidFill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8"/>
            </a:pPr>
            <a:r>
              <a:rPr lang="en-US" dirty="0" smtClean="0"/>
              <a:t>The SQL language</a:t>
            </a:r>
          </a:p>
          <a:p>
            <a:pPr marL="609600" indent="-609600">
              <a:buFontTx/>
              <a:buAutoNum type="arabicPeriod" startAt="8"/>
            </a:pPr>
            <a:r>
              <a:rPr lang="en-US" dirty="0" smtClean="0"/>
              <a:t>Stored Procedures</a:t>
            </a:r>
          </a:p>
          <a:p>
            <a:pPr marL="609600" indent="-609600">
              <a:buFontTx/>
              <a:buAutoNum type="arabicPeriod" startAt="8"/>
            </a:pPr>
            <a:r>
              <a:rPr lang="en-US" dirty="0" smtClean="0"/>
              <a:t>Views</a:t>
            </a:r>
          </a:p>
          <a:p>
            <a:pPr marL="609600" indent="-609600">
              <a:buFontTx/>
              <a:buAutoNum type="arabicPeriod" startAt="8"/>
            </a:pPr>
            <a:r>
              <a:rPr lang="en-US" dirty="0" smtClean="0"/>
              <a:t>Triggers</a:t>
            </a:r>
          </a:p>
          <a:p>
            <a:pPr marL="609600" indent="-609600">
              <a:buFontTx/>
              <a:buAutoNum type="arabicPeriod" startAt="8"/>
            </a:pPr>
            <a:r>
              <a:rPr lang="en-US" dirty="0" smtClean="0"/>
              <a:t>Transactions </a:t>
            </a:r>
            <a:r>
              <a:rPr lang="en-US" dirty="0"/>
              <a:t>and </a:t>
            </a:r>
            <a:r>
              <a:rPr lang="en-US" dirty="0" smtClean="0"/>
              <a:t>Isolation Levels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3252" name="Picture 4" descr="http://www.philosophy.leeds.ac.uk/Research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318546" cy="2201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152650" cy="197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1"/>
            <a:ext cx="47625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3570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-rd Normal Form</a:t>
            </a:r>
            <a:endParaRPr lang="bg-BG" dirty="0" smtClean="0"/>
          </a:p>
          <a:p>
            <a:pPr lvl="1"/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/>
            <a:r>
              <a:rPr lang="en-US" dirty="0" smtClean="0"/>
              <a:t>The only dependencies between columns are</a:t>
            </a:r>
            <a:r>
              <a:rPr lang="bg-BG" dirty="0" smtClean="0"/>
              <a:t> </a:t>
            </a:r>
            <a:r>
              <a:rPr lang="en-US" dirty="0" smtClean="0"/>
              <a:t>of type </a:t>
            </a:r>
            <a:r>
              <a:rPr lang="bg-BG" dirty="0" smtClean="0"/>
              <a:t>"</a:t>
            </a:r>
            <a:r>
              <a:rPr lang="en-US" dirty="0" smtClean="0"/>
              <a:t>a column depends on the PK</a:t>
            </a:r>
            <a:r>
              <a:rPr lang="bg-BG" dirty="0" smtClean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Group 65"/>
          <p:cNvGraphicFramePr>
            <a:graphicFrameLocks/>
          </p:cNvGraphicFramePr>
          <p:nvPr/>
        </p:nvGraphicFramePr>
        <p:xfrm>
          <a:off x="533400" y="3886200"/>
          <a:ext cx="8077200" cy="2310384"/>
        </p:xfrm>
        <a:graphic>
          <a:graphicData uri="http://schemas.openxmlformats.org/drawingml/2006/table">
            <a:tbl>
              <a:tblPr/>
              <a:tblGrid>
                <a:gridCol w="473393"/>
                <a:gridCol w="1983105"/>
                <a:gridCol w="1429702"/>
                <a:gridCol w="902017"/>
                <a:gridCol w="1460183"/>
                <a:gridCol w="914400"/>
                <a:gridCol w="9144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Yoghourt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"Tipov"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rakiya "Biserna"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012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(5)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4-th</a:t>
            </a:r>
            <a:r>
              <a:rPr lang="bg-BG" dirty="0"/>
              <a:t> </a:t>
            </a:r>
            <a:r>
              <a:rPr lang="en-US" dirty="0"/>
              <a:t>Normal Form</a:t>
            </a:r>
            <a:endParaRPr lang="bg-BG" dirty="0"/>
          </a:p>
          <a:p>
            <a:pPr lvl="1"/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/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496724" name="Group 84"/>
          <p:cNvGraphicFramePr>
            <a:graphicFrameLocks noGrp="1"/>
          </p:cNvGraphicFramePr>
          <p:nvPr/>
        </p:nvGraphicFramePr>
        <p:xfrm>
          <a:off x="914400" y="5123688"/>
          <a:ext cx="7261352" cy="1200912"/>
        </p:xfrm>
        <a:graphic>
          <a:graphicData uri="http://schemas.openxmlformats.org/drawingml/2006/table">
            <a:tbl>
              <a:tblPr/>
              <a:tblGrid>
                <a:gridCol w="1427162"/>
                <a:gridCol w="2525840"/>
                <a:gridCol w="330835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Article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Regular Expressions in .NET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Mastering JavaScript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AJAX Performance Patterns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609600" y="3923347"/>
            <a:ext cx="2819400" cy="953453"/>
          </a:xfrm>
          <a:prstGeom prst="wedgeRoundRectCallout">
            <a:avLst>
              <a:gd name="adj1" fmla="val 36507"/>
              <a:gd name="adj2" fmla="val 92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books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6669" name="AutoShape 29"/>
          <p:cNvSpPr>
            <a:spLocks noChangeArrowheads="1"/>
          </p:cNvSpPr>
          <p:nvPr/>
        </p:nvSpPr>
        <p:spPr bwMode="auto">
          <a:xfrm>
            <a:off x="4295776" y="3923347"/>
            <a:ext cx="3019424" cy="953453"/>
          </a:xfrm>
          <a:prstGeom prst="wedgeRoundRectCallout">
            <a:avLst>
              <a:gd name="adj1" fmla="val -688"/>
              <a:gd name="adj2" fmla="val 889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articles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3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8" grpId="0" animBg="1"/>
      <p:bldP spid="4966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(6)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of fully normalized schema		</a:t>
            </a:r>
            <a:r>
              <a:rPr lang="bg-BG" dirty="0" smtClean="0"/>
              <a:t> </a:t>
            </a:r>
            <a:r>
              <a:rPr lang="en-US" dirty="0"/>
              <a:t>(in</a:t>
            </a:r>
            <a:r>
              <a:rPr lang="bg-BG" dirty="0"/>
              <a:t>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r>
              <a:rPr lang="bg-BG" dirty="0"/>
              <a:t>):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497668" name="Group 4"/>
          <p:cNvGraphicFramePr>
            <a:graphicFrameLocks noGrp="1"/>
          </p:cNvGraphicFramePr>
          <p:nvPr/>
        </p:nvGraphicFramePr>
        <p:xfrm>
          <a:off x="546100" y="5269872"/>
          <a:ext cx="2095500" cy="1123950"/>
        </p:xfrm>
        <a:graphic>
          <a:graphicData uri="http://schemas.openxmlformats.org/drawingml/2006/table">
            <a:tbl>
              <a:tblPr/>
              <a:tblGrid>
                <a:gridCol w="409575"/>
                <a:gridCol w="1685925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Milk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Ltd.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682" name="Group 18"/>
          <p:cNvGraphicFramePr>
            <a:graphicFrameLocks noGrp="1"/>
          </p:cNvGraphicFramePr>
          <p:nvPr/>
        </p:nvGraphicFramePr>
        <p:xfrm>
          <a:off x="2994025" y="5269872"/>
          <a:ext cx="1930400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52082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92" name="Group 128"/>
          <p:cNvGraphicFramePr>
            <a:graphicFrameLocks noGrp="1"/>
          </p:cNvGraphicFramePr>
          <p:nvPr/>
        </p:nvGraphicFramePr>
        <p:xfrm>
          <a:off x="533400" y="2447297"/>
          <a:ext cx="8096250" cy="2252472"/>
        </p:xfrm>
        <a:graphic>
          <a:graphicData uri="http://schemas.openxmlformats.org/drawingml/2006/table">
            <a:tbl>
              <a:tblPr/>
              <a:tblGrid>
                <a:gridCol w="588963"/>
                <a:gridCol w="2097087"/>
                <a:gridCol w="1524000"/>
                <a:gridCol w="1058863"/>
                <a:gridCol w="1081087"/>
                <a:gridCol w="831850"/>
                <a:gridCol w="9144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Youghurt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rakia "Peshtera"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46" name="Group 82"/>
          <p:cNvGraphicFramePr>
            <a:graphicFrameLocks noGrp="1"/>
          </p:cNvGraphicFramePr>
          <p:nvPr/>
        </p:nvGraphicFramePr>
        <p:xfrm>
          <a:off x="5299075" y="5269872"/>
          <a:ext cx="1419225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0096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METRO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60" name="Group 96"/>
          <p:cNvGraphicFramePr>
            <a:graphicFrameLocks noGrp="1"/>
          </p:cNvGraphicFramePr>
          <p:nvPr/>
        </p:nvGraphicFramePr>
        <p:xfrm>
          <a:off x="7170738" y="5269872"/>
          <a:ext cx="1419225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0096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541817" y="2057400"/>
            <a:ext cx="1428596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584200" y="4879677"/>
            <a:ext cx="1584088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3086100" y="4884440"/>
            <a:ext cx="173957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5413375" y="4888094"/>
            <a:ext cx="962123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7275513" y="4891269"/>
            <a:ext cx="971484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2228848" y="4553909"/>
            <a:ext cx="1524001" cy="6095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4578350" y="4477709"/>
            <a:ext cx="1536700" cy="6445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6419849" y="4477709"/>
            <a:ext cx="761999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8248650" y="4553908"/>
            <a:ext cx="7620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484072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0600" y="4419600"/>
            <a:ext cx="7162800" cy="685800"/>
          </a:xfrm>
        </p:spPr>
        <p:txBody>
          <a:bodyPr/>
          <a:lstStyle/>
          <a:p>
            <a:r>
              <a:rPr lang="en-US" dirty="0" smtClean="0"/>
              <a:t>Other Database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5298280"/>
            <a:ext cx="6553200" cy="1026320"/>
          </a:xfrm>
        </p:spPr>
        <p:txBody>
          <a:bodyPr/>
          <a:lstStyle/>
          <a:p>
            <a:r>
              <a:rPr lang="en-US" dirty="0" smtClean="0"/>
              <a:t>Constraints, Indices, SQL, Stored Procedures, Views, Triggers</a:t>
            </a:r>
            <a:endParaRPr lang="en-US" dirty="0"/>
          </a:p>
        </p:txBody>
      </p:sp>
      <p:pic>
        <p:nvPicPr>
          <p:cNvPr id="1025" name="Picture 1" descr="C:\Trash\database-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92" y="1167860"/>
            <a:ext cx="6716708" cy="287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5851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 constraints </a:t>
            </a:r>
            <a:r>
              <a:rPr lang="en-US" dirty="0" smtClean="0"/>
              <a:t>ensure data integrity in the database tables</a:t>
            </a:r>
          </a:p>
          <a:p>
            <a:pPr lvl="1"/>
            <a:r>
              <a:rPr lang="en-US" dirty="0" smtClean="0"/>
              <a:t>Enforce data </a:t>
            </a:r>
            <a:r>
              <a:rPr lang="en-US" dirty="0"/>
              <a:t>rules</a:t>
            </a:r>
            <a:r>
              <a:rPr lang="bg-BG" dirty="0"/>
              <a:t> </a:t>
            </a:r>
            <a:r>
              <a:rPr lang="en-US" dirty="0"/>
              <a:t>which cannot be </a:t>
            </a:r>
            <a:r>
              <a:rPr lang="en-US" dirty="0" smtClean="0"/>
              <a:t>violated</a:t>
            </a:r>
            <a:endParaRPr lang="bg-BG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Ensures that the primary </a:t>
            </a:r>
            <a:r>
              <a:rPr lang="en-US" dirty="0"/>
              <a:t>key </a:t>
            </a:r>
            <a:r>
              <a:rPr lang="en-US" dirty="0" smtClean="0"/>
              <a:t>of a table has unique value for </a:t>
            </a:r>
            <a:r>
              <a:rPr lang="en-US" dirty="0"/>
              <a:t>each </a:t>
            </a:r>
            <a:r>
              <a:rPr lang="en-US" dirty="0" smtClean="0"/>
              <a:t>table row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Ensures that all values </a:t>
            </a:r>
            <a:r>
              <a:rPr lang="en-US" dirty="0"/>
              <a:t>in a </a:t>
            </a:r>
            <a:r>
              <a:rPr lang="en-US" dirty="0" smtClean="0"/>
              <a:t>certain column </a:t>
            </a:r>
            <a:r>
              <a:rPr lang="en-US" dirty="0"/>
              <a:t>(or a group of columns) are</a:t>
            </a:r>
            <a:r>
              <a:rPr lang="bg-BG" dirty="0"/>
              <a:t> </a:t>
            </a:r>
            <a:r>
              <a:rPr lang="en-US" dirty="0"/>
              <a:t>unique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718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 (2)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Ensures that the </a:t>
            </a:r>
            <a:r>
              <a:rPr lang="en-US" dirty="0"/>
              <a:t>value in </a:t>
            </a:r>
            <a:r>
              <a:rPr lang="en-US" dirty="0" smtClean="0"/>
              <a:t>given </a:t>
            </a:r>
            <a:r>
              <a:rPr lang="en-US" dirty="0"/>
              <a:t>column is a key </a:t>
            </a:r>
            <a:r>
              <a:rPr lang="en-US" dirty="0" smtClean="0"/>
              <a:t>from another table</a:t>
            </a:r>
            <a:endParaRPr lang="bg-BG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Ensures that values </a:t>
            </a:r>
            <a:r>
              <a:rPr lang="en-US" dirty="0"/>
              <a:t>in a certain column </a:t>
            </a:r>
            <a:r>
              <a:rPr lang="en-US" dirty="0" smtClean="0"/>
              <a:t>meet </a:t>
            </a:r>
            <a:r>
              <a:rPr lang="en-US" dirty="0"/>
              <a:t>some </a:t>
            </a:r>
            <a:r>
              <a:rPr lang="en-US" dirty="0" smtClean="0"/>
              <a:t>predefined condition</a:t>
            </a:r>
            <a:endParaRPr lang="bg-BG" dirty="0"/>
          </a:p>
          <a:p>
            <a:pPr lvl="1"/>
            <a:r>
              <a:rPr lang="en-US" dirty="0" smtClean="0"/>
              <a:t>Examples</a:t>
            </a:r>
            <a:r>
              <a:rPr lang="bg-BG" dirty="0" smtClean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1" y="5257800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(hour &gt;= 0) AND (hour &lt; 24)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5949394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UPPER(name)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5664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Indices</a:t>
            </a:r>
            <a:r>
              <a:rPr lang="en-US" dirty="0" smtClean="0"/>
              <a:t> speed </a:t>
            </a:r>
            <a:r>
              <a:rPr lang="en-US" dirty="0"/>
              <a:t>up searching of values in a certain column or group of columns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/>
              <a:t>B-trees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 smtClean="0"/>
              <a:t>Indices can be built-in the table (clustered) or stored externally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</a:t>
            </a:r>
            <a:r>
              <a:rPr lang="en-US" dirty="0" smtClean="0"/>
              <a:t>records </a:t>
            </a:r>
            <a:r>
              <a:rPr lang="en-US" dirty="0"/>
              <a:t>in indexed tables is </a:t>
            </a:r>
            <a:r>
              <a:rPr lang="en-US" dirty="0" smtClean="0"/>
              <a:t>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Indices should be used for big tables only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 smtClean="0"/>
              <a:t> 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8327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dirty="0"/>
              <a:t> (Structured Query Language)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SQL-99</a:t>
            </a:r>
            <a:r>
              <a:rPr lang="en-US" dirty="0"/>
              <a:t> is </a:t>
            </a:r>
            <a:r>
              <a:rPr lang="en-US" dirty="0" smtClean="0"/>
              <a:t>currently in use in most databases</a:t>
            </a:r>
            <a:endParaRPr lang="en-US" dirty="0"/>
          </a:p>
          <a:p>
            <a:pPr>
              <a:spcBef>
                <a:spcPct val="25000"/>
              </a:spcBef>
            </a:pPr>
            <a:r>
              <a:rPr lang="en-US" dirty="0"/>
              <a:t>SQL </a:t>
            </a:r>
            <a:r>
              <a:rPr lang="en-US" dirty="0" smtClean="0"/>
              <a:t>language supports</a:t>
            </a:r>
            <a:r>
              <a:rPr lang="bg-BG" dirty="0"/>
              <a:t>: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Creating</a:t>
            </a:r>
            <a:r>
              <a:rPr lang="bg-BG" dirty="0"/>
              <a:t>, </a:t>
            </a:r>
            <a:r>
              <a:rPr lang="en-US" dirty="0"/>
              <a:t>altering, deleting tables and other objects in the database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Searching</a:t>
            </a:r>
            <a:r>
              <a:rPr lang="bg-BG" dirty="0" smtClean="0"/>
              <a:t>, </a:t>
            </a:r>
            <a:r>
              <a:rPr lang="en-US" dirty="0"/>
              <a:t>retrieving, inserting, </a:t>
            </a:r>
            <a:r>
              <a:rPr lang="en-US" dirty="0" smtClean="0"/>
              <a:t>modifying </a:t>
            </a:r>
            <a:r>
              <a:rPr lang="en-US" dirty="0"/>
              <a:t>and deleting </a:t>
            </a:r>
            <a:r>
              <a:rPr lang="en-US" dirty="0" smtClean="0"/>
              <a:t>table data (rows)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26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 (2)</a:t>
            </a:r>
            <a:endParaRPr lang="bg-BG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consists of: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DDL</a:t>
            </a:r>
            <a:r>
              <a:rPr lang="en-US" dirty="0"/>
              <a:t> – Data Definition Language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en-US" dirty="0"/>
              <a:t> commands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DML</a:t>
            </a:r>
            <a:r>
              <a:rPr lang="en-US" dirty="0"/>
              <a:t> – Data Manipulation Language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/>
              <a:t> commands</a:t>
            </a:r>
          </a:p>
          <a:p>
            <a:r>
              <a:rPr lang="en-US" dirty="0"/>
              <a:t>Example </a:t>
            </a:r>
            <a:r>
              <a:rPr lang="en-US" dirty="0" smtClean="0"/>
              <a:t>of 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query</a:t>
            </a:r>
            <a:r>
              <a:rPr lang="bg-BG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838201" y="5105400"/>
            <a:ext cx="73914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Towns.Name, Countries.Name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Towns, Countries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Towns.CountryId = Countries.Id</a:t>
            </a:r>
          </a:p>
        </p:txBody>
      </p:sp>
    </p:spTree>
    <p:extLst>
      <p:ext uri="{BB962C8B-B14F-4D97-AF65-F5344CB8AC3E}">
        <p14:creationId xmlns:p14="http://schemas.microsoft.com/office/powerpoint/2010/main" val="426768398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</a:t>
            </a:r>
            <a:r>
              <a:rPr lang="en-US" dirty="0" smtClean="0"/>
              <a:t>(database-level</a:t>
            </a:r>
            <a:r>
              <a:rPr lang="bg-BG" dirty="0" smtClean="0"/>
              <a:t> </a:t>
            </a:r>
            <a:r>
              <a:rPr lang="en-US" dirty="0" smtClean="0"/>
              <a:t>procedures</a:t>
            </a:r>
            <a:r>
              <a:rPr lang="en-US" dirty="0"/>
              <a:t>)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Consist of SQL-like code stored in the database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Code </a:t>
            </a:r>
            <a:r>
              <a:rPr lang="en-US" dirty="0"/>
              <a:t>executed </a:t>
            </a:r>
            <a:r>
              <a:rPr lang="en-US" dirty="0" smtClean="0"/>
              <a:t>inside the </a:t>
            </a:r>
            <a:r>
              <a:rPr lang="en-US" dirty="0"/>
              <a:t>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Much faster than an </a:t>
            </a:r>
            <a:r>
              <a:rPr lang="en-US" dirty="0" smtClean="0"/>
              <a:t>external code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spcBef>
                <a:spcPts val="400"/>
              </a:spcBef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spcBef>
                <a:spcPts val="400"/>
              </a:spcBef>
            </a:pPr>
            <a:r>
              <a:rPr lang="en-US" dirty="0"/>
              <a:t>Can return </a:t>
            </a:r>
            <a:r>
              <a:rPr lang="en-US" dirty="0" smtClean="0"/>
              <a:t>results</a:t>
            </a:r>
            <a:endParaRPr lang="bg-BG" dirty="0"/>
          </a:p>
          <a:p>
            <a:pPr lvl="2">
              <a:spcBef>
                <a:spcPts val="400"/>
              </a:spcBef>
            </a:pPr>
            <a:r>
              <a:rPr lang="en-US" dirty="0" smtClean="0"/>
              <a:t>Single </a:t>
            </a:r>
            <a:r>
              <a:rPr lang="en-US" dirty="0"/>
              <a:t>value</a:t>
            </a:r>
            <a:endParaRPr lang="bg-BG" dirty="0"/>
          </a:p>
          <a:p>
            <a:pPr lvl="2">
              <a:spcBef>
                <a:spcPts val="400"/>
              </a:spcBef>
            </a:pPr>
            <a:r>
              <a:rPr lang="en-US" dirty="0" smtClean="0"/>
              <a:t>Record sets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7650" name="Picture 2" descr="C:\Trash\stored-db-procedur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228" y="3429000"/>
            <a:ext cx="2757172" cy="304006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404058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r>
              <a:rPr lang="en-US" dirty="0" smtClean="0"/>
              <a:t>RDBMS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Relational Databases, Database Servers and RDBMS</a:t>
            </a:r>
            <a:endParaRPr lang="en-US" dirty="0"/>
          </a:p>
        </p:txBody>
      </p:sp>
      <p:pic>
        <p:nvPicPr>
          <p:cNvPr id="6146" name="Picture 2" descr="http://www.netcosports.com/images/database_ic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2514600" cy="2514600"/>
          </a:xfrm>
          <a:prstGeom prst="roundRect">
            <a:avLst>
              <a:gd name="adj" fmla="val 2278"/>
            </a:avLst>
          </a:prstGeom>
          <a:noFill/>
        </p:spPr>
      </p:pic>
      <p:pic>
        <p:nvPicPr>
          <p:cNvPr id="6148" name="Picture 4" descr="http://www.horizonum.com/Medias/Icon_Collections/View/440x330/Databas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3" y="3657600"/>
            <a:ext cx="3366977" cy="2525233"/>
          </a:xfrm>
          <a:prstGeom prst="roundRect">
            <a:avLst>
              <a:gd name="adj" fmla="val 321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39841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</a:t>
            </a:r>
            <a:r>
              <a:rPr lang="en-US" dirty="0" smtClean="0"/>
              <a:t>Procedures (2)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 smtClean="0"/>
              <a:t>Stored procedures are </a:t>
            </a:r>
            <a:r>
              <a:rPr lang="en-US" sz="3100" dirty="0"/>
              <a:t>written </a:t>
            </a:r>
            <a:r>
              <a:rPr lang="en-US" sz="3100" dirty="0" smtClean="0"/>
              <a:t>in </a:t>
            </a:r>
            <a:r>
              <a:rPr lang="en-US" sz="3100" dirty="0"/>
              <a:t>a language extension of SQL</a:t>
            </a:r>
            <a:r>
              <a:rPr lang="bg-BG" sz="3100" dirty="0"/>
              <a:t> </a:t>
            </a:r>
            <a:endParaRPr lang="en-US" sz="3100" dirty="0"/>
          </a:p>
          <a:p>
            <a:pPr lvl="1"/>
            <a:r>
              <a:rPr lang="en-US" sz="2900" dirty="0" smtClean="0"/>
              <a:t>T-SQL </a:t>
            </a:r>
            <a:r>
              <a:rPr lang="bg-BG" sz="2900" dirty="0"/>
              <a:t>– </a:t>
            </a:r>
            <a:r>
              <a:rPr lang="en-US" sz="2900" dirty="0"/>
              <a:t>in</a:t>
            </a:r>
            <a:r>
              <a:rPr lang="bg-BG" sz="2900" dirty="0"/>
              <a:t> </a:t>
            </a:r>
            <a:r>
              <a:rPr lang="en-US" sz="2900" dirty="0"/>
              <a:t>Microsoft SQL</a:t>
            </a:r>
            <a:r>
              <a:rPr lang="bg-BG" sz="2900" dirty="0"/>
              <a:t> </a:t>
            </a:r>
            <a:r>
              <a:rPr lang="en-US" sz="2900" dirty="0" smtClean="0"/>
              <a:t>Server</a:t>
            </a:r>
          </a:p>
          <a:p>
            <a:pPr lvl="1"/>
            <a:r>
              <a:rPr lang="en-US" sz="2900" dirty="0" smtClean="0"/>
              <a:t>PL/SQL – in</a:t>
            </a:r>
            <a:r>
              <a:rPr lang="bg-BG" sz="2900" dirty="0" smtClean="0"/>
              <a:t> </a:t>
            </a:r>
            <a:r>
              <a:rPr lang="en-US" sz="2900" dirty="0" smtClean="0"/>
              <a:t>Oracle</a:t>
            </a:r>
            <a:endParaRPr lang="en-US" sz="2900" dirty="0"/>
          </a:p>
          <a:p>
            <a:r>
              <a:rPr lang="en-US" sz="3100" dirty="0" smtClean="0"/>
              <a:t>Example of stored </a:t>
            </a:r>
            <a:r>
              <a:rPr lang="en-US" sz="3100" dirty="0"/>
              <a:t>procedure in</a:t>
            </a:r>
            <a:r>
              <a:rPr lang="bg-BG" sz="3100" dirty="0"/>
              <a:t> </a:t>
            </a:r>
            <a:r>
              <a:rPr lang="en-US" sz="3100" dirty="0" smtClean="0"/>
              <a:t>Oracle PL/SQL</a:t>
            </a:r>
            <a:r>
              <a:rPr lang="bg-BG" sz="3100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799" y="4221163"/>
            <a:ext cx="777240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spInsertCountry(countryName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varchar2) IS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VALUES(countryName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95413940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/>
              <a:t>named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queries which are used as tables</a:t>
            </a:r>
            <a:endParaRPr lang="bg-BG" dirty="0"/>
          </a:p>
          <a:p>
            <a:pPr lvl="1"/>
            <a:r>
              <a:rPr lang="en-US" dirty="0" smtClean="0"/>
              <a:t>Simplify data access</a:t>
            </a:r>
          </a:p>
          <a:p>
            <a:pPr lvl="1"/>
            <a:r>
              <a:rPr lang="en-US" dirty="0" smtClean="0"/>
              <a:t>Facilitate </a:t>
            </a:r>
            <a:r>
              <a:rPr lang="en-US" dirty="0"/>
              <a:t>writing of complex SQL queries</a:t>
            </a:r>
          </a:p>
          <a:p>
            <a:r>
              <a:rPr lang="en-US" dirty="0" smtClean="0"/>
              <a:t>Used also to apply security restrictions</a:t>
            </a:r>
            <a:r>
              <a:rPr lang="bg-BG" dirty="0" smtClean="0"/>
              <a:t>:</a:t>
            </a:r>
            <a:endParaRPr lang="bg-BG" dirty="0"/>
          </a:p>
          <a:p>
            <a:pPr lvl="1"/>
            <a:r>
              <a:rPr lang="en-US" dirty="0" smtClean="0"/>
              <a:t>E.g. a </a:t>
            </a:r>
            <a:r>
              <a:rPr lang="en-US" dirty="0"/>
              <a:t>certain user isn't given permissions on any of the tables</a:t>
            </a:r>
            <a:r>
              <a:rPr lang="bg-BG" dirty="0"/>
              <a:t> </a:t>
            </a:r>
            <a:r>
              <a:rPr lang="en-US" dirty="0" smtClean="0"/>
              <a:t>in the database</a:t>
            </a:r>
            <a:endParaRPr lang="en-US" dirty="0"/>
          </a:p>
          <a:p>
            <a:pPr lvl="1"/>
            <a:r>
              <a:rPr lang="en-US" dirty="0" smtClean="0"/>
              <a:t>The user </a:t>
            </a:r>
            <a:r>
              <a:rPr lang="en-US" dirty="0"/>
              <a:t>is given permissions on </a:t>
            </a:r>
            <a:r>
              <a:rPr lang="en-US" dirty="0" smtClean="0"/>
              <a:t>few </a:t>
            </a:r>
            <a:r>
              <a:rPr lang="en-US" dirty="0"/>
              <a:t>views </a:t>
            </a:r>
            <a:r>
              <a:rPr lang="en-US" dirty="0" smtClean="0"/>
              <a:t>(subset of DB) and few stored procedures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6991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06994" name="Group 114"/>
          <p:cNvGraphicFramePr>
            <a:graphicFrameLocks noGrp="1"/>
          </p:cNvGraphicFramePr>
          <p:nvPr/>
        </p:nvGraphicFramePr>
        <p:xfrm>
          <a:off x="685800" y="1844675"/>
          <a:ext cx="3819461" cy="1981200"/>
        </p:xfrm>
        <a:graphic>
          <a:graphicData uri="http://schemas.openxmlformats.org/drawingml/2006/table">
            <a:tbl>
              <a:tblPr/>
              <a:tblGrid>
                <a:gridCol w="719137"/>
                <a:gridCol w="1877949"/>
                <a:gridCol w="1222375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BulkSoft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Sputnik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996" name="Group 116"/>
          <p:cNvGraphicFramePr>
            <a:graphicFrameLocks noGrp="1"/>
          </p:cNvGraphicFramePr>
          <p:nvPr/>
        </p:nvGraphicFramePr>
        <p:xfrm>
          <a:off x="5040312" y="1857375"/>
          <a:ext cx="3432683" cy="1981200"/>
        </p:xfrm>
        <a:graphic>
          <a:graphicData uri="http://schemas.openxmlformats.org/drawingml/2006/table">
            <a:tbl>
              <a:tblPr/>
              <a:tblGrid>
                <a:gridCol w="603250"/>
                <a:gridCol w="1267016"/>
                <a:gridCol w="1562417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New </a:t>
                      </a: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35" name="Text Box 55"/>
          <p:cNvSpPr txBox="1">
            <a:spLocks noChangeArrowheads="1"/>
          </p:cNvSpPr>
          <p:nvPr/>
        </p:nvSpPr>
        <p:spPr bwMode="auto">
          <a:xfrm>
            <a:off x="1599653" y="1306513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6936" name="Text Box 56"/>
          <p:cNvSpPr txBox="1">
            <a:spLocks noChangeArrowheads="1"/>
          </p:cNvSpPr>
          <p:nvPr/>
        </p:nvSpPr>
        <p:spPr bwMode="auto">
          <a:xfrm>
            <a:off x="6140622" y="1306513"/>
            <a:ext cx="1098378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6997" name="Group 117"/>
          <p:cNvGraphicFramePr>
            <a:graphicFrameLocks noGrp="1"/>
          </p:cNvGraphicFramePr>
          <p:nvPr/>
        </p:nvGraphicFramePr>
        <p:xfrm>
          <a:off x="3348038" y="4581525"/>
          <a:ext cx="2232025" cy="1600200"/>
        </p:xfrm>
        <a:graphic>
          <a:graphicData uri="http://schemas.openxmlformats.org/drawingml/2006/table">
            <a:tbl>
              <a:tblPr/>
              <a:tblGrid>
                <a:gridCol w="804862"/>
                <a:gridCol w="1427163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1371053" y="5181600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4581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690564" y="1219200"/>
            <a:ext cx="769143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V_BGCompanies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Id,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Companies.Company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Company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Towns.CountryId = Countries.Id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Companies.TownId = Towns.Id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Countries.Country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"Bulgaria";</a:t>
            </a:r>
          </a:p>
        </p:txBody>
      </p:sp>
      <p:graphicFrame>
        <p:nvGraphicFramePr>
          <p:cNvPr id="530525" name="Group 93"/>
          <p:cNvGraphicFramePr>
            <a:graphicFrameLocks noGrp="1"/>
          </p:cNvGraphicFramePr>
          <p:nvPr/>
        </p:nvGraphicFramePr>
        <p:xfrm>
          <a:off x="3095956" y="4991100"/>
          <a:ext cx="2881312" cy="1219200"/>
        </p:xfrm>
        <a:graphic>
          <a:graphicData uri="http://schemas.openxmlformats.org/drawingml/2006/table">
            <a:tbl>
              <a:tblPr/>
              <a:tblGrid>
                <a:gridCol w="527050"/>
                <a:gridCol w="2354262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0522" name="Text Box 90"/>
          <p:cNvSpPr txBox="1">
            <a:spLocks noChangeArrowheads="1"/>
          </p:cNvSpPr>
          <p:nvPr/>
        </p:nvSpPr>
        <p:spPr bwMode="auto">
          <a:xfrm>
            <a:off x="648031" y="5442668"/>
            <a:ext cx="240642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V_BGCompanies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0523" name="Line 91"/>
          <p:cNvSpPr>
            <a:spLocks noChangeShapeType="1"/>
          </p:cNvSpPr>
          <p:nvPr/>
        </p:nvSpPr>
        <p:spPr bwMode="auto">
          <a:xfrm>
            <a:off x="4550734" y="4495799"/>
            <a:ext cx="0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86246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bg-BG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</a:t>
            </a:r>
            <a:r>
              <a:rPr lang="en-US" dirty="0"/>
              <a:t> are </a:t>
            </a:r>
            <a:r>
              <a:rPr lang="en-US" dirty="0" smtClean="0"/>
              <a:t>special stored procedures that are </a:t>
            </a:r>
            <a:r>
              <a:rPr lang="en-US" dirty="0"/>
              <a:t>activate when some event occurs</a:t>
            </a:r>
            <a:r>
              <a:rPr lang="bg-BG" dirty="0"/>
              <a:t>, </a:t>
            </a:r>
            <a:r>
              <a:rPr lang="en-US" dirty="0"/>
              <a:t>for instance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When inserting a record</a:t>
            </a:r>
            <a:endParaRPr lang="bg-BG" dirty="0"/>
          </a:p>
          <a:p>
            <a:pPr lvl="1"/>
            <a:r>
              <a:rPr lang="en-US" dirty="0"/>
              <a:t>When changing a record</a:t>
            </a:r>
            <a:endParaRPr lang="bg-BG" dirty="0"/>
          </a:p>
          <a:p>
            <a:pPr lvl="1"/>
            <a:r>
              <a:rPr lang="en-US" dirty="0"/>
              <a:t>When deleting a record</a:t>
            </a:r>
            <a:endParaRPr lang="bg-BG" dirty="0"/>
          </a:p>
          <a:p>
            <a:r>
              <a:rPr lang="en-US" dirty="0"/>
              <a:t>Triggers can perform additional data </a:t>
            </a:r>
            <a:r>
              <a:rPr lang="en-US" dirty="0" smtClean="0"/>
              <a:t>processing of the affected rows, e.g.</a:t>
            </a:r>
            <a:endParaRPr lang="en-US" dirty="0"/>
          </a:p>
          <a:p>
            <a:pPr lvl="1"/>
            <a:r>
              <a:rPr lang="en-US" dirty="0"/>
              <a:t>To change the newly added data</a:t>
            </a:r>
            <a:endParaRPr lang="bg-BG" dirty="0"/>
          </a:p>
          <a:p>
            <a:pPr lvl="1"/>
            <a:r>
              <a:rPr lang="en-US" dirty="0" smtClean="0"/>
              <a:t>To maintain logs </a:t>
            </a:r>
            <a:r>
              <a:rPr lang="en-US" dirty="0"/>
              <a:t>and history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6386" name="Picture 2" descr="https://secure.benelliusa.com/stoegerindustries/firearms/images/largeCalloutCoachSingleTrigger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22530" name="Picture 2" descr="http://www.ideastimulator.com/storage/iconV2Bevelled.jpg"/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63338016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table </a:t>
            </a:r>
            <a:r>
              <a:rPr lang="en-US" dirty="0" smtClean="0"/>
              <a:t>holding </a:t>
            </a:r>
            <a:r>
              <a:rPr lang="en-US" dirty="0"/>
              <a:t>company </a:t>
            </a:r>
            <a:r>
              <a:rPr lang="en-US" dirty="0" smtClean="0"/>
              <a:t>names</a:t>
            </a:r>
            <a:r>
              <a:rPr lang="bg-BG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trigger that appends </a:t>
            </a:r>
            <a:r>
              <a:rPr lang="en-US" dirty="0" smtClean="0"/>
              <a:t>"</a:t>
            </a:r>
            <a:r>
              <a:rPr lang="en-US" dirty="0"/>
              <a:t>Ltd." at the end of the name of a new company: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755650" y="1828800"/>
            <a:ext cx="7777163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Companies(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NULL,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varchar(50) NOT NULL)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4191000"/>
            <a:ext cx="77771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TRIGGER trg_Companies_INSERT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BEFORE INSERT ON Company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ROW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:NEW.Name := :NEW.Name || '  Ltd.';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17563848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2021680"/>
            <a:ext cx="6553200" cy="569120"/>
          </a:xfrm>
        </p:spPr>
        <p:txBody>
          <a:bodyPr/>
          <a:lstStyle/>
          <a:p>
            <a:r>
              <a:rPr lang="en-US" dirty="0" smtClean="0"/>
              <a:t>ACID Transactions and Isolation</a:t>
            </a:r>
            <a:endParaRPr lang="en-US" dirty="0"/>
          </a:p>
        </p:txBody>
      </p:sp>
      <p:pic>
        <p:nvPicPr>
          <p:cNvPr id="2050" name="Picture 2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3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2438400" cy="2438400"/>
          </a:xfrm>
          <a:prstGeom prst="roundRect">
            <a:avLst/>
          </a:prstGeom>
          <a:noFill/>
        </p:spPr>
      </p:pic>
      <p:pic>
        <p:nvPicPr>
          <p:cNvPr id="2052" name="Picture 4" descr="http://www.bwcapitalconsulting.com/images/Services_ico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48000"/>
            <a:ext cx="2755956" cy="3107204"/>
          </a:xfrm>
          <a:prstGeom prst="roundRect">
            <a:avLst>
              <a:gd name="adj" fmla="val 4321"/>
            </a:avLst>
          </a:prstGeom>
          <a:noFill/>
        </p:spPr>
      </p:pic>
      <p:pic>
        <p:nvPicPr>
          <p:cNvPr id="2054" name="Picture 6" descr="http://developer.filemaker.com/images/screenshots/Icon_FMBooks.jpg"/>
          <p:cNvPicPr>
            <a:picLocks noChangeAspect="1" noChangeArrowheads="1"/>
          </p:cNvPicPr>
          <p:nvPr/>
        </p:nvPicPr>
        <p:blipFill>
          <a:blip r:embed="rId5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67200"/>
            <a:ext cx="2057400" cy="2057400"/>
          </a:xfrm>
          <a:prstGeom prst="roundRect">
            <a:avLst>
              <a:gd name="adj" fmla="val 271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21713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Transactions</a:t>
            </a:r>
            <a:r>
              <a:rPr lang="en-US" dirty="0"/>
              <a:t> are a sequence of </a:t>
            </a:r>
            <a:r>
              <a:rPr lang="en-US" dirty="0" smtClean="0"/>
              <a:t>database operations which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  <a:r>
              <a:rPr lang="bg-BG" dirty="0" smtClean="0"/>
              <a:t>:</a:t>
            </a:r>
            <a:endParaRPr lang="bg-BG" dirty="0"/>
          </a:p>
          <a:p>
            <a:pPr lvl="1"/>
            <a:r>
              <a:rPr lang="en-US" dirty="0"/>
              <a:t>Either all of them execute successfully</a:t>
            </a:r>
            <a:endParaRPr lang="bg-BG" dirty="0"/>
          </a:p>
          <a:p>
            <a:pPr lvl="1"/>
            <a:r>
              <a:rPr lang="en-US" dirty="0"/>
              <a:t>Or none of </a:t>
            </a:r>
            <a:r>
              <a:rPr lang="en-US" dirty="0" smtClean="0"/>
              <a:t>them is executed at all</a:t>
            </a:r>
            <a:endParaRPr lang="bg-BG" dirty="0"/>
          </a:p>
          <a:p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dirty="0" smtClean="0"/>
              <a:t>entire </a:t>
            </a:r>
            <a:r>
              <a:rPr lang="en-US" dirty="0"/>
              <a:t>operation </a:t>
            </a:r>
            <a:r>
              <a:rPr lang="en-US" dirty="0" smtClean="0"/>
              <a:t>should be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777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304800" y="1658679"/>
            <a:ext cx="8541487" cy="3793523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1955020" y="4377664"/>
            <a:ext cx="13215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5276850" y="3119735"/>
            <a:ext cx="125386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2210578" y="3635387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5296529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DB Transactions Lifecycle</a:t>
            </a:r>
            <a:endParaRPr lang="en-US" sz="4000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3375385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3341718" y="2021036"/>
            <a:ext cx="8599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4343399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4289848" y="2031669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1371600" y="4317968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2209800" y="3141001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699128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6553200" y="2966707"/>
            <a:ext cx="1905000" cy="1302227"/>
          </a:xfrm>
          <a:prstGeom prst="roundRect">
            <a:avLst>
              <a:gd name="adj" fmla="val 2510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3276600" y="2966707"/>
            <a:ext cx="1998663" cy="1327174"/>
          </a:xfrm>
          <a:prstGeom prst="roundRect">
            <a:avLst>
              <a:gd name="adj" fmla="val 5490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</a:t>
            </a: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18834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guarantee the consistency and the </a:t>
            </a:r>
            <a:r>
              <a:rPr lang="en-US" dirty="0" smtClean="0"/>
              <a:t>integrity of </a:t>
            </a:r>
            <a:r>
              <a:rPr lang="en-US" dirty="0"/>
              <a:t>the database</a:t>
            </a:r>
            <a:endParaRPr lang="bg-BG" dirty="0"/>
          </a:p>
          <a:p>
            <a:pPr lvl="1"/>
            <a:r>
              <a:rPr lang="en-US" dirty="0"/>
              <a:t>All changes in a transaction are temporary</a:t>
            </a:r>
          </a:p>
          <a:p>
            <a:pPr lvl="1"/>
            <a:r>
              <a:rPr lang="en-US" dirty="0"/>
              <a:t>Changes become final 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successfully executed</a:t>
            </a:r>
            <a:endParaRPr lang="en-US" dirty="0"/>
          </a:p>
          <a:p>
            <a:pPr lvl="1"/>
            <a:r>
              <a:rPr lang="en-US" dirty="0"/>
              <a:t>At any time all changes </a:t>
            </a:r>
            <a:r>
              <a:rPr lang="en-US" dirty="0" smtClean="0"/>
              <a:t>done in the transaction can </a:t>
            </a:r>
            <a:r>
              <a:rPr lang="en-US" dirty="0"/>
              <a:t>be canceled </a:t>
            </a:r>
            <a:r>
              <a:rPr lang="en-US" dirty="0" smtClean="0"/>
              <a:t>by 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ROLLBACK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All </a:t>
            </a:r>
            <a:r>
              <a:rPr lang="en-US" dirty="0" smtClean="0"/>
              <a:t>operations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all of them </a:t>
            </a:r>
            <a:r>
              <a:rPr lang="en-US" dirty="0" smtClean="0"/>
              <a:t>pass or </a:t>
            </a:r>
            <a:r>
              <a:rPr lang="en-US" dirty="0"/>
              <a:t>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14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ts val="3400"/>
              </a:lnSpc>
            </a:pPr>
            <a:r>
              <a:rPr lang="en-US" dirty="0"/>
              <a:t>Hierarchical </a:t>
            </a:r>
            <a:r>
              <a:rPr lang="bg-BG" dirty="0"/>
              <a:t> 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Network / graph</a:t>
            </a:r>
            <a:endParaRPr lang="bg-BG" dirty="0"/>
          </a:p>
          <a:p>
            <a:pPr lvl="1">
              <a:lnSpc>
                <a:spcPts val="3400"/>
              </a:lnSpc>
            </a:pPr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)</a:t>
            </a:r>
          </a:p>
          <a:p>
            <a:pPr lvl="1">
              <a:lnSpc>
                <a:spcPts val="3400"/>
              </a:lnSpc>
            </a:pPr>
            <a:r>
              <a:rPr lang="en-US" dirty="0"/>
              <a:t>Object-oriented</a:t>
            </a:r>
            <a:endParaRPr lang="bg-BG" dirty="0"/>
          </a:p>
          <a:p>
            <a:pPr>
              <a:lnSpc>
                <a:spcPts val="34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400"/>
              </a:lnSpc>
            </a:pPr>
            <a:r>
              <a:rPr lang="en-US" dirty="0" smtClean="0"/>
              <a:t>Represent </a:t>
            </a:r>
            <a:r>
              <a:rPr lang="en-US" dirty="0"/>
              <a:t>a bunch of tables together with the </a:t>
            </a:r>
            <a:r>
              <a:rPr lang="en-US" dirty="0" smtClean="0"/>
              <a:t>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ts val="3400"/>
              </a:lnSpc>
            </a:pPr>
            <a:r>
              <a:rPr lang="en-US" dirty="0" smtClean="0"/>
              <a:t>Rely on</a:t>
            </a:r>
            <a:r>
              <a:rPr lang="bg-BG" dirty="0" smtClean="0"/>
              <a:t> </a:t>
            </a:r>
            <a:r>
              <a:rPr lang="en-US" dirty="0"/>
              <a:t>a strong mathematical foundation: </a:t>
            </a:r>
            <a:r>
              <a:rPr lang="en-US" dirty="0" smtClean="0"/>
              <a:t>the relational </a:t>
            </a:r>
            <a:r>
              <a:rPr lang="en-US" dirty="0"/>
              <a:t>algebra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373342"/>
            <a:ext cx="2914650" cy="2131858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034854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57163"/>
            <a:ext cx="6553200" cy="9096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 smtClean="0"/>
              <a:t>Transactions: Examples</a:t>
            </a:r>
            <a:endParaRPr lang="en-US" sz="4000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8025" y="1249214"/>
            <a:ext cx="3359150" cy="504825"/>
          </a:xfrm>
        </p:spPr>
        <p:txBody>
          <a:bodyPr/>
          <a:lstStyle/>
          <a:p>
            <a:pPr marL="533400" indent="-533400" algn="ctr">
              <a:buFontTx/>
              <a:buNone/>
            </a:pPr>
            <a:r>
              <a:rPr lang="en-US" sz="3200" dirty="0"/>
              <a:t>Withdraw $100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3729036" cy="4361194"/>
          </a:xfrm>
          <a:solidFill>
            <a:schemeClr val="accent5">
              <a:lumMod val="40000"/>
              <a:lumOff val="60000"/>
              <a:alpha val="15000"/>
            </a:schemeClr>
          </a:solidFill>
          <a:ln w="3175" cap="flat" algn="ctr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 lIns="144000" tIns="91440" rIns="144000" bIns="109728">
            <a:spAutoFit/>
          </a:bodyPr>
          <a:lstStyle/>
          <a:p>
            <a:pPr marL="446088" indent="-446088">
              <a:buClr>
                <a:srgbClr val="EBFFD2"/>
              </a:buClr>
              <a:buFont typeface="+mj-lt"/>
              <a:buAutoNum type="arabicPeriod"/>
            </a:pPr>
            <a:r>
              <a:rPr lang="en-US" dirty="0">
                <a:solidFill>
                  <a:srgbClr val="EBFFD2"/>
                </a:solidFill>
                <a:latin typeface="Corbel" pitchFamily="34" charset="0"/>
              </a:rPr>
              <a:t>Read </a:t>
            </a:r>
            <a:r>
              <a:rPr lang="en-US" dirty="0" smtClean="0">
                <a:solidFill>
                  <a:srgbClr val="EBFFD2"/>
                </a:solidFill>
                <a:latin typeface="Corbel" pitchFamily="34" charset="0"/>
              </a:rPr>
              <a:t>savings acc.</a:t>
            </a:r>
            <a:endParaRPr lang="en-US" dirty="0">
              <a:solidFill>
                <a:srgbClr val="EBFFD2"/>
              </a:solidFill>
              <a:latin typeface="Corbel" pitchFamily="34" charset="0"/>
            </a:endParaRPr>
          </a:p>
          <a:p>
            <a:pPr marL="446088" indent="-446088">
              <a:lnSpc>
                <a:spcPct val="95000"/>
              </a:lnSpc>
              <a:spcBef>
                <a:spcPct val="40000"/>
              </a:spcBef>
              <a:buClr>
                <a:srgbClr val="EBFFD2"/>
              </a:buClr>
              <a:buFont typeface="+mj-lt"/>
              <a:buAutoNum type="arabicPeriod"/>
            </a:pPr>
            <a:r>
              <a:rPr lang="en-US" dirty="0">
                <a:solidFill>
                  <a:srgbClr val="EBFFD2"/>
                </a:solidFill>
                <a:latin typeface="Corbel" pitchFamily="34" charset="0"/>
              </a:rPr>
              <a:t>New savings =</a:t>
            </a:r>
            <a:br>
              <a:rPr lang="en-US" dirty="0">
                <a:solidFill>
                  <a:srgbClr val="EBFFD2"/>
                </a:solidFill>
                <a:latin typeface="Corbel" pitchFamily="34" charset="0"/>
              </a:rPr>
            </a:br>
            <a:r>
              <a:rPr lang="en-US" dirty="0">
                <a:solidFill>
                  <a:srgbClr val="EBFFD2"/>
                </a:solidFill>
                <a:latin typeface="Corbel" pitchFamily="34" charset="0"/>
              </a:rPr>
              <a:t>current </a:t>
            </a:r>
            <a:r>
              <a:rPr lang="en-US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>
                <a:solidFill>
                  <a:srgbClr val="EBFFD2"/>
                </a:solidFill>
                <a:latin typeface="Corbel" pitchFamily="34" charset="0"/>
              </a:rPr>
              <a:t> </a:t>
            </a:r>
            <a:r>
              <a:rPr lang="en-US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100</a:t>
            </a:r>
          </a:p>
          <a:p>
            <a:pPr marL="446088" indent="-446088">
              <a:lnSpc>
                <a:spcPct val="95000"/>
              </a:lnSpc>
              <a:spcBef>
                <a:spcPct val="40000"/>
              </a:spcBef>
              <a:buClr>
                <a:srgbClr val="EBFFD2"/>
              </a:buClr>
              <a:buFont typeface="+mj-lt"/>
              <a:buAutoNum type="arabicPeriod"/>
            </a:pPr>
            <a:r>
              <a:rPr lang="en-US" dirty="0">
                <a:solidFill>
                  <a:srgbClr val="EBFFD2"/>
                </a:solidFill>
                <a:latin typeface="Corbel" pitchFamily="34" charset="0"/>
              </a:rPr>
              <a:t>Read </a:t>
            </a:r>
            <a:r>
              <a:rPr lang="en-US" dirty="0" smtClean="0">
                <a:solidFill>
                  <a:srgbClr val="EBFFD2"/>
                </a:solidFill>
                <a:latin typeface="Corbel" pitchFamily="34" charset="0"/>
              </a:rPr>
              <a:t>checking acc.</a:t>
            </a:r>
            <a:endParaRPr lang="en-US" dirty="0">
              <a:solidFill>
                <a:srgbClr val="EBFFD2"/>
              </a:solidFill>
              <a:latin typeface="Corbel" pitchFamily="34" charset="0"/>
            </a:endParaRPr>
          </a:p>
          <a:p>
            <a:pPr marL="446088" indent="-446088">
              <a:lnSpc>
                <a:spcPct val="95000"/>
              </a:lnSpc>
              <a:spcBef>
                <a:spcPct val="40000"/>
              </a:spcBef>
              <a:buClr>
                <a:srgbClr val="EBFFD2"/>
              </a:buClr>
              <a:buFont typeface="+mj-lt"/>
              <a:buAutoNum type="arabicPeriod"/>
            </a:pPr>
            <a:r>
              <a:rPr lang="en-US" dirty="0">
                <a:solidFill>
                  <a:srgbClr val="EBFFD2"/>
                </a:solidFill>
                <a:latin typeface="Corbel" pitchFamily="34" charset="0"/>
              </a:rPr>
              <a:t>New checking =</a:t>
            </a:r>
            <a:br>
              <a:rPr lang="en-US" dirty="0">
                <a:solidFill>
                  <a:srgbClr val="EBFFD2"/>
                </a:solidFill>
                <a:latin typeface="Corbel" pitchFamily="34" charset="0"/>
              </a:rPr>
            </a:br>
            <a:r>
              <a:rPr lang="en-US" dirty="0">
                <a:solidFill>
                  <a:srgbClr val="EBFFD2"/>
                </a:solidFill>
                <a:latin typeface="Corbel" pitchFamily="34" charset="0"/>
              </a:rPr>
              <a:t>current </a:t>
            </a:r>
            <a:r>
              <a:rPr lang="en-US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>
                <a:solidFill>
                  <a:srgbClr val="EBFFD2"/>
                </a:solidFill>
                <a:latin typeface="Corbel" pitchFamily="34" charset="0"/>
              </a:rPr>
              <a:t> </a:t>
            </a:r>
            <a:r>
              <a:rPr lang="en-US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100</a:t>
            </a:r>
          </a:p>
          <a:p>
            <a:pPr marL="446088" indent="-446088">
              <a:lnSpc>
                <a:spcPct val="95000"/>
              </a:lnSpc>
              <a:spcBef>
                <a:spcPct val="40000"/>
              </a:spcBef>
              <a:buClr>
                <a:srgbClr val="EBFFD2"/>
              </a:buClr>
              <a:buFont typeface="+mj-lt"/>
              <a:buAutoNum type="arabicPeriod"/>
            </a:pPr>
            <a:r>
              <a:rPr lang="en-US" dirty="0">
                <a:solidFill>
                  <a:srgbClr val="EBFFD2"/>
                </a:solidFill>
                <a:latin typeface="Corbel" pitchFamily="34" charset="0"/>
              </a:rPr>
              <a:t>Write </a:t>
            </a:r>
            <a:r>
              <a:rPr lang="en-US" dirty="0" smtClean="0">
                <a:solidFill>
                  <a:srgbClr val="EBFFD2"/>
                </a:solidFill>
                <a:latin typeface="Corbel" pitchFamily="34" charset="0"/>
              </a:rPr>
              <a:t>the savings</a:t>
            </a:r>
            <a:endParaRPr lang="en-US" dirty="0">
              <a:solidFill>
                <a:srgbClr val="EBFFD2"/>
              </a:solidFill>
              <a:latin typeface="Corbel" pitchFamily="34" charset="0"/>
            </a:endParaRPr>
          </a:p>
          <a:p>
            <a:pPr marL="446088" indent="-446088">
              <a:lnSpc>
                <a:spcPct val="95000"/>
              </a:lnSpc>
              <a:spcBef>
                <a:spcPct val="40000"/>
              </a:spcBef>
              <a:buClr>
                <a:srgbClr val="EBFFD2"/>
              </a:buClr>
              <a:buFont typeface="+mj-lt"/>
              <a:buAutoNum type="arabicPeriod"/>
            </a:pPr>
            <a:r>
              <a:rPr lang="en-US" dirty="0">
                <a:solidFill>
                  <a:srgbClr val="EBFFD2"/>
                </a:solidFill>
                <a:latin typeface="Corbel" pitchFamily="34" charset="0"/>
              </a:rPr>
              <a:t>Write </a:t>
            </a:r>
            <a:r>
              <a:rPr lang="en-US" dirty="0" smtClean="0">
                <a:solidFill>
                  <a:srgbClr val="EBFFD2"/>
                </a:solidFill>
                <a:latin typeface="Corbel" pitchFamily="34" charset="0"/>
              </a:rPr>
              <a:t>the checking</a:t>
            </a:r>
            <a:endParaRPr lang="en-US" dirty="0">
              <a:solidFill>
                <a:srgbClr val="EBFFD2"/>
              </a:solidFill>
              <a:latin typeface="Corbel" pitchFamily="34" charset="0"/>
            </a:endParaRPr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738188" y="1981199"/>
            <a:ext cx="3300412" cy="4366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" cap="flat" algn="ctr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 lIns="144000" tIns="91440" rIns="144000" bIns="109728">
            <a:noAutofit/>
          </a:bodyPr>
          <a:lstStyle/>
          <a:p>
            <a:pPr marL="446088" indent="-446088" eaLnBrk="0" hangingPunct="0">
              <a:lnSpc>
                <a:spcPct val="95000"/>
              </a:lnSpc>
              <a:spcBef>
                <a:spcPct val="40000"/>
              </a:spcBef>
              <a:buClr>
                <a:srgbClr val="EBFFD2"/>
              </a:buClr>
              <a:buSzPct val="70000"/>
              <a:buFont typeface="+mj-lt"/>
              <a:buAutoNum type="arabicPeriod"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current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</a:t>
            </a:r>
          </a:p>
          <a:p>
            <a:pPr marL="446088" indent="-446088" eaLnBrk="0" hangingPunct="0">
              <a:lnSpc>
                <a:spcPct val="95000"/>
              </a:lnSpc>
              <a:spcBef>
                <a:spcPct val="40000"/>
              </a:spcBef>
              <a:buClr>
                <a:srgbClr val="EBFFD2"/>
              </a:buClr>
              <a:buSzPct val="70000"/>
              <a:buFont typeface="+mj-lt"/>
              <a:buAutoNum type="arabicPeriod"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balance = </a:t>
            </a:r>
            <a:b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  <a:p>
            <a:pPr marL="446088" indent="-446088" eaLnBrk="0" hangingPunct="0">
              <a:lnSpc>
                <a:spcPct val="95000"/>
              </a:lnSpc>
              <a:spcBef>
                <a:spcPct val="40000"/>
              </a:spcBef>
              <a:buClr>
                <a:srgbClr val="EBFFD2"/>
              </a:buClr>
              <a:buSzPct val="70000"/>
              <a:buFont typeface="+mj-lt"/>
              <a:buAutoNum type="arabicPeriod"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new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</a:t>
            </a:r>
          </a:p>
          <a:p>
            <a:pPr marL="446088" indent="-446088" eaLnBrk="0" hangingPunct="0">
              <a:lnSpc>
                <a:spcPct val="95000"/>
              </a:lnSpc>
              <a:spcBef>
                <a:spcPct val="40000"/>
              </a:spcBef>
              <a:buClr>
                <a:srgbClr val="EBFFD2"/>
              </a:buClr>
              <a:buSzPct val="70000"/>
              <a:buFont typeface="+mj-lt"/>
              <a:buAutoNum type="arabicPeriod"/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Dispense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cash</a:t>
            </a:r>
            <a:endParaRPr lang="en-US" sz="2800" b="1" noProof="1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4718049" y="1279525"/>
            <a:ext cx="3517900" cy="506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lIns="92075" tIns="46038" rIns="92075" bIns="46038"/>
          <a:lstStyle/>
          <a:p>
            <a:pPr marL="533400" indent="-533400" algn="ctr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</a:pP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+mn-lt"/>
              </a:rPr>
              <a:t>Transfer </a:t>
            </a: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+mn-lt"/>
              </a:rPr>
              <a:t>$100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dist="38100" sx="1000" sy="1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Transactions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>
              <a:lnSpc>
                <a:spcPts val="3400"/>
              </a:lnSpc>
            </a:pPr>
            <a:r>
              <a:rPr lang="en-US" sz="2800" dirty="0"/>
              <a:t>Either execute everything or nothing</a:t>
            </a:r>
            <a:r>
              <a:rPr lang="bg-BG" sz="2800" dirty="0"/>
              <a:t> </a:t>
            </a:r>
            <a:endParaRPr lang="en-US" sz="2800" dirty="0"/>
          </a:p>
          <a:p>
            <a:pPr>
              <a:lnSpc>
                <a:spcPts val="34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The database remains consistent with logically correct </a:t>
            </a:r>
            <a:r>
              <a:rPr lang="en-US" sz="2800" dirty="0" smtClean="0"/>
              <a:t>data (e.g. no constraint is violated)</a:t>
            </a:r>
            <a:endParaRPr lang="en-US" sz="2800" dirty="0"/>
          </a:p>
          <a:p>
            <a:pPr>
              <a:lnSpc>
                <a:spcPts val="34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>
              <a:lnSpc>
                <a:spcPts val="3400"/>
              </a:lnSpc>
            </a:pPr>
            <a:r>
              <a:rPr lang="en-US" sz="2800" dirty="0"/>
              <a:t>Different</a:t>
            </a:r>
            <a:r>
              <a:rPr lang="bg-BG" sz="2800" dirty="0"/>
              <a:t> </a:t>
            </a:r>
            <a:r>
              <a:rPr lang="en-US" sz="2800" dirty="0"/>
              <a:t>transactions are isolated</a:t>
            </a:r>
            <a:r>
              <a:rPr lang="bg-BG" sz="2800" dirty="0"/>
              <a:t> </a:t>
            </a:r>
            <a:r>
              <a:rPr lang="en-US" sz="2800" dirty="0"/>
              <a:t>from each other depending on the </a:t>
            </a:r>
            <a:r>
              <a:rPr lang="en-US" sz="2800" dirty="0" smtClean="0"/>
              <a:t>selected isolation </a:t>
            </a:r>
            <a:r>
              <a:rPr lang="en-US" sz="2800" dirty="0"/>
              <a:t>level</a:t>
            </a:r>
          </a:p>
          <a:p>
            <a:pPr>
              <a:lnSpc>
                <a:spcPts val="34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  <a:p>
            <a:pPr lvl="1">
              <a:lnSpc>
                <a:spcPts val="3400"/>
              </a:lnSpc>
            </a:pPr>
            <a:r>
              <a:rPr lang="en-US" sz="2800" dirty="0"/>
              <a:t>If a transaction is confirmed, it cannot be lost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08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table with bank accounts</a:t>
            </a:r>
            <a:r>
              <a:rPr lang="bg-BG" dirty="0"/>
              <a:t>:</a:t>
            </a:r>
            <a:endParaRPr lang="en-US" dirty="0"/>
          </a:p>
          <a:p>
            <a:endParaRPr lang="en-US" sz="3400" dirty="0"/>
          </a:p>
          <a:p>
            <a:endParaRPr lang="en-US" sz="3400" dirty="0"/>
          </a:p>
          <a:p>
            <a:pPr>
              <a:spcBef>
                <a:spcPct val="60000"/>
              </a:spcBef>
            </a:pPr>
            <a:r>
              <a:rPr lang="en-US" dirty="0"/>
              <a:t>We use a transaction to transfer money from one account into another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0" y="1905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Accounts(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decimal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NULL)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773113" y="4419600"/>
            <a:ext cx="760888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sp_Transfer_Funds(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fromAccount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INT,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toAccount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INT,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ammount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 IS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3787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r>
              <a:rPr lang="bg-BG" dirty="0"/>
              <a:t> – </a:t>
            </a:r>
            <a:r>
              <a:rPr lang="en-US" dirty="0" smtClean="0"/>
              <a:t>Example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476250" y="1066800"/>
            <a:ext cx="821055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Accounts set Balance = Balance - ammount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id = fromAccount;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SQL % ROWCOUNT = 0 THEN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ROLLBACK;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RAISE_APPLICATION_ERROR(-20001, 'Invalid src account!');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 IF;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Accounts set Balance = Balance + ammount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id = to_account;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SQL % ROWCOUNT = 0 THEN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ROLLBACK;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RAISE_APPLICATION_ERROR(-20002, 'Invalid dst account!');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 IF;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COMMIT;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19112424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0" hangingPunct="0">
              <a:lnSpc>
                <a:spcPts val="4000"/>
              </a:lnSpc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Transactions and Isolation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66800"/>
            <a:ext cx="8496300" cy="5530851"/>
          </a:xfrm>
        </p:spPr>
        <p:txBody>
          <a:bodyPr/>
          <a:lstStyle/>
          <a:p>
            <a:r>
              <a:rPr lang="en-US" dirty="0"/>
              <a:t>Transactions can define different isolation </a:t>
            </a:r>
            <a:r>
              <a:rPr lang="en-US" dirty="0" smtClean="0"/>
              <a:t>levels that affect other parallel transactions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Stronger </a:t>
            </a:r>
            <a:r>
              <a:rPr lang="en-US" dirty="0"/>
              <a:t>isolation ensures </a:t>
            </a:r>
            <a:r>
              <a:rPr lang="en-US" dirty="0" smtClean="0"/>
              <a:t>better consistency </a:t>
            </a:r>
            <a:r>
              <a:rPr lang="en-US" dirty="0"/>
              <a:t>but works slower and the data is locked longer</a:t>
            </a:r>
            <a:endParaRPr lang="bg-BG" dirty="0"/>
          </a:p>
        </p:txBody>
      </p:sp>
      <p:graphicFrame>
        <p:nvGraphicFramePr>
          <p:cNvPr id="515115" name="Group 43"/>
          <p:cNvGraphicFramePr>
            <a:graphicFrameLocks noGrp="1"/>
          </p:cNvGraphicFramePr>
          <p:nvPr>
            <p:ph sz="half" idx="2"/>
          </p:nvPr>
        </p:nvGraphicFramePr>
        <p:xfrm>
          <a:off x="704850" y="2362200"/>
          <a:ext cx="7677150" cy="2819399"/>
        </p:xfrm>
        <a:graphic>
          <a:graphicData uri="http://schemas.openxmlformats.org/drawingml/2006/table">
            <a:tbl>
              <a:tblPr/>
              <a:tblGrid>
                <a:gridCol w="2571750"/>
                <a:gridCol w="1447800"/>
                <a:gridCol w="1981200"/>
                <a:gridCol w="1676400"/>
              </a:tblGrid>
              <a:tr h="9874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Level of Isolation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Dirty Reads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Repeatable Reads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Phantom Reads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79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Read Uncommitted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Yes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Yes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Yes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79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Read Committed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Yes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Yes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79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Repeatable Read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Yes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79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Serializable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62593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Usage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When </a:t>
            </a:r>
            <a:r>
              <a:rPr lang="en-US" dirty="0" smtClean="0"/>
              <a:t>transactions should be used?</a:t>
            </a:r>
            <a:endParaRPr lang="bg-BG" dirty="0"/>
          </a:p>
          <a:p>
            <a:pPr lvl="1">
              <a:lnSpc>
                <a:spcPts val="3600"/>
              </a:lnSpc>
            </a:pPr>
            <a:r>
              <a:rPr lang="en-US" dirty="0"/>
              <a:t>Always </a:t>
            </a:r>
            <a:r>
              <a:rPr lang="en-US" dirty="0" smtClean="0"/>
              <a:t>use transactions when </a:t>
            </a:r>
            <a:r>
              <a:rPr lang="en-US" dirty="0"/>
              <a:t>a business operation </a:t>
            </a:r>
            <a:r>
              <a:rPr lang="en-US" dirty="0" smtClean="0"/>
              <a:t>modifies </a:t>
            </a:r>
            <a:r>
              <a:rPr lang="en-US" dirty="0"/>
              <a:t>more than one table</a:t>
            </a:r>
            <a:endParaRPr lang="bg-BG" dirty="0"/>
          </a:p>
          <a:p>
            <a:pPr>
              <a:lnSpc>
                <a:spcPts val="36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At the </a:t>
            </a:r>
            <a:r>
              <a:rPr lang="en-US" dirty="0" smtClean="0"/>
              <a:t>cash-desk in a supermarket</a:t>
            </a:r>
            <a:r>
              <a:rPr lang="bg-BG" dirty="0" smtClean="0"/>
              <a:t>: </a:t>
            </a:r>
            <a:r>
              <a:rPr lang="en-US" dirty="0"/>
              <a:t>we buy a cart of </a:t>
            </a:r>
            <a:r>
              <a:rPr lang="en-US" dirty="0" smtClean="0"/>
              <a:t>products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/>
              <a:t>We either buy all of them and pay </a:t>
            </a:r>
            <a:r>
              <a:rPr lang="en-US" dirty="0" smtClean="0"/>
              <a:t>for them or </a:t>
            </a:r>
            <a:r>
              <a:rPr lang="en-US" dirty="0"/>
              <a:t>we buy nothing and </a:t>
            </a:r>
            <a:r>
              <a:rPr lang="en-US" dirty="0" smtClean="0"/>
              <a:t>pay </a:t>
            </a:r>
            <a:r>
              <a:rPr lang="en-US" dirty="0"/>
              <a:t>no money</a:t>
            </a:r>
            <a:endParaRPr lang="bg-BG" dirty="0"/>
          </a:p>
          <a:p>
            <a:pPr lvl="1">
              <a:lnSpc>
                <a:spcPts val="3600"/>
              </a:lnSpc>
            </a:pPr>
            <a:r>
              <a:rPr lang="en-US" dirty="0"/>
              <a:t>If any of </a:t>
            </a:r>
            <a:r>
              <a:rPr lang="en-US" dirty="0" smtClean="0"/>
              <a:t>the </a:t>
            </a:r>
            <a:r>
              <a:rPr lang="en-US" dirty="0"/>
              <a:t>operations </a:t>
            </a:r>
            <a:r>
              <a:rPr lang="en-US" dirty="0" smtClean="0"/>
              <a:t>fail </a:t>
            </a:r>
            <a:r>
              <a:rPr lang="en-US" dirty="0"/>
              <a:t>we cancel the </a:t>
            </a:r>
            <a:r>
              <a:rPr lang="en-US" dirty="0" smtClean="0"/>
              <a:t>entire transaction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the purchase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759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Relational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216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"C</a:t>
            </a:r>
            <a:r>
              <a:rPr lang="en-US" dirty="0"/>
              <a:t># and Databases " </a:t>
            </a:r>
            <a:r>
              <a:rPr lang="en-US" dirty="0" smtClean="0"/>
              <a:t>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hlinkClick r:id="rId3"/>
              </a:rPr>
              <a:t>academy.telerik.com/…</a:t>
            </a:r>
            <a:r>
              <a:rPr lang="en-US" dirty="0" err="1" smtClean="0">
                <a:hlinkClick r:id="rId3"/>
              </a:rPr>
              <a:t>csharp</a:t>
            </a:r>
            <a:r>
              <a:rPr lang="en-US" dirty="0" smtClean="0">
                <a:hlinkClick r:id="rId3"/>
              </a:rPr>
              <a:t>-databases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8902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Documents and Settings\user\Desktop\Databases.png">
            <a:hlinkClick r:id="rId3" tooltip="C# and Databases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4761" y="9906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/>
              <a:t>Relational Database Management Systems (RDBMS) manage data stored in tables</a:t>
            </a:r>
          </a:p>
          <a:p>
            <a:r>
              <a:rPr lang="en-US" dirty="0" smtClean="0"/>
              <a:t>RDBMS systems typically implement</a:t>
            </a:r>
          </a:p>
          <a:p>
            <a:pPr lvl="1"/>
            <a:r>
              <a:rPr lang="en-US" dirty="0" smtClean="0"/>
              <a:t>Creating</a:t>
            </a:r>
            <a:r>
              <a:rPr lang="bg-BG" dirty="0" smtClean="0"/>
              <a:t> </a:t>
            </a:r>
            <a:r>
              <a:rPr lang="bg-BG" dirty="0"/>
              <a:t>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</a:t>
            </a:r>
            <a:r>
              <a:rPr lang="en-US" dirty="0" smtClean="0"/>
              <a:t>and 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r>
              <a:rPr lang="en-US" dirty="0" smtClean="0"/>
              <a:t>(database schema)</a:t>
            </a:r>
            <a:endParaRPr lang="en-US" dirty="0"/>
          </a:p>
          <a:p>
            <a:pPr lvl="1"/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</a:t>
            </a:r>
            <a:r>
              <a:rPr lang="en-US" dirty="0" smtClean="0"/>
              <a:t>stored in the </a:t>
            </a:r>
            <a:r>
              <a:rPr lang="en-US" dirty="0"/>
              <a:t>tables</a:t>
            </a:r>
            <a:endParaRPr lang="bg-BG" dirty="0"/>
          </a:p>
          <a:p>
            <a:pPr lvl="1"/>
            <a:r>
              <a:rPr lang="en-US" dirty="0" smtClean="0"/>
              <a:t>Support for SQL language</a:t>
            </a:r>
            <a:endParaRPr lang="bg-BG" dirty="0"/>
          </a:p>
          <a:p>
            <a:pPr lvl="1"/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688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Systems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dirty="0"/>
              <a:t>RDBMS systems are also known as:</a:t>
            </a:r>
            <a:endParaRPr lang="bg-BG" dirty="0"/>
          </a:p>
          <a:p>
            <a:pPr lvl="1">
              <a:lnSpc>
                <a:spcPts val="3200"/>
              </a:lnSpc>
            </a:pPr>
            <a:r>
              <a:rPr lang="en-US" dirty="0"/>
              <a:t>Database management servers</a:t>
            </a:r>
            <a:endParaRPr lang="bg-BG" dirty="0"/>
          </a:p>
          <a:p>
            <a:pPr lvl="1">
              <a:lnSpc>
                <a:spcPts val="3200"/>
              </a:lnSpc>
            </a:pPr>
            <a:r>
              <a:rPr lang="en-US" dirty="0" smtClean="0"/>
              <a:t>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servers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200"/>
              </a:lnSpc>
            </a:pPr>
            <a:r>
              <a:rPr lang="en-US" dirty="0" smtClean="0"/>
              <a:t>Popular RDBMS </a:t>
            </a:r>
            <a:r>
              <a:rPr lang="en-US" dirty="0"/>
              <a:t>servers</a:t>
            </a:r>
            <a:r>
              <a:rPr lang="bg-BG" dirty="0"/>
              <a:t>:</a:t>
            </a:r>
          </a:p>
          <a:p>
            <a:pPr lvl="1">
              <a:lnSpc>
                <a:spcPts val="3200"/>
              </a:lnSpc>
            </a:pPr>
            <a:r>
              <a:rPr lang="en-US" noProof="1" smtClean="0"/>
              <a:t>Microsoft SQL Server</a:t>
            </a:r>
          </a:p>
          <a:p>
            <a:pPr lvl="1">
              <a:lnSpc>
                <a:spcPts val="3200"/>
              </a:lnSpc>
            </a:pPr>
            <a:r>
              <a:rPr lang="en-US" noProof="1" smtClean="0"/>
              <a:t>Oracle Database</a:t>
            </a:r>
          </a:p>
          <a:p>
            <a:pPr lvl="1">
              <a:lnSpc>
                <a:spcPts val="3200"/>
              </a:lnSpc>
            </a:pPr>
            <a:r>
              <a:rPr lang="en-US" noProof="1" smtClean="0"/>
              <a:t>IBM DB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lnSpc>
                <a:spcPts val="3200"/>
              </a:lnSpc>
            </a:pPr>
            <a:r>
              <a:rPr lang="en-US" noProof="1" smtClean="0"/>
              <a:t>PostgreSQL</a:t>
            </a:r>
          </a:p>
          <a:p>
            <a:pPr lvl="1">
              <a:lnSpc>
                <a:spcPts val="3200"/>
              </a:lnSpc>
            </a:pPr>
            <a:r>
              <a:rPr lang="en-US" noProof="1" smtClean="0"/>
              <a:t>MySQL</a:t>
            </a:r>
          </a:p>
          <a:p>
            <a:pPr lvl="1">
              <a:lnSpc>
                <a:spcPts val="3200"/>
              </a:lnSpc>
            </a:pPr>
            <a:r>
              <a:rPr lang="en-US" noProof="1" smtClean="0"/>
              <a:t>Borland Interbase, SQLite, …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057400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31" y="4267200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816158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Tables and Relationships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Database Tables, Relationships, Multiplicity</a:t>
            </a:r>
            <a:endParaRPr lang="en-US" dirty="0"/>
          </a:p>
        </p:txBody>
      </p:sp>
      <p:pic>
        <p:nvPicPr>
          <p:cNvPr id="5124" name="Picture 4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2" y="929190"/>
            <a:ext cx="4267198" cy="3490410"/>
          </a:xfrm>
          <a:prstGeom prst="roundRect">
            <a:avLst>
              <a:gd name="adj" fmla="val 196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5882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066801"/>
            <a:ext cx="8667750" cy="5530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Database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 </a:t>
            </a:r>
            <a:r>
              <a:rPr lang="en-US" sz="3000" dirty="0" smtClean="0"/>
              <a:t>consist of data</a:t>
            </a:r>
            <a:r>
              <a:rPr lang="bg-BG" sz="3000" dirty="0" smtClean="0"/>
              <a:t>, </a:t>
            </a:r>
            <a:r>
              <a:rPr lang="en-US" sz="3000" dirty="0" smtClean="0"/>
              <a:t>arranged </a:t>
            </a:r>
            <a:r>
              <a:rPr lang="en-US" sz="3000" dirty="0"/>
              <a:t>in rows and </a:t>
            </a:r>
            <a:r>
              <a:rPr lang="en-US" sz="3000" dirty="0" smtClean="0"/>
              <a:t>columns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For </a:t>
            </a:r>
            <a:r>
              <a:rPr lang="en-US" sz="2800" dirty="0"/>
              <a:t>example</a:t>
            </a:r>
            <a:r>
              <a:rPr lang="bg-BG" sz="2800" dirty="0"/>
              <a:t> (</a:t>
            </a:r>
            <a:r>
              <a:rPr lang="en-US" sz="2800" dirty="0"/>
              <a:t>table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sz="2800" dirty="0"/>
              <a:t>)</a:t>
            </a:r>
            <a:r>
              <a:rPr lang="bg-BG" sz="2800" dirty="0"/>
              <a:t>: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All </a:t>
            </a:r>
            <a:r>
              <a:rPr lang="en-US" sz="3000" dirty="0"/>
              <a:t>rows have the</a:t>
            </a:r>
            <a:r>
              <a:rPr lang="bg-BG" sz="3000" dirty="0"/>
              <a:t> </a:t>
            </a:r>
            <a:r>
              <a:rPr lang="en-US" sz="3000" dirty="0"/>
              <a:t>same structure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Columns have </a:t>
            </a:r>
            <a:r>
              <a:rPr lang="en-US" sz="3000" dirty="0" smtClean="0"/>
              <a:t>name </a:t>
            </a:r>
            <a:r>
              <a:rPr lang="en-US" sz="3000" dirty="0"/>
              <a:t>and </a:t>
            </a:r>
            <a:r>
              <a:rPr lang="en-US" sz="3000" dirty="0" smtClean="0"/>
              <a:t>type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number</a:t>
            </a:r>
            <a:r>
              <a:rPr lang="bg-BG" sz="3000" dirty="0"/>
              <a:t>, </a:t>
            </a:r>
            <a:r>
              <a:rPr lang="en-US" sz="3000" dirty="0"/>
              <a:t>string</a:t>
            </a:r>
            <a:r>
              <a:rPr lang="bg-BG" sz="3000" dirty="0"/>
              <a:t>, </a:t>
            </a:r>
            <a:r>
              <a:rPr lang="en-US" sz="3000" dirty="0" smtClean="0"/>
              <a:t>date, image, or </a:t>
            </a:r>
            <a:r>
              <a:rPr lang="en-US" sz="3000" dirty="0"/>
              <a:t>other</a:t>
            </a:r>
            <a:r>
              <a:rPr lang="bg-BG" sz="3000" dirty="0"/>
              <a:t>)</a:t>
            </a:r>
            <a:endParaRPr lang="bg-BG" sz="2800" dirty="0"/>
          </a:p>
        </p:txBody>
      </p:sp>
      <p:graphicFrame>
        <p:nvGraphicFramePr>
          <p:cNvPr id="35" name="Group 4"/>
          <p:cNvGraphicFramePr>
            <a:graphicFrameLocks noGrp="1"/>
          </p:cNvGraphicFramePr>
          <p:nvPr>
            <p:ph sz="half" idx="2"/>
          </p:nvPr>
        </p:nvGraphicFramePr>
        <p:xfrm>
          <a:off x="956933" y="2872415"/>
          <a:ext cx="716279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72365"/>
                <a:gridCol w="1931815"/>
                <a:gridCol w="2390844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Tables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2183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1403</TotalTime>
  <Words>2827</Words>
  <Application>Microsoft Office PowerPoint</Application>
  <PresentationFormat>On-screen Show (4:3)</PresentationFormat>
  <Paragraphs>888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Telerik Academy</vt:lpstr>
      <vt:lpstr>Relational Databases</vt:lpstr>
      <vt:lpstr>Table of Contents</vt:lpstr>
      <vt:lpstr>Table of Contents (2)</vt:lpstr>
      <vt:lpstr>RDBMS Systems</vt:lpstr>
      <vt:lpstr>Relational Databases</vt:lpstr>
      <vt:lpstr>Relational Database Management System (RDBMS)</vt:lpstr>
      <vt:lpstr>RDBMS Systems</vt:lpstr>
      <vt:lpstr>Tables and Relationships</vt:lpstr>
      <vt:lpstr>PowerPoint Presentation</vt:lpstr>
      <vt:lpstr>Table Schema</vt:lpstr>
      <vt:lpstr>Primary Key</vt:lpstr>
      <vt:lpstr>Relationships </vt:lpstr>
      <vt:lpstr>Relationships (2)</vt:lpstr>
      <vt:lpstr>Relationships' Multiplicity</vt:lpstr>
      <vt:lpstr>Relationships' Multiplicity (2)</vt:lpstr>
      <vt:lpstr>Relationships' Multiplicity (3)</vt:lpstr>
      <vt:lpstr>Representing Hierarchical Data</vt:lpstr>
      <vt:lpstr>Self-Relationships</vt:lpstr>
      <vt:lpstr>E/R Diagrams</vt:lpstr>
      <vt:lpstr>Relational Schema</vt:lpstr>
      <vt:lpstr>E/R Diagrams – Examples</vt:lpstr>
      <vt:lpstr>E/R Diagrams – Examples (2)</vt:lpstr>
      <vt:lpstr>E/R Diagrams – Examples (3)</vt:lpstr>
      <vt:lpstr>E/R Diagrams – Examples (4)</vt:lpstr>
      <vt:lpstr>Tools for E/R Design</vt:lpstr>
      <vt:lpstr>Normalization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Other Database Objects</vt:lpstr>
      <vt:lpstr>Integrity Constraints</vt:lpstr>
      <vt:lpstr>Integrity Constraints (2)</vt:lpstr>
      <vt:lpstr>Indices</vt:lpstr>
      <vt:lpstr>The SQL Language</vt:lpstr>
      <vt:lpstr>The SQL Language (2)</vt:lpstr>
      <vt:lpstr>Stored Procedures</vt:lpstr>
      <vt:lpstr>Stored Procedures (2)</vt:lpstr>
      <vt:lpstr>Views</vt:lpstr>
      <vt:lpstr>Views – Example</vt:lpstr>
      <vt:lpstr>Views – Example (2)</vt:lpstr>
      <vt:lpstr>Triggers</vt:lpstr>
      <vt:lpstr>Triggers – Example</vt:lpstr>
      <vt:lpstr>Transactions</vt:lpstr>
      <vt:lpstr>Transactions</vt:lpstr>
      <vt:lpstr>DB Transactions Lifecycle</vt:lpstr>
      <vt:lpstr>Transactions Behavior</vt:lpstr>
      <vt:lpstr>Transactions: Examples</vt:lpstr>
      <vt:lpstr>ACID Transactions</vt:lpstr>
      <vt:lpstr>Transactions – Example</vt:lpstr>
      <vt:lpstr>Transactions – Example (2)</vt:lpstr>
      <vt:lpstr>Transactions and Isolation</vt:lpstr>
      <vt:lpstr>Transactions Usage</vt:lpstr>
      <vt:lpstr>Relational Databases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Fundamental Concepts</dc:title>
  <dc:subject>C# and Databases</dc:subject>
  <dc:creator>Svetlin Nakov</dc:creator>
  <cp:keywords>telerik academy, free courses, C# databases, .NET, CLR, SQL Server, SQL Language, isolation levels, transaction, stored procedures</cp:keywords>
  <dc:description>Relational Databases - Fundamental Concepts
Telerik Software Academy: http://academy.telerik.com/school-academy/meetings/details/2012/01/06/desktop-applications-csharp-databases
The website and all video materials are in Bulgarian.
Database Models
Relational Database Models
RDBMS Systems
Tables, Relationships,Multiplicity, E/R Diagrams
Normalization
Constraints
Indices
The SQL language
Stored Procedures
Views
Triggers
Transactions and Isolation Levels
updated by I.Kolchagov ivankol (at) yahoo.com</dc:description>
  <cp:lastModifiedBy>Name</cp:lastModifiedBy>
  <cp:revision>316</cp:revision>
  <dcterms:created xsi:type="dcterms:W3CDTF">2007-12-08T16:03:35Z</dcterms:created>
  <dcterms:modified xsi:type="dcterms:W3CDTF">2012-06-17T19:22:01Z</dcterms:modified>
  <cp:category>software engineering</cp:category>
</cp:coreProperties>
</file>