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sldIdLst>
    <p:sldId id="256" r:id="rId2"/>
    <p:sldId id="257" r:id="rId3"/>
    <p:sldId id="258" r:id="rId4"/>
    <p:sldId id="264" r:id="rId5"/>
    <p:sldId id="259" r:id="rId6"/>
    <p:sldId id="263" r:id="rId7"/>
    <p:sldId id="266" r:id="rId8"/>
    <p:sldId id="268" r:id="rId9"/>
    <p:sldId id="267" r:id="rId10"/>
    <p:sldId id="271" r:id="rId11"/>
    <p:sldId id="272" r:id="rId12"/>
    <p:sldId id="269" r:id="rId13"/>
    <p:sldId id="273"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3" d="100"/>
          <a:sy n="93" d="100"/>
        </p:scale>
        <p:origin x="-653" y="-3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A543BEC-1208-409E-84D3-63E89A259783}" type="datetimeFigureOut">
              <a:rPr lang="en-US" smtClean="0"/>
              <a:pPr/>
              <a:t>9/21/2015</a:t>
            </a:fld>
            <a:endParaRPr lang="en-US"/>
          </a:p>
        </p:txBody>
      </p:sp>
      <p:sp>
        <p:nvSpPr>
          <p:cNvPr id="8" name="Slide Number Placeholder 7"/>
          <p:cNvSpPr>
            <a:spLocks noGrp="1"/>
          </p:cNvSpPr>
          <p:nvPr>
            <p:ph type="sldNum" sz="quarter" idx="11"/>
          </p:nvPr>
        </p:nvSpPr>
        <p:spPr/>
        <p:txBody>
          <a:bodyPr/>
          <a:lstStyle/>
          <a:p>
            <a:fld id="{5BB8A5CC-DF69-46F3-A594-57416CD50917}"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543BEC-1208-409E-84D3-63E89A259783}" type="datetimeFigureOut">
              <a:rPr lang="en-US" smtClean="0"/>
              <a:pPr/>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8A5CC-DF69-46F3-A594-57416CD509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543BEC-1208-409E-84D3-63E89A259783}" type="datetimeFigureOut">
              <a:rPr lang="en-US" smtClean="0"/>
              <a:pPr/>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8A5CC-DF69-46F3-A594-57416CD509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CA543BEC-1208-409E-84D3-63E89A259783}" type="datetimeFigureOut">
              <a:rPr lang="en-US" smtClean="0"/>
              <a:pPr/>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8A5CC-DF69-46F3-A594-57416CD509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43BEC-1208-409E-84D3-63E89A259783}" type="datetimeFigureOut">
              <a:rPr lang="en-US" smtClean="0"/>
              <a:pPr/>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8A5CC-DF69-46F3-A594-57416CD50917}"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CA543BEC-1208-409E-84D3-63E89A259783}" type="datetimeFigureOut">
              <a:rPr lang="en-US" smtClean="0"/>
              <a:pPr/>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8A5CC-DF69-46F3-A594-57416CD50917}"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A543BEC-1208-409E-84D3-63E89A259783}" type="datetimeFigureOut">
              <a:rPr lang="en-US" smtClean="0"/>
              <a:pPr/>
              <a:t>9/21/2015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B8A5CC-DF69-46F3-A594-57416CD50917}"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543BEC-1208-409E-84D3-63E89A259783}" type="datetimeFigureOut">
              <a:rPr lang="en-US" smtClean="0"/>
              <a:pPr/>
              <a:t>9/21/2015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B8A5CC-DF69-46F3-A594-57416CD509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543BEC-1208-409E-84D3-63E89A259783}" type="datetimeFigureOut">
              <a:rPr lang="en-US" smtClean="0"/>
              <a:pPr/>
              <a:t>9/21/2015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B8A5CC-DF69-46F3-A594-57416CD509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543BEC-1208-409E-84D3-63E89A259783}" type="datetimeFigureOut">
              <a:rPr lang="en-US" smtClean="0"/>
              <a:pPr/>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8A5CC-DF69-46F3-A594-57416CD509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543BEC-1208-409E-84D3-63E89A259783}" type="datetimeFigureOut">
              <a:rPr lang="en-US" smtClean="0"/>
              <a:pPr/>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8A5CC-DF69-46F3-A594-57416CD509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CA543BEC-1208-409E-84D3-63E89A259783}" type="datetimeFigureOut">
              <a:rPr lang="en-US" smtClean="0"/>
              <a:pPr/>
              <a:t>9/21/2015</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5BB8A5CC-DF69-46F3-A594-57416CD50917}"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1924050"/>
          </a:xfrm>
        </p:spPr>
        <p:txBody>
          <a:bodyPr/>
          <a:lstStyle/>
          <a:p>
            <a:r>
              <a:rPr lang="en-US" dirty="0" smtClean="0"/>
              <a:t>ERD</a:t>
            </a:r>
            <a:r>
              <a:rPr lang="en-US" dirty="0" smtClean="0"/>
              <a:t/>
            </a:r>
            <a:br>
              <a:rPr lang="en-US" dirty="0" smtClean="0"/>
            </a:br>
            <a:r>
              <a:rPr lang="en-US" dirty="0" smtClean="0"/>
              <a:t>Practice Exercises</a:t>
            </a:r>
            <a:endParaRPr lang="en-US" dirty="0"/>
          </a:p>
        </p:txBody>
      </p:sp>
      <p:sp>
        <p:nvSpPr>
          <p:cNvPr id="3" name="Subtitle 2"/>
          <p:cNvSpPr>
            <a:spLocks noGrp="1"/>
          </p:cNvSpPr>
          <p:nvPr>
            <p:ph type="subTitle" idx="1"/>
          </p:nvPr>
        </p:nvSpPr>
        <p:spPr>
          <a:xfrm>
            <a:off x="1371600" y="3886200"/>
            <a:ext cx="6400800" cy="1371600"/>
          </a:xfrm>
        </p:spPr>
        <p:txBody>
          <a:bodyPr/>
          <a:lstStyle/>
          <a:p>
            <a:r>
              <a:rPr lang="en-US" dirty="0" smtClean="0"/>
              <a:t>Database Design</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a:t>
            </a:r>
            <a:r>
              <a:rPr lang="en-US" dirty="0" smtClean="0"/>
              <a:t>2</a:t>
            </a:r>
            <a:endParaRPr lang="en-US" dirty="0"/>
          </a:p>
        </p:txBody>
      </p:sp>
      <p:sp>
        <p:nvSpPr>
          <p:cNvPr id="3" name="Content Placeholder 2"/>
          <p:cNvSpPr>
            <a:spLocks noGrp="1"/>
          </p:cNvSpPr>
          <p:nvPr>
            <p:ph idx="1"/>
          </p:nvPr>
        </p:nvSpPr>
        <p:spPr>
          <a:xfrm>
            <a:off x="457200" y="1371600"/>
            <a:ext cx="8229600" cy="5029200"/>
          </a:xfrm>
        </p:spPr>
        <p:txBody>
          <a:bodyPr>
            <a:normAutofit/>
          </a:bodyPr>
          <a:lstStyle/>
          <a:p>
            <a:pPr>
              <a:buNone/>
            </a:pPr>
            <a:r>
              <a:rPr lang="en-US" b="1" dirty="0" smtClean="0"/>
              <a:t>Solution</a:t>
            </a:r>
          </a:p>
          <a:p>
            <a:r>
              <a:rPr lang="en-US" dirty="0" smtClean="0"/>
              <a:t>Like before, we begin with the entities and relationships.</a:t>
            </a:r>
          </a:p>
          <a:p>
            <a:r>
              <a:rPr lang="en-US" dirty="0" smtClean="0"/>
              <a:t>“…artists, their names (which are unique), birthplaces, age, and style of art.”</a:t>
            </a:r>
          </a:p>
          <a:p>
            <a:r>
              <a:rPr lang="en-US" dirty="0" smtClean="0"/>
              <a:t>“For each piece of artwork, the artist, the year it was made, its unique title, its type of art … and its price must be stored.”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a:t>
            </a:r>
            <a:r>
              <a:rPr lang="en-US" dirty="0" smtClean="0"/>
              <a:t>2</a:t>
            </a:r>
            <a:endParaRPr lang="en-US" dirty="0"/>
          </a:p>
        </p:txBody>
      </p:sp>
      <p:sp>
        <p:nvSpPr>
          <p:cNvPr id="3" name="Content Placeholder 2"/>
          <p:cNvSpPr>
            <a:spLocks noGrp="1"/>
          </p:cNvSpPr>
          <p:nvPr>
            <p:ph idx="1"/>
          </p:nvPr>
        </p:nvSpPr>
        <p:spPr>
          <a:xfrm>
            <a:off x="457200" y="1371600"/>
            <a:ext cx="8229600" cy="5029200"/>
          </a:xfrm>
        </p:spPr>
        <p:txBody>
          <a:bodyPr>
            <a:normAutofit/>
          </a:bodyPr>
          <a:lstStyle/>
          <a:p>
            <a:pPr>
              <a:buNone/>
            </a:pPr>
            <a:r>
              <a:rPr lang="en-US" b="1" dirty="0" smtClean="0"/>
              <a:t>Solution</a:t>
            </a:r>
          </a:p>
          <a:p>
            <a:r>
              <a:rPr lang="en-US" dirty="0" smtClean="0"/>
              <a:t>“Pieces of artwork are also classified into groups of various kinds, … Each group is identified by a name (like those just given) that describes the group. “</a:t>
            </a:r>
          </a:p>
          <a:p>
            <a:r>
              <a:rPr lang="en-US" dirty="0" smtClean="0"/>
              <a:t>For each customer, galleries keep that person’s unique name, address, total amount of dollars spent in the gallery (very important!), and the artists and groups of art that the customer tends to like.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a:t>
            </a:r>
            <a:r>
              <a:rPr lang="en-US" dirty="0" smtClean="0"/>
              <a:t>2</a:t>
            </a:r>
            <a:endParaRPr lang="en-US" dirty="0"/>
          </a:p>
        </p:txBody>
      </p:sp>
      <p:sp>
        <p:nvSpPr>
          <p:cNvPr id="3" name="Content Placeholder 2"/>
          <p:cNvSpPr>
            <a:spLocks noGrp="1"/>
          </p:cNvSpPr>
          <p:nvPr>
            <p:ph idx="1"/>
          </p:nvPr>
        </p:nvSpPr>
        <p:spPr>
          <a:xfrm>
            <a:off x="457200" y="1371600"/>
            <a:ext cx="8229600" cy="5105400"/>
          </a:xfrm>
        </p:spPr>
        <p:txBody>
          <a:bodyPr>
            <a:normAutofit/>
          </a:bodyPr>
          <a:lstStyle/>
          <a:p>
            <a:pPr>
              <a:buNone/>
            </a:pPr>
            <a:r>
              <a:rPr lang="en-US" b="1" dirty="0" smtClean="0"/>
              <a:t>Solution</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974" y="2209800"/>
            <a:ext cx="6942137" cy="4198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a:t>
            </a:r>
            <a:r>
              <a:rPr lang="en-US" dirty="0" smtClean="0"/>
              <a:t>2</a:t>
            </a:r>
            <a:endParaRPr lang="en-US" dirty="0"/>
          </a:p>
        </p:txBody>
      </p:sp>
      <p:sp>
        <p:nvSpPr>
          <p:cNvPr id="3" name="Content Placeholder 2"/>
          <p:cNvSpPr>
            <a:spLocks noGrp="1"/>
          </p:cNvSpPr>
          <p:nvPr>
            <p:ph idx="1"/>
          </p:nvPr>
        </p:nvSpPr>
        <p:spPr>
          <a:xfrm>
            <a:off x="457200" y="1371600"/>
            <a:ext cx="8229600" cy="5029200"/>
          </a:xfrm>
        </p:spPr>
        <p:txBody>
          <a:bodyPr>
            <a:normAutofit/>
          </a:bodyPr>
          <a:lstStyle/>
          <a:p>
            <a:pPr>
              <a:buNone/>
            </a:pPr>
            <a:r>
              <a:rPr lang="en-US" b="1" dirty="0" smtClean="0"/>
              <a:t>Solution</a:t>
            </a:r>
          </a:p>
          <a:p>
            <a:r>
              <a:rPr lang="en-US" dirty="0" smtClean="0"/>
              <a:t>Now we look at constraints. </a:t>
            </a:r>
            <a:endParaRPr lang="en-US" dirty="0"/>
          </a:p>
          <a:p>
            <a:pPr lvl="1"/>
            <a:r>
              <a:rPr lang="en-US" dirty="0" smtClean="0"/>
              <a:t>Although not explicitly mentioned in the problem, we assume that each piece of artwork had to be painted by an artist.</a:t>
            </a:r>
          </a:p>
          <a:p>
            <a:pPr lvl="1"/>
            <a:r>
              <a:rPr lang="en-US" dirty="0" smtClean="0"/>
              <a:t>We also assume that each piece of artwork was created by exactly one artist.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a:t>
            </a:r>
            <a:r>
              <a:rPr lang="en-US" dirty="0" smtClean="0"/>
              <a:t>2</a:t>
            </a:r>
            <a:endParaRPr lang="en-US" dirty="0"/>
          </a:p>
        </p:txBody>
      </p:sp>
      <p:sp>
        <p:nvSpPr>
          <p:cNvPr id="3" name="Content Placeholder 2"/>
          <p:cNvSpPr>
            <a:spLocks noGrp="1"/>
          </p:cNvSpPr>
          <p:nvPr>
            <p:ph idx="1"/>
          </p:nvPr>
        </p:nvSpPr>
        <p:spPr>
          <a:xfrm>
            <a:off x="457200" y="1371600"/>
            <a:ext cx="8229600" cy="5029200"/>
          </a:xfrm>
        </p:spPr>
        <p:txBody>
          <a:bodyPr>
            <a:normAutofit/>
          </a:bodyPr>
          <a:lstStyle/>
          <a:p>
            <a:pPr>
              <a:buNone/>
            </a:pPr>
            <a:r>
              <a:rPr lang="en-US" b="1" dirty="0" smtClean="0"/>
              <a:t>Solution</a:t>
            </a:r>
          </a:p>
          <a:p>
            <a:r>
              <a:rPr lang="en-US" dirty="0" smtClean="0"/>
              <a:t>Suppose we had several piece of artwork with the same title, and we told them apart by artist?</a:t>
            </a:r>
          </a:p>
          <a:p>
            <a:r>
              <a:rPr lang="en-US" dirty="0" smtClean="0"/>
              <a:t>Example:  “What is Love?” by Cheryl D, “What is Love?” by Joe Brown, etc.</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a:t>
            </a:r>
            <a:r>
              <a:rPr lang="en-US" dirty="0"/>
              <a:t>1</a:t>
            </a:r>
            <a:endParaRPr lang="en-US" dirty="0"/>
          </a:p>
        </p:txBody>
      </p:sp>
      <p:sp>
        <p:nvSpPr>
          <p:cNvPr id="3" name="Content Placeholder 2"/>
          <p:cNvSpPr>
            <a:spLocks noGrp="1"/>
          </p:cNvSpPr>
          <p:nvPr>
            <p:ph idx="1"/>
          </p:nvPr>
        </p:nvSpPr>
        <p:spPr>
          <a:xfrm>
            <a:off x="457200" y="1371600"/>
            <a:ext cx="8229600" cy="4876800"/>
          </a:xfrm>
        </p:spPr>
        <p:txBody>
          <a:bodyPr>
            <a:normAutofit/>
          </a:bodyPr>
          <a:lstStyle/>
          <a:p>
            <a:pPr>
              <a:buNone/>
            </a:pPr>
            <a:r>
              <a:rPr lang="en-US" b="1" dirty="0" smtClean="0"/>
              <a:t>Problem</a:t>
            </a:r>
          </a:p>
          <a:p>
            <a:r>
              <a:rPr lang="en-US" dirty="0" smtClean="0"/>
              <a:t>A </a:t>
            </a:r>
            <a:r>
              <a:rPr lang="en-US" dirty="0"/>
              <a:t>company database needs to store information about employees (</a:t>
            </a:r>
            <a:r>
              <a:rPr lang="en-US" dirty="0" smtClean="0"/>
              <a:t>identified by </a:t>
            </a:r>
            <a:r>
              <a:rPr lang="en-US" i="1" dirty="0" err="1"/>
              <a:t>ssn</a:t>
            </a:r>
            <a:r>
              <a:rPr lang="en-US" i="1" dirty="0"/>
              <a:t>, with salary and phone as attributes), departments (identified by </a:t>
            </a:r>
            <a:r>
              <a:rPr lang="en-US" i="1" dirty="0" err="1" smtClean="0"/>
              <a:t>dno</a:t>
            </a:r>
            <a:r>
              <a:rPr lang="en-US" i="1" dirty="0" smtClean="0"/>
              <a:t>, </a:t>
            </a:r>
            <a:r>
              <a:rPr lang="en-US" dirty="0" smtClean="0"/>
              <a:t>with </a:t>
            </a:r>
            <a:r>
              <a:rPr lang="en-US" i="1" dirty="0" err="1"/>
              <a:t>dname</a:t>
            </a:r>
            <a:r>
              <a:rPr lang="en-US" i="1" dirty="0"/>
              <a:t> and budget as attributes), and children of employees (with name and </a:t>
            </a:r>
            <a:r>
              <a:rPr lang="en-US" i="1" dirty="0" smtClean="0"/>
              <a:t>age </a:t>
            </a:r>
            <a:r>
              <a:rPr lang="en-US" dirty="0" smtClean="0"/>
              <a:t>as </a:t>
            </a:r>
            <a:r>
              <a:rPr lang="en-US" dirty="0"/>
              <a:t>attributes). </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a:t>
            </a:r>
            <a:r>
              <a:rPr lang="en-US" dirty="0"/>
              <a:t>1</a:t>
            </a:r>
            <a:endParaRPr lang="en-US" dirty="0"/>
          </a:p>
        </p:txBody>
      </p:sp>
      <p:sp>
        <p:nvSpPr>
          <p:cNvPr id="3" name="Content Placeholder 2"/>
          <p:cNvSpPr>
            <a:spLocks noGrp="1"/>
          </p:cNvSpPr>
          <p:nvPr>
            <p:ph idx="1"/>
          </p:nvPr>
        </p:nvSpPr>
        <p:spPr>
          <a:xfrm>
            <a:off x="457200" y="1371600"/>
            <a:ext cx="8229600" cy="5105400"/>
          </a:xfrm>
        </p:spPr>
        <p:txBody>
          <a:bodyPr>
            <a:normAutofit/>
          </a:bodyPr>
          <a:lstStyle/>
          <a:p>
            <a:pPr>
              <a:buNone/>
            </a:pPr>
            <a:r>
              <a:rPr lang="en-US" b="1" dirty="0" smtClean="0"/>
              <a:t>Problem</a:t>
            </a:r>
          </a:p>
          <a:p>
            <a:r>
              <a:rPr lang="en-US" dirty="0" smtClean="0"/>
              <a:t>Employees </a:t>
            </a:r>
            <a:r>
              <a:rPr lang="en-US" i="1" dirty="0"/>
              <a:t>work in departments; each department is managed by </a:t>
            </a:r>
            <a:r>
              <a:rPr lang="en-US" i="1" dirty="0" smtClean="0"/>
              <a:t>an </a:t>
            </a:r>
            <a:r>
              <a:rPr lang="en-US" dirty="0" smtClean="0"/>
              <a:t>employee</a:t>
            </a:r>
            <a:r>
              <a:rPr lang="en-US" dirty="0"/>
              <a:t>; a child must be identified uniquely by </a:t>
            </a:r>
            <a:r>
              <a:rPr lang="en-US" i="1" dirty="0"/>
              <a:t>name when the parent (who is </a:t>
            </a:r>
            <a:r>
              <a:rPr lang="en-US" i="1" dirty="0" smtClean="0"/>
              <a:t>an </a:t>
            </a:r>
            <a:r>
              <a:rPr lang="en-US" dirty="0" smtClean="0"/>
              <a:t>employee</a:t>
            </a:r>
            <a:r>
              <a:rPr lang="en-US" dirty="0"/>
              <a:t>; assume that only one parent works for the company) is known. We are </a:t>
            </a:r>
            <a:r>
              <a:rPr lang="en-US" dirty="0" smtClean="0"/>
              <a:t>not interested </a:t>
            </a:r>
            <a:r>
              <a:rPr lang="en-US" dirty="0"/>
              <a:t>in information about a child once the parent leaves the </a:t>
            </a:r>
            <a:r>
              <a:rPr lang="en-US" dirty="0" smtClean="0"/>
              <a:t>company.</a:t>
            </a:r>
          </a:p>
          <a:p>
            <a:r>
              <a:rPr lang="en-US" dirty="0" smtClean="0"/>
              <a:t>Draw </a:t>
            </a:r>
            <a:r>
              <a:rPr lang="en-US" dirty="0"/>
              <a:t>an ER diagram that captures this information.</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a:t>
            </a:r>
            <a:r>
              <a:rPr lang="en-US" dirty="0"/>
              <a:t>1</a:t>
            </a:r>
            <a:endParaRPr lang="en-US" dirty="0"/>
          </a:p>
        </p:txBody>
      </p:sp>
      <p:sp>
        <p:nvSpPr>
          <p:cNvPr id="3" name="Content Placeholder 2"/>
          <p:cNvSpPr>
            <a:spLocks noGrp="1"/>
          </p:cNvSpPr>
          <p:nvPr>
            <p:ph idx="1"/>
          </p:nvPr>
        </p:nvSpPr>
        <p:spPr>
          <a:xfrm>
            <a:off x="457200" y="1371600"/>
            <a:ext cx="8229600" cy="5105400"/>
          </a:xfrm>
        </p:spPr>
        <p:txBody>
          <a:bodyPr>
            <a:normAutofit/>
          </a:bodyPr>
          <a:lstStyle/>
          <a:p>
            <a:pPr>
              <a:buNone/>
            </a:pPr>
            <a:r>
              <a:rPr lang="en-US" b="1" dirty="0" smtClean="0"/>
              <a:t>Solution</a:t>
            </a:r>
          </a:p>
          <a:p>
            <a:r>
              <a:rPr lang="en-US" dirty="0" smtClean="0"/>
              <a:t>First, we shall design the entities and relationships.</a:t>
            </a:r>
          </a:p>
          <a:p>
            <a:pPr lvl="1"/>
            <a:r>
              <a:rPr lang="en-US" dirty="0" smtClean="0"/>
              <a:t>“Employees </a:t>
            </a:r>
            <a:r>
              <a:rPr lang="en-US" i="1" dirty="0"/>
              <a:t>work in </a:t>
            </a:r>
            <a:r>
              <a:rPr lang="en-US" i="1" dirty="0" smtClean="0"/>
              <a:t>departments…”</a:t>
            </a:r>
          </a:p>
          <a:p>
            <a:pPr lvl="1"/>
            <a:r>
              <a:rPr lang="en-US" i="1" dirty="0" smtClean="0"/>
              <a:t>“…each </a:t>
            </a:r>
            <a:r>
              <a:rPr lang="en-US" i="1" dirty="0"/>
              <a:t>department is managed by </a:t>
            </a:r>
            <a:r>
              <a:rPr lang="en-US" i="1" dirty="0" smtClean="0"/>
              <a:t>an </a:t>
            </a:r>
            <a:r>
              <a:rPr lang="en-US" dirty="0" smtClean="0"/>
              <a:t>employee…”</a:t>
            </a:r>
          </a:p>
          <a:p>
            <a:pPr lvl="1"/>
            <a:r>
              <a:rPr lang="en-US" dirty="0" smtClean="0"/>
              <a:t>“…a </a:t>
            </a:r>
            <a:r>
              <a:rPr lang="en-US" dirty="0"/>
              <a:t>child must be identified uniquely by </a:t>
            </a:r>
            <a:r>
              <a:rPr lang="en-US" i="1" dirty="0"/>
              <a:t>name when the parent (who is </a:t>
            </a:r>
            <a:r>
              <a:rPr lang="en-US" i="1" dirty="0" smtClean="0"/>
              <a:t>an </a:t>
            </a:r>
            <a:r>
              <a:rPr lang="en-US" dirty="0" smtClean="0"/>
              <a:t>employee</a:t>
            </a:r>
            <a:r>
              <a:rPr lang="en-US" dirty="0"/>
              <a:t>; assume that only one parent works for the company) is known</a:t>
            </a:r>
            <a:r>
              <a:rPr lang="en-US" dirty="0" smtClean="0"/>
              <a:t>.”</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a:t>
            </a:r>
            <a:r>
              <a:rPr lang="en-US" dirty="0" smtClean="0"/>
              <a:t>1</a:t>
            </a:r>
            <a:endParaRPr lang="en-US" dirty="0"/>
          </a:p>
        </p:txBody>
      </p:sp>
      <p:sp>
        <p:nvSpPr>
          <p:cNvPr id="3" name="Content Placeholder 2"/>
          <p:cNvSpPr>
            <a:spLocks noGrp="1"/>
          </p:cNvSpPr>
          <p:nvPr>
            <p:ph idx="1"/>
          </p:nvPr>
        </p:nvSpPr>
        <p:spPr>
          <a:xfrm>
            <a:off x="457200" y="1371600"/>
            <a:ext cx="8229600" cy="5105400"/>
          </a:xfrm>
        </p:spPr>
        <p:txBody>
          <a:bodyPr>
            <a:normAutofit/>
          </a:bodyPr>
          <a:lstStyle/>
          <a:p>
            <a:pPr>
              <a:buNone/>
            </a:pPr>
            <a:r>
              <a:rPr lang="en-US" b="1" dirty="0" smtClean="0"/>
              <a:t>Solution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057400"/>
            <a:ext cx="6537325" cy="4320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a:t>
            </a:r>
            <a:r>
              <a:rPr lang="en-US" dirty="0"/>
              <a:t>1</a:t>
            </a:r>
            <a:endParaRPr lang="en-US" dirty="0"/>
          </a:p>
        </p:txBody>
      </p:sp>
      <p:sp>
        <p:nvSpPr>
          <p:cNvPr id="3" name="Content Placeholder 2"/>
          <p:cNvSpPr>
            <a:spLocks noGrp="1"/>
          </p:cNvSpPr>
          <p:nvPr>
            <p:ph idx="1"/>
          </p:nvPr>
        </p:nvSpPr>
        <p:spPr>
          <a:xfrm>
            <a:off x="457200" y="1371600"/>
            <a:ext cx="8229600" cy="5105400"/>
          </a:xfrm>
        </p:spPr>
        <p:txBody>
          <a:bodyPr>
            <a:normAutofit/>
          </a:bodyPr>
          <a:lstStyle/>
          <a:p>
            <a:pPr>
              <a:buNone/>
            </a:pPr>
            <a:r>
              <a:rPr lang="en-US" b="1" dirty="0" smtClean="0"/>
              <a:t>Solution</a:t>
            </a:r>
          </a:p>
          <a:p>
            <a:pPr lvl="1"/>
            <a:r>
              <a:rPr lang="en-US" dirty="0" smtClean="0"/>
              <a:t>“…</a:t>
            </a:r>
            <a:r>
              <a:rPr lang="en-US" i="1" dirty="0" smtClean="0"/>
              <a:t>each </a:t>
            </a:r>
            <a:r>
              <a:rPr lang="en-US" i="1" dirty="0"/>
              <a:t>department is managed by </a:t>
            </a:r>
            <a:r>
              <a:rPr lang="en-US" b="1" i="1" dirty="0" smtClean="0"/>
              <a:t>an</a:t>
            </a:r>
            <a:r>
              <a:rPr lang="en-US" i="1" dirty="0" smtClean="0"/>
              <a:t> </a:t>
            </a:r>
            <a:r>
              <a:rPr lang="en-US" dirty="0" smtClean="0"/>
              <a:t>employee…”</a:t>
            </a:r>
          </a:p>
          <a:p>
            <a:pPr lvl="1"/>
            <a:r>
              <a:rPr lang="en-US" dirty="0" smtClean="0"/>
              <a:t>“…a </a:t>
            </a:r>
            <a:r>
              <a:rPr lang="en-US" dirty="0"/>
              <a:t>child must be identified uniquely by </a:t>
            </a:r>
            <a:r>
              <a:rPr lang="en-US" i="1" dirty="0"/>
              <a:t>name when the parent (who is </a:t>
            </a:r>
            <a:r>
              <a:rPr lang="en-US" i="1" dirty="0" smtClean="0"/>
              <a:t>an </a:t>
            </a:r>
            <a:r>
              <a:rPr lang="en-US" dirty="0" smtClean="0"/>
              <a:t>employee</a:t>
            </a:r>
            <a:r>
              <a:rPr lang="en-US" dirty="0"/>
              <a:t>; assume that only one parent works for the company) is known. </a:t>
            </a:r>
            <a:r>
              <a:rPr lang="en-US" dirty="0" smtClean="0"/>
              <a:t>“</a:t>
            </a:r>
          </a:p>
          <a:p>
            <a:pPr lvl="1"/>
            <a:r>
              <a:rPr lang="en-US" dirty="0" smtClean="0"/>
              <a:t>“We </a:t>
            </a:r>
            <a:r>
              <a:rPr lang="en-US" dirty="0"/>
              <a:t>are </a:t>
            </a:r>
            <a:r>
              <a:rPr lang="en-US" dirty="0" smtClean="0"/>
              <a:t>not interested </a:t>
            </a:r>
            <a:r>
              <a:rPr lang="en-US" dirty="0"/>
              <a:t>in information about a child once the parent leaves the </a:t>
            </a:r>
            <a:r>
              <a:rPr lang="en-US" dirty="0" smtClean="0"/>
              <a:t>company.”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a:t>
            </a:r>
            <a:r>
              <a:rPr lang="en-US" dirty="0" smtClean="0"/>
              <a:t>2</a:t>
            </a:r>
            <a:endParaRPr lang="en-US" dirty="0"/>
          </a:p>
        </p:txBody>
      </p:sp>
      <p:sp>
        <p:nvSpPr>
          <p:cNvPr id="3" name="Content Placeholder 2"/>
          <p:cNvSpPr>
            <a:spLocks noGrp="1"/>
          </p:cNvSpPr>
          <p:nvPr>
            <p:ph idx="1"/>
          </p:nvPr>
        </p:nvSpPr>
        <p:spPr>
          <a:xfrm>
            <a:off x="457200" y="1371600"/>
            <a:ext cx="8229600" cy="4876800"/>
          </a:xfrm>
        </p:spPr>
        <p:txBody>
          <a:bodyPr>
            <a:normAutofit/>
          </a:bodyPr>
          <a:lstStyle/>
          <a:p>
            <a:pPr>
              <a:buNone/>
            </a:pPr>
            <a:r>
              <a:rPr lang="en-US" b="1" dirty="0" smtClean="0"/>
              <a:t>Problem</a:t>
            </a:r>
          </a:p>
          <a:p>
            <a:r>
              <a:rPr lang="en-US" dirty="0"/>
              <a:t>Although you always wanted to be an artist, you ended up being an </a:t>
            </a:r>
            <a:r>
              <a:rPr lang="en-US" dirty="0" smtClean="0"/>
              <a:t>expert on </a:t>
            </a:r>
            <a:r>
              <a:rPr lang="en-US" dirty="0"/>
              <a:t>databases because you love to cook data and you somehow confused </a:t>
            </a:r>
            <a:r>
              <a:rPr lang="en-US" i="1" dirty="0" smtClean="0"/>
              <a:t>database </a:t>
            </a:r>
            <a:r>
              <a:rPr lang="en-US" dirty="0" smtClean="0"/>
              <a:t>with </a:t>
            </a:r>
            <a:r>
              <a:rPr lang="en-US" i="1" dirty="0"/>
              <a:t>data baste. Your old love is still there, however, so you set up a database </a:t>
            </a:r>
            <a:r>
              <a:rPr lang="en-US" i="1" dirty="0" smtClean="0"/>
              <a:t>company, </a:t>
            </a:r>
            <a:r>
              <a:rPr lang="en-US" dirty="0" err="1" smtClean="0"/>
              <a:t>ArtBase</a:t>
            </a:r>
            <a:r>
              <a:rPr lang="en-US" dirty="0"/>
              <a:t>, that builds a product for art galleries. </a:t>
            </a:r>
            <a:r>
              <a:rPr lang="en-US" dirty="0" smtClean="0"/>
              <a:t>The core of this product is a database with a schema that captures all the information that galleries need to maintain. </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a:t>
            </a:r>
            <a:r>
              <a:rPr lang="en-US" dirty="0" smtClean="0"/>
              <a:t>2</a:t>
            </a:r>
            <a:endParaRPr lang="en-US" dirty="0"/>
          </a:p>
        </p:txBody>
      </p:sp>
      <p:sp>
        <p:nvSpPr>
          <p:cNvPr id="3" name="Content Placeholder 2"/>
          <p:cNvSpPr>
            <a:spLocks noGrp="1"/>
          </p:cNvSpPr>
          <p:nvPr>
            <p:ph idx="1"/>
          </p:nvPr>
        </p:nvSpPr>
        <p:spPr>
          <a:xfrm>
            <a:off x="457200" y="1371600"/>
            <a:ext cx="8229600" cy="4876800"/>
          </a:xfrm>
        </p:spPr>
        <p:txBody>
          <a:bodyPr>
            <a:normAutofit/>
          </a:bodyPr>
          <a:lstStyle/>
          <a:p>
            <a:pPr>
              <a:buNone/>
            </a:pPr>
            <a:r>
              <a:rPr lang="en-US" b="1" dirty="0" smtClean="0"/>
              <a:t>Problem</a:t>
            </a:r>
          </a:p>
          <a:p>
            <a:r>
              <a:rPr lang="en-US" dirty="0" smtClean="0"/>
              <a:t>Galleries keep </a:t>
            </a:r>
            <a:r>
              <a:rPr lang="en-US" dirty="0"/>
              <a:t>information about artists, their names (which are unique), birthplaces, </a:t>
            </a:r>
            <a:r>
              <a:rPr lang="en-US" dirty="0" err="1" smtClean="0"/>
              <a:t>age,and</a:t>
            </a:r>
            <a:r>
              <a:rPr lang="en-US" dirty="0" smtClean="0"/>
              <a:t> </a:t>
            </a:r>
            <a:r>
              <a:rPr lang="en-US" dirty="0"/>
              <a:t>style of art. For each piece of artwork, the artist, the year it was made, its </a:t>
            </a:r>
            <a:r>
              <a:rPr lang="en-US" dirty="0" smtClean="0"/>
              <a:t>unique title, its type of art (e.g., painting, lithograph, sculpture, photograph), and its price must be stored. Pieces of artwork are also classified into groups of various kinds, for example, portraits, still </a:t>
            </a:r>
            <a:r>
              <a:rPr lang="en-US" dirty="0" err="1" smtClean="0"/>
              <a:t>lifes</a:t>
            </a:r>
            <a:r>
              <a:rPr lang="en-US" dirty="0" smtClean="0"/>
              <a:t>, works by Picasso, or works of the 19th century; a given piece may belong to more than one group. </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a:t>
            </a:r>
            <a:r>
              <a:rPr lang="en-US" dirty="0" smtClean="0"/>
              <a:t>2</a:t>
            </a:r>
            <a:endParaRPr lang="en-US" dirty="0"/>
          </a:p>
        </p:txBody>
      </p:sp>
      <p:sp>
        <p:nvSpPr>
          <p:cNvPr id="3" name="Content Placeholder 2"/>
          <p:cNvSpPr>
            <a:spLocks noGrp="1"/>
          </p:cNvSpPr>
          <p:nvPr>
            <p:ph idx="1"/>
          </p:nvPr>
        </p:nvSpPr>
        <p:spPr>
          <a:xfrm>
            <a:off x="457200" y="1371600"/>
            <a:ext cx="8229600" cy="4876800"/>
          </a:xfrm>
        </p:spPr>
        <p:txBody>
          <a:bodyPr>
            <a:normAutofit/>
          </a:bodyPr>
          <a:lstStyle/>
          <a:p>
            <a:pPr>
              <a:buNone/>
            </a:pPr>
            <a:r>
              <a:rPr lang="en-US" b="1" dirty="0" smtClean="0"/>
              <a:t>Problem</a:t>
            </a:r>
          </a:p>
          <a:p>
            <a:r>
              <a:rPr lang="en-US" dirty="0" smtClean="0"/>
              <a:t>Each </a:t>
            </a:r>
            <a:r>
              <a:rPr lang="en-US" dirty="0"/>
              <a:t>group is identified by a name (</a:t>
            </a:r>
            <a:r>
              <a:rPr lang="en-US" dirty="0" smtClean="0"/>
              <a:t>like those </a:t>
            </a:r>
            <a:r>
              <a:rPr lang="en-US" dirty="0"/>
              <a:t>just given) that describes the group. Finally, galleries keep information </a:t>
            </a:r>
            <a:r>
              <a:rPr lang="en-US" dirty="0" smtClean="0"/>
              <a:t>about customers</a:t>
            </a:r>
            <a:r>
              <a:rPr lang="en-US" dirty="0"/>
              <a:t>. For each customer, galleries keep that person’s unique name, address, </a:t>
            </a:r>
            <a:r>
              <a:rPr lang="en-US" dirty="0" smtClean="0"/>
              <a:t>total amount </a:t>
            </a:r>
            <a:r>
              <a:rPr lang="en-US" dirty="0"/>
              <a:t>of dollars spent in the gallery (very important!), and the artists and groups </a:t>
            </a:r>
            <a:r>
              <a:rPr lang="en-US" dirty="0" smtClean="0"/>
              <a:t>of art </a:t>
            </a:r>
            <a:r>
              <a:rPr lang="en-US" dirty="0"/>
              <a:t>that the customer tends to like.</a:t>
            </a:r>
          </a:p>
          <a:p>
            <a:r>
              <a:rPr lang="en-US" dirty="0"/>
              <a:t>Draw the ER diagram for the database.</a:t>
            </a:r>
            <a:endParaRPr lang="en-US"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1281</TotalTime>
  <Words>747</Words>
  <Application>Microsoft Office PowerPoint</Application>
  <PresentationFormat>On-screen Show (4:3)</PresentationFormat>
  <Paragraphs>52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Executive</vt:lpstr>
      <vt:lpstr>ERD Practice Exercises</vt:lpstr>
      <vt:lpstr>Exercise 1</vt:lpstr>
      <vt:lpstr>Exercise 1</vt:lpstr>
      <vt:lpstr>Exercise 1</vt:lpstr>
      <vt:lpstr>Exercise 1</vt:lpstr>
      <vt:lpstr>Exercise 1</vt:lpstr>
      <vt:lpstr>Exercise 2</vt:lpstr>
      <vt:lpstr>Exercise 2</vt:lpstr>
      <vt:lpstr>Exercise 2</vt:lpstr>
      <vt:lpstr>Exercise 2</vt:lpstr>
      <vt:lpstr>Exercise 2</vt:lpstr>
      <vt:lpstr>Exercise 2</vt:lpstr>
      <vt:lpstr>Exercise 2</vt:lpstr>
      <vt:lpstr>Exercise 2</vt:lpstr>
    </vt:vector>
  </TitlesOfParts>
  <Company>Kitties, Puppies and Ducklings Oh My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Exercises</dc:title>
  <dc:creator>MAC</dc:creator>
  <cp:lastModifiedBy>Administrator</cp:lastModifiedBy>
  <cp:revision>33</cp:revision>
  <dcterms:created xsi:type="dcterms:W3CDTF">2010-09-15T18:07:00Z</dcterms:created>
  <dcterms:modified xsi:type="dcterms:W3CDTF">2015-09-21T12:50:35Z</dcterms:modified>
</cp:coreProperties>
</file>