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9"/>
  </p:notesMasterIdLst>
  <p:handoutMasterIdLst>
    <p:handoutMasterId r:id="rId60"/>
  </p:handoutMasterIdLst>
  <p:sldIdLst>
    <p:sldId id="581" r:id="rId2"/>
    <p:sldId id="524" r:id="rId3"/>
    <p:sldId id="525" r:id="rId4"/>
    <p:sldId id="526" r:id="rId5"/>
    <p:sldId id="527" r:id="rId6"/>
    <p:sldId id="528" r:id="rId7"/>
    <p:sldId id="529" r:id="rId8"/>
    <p:sldId id="530"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60" r:id="rId39"/>
    <p:sldId id="561" r:id="rId40"/>
    <p:sldId id="562" r:id="rId41"/>
    <p:sldId id="563" r:id="rId42"/>
    <p:sldId id="564" r:id="rId43"/>
    <p:sldId id="565" r:id="rId44"/>
    <p:sldId id="566" r:id="rId45"/>
    <p:sldId id="567" r:id="rId46"/>
    <p:sldId id="568" r:id="rId47"/>
    <p:sldId id="569" r:id="rId48"/>
    <p:sldId id="570" r:id="rId49"/>
    <p:sldId id="571" r:id="rId50"/>
    <p:sldId id="572" r:id="rId51"/>
    <p:sldId id="573" r:id="rId52"/>
    <p:sldId id="574" r:id="rId53"/>
    <p:sldId id="575" r:id="rId54"/>
    <p:sldId id="576" r:id="rId55"/>
    <p:sldId id="577" r:id="rId56"/>
    <p:sldId id="579" r:id="rId57"/>
    <p:sldId id="582"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6" autoAdjust="0"/>
    <p:restoredTop sz="86497" autoAdjust="0"/>
  </p:normalViewPr>
  <p:slideViewPr>
    <p:cSldViewPr>
      <p:cViewPr varScale="1">
        <p:scale>
          <a:sx n="77" d="100"/>
          <a:sy n="77" d="100"/>
        </p:scale>
        <p:origin x="-660" y="-96"/>
      </p:cViewPr>
      <p:guideLst>
        <p:guide orient="horz" pos="2160"/>
        <p:guide pos="2880"/>
      </p:guideLst>
    </p:cSldViewPr>
  </p:slideViewPr>
  <p:outlineViewPr>
    <p:cViewPr>
      <p:scale>
        <a:sx n="33" d="100"/>
        <a:sy n="33" d="100"/>
      </p:scale>
      <p:origin x="0" y="11172"/>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6/17/2012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6/17/2012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399642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4149614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extLst>
      <p:ext uri="{BB962C8B-B14F-4D97-AF65-F5344CB8AC3E}">
        <p14:creationId xmlns:p14="http://schemas.microsoft.com/office/powerpoint/2010/main" val="1090473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extLst>
      <p:ext uri="{BB962C8B-B14F-4D97-AF65-F5344CB8AC3E}">
        <p14:creationId xmlns:p14="http://schemas.microsoft.com/office/powerpoint/2010/main" val="518311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extLst>
      <p:ext uri="{BB962C8B-B14F-4D97-AF65-F5344CB8AC3E}">
        <p14:creationId xmlns:p14="http://schemas.microsoft.com/office/powerpoint/2010/main" val="210716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24</a:t>
            </a:fld>
            <a:endParaRPr lang="en-US" dirty="0"/>
          </a:p>
        </p:txBody>
      </p:sp>
    </p:spTree>
    <p:extLst>
      <p:ext uri="{BB962C8B-B14F-4D97-AF65-F5344CB8AC3E}">
        <p14:creationId xmlns:p14="http://schemas.microsoft.com/office/powerpoint/2010/main" val="1952826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dirty="0"/>
              <a:t>Logical Conditions</a:t>
            </a:r>
          </a:p>
          <a:p>
            <a:pPr lvl="1"/>
            <a:r>
              <a:rPr lang="en-US" dirty="0"/>
              <a:t>A </a:t>
            </a:r>
            <a:r>
              <a:rPr lang="en-US" dirty="0">
                <a:solidFill>
                  <a:srgbClr val="FC0128"/>
                </a:solidFill>
              </a:rPr>
              <a:t>logical condition</a:t>
            </a:r>
            <a:r>
              <a:rPr lang="en-US" dirty="0"/>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dirty="0">
                <a:latin typeface="Courier New" pitchFamily="49" charset="0"/>
              </a:rPr>
              <a:t>AND</a:t>
            </a:r>
          </a:p>
          <a:p>
            <a:pPr lvl="2"/>
            <a:r>
              <a:rPr lang="en-US" dirty="0">
                <a:latin typeface="Courier New" pitchFamily="49" charset="0"/>
              </a:rPr>
              <a:t>OR</a:t>
            </a:r>
          </a:p>
          <a:p>
            <a:pPr lvl="2"/>
            <a:r>
              <a:rPr lang="en-US" dirty="0">
                <a:latin typeface="Courier New" pitchFamily="49" charset="0"/>
              </a:rPr>
              <a:t>NOT</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p14="http://schemas.microsoft.com/office/powerpoint/2010/main" val="1742331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30</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32</a:t>
            </a:fld>
            <a:endParaRPr lang="en-US" dirty="0"/>
          </a:p>
        </p:txBody>
      </p:sp>
    </p:spTree>
    <p:extLst>
      <p:ext uri="{BB962C8B-B14F-4D97-AF65-F5344CB8AC3E}">
        <p14:creationId xmlns:p14="http://schemas.microsoft.com/office/powerpoint/2010/main" val="775646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33</a:t>
            </a:fld>
            <a:endParaRPr lang="en-US" dirty="0"/>
          </a:p>
        </p:txBody>
      </p:sp>
    </p:spTree>
    <p:extLst>
      <p:ext uri="{BB962C8B-B14F-4D97-AF65-F5344CB8AC3E}">
        <p14:creationId xmlns:p14="http://schemas.microsoft.com/office/powerpoint/2010/main" val="3147112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35</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36</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37</a:t>
            </a:fld>
            <a:endParaRPr lang="en-US" dirty="0"/>
          </a:p>
        </p:txBody>
      </p:sp>
    </p:spTree>
    <p:extLst>
      <p:ext uri="{BB962C8B-B14F-4D97-AF65-F5344CB8AC3E}">
        <p14:creationId xmlns:p14="http://schemas.microsoft.com/office/powerpoint/2010/main" val="16234319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38</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39</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extLst>
      <p:ext uri="{BB962C8B-B14F-4D97-AF65-F5344CB8AC3E}">
        <p14:creationId xmlns:p14="http://schemas.microsoft.com/office/powerpoint/2010/main" val="680595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40</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41</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43</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44</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45</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46</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48</a:t>
            </a:fld>
            <a:endParaRPr lang="en-US" dirty="0"/>
          </a:p>
        </p:txBody>
      </p:sp>
    </p:spTree>
    <p:extLst>
      <p:ext uri="{BB962C8B-B14F-4D97-AF65-F5344CB8AC3E}">
        <p14:creationId xmlns:p14="http://schemas.microsoft.com/office/powerpoint/2010/main" val="4185998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49</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50</a:t>
            </a:fld>
            <a:endParaRPr lang="en-US" dirty="0"/>
          </a:p>
        </p:txBody>
      </p:sp>
    </p:spTree>
    <p:extLst>
      <p:ext uri="{BB962C8B-B14F-4D97-AF65-F5344CB8AC3E}">
        <p14:creationId xmlns:p14="http://schemas.microsoft.com/office/powerpoint/2010/main" val="28484311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51</a:t>
            </a:fld>
            <a:endParaRPr lang="en-US" dirty="0"/>
          </a:p>
        </p:txBody>
      </p:sp>
    </p:spTree>
    <p:extLst>
      <p:ext uri="{BB962C8B-B14F-4D97-AF65-F5344CB8AC3E}">
        <p14:creationId xmlns:p14="http://schemas.microsoft.com/office/powerpoint/2010/main" val="26956267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52</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53</a:t>
            </a:fld>
            <a:endParaRPr lang="en-US" dirty="0"/>
          </a:p>
        </p:txBody>
      </p:sp>
    </p:spTree>
    <p:extLst>
      <p:ext uri="{BB962C8B-B14F-4D97-AF65-F5344CB8AC3E}">
        <p14:creationId xmlns:p14="http://schemas.microsoft.com/office/powerpoint/2010/main" val="37346184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54</a:t>
            </a:fld>
            <a:endParaRPr lang="en-US" dirty="0"/>
          </a:p>
        </p:txBody>
      </p:sp>
    </p:spTree>
    <p:extLst>
      <p:ext uri="{BB962C8B-B14F-4D97-AF65-F5344CB8AC3E}">
        <p14:creationId xmlns:p14="http://schemas.microsoft.com/office/powerpoint/2010/main" val="27837178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55</a:t>
            </a:fld>
            <a:endParaRPr lang="en-US" dirty="0"/>
          </a:p>
        </p:txBody>
      </p:sp>
    </p:spTree>
    <p:extLst>
      <p:ext uri="{BB962C8B-B14F-4D97-AF65-F5344CB8AC3E}">
        <p14:creationId xmlns:p14="http://schemas.microsoft.com/office/powerpoint/2010/main" val="3613260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56</a:t>
            </a:fld>
            <a:endParaRPr lang="en-US" dirty="0"/>
          </a:p>
        </p:txBody>
      </p:sp>
    </p:spTree>
    <p:extLst>
      <p:ext uri="{BB962C8B-B14F-4D97-AF65-F5344CB8AC3E}">
        <p14:creationId xmlns:p14="http://schemas.microsoft.com/office/powerpoint/2010/main" val="7953871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57</a:t>
            </a:fld>
            <a:endParaRPr lang="en-US" dirty="0"/>
          </a:p>
        </p:txBody>
      </p:sp>
    </p:spTree>
    <p:extLst>
      <p:ext uri="{BB962C8B-B14F-4D97-AF65-F5344CB8AC3E}">
        <p14:creationId xmlns:p14="http://schemas.microsoft.com/office/powerpoint/2010/main" val="35084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p14="http://schemas.microsoft.com/office/powerpoint/2010/main" val="591175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203507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hyperlink" Target="http://academy.telerik.com/school-academy/meetings/details/2012/01/06/desktop-applications-csharp-databases"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hyperlink" Target="http://www.nakov.com/" TargetMode="External"/><Relationship Id="rId10" Type="http://schemas.openxmlformats.org/officeDocument/2006/relationships/image" Target="../media/image9.png"/><Relationship Id="rId4" Type="http://schemas.openxmlformats.org/officeDocument/2006/relationships/hyperlink" Target="http://academy.telerik.com/"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image" Target="../media/image30.jpeg"/><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2.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academy.telerik.com/school-academy/meetings/details/2012/01/06/desktop-applications-csharp-databases" TargetMode="External"/><Relationship Id="rId7"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hyperlink" Target="http://forums.academy.telerik.com/" TargetMode="External"/><Relationship Id="rId11" Type="http://schemas.openxmlformats.org/officeDocument/2006/relationships/image" Target="../media/image9.png"/><Relationship Id="rId5" Type="http://schemas.openxmlformats.org/officeDocument/2006/relationships/hyperlink" Target="http://www.facebook.com/telerikacademy" TargetMode="External"/><Relationship Id="rId10" Type="http://schemas.openxmlformats.org/officeDocument/2006/relationships/image" Target="../media/image39.png"/><Relationship Id="rId4" Type="http://schemas.openxmlformats.org/officeDocument/2006/relationships/hyperlink" Target="http://academy.telerik.com/" TargetMode="External"/><Relationship Id="rId9" Type="http://schemas.openxmlformats.org/officeDocument/2006/relationships/hyperlink" Target="http://facebook.com/TelerikAcademy"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rot="162465">
            <a:off x="957062" y="817433"/>
            <a:ext cx="3970959" cy="461665"/>
          </a:xfrm>
          <a:prstGeom prst="rect">
            <a:avLst/>
          </a:prstGeom>
          <a:noFill/>
        </p:spPr>
        <p:txBody>
          <a:bodyPr wrap="none" rtlCol="0">
            <a:spAutoFit/>
          </a:bodyPr>
          <a:lstStyle/>
          <a:p>
            <a:r>
              <a:rPr lang="en-US" sz="2400" dirty="0" smtClean="0">
                <a:hlinkClick r:id="rId3"/>
              </a:rPr>
              <a:t>C# and Databases free course</a:t>
            </a:r>
            <a:endParaRPr lang="en-US" sz="2400" b="1" dirty="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endParaRPr>
          </a:p>
        </p:txBody>
      </p:sp>
      <p:sp>
        <p:nvSpPr>
          <p:cNvPr id="14" name="Text Placeholder 3"/>
          <p:cNvSpPr>
            <a:spLocks noGrp="1"/>
          </p:cNvSpPr>
          <p:nvPr>
            <p:ph type="body" sz="quarter" idx="10"/>
          </p:nvPr>
        </p:nvSpPr>
        <p:spPr>
          <a:xfrm>
            <a:off x="444500" y="4572000"/>
            <a:ext cx="3474720" cy="533400"/>
          </a:xfrm>
        </p:spPr>
        <p:txBody>
          <a:bodyPr/>
          <a:lstStyle/>
          <a:p>
            <a:r>
              <a:rPr lang="en-US" dirty="0"/>
              <a:t>Svetlin Nakov</a:t>
            </a:r>
          </a:p>
          <a:p>
            <a:endParaRPr lang="en-US" dirty="0"/>
          </a:p>
        </p:txBody>
      </p:sp>
      <p:sp>
        <p:nvSpPr>
          <p:cNvPr id="15" name="Text Placeholder 4"/>
          <p:cNvSpPr>
            <a:spLocks noGrp="1"/>
          </p:cNvSpPr>
          <p:nvPr>
            <p:ph type="body" sz="quarter" idx="11"/>
          </p:nvPr>
        </p:nvSpPr>
        <p:spPr>
          <a:xfrm>
            <a:off x="444500" y="5833647"/>
            <a:ext cx="3474720" cy="338554"/>
          </a:xfrm>
        </p:spPr>
        <p:txBody>
          <a:bodyPr/>
          <a:lstStyle/>
          <a:p>
            <a:r>
              <a:rPr lang="en-US" dirty="0" err="1"/>
              <a:t>Telerik</a:t>
            </a:r>
            <a:r>
              <a:rPr lang="en-US" dirty="0"/>
              <a:t> </a:t>
            </a:r>
            <a:r>
              <a:rPr lang="en-US" dirty="0" smtClean="0"/>
              <a:t>Software Academy</a:t>
            </a:r>
            <a:endParaRPr lang="en-US" dirty="0"/>
          </a:p>
          <a:p>
            <a:endParaRPr lang="en-US" dirty="0"/>
          </a:p>
        </p:txBody>
      </p:sp>
      <p:sp>
        <p:nvSpPr>
          <p:cNvPr id="16" name="Text Placeholder 5"/>
          <p:cNvSpPr>
            <a:spLocks noGrp="1"/>
          </p:cNvSpPr>
          <p:nvPr>
            <p:ph type="body" sz="quarter" idx="12"/>
          </p:nvPr>
        </p:nvSpPr>
        <p:spPr>
          <a:xfrm>
            <a:off x="444500" y="6138446"/>
            <a:ext cx="3474720" cy="338554"/>
          </a:xfrm>
        </p:spPr>
        <p:txBody>
          <a:bodyPr/>
          <a:lstStyle/>
          <a:p>
            <a:r>
              <a:rPr lang="en-US" dirty="0">
                <a:hlinkClick r:id="rId4"/>
              </a:rPr>
              <a:t>http://academy.telerik.com/</a:t>
            </a:r>
            <a:endParaRPr lang="en-US" dirty="0"/>
          </a:p>
        </p:txBody>
      </p:sp>
      <p:sp>
        <p:nvSpPr>
          <p:cNvPr id="19" name="Text Placeholder 6"/>
          <p:cNvSpPr>
            <a:spLocks noGrp="1"/>
          </p:cNvSpPr>
          <p:nvPr>
            <p:ph type="body" sz="quarter" idx="13"/>
          </p:nvPr>
        </p:nvSpPr>
        <p:spPr>
          <a:xfrm>
            <a:off x="444500" y="5029201"/>
            <a:ext cx="3474720" cy="446276"/>
          </a:xfrm>
        </p:spPr>
        <p:txBody>
          <a:bodyPr/>
          <a:lstStyle/>
          <a:p>
            <a:r>
              <a:rPr lang="en-US" dirty="0" smtClean="0"/>
              <a:t>Manager Technical Trainer</a:t>
            </a:r>
            <a:endParaRPr lang="en-US" dirty="0"/>
          </a:p>
        </p:txBody>
      </p:sp>
      <p:sp>
        <p:nvSpPr>
          <p:cNvPr id="20" name="Text Placeholder 7"/>
          <p:cNvSpPr>
            <a:spLocks noGrp="1"/>
          </p:cNvSpPr>
          <p:nvPr>
            <p:ph type="body" sz="quarter" idx="14"/>
          </p:nvPr>
        </p:nvSpPr>
        <p:spPr>
          <a:xfrm>
            <a:off x="444500" y="5405735"/>
            <a:ext cx="3474720" cy="400110"/>
          </a:xfrm>
        </p:spPr>
        <p:txBody>
          <a:bodyPr/>
          <a:lstStyle/>
          <a:p>
            <a:r>
              <a:rPr lang="en-US" dirty="0">
                <a:hlinkClick r:id="rId5"/>
              </a:rPr>
              <a:t>http://www.nakov.com/</a:t>
            </a:r>
            <a:endParaRPr lang="en-US" dirty="0"/>
          </a:p>
        </p:txBody>
      </p:sp>
      <p:sp>
        <p:nvSpPr>
          <p:cNvPr id="21" name="Rectangle 2"/>
          <p:cNvSpPr>
            <a:spLocks noGrp="1" noChangeArrowheads="1"/>
          </p:cNvSpPr>
          <p:nvPr>
            <p:ph type="ctrTitle"/>
          </p:nvPr>
        </p:nvSpPr>
        <p:spPr>
          <a:xfrm>
            <a:off x="568737" y="2362200"/>
            <a:ext cx="8324850" cy="838200"/>
          </a:xfrm>
        </p:spPr>
        <p:txBody>
          <a:bodyPr/>
          <a:lstStyle/>
          <a:p>
            <a:pPr>
              <a:lnSpc>
                <a:spcPct val="100000"/>
              </a:lnSpc>
            </a:pPr>
            <a:r>
              <a:rPr lang="en-US" dirty="0">
                <a:effectLst>
                  <a:outerShdw blurRad="38100" dist="38100" dir="2700000" algn="tl">
                    <a:srgbClr val="000000">
                      <a:alpha val="43137"/>
                    </a:srgbClr>
                  </a:outerShdw>
                  <a:reflection blurRad="12000" stA="25000" endPos="49000" dist="5000" dir="5400000" sy="-100000" algn="bl" rotWithShape="0"/>
                </a:effectLst>
              </a:rPr>
              <a:t>Introduction to </a:t>
            </a:r>
            <a:r>
              <a:rPr lang="en-US" dirty="0" smtClean="0">
                <a:effectLst>
                  <a:outerShdw blurRad="38100" dist="38100" dir="2700000" algn="tl">
                    <a:srgbClr val="000000">
                      <a:alpha val="43137"/>
                    </a:srgbClr>
                  </a:outerShdw>
                  <a:reflection blurRad="12000" stA="25000" endPos="49000" dist="5000" dir="5400000" sy="-100000" algn="bl" rotWithShape="0"/>
                </a:effectLst>
              </a:rPr>
              <a:t>SQL, Part I</a:t>
            </a:r>
            <a:endParaRPr lang="bg-BG" dirty="0">
              <a:effectLst>
                <a:outerShdw blurRad="38100" dist="38100" dir="2700000" algn="tl">
                  <a:srgbClr val="000000">
                    <a:alpha val="43137"/>
                  </a:srgbClr>
                </a:outerShdw>
                <a:reflection blurRad="12000" stA="25000" endPos="49000" dist="5000" dir="5400000" sy="-100000" algn="bl" rotWithShape="0"/>
              </a:effectLst>
            </a:endParaRPr>
          </a:p>
        </p:txBody>
      </p:sp>
      <p:sp>
        <p:nvSpPr>
          <p:cNvPr id="22" name="Subtitle 11"/>
          <p:cNvSpPr>
            <a:spLocks noGrp="1"/>
          </p:cNvSpPr>
          <p:nvPr>
            <p:ph type="subTitle" idx="1"/>
          </p:nvPr>
        </p:nvSpPr>
        <p:spPr>
          <a:xfrm>
            <a:off x="759237" y="3317080"/>
            <a:ext cx="8115300" cy="569120"/>
          </a:xfrm>
        </p:spPr>
        <p:txBody>
          <a:bodyPr/>
          <a:lstStyle/>
          <a:p>
            <a:r>
              <a:rPr lang="en-US" dirty="0" smtClean="0"/>
              <a:t>(with Microsoft SQL Server)</a:t>
            </a:r>
            <a:endParaRPr lang="bg-BG" dirty="0"/>
          </a:p>
        </p:txBody>
      </p:sp>
      <p:pic>
        <p:nvPicPr>
          <p:cNvPr id="24" name="Picture 4" descr="http://r2d2mon82.files.wordpress.com/2008/04/sql_logo_128.jpg"/>
          <p:cNvPicPr>
            <a:picLocks noChangeAspect="1" noChangeArrowheads="1"/>
          </p:cNvPicPr>
          <p:nvPr/>
        </p:nvPicPr>
        <p:blipFill>
          <a:blip r:embed="rId6" cstate="screen"/>
          <a:srcRect/>
          <a:stretch>
            <a:fillRect/>
          </a:stretch>
        </p:blipFill>
        <p:spPr bwMode="auto">
          <a:xfrm rot="21318939">
            <a:off x="481185" y="1363511"/>
            <a:ext cx="934375" cy="934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6" descr="http://azerdark.files.wordpress.com/2009/11/sql_server_2008_logo.png"/>
          <p:cNvPicPr>
            <a:picLocks noChangeAspect="1" noChangeArrowheads="1"/>
          </p:cNvPicPr>
          <p:nvPr/>
        </p:nvPicPr>
        <p:blipFill>
          <a:blip r:embed="rId7" cstate="screen"/>
          <a:srcRect/>
          <a:stretch>
            <a:fillRect/>
          </a:stretch>
        </p:blipFill>
        <p:spPr bwMode="auto">
          <a:xfrm>
            <a:off x="6035976" y="4598873"/>
            <a:ext cx="2895600" cy="1810900"/>
          </a:xfrm>
          <a:prstGeom prst="roundRect">
            <a:avLst>
              <a:gd name="adj" fmla="val 3505"/>
            </a:avLst>
          </a:prstGeom>
          <a:solidFill>
            <a:srgbClr val="FFFFFF"/>
          </a:solidFill>
        </p:spPr>
      </p:pic>
      <p:pic>
        <p:nvPicPr>
          <p:cNvPr id="26" name="Picture 4" descr="http://www.trainingspot.com/images/SQL2008_icon_large.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38600" y="4598874"/>
            <a:ext cx="1895510" cy="1810900"/>
          </a:xfrm>
          <a:prstGeom prst="roundRect">
            <a:avLst>
              <a:gd name="adj" fmla="val 3505"/>
            </a:avLst>
          </a:prstGeom>
          <a:solidFill>
            <a:srgbClr val="FFFFFF"/>
          </a:solidFill>
        </p:spPr>
      </p:pic>
      <p:pic>
        <p:nvPicPr>
          <p:cNvPr id="23" name="Picture 5"/>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448549" y="230499"/>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descr="C:\Documents and Settings\user\Desktop\Databases.png">
            <a:hlinkClick r:id="rId3"/>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866574" y="230499"/>
            <a:ext cx="1581975" cy="158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803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a:t>
            </a:r>
            <a:r>
              <a:rPr lang="en-US" dirty="0"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10640767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r>
              <a:rPr lang="en-US" dirty="0" smtClean="0"/>
              <a:t>Constructions used in the </a:t>
            </a:r>
            <a:r>
              <a:rPr lang="en-US" dirty="0"/>
              <a:t>high-level procedural programming languages</a:t>
            </a:r>
          </a:p>
          <a:p>
            <a:pPr lvl="1"/>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7198910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86403" name="Rectangle 3"/>
          <p:cNvSpPr>
            <a:spLocks noChangeArrowheads="1"/>
          </p:cNvSpPr>
          <p:nvPr/>
        </p:nvSpPr>
        <p:spPr bwMode="auto">
          <a:xfrm>
            <a:off x="611188" y="1219200"/>
            <a:ext cx="7923212" cy="50730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EmpDump</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19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EmpId</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@EmpFName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EmpLName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emps</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EmployeeID, FirstName, LastName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Employees</a:t>
            </a:r>
            <a:endPar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emps</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(@@FETCH_STATUS = 0)</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(@EmpId</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(10)) +</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@EmpFName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emps</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ts val="2600"/>
              </a:lnSpc>
              <a:spcBef>
                <a:spcPts val="0"/>
              </a:spcBef>
              <a:buClr>
                <a:schemeClr val="accent5">
                  <a:lumMod val="40000"/>
                  <a:lumOff val="60000"/>
                </a:schemeClr>
              </a:buClr>
              <a:buSzPct val="70000"/>
            </a:pP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39614518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5976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lumMod val="40000"/>
                <a:lumOff val="60000"/>
              </a:schemeClr>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3161583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80901" name="Picture 5"/>
          <p:cNvPicPr>
            <a:picLocks noChangeAspect="1" noChangeArrowheads="1"/>
          </p:cNvPicPr>
          <p:nvPr/>
        </p:nvPicPr>
        <p:blipFill>
          <a:blip r:embed="rId3" cstate="screen"/>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17765322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1196975"/>
            <a:ext cx="8642350" cy="5472113"/>
          </a:xfrm>
        </p:spPr>
        <p:txBody>
          <a:bodyPr/>
          <a:lstStyle/>
          <a:p>
            <a:pPr lvl="1"/>
            <a:endParaRPr lang="en-US" sz="3200" dirty="0"/>
          </a:p>
          <a:p>
            <a:pPr lvl="1"/>
            <a:endParaRPr lang="en-US" sz="3200" dirty="0"/>
          </a:p>
          <a:p>
            <a:pPr lvl="1">
              <a:lnSpc>
                <a:spcPts val="28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5638800" y="4191000"/>
            <a:ext cx="3048000" cy="2286000"/>
          </a:xfrm>
          <a:prstGeom prst="rect">
            <a:avLst/>
          </a:prstGeom>
          <a:ln>
            <a:noFill/>
          </a:ln>
          <a:effectLst>
            <a:softEdge rad="112500"/>
          </a:effectLst>
        </p:spPr>
      </p:pic>
    </p:spTree>
    <p:extLst>
      <p:ext uri="{BB962C8B-B14F-4D97-AF65-F5344CB8AC3E}">
        <p14:creationId xmlns:p14="http://schemas.microsoft.com/office/powerpoint/2010/main" val="3912561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r>
              <a:rPr lang="en-US" dirty="0"/>
              <a:t>Selecting all columns from departments</a:t>
            </a:r>
          </a:p>
          <a:p>
            <a:endParaRPr lang="en-US" dirty="0"/>
          </a:p>
          <a:p>
            <a:endParaRPr lang="en-US" dirty="0"/>
          </a:p>
          <a:p>
            <a:endParaRPr lang="en-US" dirty="0"/>
          </a:p>
          <a:p>
            <a:endParaRPr lang="en-US" sz="2400" dirty="0"/>
          </a:p>
          <a:p>
            <a:pPr>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79995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r>
              <a:rPr lang="en-US" dirty="0"/>
              <a:t>Arithmetic operators are available:</a:t>
            </a:r>
          </a:p>
          <a:p>
            <a:pPr lvl="1"/>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16548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r>
              <a:rPr lang="en-US" sz="2800" dirty="0"/>
              <a:t>Not the same as zero or a blank space</a:t>
            </a:r>
          </a:p>
          <a:p>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569126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3" cstate="screen"/>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a:t>
            </a:r>
            <a:endParaRPr lang="bg-BG" dirty="0"/>
          </a:p>
        </p:txBody>
      </p:sp>
      <p:sp>
        <p:nvSpPr>
          <p:cNvPr id="462851" name="Rectangle 3"/>
          <p:cNvSpPr>
            <a:spLocks noGrp="1" noChangeArrowheads="1"/>
          </p:cNvSpPr>
          <p:nvPr>
            <p:ph idx="1"/>
          </p:nvPr>
        </p:nvSpPr>
        <p:spPr>
          <a:xfrm>
            <a:off x="228600" y="1066800"/>
            <a:ext cx="7162800" cy="5638800"/>
          </a:xfrm>
        </p:spPr>
        <p:txBody>
          <a:bodyPr/>
          <a:lstStyle/>
          <a:p>
            <a:pPr marL="542925" indent="-542925">
              <a:buFontTx/>
              <a:buAutoNum type="arabicPeriod"/>
            </a:pPr>
            <a:r>
              <a:rPr lang="en-US" dirty="0"/>
              <a:t>SQL and T-SQL Languages</a:t>
            </a:r>
          </a:p>
          <a:p>
            <a:pPr marL="542925" indent="-542925">
              <a:buFontTx/>
              <a:buAutoNum type="arabicPeriod"/>
            </a:pPr>
            <a:r>
              <a:rPr lang="en-US" dirty="0"/>
              <a:t>The </a:t>
            </a:r>
            <a:r>
              <a:rPr lang="en-US" dirty="0" smtClean="0"/>
              <a:t>Telerik Academy </a:t>
            </a:r>
            <a:r>
              <a:rPr lang="en-US" dirty="0"/>
              <a:t>Database Schema</a:t>
            </a:r>
          </a:p>
          <a:p>
            <a:pPr marL="542925" indent="-542925">
              <a:buFontTx/>
              <a:buAutoNum type="arabicPeriod"/>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r>
              <a:rPr lang="en-US" dirty="0"/>
              <a:t>Allowed Operators</a:t>
            </a:r>
          </a:p>
          <a:p>
            <a:pPr marL="722313" lvl="1" indent="349250"/>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217281713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ts val="3600"/>
              </a:lnSpc>
            </a:pPr>
            <a:r>
              <a:rPr lang="en-US" sz="3000" dirty="0" smtClean="0"/>
              <a:t>Aliases rename </a:t>
            </a:r>
            <a:r>
              <a:rPr lang="en-US" sz="3000" dirty="0"/>
              <a:t>a column heading</a:t>
            </a:r>
          </a:p>
          <a:p>
            <a:pPr>
              <a:lnSpc>
                <a:spcPts val="3600"/>
              </a:lnSpc>
            </a:pPr>
            <a:r>
              <a:rPr lang="en-US" sz="3000" dirty="0"/>
              <a:t>Useful with calculations</a:t>
            </a:r>
          </a:p>
          <a:p>
            <a:pPr>
              <a:lnSpc>
                <a:spcPts val="3600"/>
              </a:lnSpc>
            </a:pPr>
            <a:r>
              <a:rPr lang="en-US" sz="3000" dirty="0"/>
              <a:t>Immediately follows the column name</a:t>
            </a:r>
          </a:p>
          <a:p>
            <a:pPr lvl="1">
              <a:lnSpc>
                <a:spcPts val="36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ts val="36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3261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ts val="3600"/>
              </a:lnSpc>
            </a:pPr>
            <a:r>
              <a:rPr lang="en-US" sz="3000" dirty="0"/>
              <a:t>Concatenates columns or character strings to other columns </a:t>
            </a:r>
          </a:p>
          <a:p>
            <a:pPr>
              <a:lnSpc>
                <a:spcPts val="36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ts val="36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13401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1066800"/>
            <a:ext cx="8591550" cy="5459413"/>
          </a:xfrm>
        </p:spPr>
        <p:txBody>
          <a:bodyPr/>
          <a:lstStyle/>
          <a:p>
            <a:pPr>
              <a:lnSpc>
                <a:spcPts val="3200"/>
              </a:lnSpc>
            </a:pPr>
            <a:r>
              <a:rPr lang="en-US" dirty="0"/>
              <a:t>A literal is a character, a number, or a date included in the </a:t>
            </a:r>
            <a:r>
              <a:rPr lang="en-US" dirty="0">
                <a:solidFill>
                  <a:schemeClr val="accent5">
                    <a:lumMod val="20000"/>
                    <a:lumOff val="80000"/>
                  </a:schemeClr>
                </a:solidFill>
                <a:latin typeface="Consolas" pitchFamily="49" charset="0"/>
              </a:rPr>
              <a:t>SELECT</a:t>
            </a:r>
            <a:r>
              <a:rPr lang="en-US" dirty="0"/>
              <a:t> list</a:t>
            </a:r>
          </a:p>
          <a:p>
            <a:pPr>
              <a:lnSpc>
                <a:spcPts val="3200"/>
              </a:lnSpc>
            </a:pPr>
            <a:r>
              <a:rPr lang="en-US" dirty="0"/>
              <a:t>Date and character literal values must be enclosed within single quotation marks</a:t>
            </a:r>
          </a:p>
          <a:p>
            <a:pPr>
              <a:lnSpc>
                <a:spcPts val="3200"/>
              </a:lnSpc>
            </a:pPr>
            <a:r>
              <a:rPr lang="en-US"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06884" name="Rectangle 4"/>
          <p:cNvSpPr>
            <a:spLocks noChangeArrowheads="1"/>
          </p:cNvSpPr>
          <p:nvPr/>
        </p:nvSpPr>
        <p:spPr bwMode="auto">
          <a:xfrm>
            <a:off x="838200" y="4038600"/>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nvGraphicFramePr>
        <p:xfrm>
          <a:off x="838200" y="504983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1800" b="1" i="0" u="none" strike="noStrike" cap="none" normalizeH="0" baseline="0" dirty="0" err="1"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5785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spcBef>
                <a:spcPct val="25000"/>
              </a:spcBef>
            </a:pPr>
            <a:r>
              <a:rPr lang="en-US" dirty="0"/>
              <a:t>The default display of queries is all rows, including duplicate rows</a:t>
            </a:r>
          </a:p>
          <a:p>
            <a:pPr>
              <a:spcBef>
                <a:spcPct val="25000"/>
              </a:spcBef>
            </a:pPr>
            <a:endParaRPr lang="en-US" dirty="0"/>
          </a:p>
          <a:p>
            <a:pPr>
              <a:spcBef>
                <a:spcPct val="25000"/>
              </a:spcBef>
              <a:buNone/>
            </a:pPr>
            <a:endParaRPr lang="en-US" dirty="0"/>
          </a:p>
          <a:p>
            <a:pPr>
              <a:spcBef>
                <a:spcPts val="1800"/>
              </a:spcBef>
            </a:pPr>
            <a:r>
              <a:rPr lang="en-US" dirty="0"/>
              <a:t>Eliminate 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8773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and </a:t>
            </a:r>
            <a:r>
              <a:rPr lang="en-US" sz="3600" dirty="0">
                <a:latin typeface="Consolas" pitchFamily="49" charset="0"/>
                <a:cs typeface="Consolas" pitchFamily="49" charset="0"/>
              </a:rPr>
              <a:t>MINUS</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r>
              <a:rPr lang="en-US" sz="2800" dirty="0"/>
              <a:t>The columns count and types should match</a:t>
            </a:r>
          </a:p>
          <a:p>
            <a:endParaRPr lang="en-US" sz="3000" dirty="0"/>
          </a:p>
          <a:p>
            <a:endParaRPr lang="en-US" sz="3000" dirty="0"/>
          </a:p>
          <a:p>
            <a:endParaRPr lang="en-US" sz="3000" dirty="0"/>
          </a:p>
          <a:p>
            <a:pPr>
              <a:spcBef>
                <a:spcPts val="3000"/>
              </a:spcBef>
            </a:pPr>
            <a:r>
              <a:rPr lang="en-US" sz="3000" dirty="0">
                <a:solidFill>
                  <a:schemeClr val="accent5">
                    <a:lumMod val="20000"/>
                    <a:lumOff val="80000"/>
                  </a:schemeClr>
                </a:solidFill>
                <a:latin typeface="Consolas" pitchFamily="49" charset="0"/>
                <a:cs typeface="Consolas" pitchFamily="49" charset="0"/>
              </a:rPr>
              <a:t>INTERSECT</a:t>
            </a:r>
            <a:r>
              <a:rPr lang="en-US" sz="3000" dirty="0"/>
              <a:t> /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1182724" name="Rectangle 4"/>
          <p:cNvSpPr>
            <a:spLocks noChangeArrowheads="1"/>
          </p:cNvSpPr>
          <p:nvPr/>
        </p:nvSpPr>
        <p:spPr bwMode="auto">
          <a:xfrm>
            <a:off x="828675" y="3171444"/>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nvGraphicFramePr>
        <p:xfrm>
          <a:off x="6553200" y="3095244"/>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781510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10980" name="Rectangle 4"/>
          <p:cNvSpPr>
            <a:spLocks noChangeArrowheads="1"/>
          </p:cNvSpPr>
          <p:nvPr/>
        </p:nvSpPr>
        <p:spPr bwMode="auto">
          <a:xfrm>
            <a:off x="827088" y="23341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6261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nvGraphicFramePr>
        <p:xfrm>
          <a:off x="4586288" y="20574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81557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spcBef>
                <a:spcPct val="20000"/>
              </a:spcBef>
              <a:buNone/>
            </a:pPr>
            <a:endParaRPr lang="en-US" dirty="0"/>
          </a:p>
          <a:p>
            <a:pPr>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spcBef>
                <a:spcPct val="20000"/>
              </a:spcBef>
              <a:buNone/>
            </a:pPr>
            <a:endParaRPr lang="en-US" dirty="0"/>
          </a:p>
          <a:p>
            <a:pPr>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827088" y="18067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406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50292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415037273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endParaRPr lang="en-US" dirty="0"/>
          </a:p>
          <a:p>
            <a:pPr lvl="1"/>
            <a:endParaRPr lang="en-US" dirty="0"/>
          </a:p>
          <a:p>
            <a:pPr lvl="1"/>
            <a:endParaRPr lang="en-US" dirty="0"/>
          </a:p>
          <a:p>
            <a:pPr>
              <a:spcBef>
                <a:spcPts val="12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1198084" name="Rectangle 4"/>
          <p:cNvSpPr>
            <a:spLocks noChangeArrowheads="1"/>
          </p:cNvSpPr>
          <p:nvPr/>
        </p:nvSpPr>
        <p:spPr bwMode="auto">
          <a:xfrm>
            <a:off x="827088" y="18288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797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42729616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noFill/>
          <a:ln/>
        </p:spPr>
        <p:txBody>
          <a:bodyPr/>
          <a:lstStyle/>
          <a:p>
            <a:pPr>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7761640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90000"/>
              </a:lnSpc>
              <a:spcBef>
                <a:spcPct val="35000"/>
              </a:spcBef>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90000"/>
              </a:lnSpc>
              <a:spcBef>
                <a:spcPct val="35000"/>
              </a:spcBef>
            </a:pPr>
            <a:r>
              <a:rPr lang="en-US" dirty="0">
                <a:solidFill>
                  <a:schemeClr val="accent5">
                    <a:lumMod val="20000"/>
                    <a:lumOff val="80000"/>
                  </a:schemeClr>
                </a:solidFill>
                <a:latin typeface="Consolas" pitchFamily="49" charset="0"/>
              </a:rPr>
              <a:t>ASC</a:t>
            </a:r>
            <a:r>
              <a:rPr lang="en-US" dirty="0"/>
              <a:t>: ascending order, default</a:t>
            </a:r>
          </a:p>
          <a:p>
            <a:pPr lvl="1">
              <a:lnSpc>
                <a:spcPct val="90000"/>
              </a:lnSpc>
              <a:spcBef>
                <a:spcPct val="35000"/>
              </a:spcBef>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7124" name="Rectangle 4"/>
          <p:cNvSpPr>
            <a:spLocks noChangeArrowheads="1"/>
          </p:cNvSpPr>
          <p:nvPr/>
        </p:nvSpPr>
        <p:spPr bwMode="auto">
          <a:xfrm>
            <a:off x="827088" y="3357563"/>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nvGraphicFramePr>
        <p:xfrm>
          <a:off x="5256213" y="30480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060950"/>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nvGraphicFramePr>
        <p:xfrm>
          <a:off x="5256213" y="49339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4699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a:t>
            </a:r>
            <a:endParaRPr lang="bg-BG" dirty="0"/>
          </a:p>
        </p:txBody>
      </p:sp>
      <p:sp>
        <p:nvSpPr>
          <p:cNvPr id="463875" name="Rectangle 3"/>
          <p:cNvSpPr>
            <a:spLocks noGrp="1" noChangeArrowheads="1"/>
          </p:cNvSpPr>
          <p:nvPr>
            <p:ph idx="1"/>
          </p:nvPr>
        </p:nvSpPr>
        <p:spPr/>
        <p:txBody>
          <a:bodyPr/>
          <a:lstStyle/>
          <a:p>
            <a:pPr marL="609600" indent="-609600">
              <a:lnSpc>
                <a:spcPts val="3600"/>
              </a:lnSpc>
              <a:buFontTx/>
              <a:buAutoNum type="arabicPeriod" startAt="4"/>
            </a:pPr>
            <a:r>
              <a:rPr lang="en-US" dirty="0"/>
              <a:t>Selecting Data From Multiple Tables</a:t>
            </a:r>
          </a:p>
          <a:p>
            <a:pPr marL="722313" lvl="1" indent="349250">
              <a:lnSpc>
                <a:spcPts val="3600"/>
              </a:lnSpc>
            </a:pPr>
            <a:r>
              <a:rPr lang="en-US" dirty="0"/>
              <a:t>Natural Joins</a:t>
            </a:r>
          </a:p>
          <a:p>
            <a:pPr marL="722313" lvl="1" indent="349250">
              <a:lnSpc>
                <a:spcPts val="36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ts val="36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ts val="3600"/>
              </a:lnSpc>
            </a:pPr>
            <a:r>
              <a:rPr lang="en-US" dirty="0"/>
              <a:t>Left, Right and Full Outer Joins</a:t>
            </a:r>
          </a:p>
          <a:p>
            <a:pPr marL="722313" lvl="1" indent="349250">
              <a:lnSpc>
                <a:spcPts val="3600"/>
              </a:lnSpc>
            </a:pPr>
            <a:r>
              <a:rPr lang="en-US" dirty="0"/>
              <a:t>Cross Joins</a:t>
            </a:r>
          </a:p>
          <a:p>
            <a:pPr marL="609600" indent="-609600">
              <a:lnSpc>
                <a:spcPts val="3600"/>
              </a:lnSpc>
              <a:buFontTx/>
              <a:buAutoNum type="arabicPeriod" startAt="5"/>
            </a:pPr>
            <a:r>
              <a:rPr lang="en-US" dirty="0"/>
              <a:t>Inserting Data</a:t>
            </a:r>
          </a:p>
          <a:p>
            <a:pPr marL="609600" indent="-609600">
              <a:lnSpc>
                <a:spcPts val="3600"/>
              </a:lnSpc>
              <a:buFontTx/>
              <a:buAutoNum type="arabicPeriod" startAt="5"/>
            </a:pPr>
            <a:r>
              <a:rPr lang="en-US" dirty="0"/>
              <a:t>Updating Data</a:t>
            </a:r>
          </a:p>
          <a:p>
            <a:pPr marL="609600" indent="-609600">
              <a:lnSpc>
                <a:spcPts val="3600"/>
              </a:lnSpc>
              <a:buFontTx/>
              <a:buAutoNum type="arabicPeriod" startAt="5"/>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95234" name="Picture 2" descr="http://www.sandia.gov/materials/science/nmr_lab/images/books.gif"/>
          <p:cNvPicPr>
            <a:picLocks noChangeAspect="1" noChangeArrowheads="1"/>
          </p:cNvPicPr>
          <p:nvPr/>
        </p:nvPicPr>
        <p:blipFill>
          <a:blip r:embed="rId3" cstate="screen"/>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4"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368599727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7244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dirty="0" smtClean="0"/>
              <a:t>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3435880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071054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23268" name="Rectangle 4"/>
          <p:cNvSpPr>
            <a:spLocks noChangeArrowheads="1"/>
          </p:cNvSpPr>
          <p:nvPr/>
        </p:nvSpPr>
        <p:spPr bwMode="auto">
          <a:xfrm>
            <a:off x="838200" y="18288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6869071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Cartesian </a:t>
            </a:r>
            <a:r>
              <a:rPr lang="en-US" dirty="0" smtClean="0"/>
              <a:t>Product (2)</a:t>
            </a:r>
            <a:endParaRPr lang="en-US" dirty="0"/>
          </a:p>
        </p:txBody>
      </p:sp>
      <p:sp>
        <p:nvSpPr>
          <p:cNvPr id="524291" name="Rectangle 3"/>
          <p:cNvSpPr>
            <a:spLocks noGrp="1" noChangeArrowheads="1"/>
          </p:cNvSpPr>
          <p:nvPr>
            <p:ph idx="1"/>
          </p:nvPr>
        </p:nvSpPr>
        <p:spPr/>
        <p:txBody>
          <a:bodyPr/>
          <a:lstStyle/>
          <a:p>
            <a:r>
              <a:rPr lang="en-US" dirty="0"/>
              <a:t>A Cartesian product is formed when:</a:t>
            </a:r>
          </a:p>
          <a:p>
            <a:pPr lvl="1"/>
            <a:r>
              <a:rPr lang="en-US" dirty="0"/>
              <a:t>A join condition is omitted</a:t>
            </a:r>
          </a:p>
          <a:p>
            <a:pPr lvl="1"/>
            <a:r>
              <a:rPr lang="en-US" dirty="0"/>
              <a:t>A join condition is invalid</a:t>
            </a:r>
          </a:p>
          <a:p>
            <a:pPr lvl="1"/>
            <a:r>
              <a:rPr lang="en-US" dirty="0"/>
              <a:t>All rows in the first table are joined to all rows in the second table</a:t>
            </a:r>
          </a:p>
          <a:p>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7106" name="Picture 2" descr="http://matuszek.org/functions/fig4.gif"/>
          <p:cNvPicPr>
            <a:picLocks noChangeAspect="1" noChangeArrowheads="1"/>
          </p:cNvPicPr>
          <p:nvPr/>
        </p:nvPicPr>
        <p:blipFill>
          <a:blip r:embed="rId3" cstate="screen"/>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4"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4"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4"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224422547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spcBef>
                <a:spcPts val="1200"/>
              </a:spcBef>
            </a:pPr>
            <a:r>
              <a:rPr lang="en-US" dirty="0"/>
              <a:t>Inner joins</a:t>
            </a:r>
          </a:p>
          <a:p>
            <a:pPr>
              <a:spcBef>
                <a:spcPts val="1200"/>
              </a:spcBef>
            </a:pPr>
            <a:r>
              <a:rPr lang="en-US" dirty="0"/>
              <a:t>Left, right and full outer joins</a:t>
            </a:r>
          </a:p>
          <a:p>
            <a:pPr>
              <a:spcBef>
                <a:spcPts val="1200"/>
              </a:spcBef>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307408097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ts val="36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4864558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spcBef>
                <a:spcPct val="35000"/>
              </a:spcBef>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3968189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r>
              <a:rPr lang="en-US" dirty="0" smtClean="0">
                <a:solidFill>
                  <a:schemeClr val="accent5">
                    <a:lumMod val="20000"/>
                    <a:lumOff val="80000"/>
                  </a:schemeClr>
                </a:solidFill>
                <a:effectLst>
                  <a:outerShdw blurRad="38100" dist="38100" dir="2700000" algn="tl">
                    <a:srgbClr val="000000"/>
                  </a:outerShdw>
                </a:effectLst>
              </a:rPr>
              <a:t>Inner join</a:t>
            </a:r>
            <a:endParaRPr lang="en-US" dirty="0" smtClean="0"/>
          </a:p>
          <a:p>
            <a:pPr lvl="1"/>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ffectLst>
                <a:outerShdw blurRad="38100" dist="38100" dir="2700000" algn="tl">
                  <a:srgbClr val="000000"/>
                </a:outerShdw>
              </a:effectLst>
            </a:endParaRPr>
          </a:p>
          <a:p>
            <a:r>
              <a:rPr lang="en-US" dirty="0" smtClean="0">
                <a:solidFill>
                  <a:schemeClr val="accent5">
                    <a:lumMod val="20000"/>
                    <a:lumOff val="80000"/>
                  </a:schemeClr>
                </a:solidFill>
                <a:effectLst>
                  <a:outerShdw blurRad="38100" dist="38100" dir="2700000" algn="tl">
                    <a:srgbClr val="000000"/>
                  </a:outerShdw>
                </a:effectLst>
              </a:rPr>
              <a:t>Left</a:t>
            </a:r>
            <a:r>
              <a:rPr lang="en-US" dirty="0" smtClean="0"/>
              <a:t> (or </a:t>
            </a:r>
            <a:r>
              <a:rPr lang="en-US" dirty="0" smtClean="0">
                <a:solidFill>
                  <a:schemeClr val="accent5">
                    <a:lumMod val="20000"/>
                    <a:lumOff val="80000"/>
                  </a:schemeClr>
                </a:solidFill>
                <a:effectLst>
                  <a:outerShdw blurRad="38100" dist="38100" dir="2700000" algn="tl">
                    <a:srgbClr val="000000"/>
                  </a:outerShdw>
                </a:effectLst>
              </a:rPr>
              <a:t>right</a:t>
            </a:r>
            <a:r>
              <a:rPr lang="en-US" dirty="0" smtClean="0"/>
              <a:t>) </a:t>
            </a:r>
            <a:r>
              <a:rPr lang="en-US" dirty="0" smtClean="0">
                <a:solidFill>
                  <a:schemeClr val="accent5">
                    <a:lumMod val="20000"/>
                    <a:lumOff val="80000"/>
                  </a:schemeClr>
                </a:solidFill>
                <a:effectLst>
                  <a:outerShdw blurRad="38100" dist="38100" dir="2700000" algn="tl">
                    <a:srgbClr val="000000"/>
                  </a:outerShdw>
                </a:effectLst>
              </a:rPr>
              <a:t>outer join</a:t>
            </a:r>
            <a:endParaRPr lang="en-US" dirty="0" smtClean="0"/>
          </a:p>
          <a:p>
            <a:pPr lvl="1"/>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ffectLst>
                <a:outerShdw blurRad="38100" dist="38100" dir="2700000" algn="tl">
                  <a:srgbClr val="000000"/>
                </a:outerShdw>
              </a:effectLst>
            </a:endParaRPr>
          </a:p>
          <a:p>
            <a:r>
              <a:rPr lang="en-US" dirty="0" smtClean="0">
                <a:solidFill>
                  <a:schemeClr val="accent5">
                    <a:lumMod val="20000"/>
                    <a:lumOff val="80000"/>
                  </a:schemeClr>
                </a:solidFill>
                <a:effectLst>
                  <a:outerShdw blurRad="38100" dist="38100" dir="2700000" algn="tl">
                    <a:srgbClr val="000000"/>
                  </a:outerShdw>
                </a:effectLst>
              </a:rPr>
              <a:t>Full outer join</a:t>
            </a:r>
            <a:endParaRPr lang="en-US" dirty="0" smtClean="0"/>
          </a:p>
          <a:p>
            <a:pPr lvl="1"/>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ffectLst>
                <a:outerShdw blurRad="38100" dist="38100" dir="2700000" algn="tl">
                  <a:srgbClr val="000000"/>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73297518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402608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70323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39624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3" cstate="screen"/>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4" cstate="screen"/>
          <a:srcRect/>
          <a:stretch>
            <a:fillRect/>
          </a:stretch>
        </p:blipFill>
        <p:spPr bwMode="auto">
          <a:xfrm rot="21167764">
            <a:off x="5718440" y="48213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3470741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664530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4974320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6011407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90600"/>
            <a:ext cx="8496300" cy="5535613"/>
          </a:xfrm>
        </p:spPr>
        <p:txBody>
          <a:bodyPr/>
          <a:lstStyle/>
          <a:p>
            <a:pPr>
              <a:lnSpc>
                <a:spcPct val="90000"/>
              </a:lnSpc>
              <a:spcBef>
                <a:spcPct val="25000"/>
              </a:spcBef>
            </a:pPr>
            <a:r>
              <a:rPr lang="en-US" dirty="0" smtClean="0"/>
              <a:t>Self-join </a:t>
            </a:r>
            <a:r>
              <a:rPr lang="en-US" dirty="0"/>
              <a:t>means to join a table to itself</a:t>
            </a:r>
          </a:p>
          <a:p>
            <a:pPr lvl="1">
              <a:lnSpc>
                <a:spcPct val="90000"/>
              </a:lnSpc>
              <a:spcBef>
                <a:spcPct val="25000"/>
              </a:spcBef>
            </a:pPr>
            <a:r>
              <a:rPr lang="en-US" dirty="0"/>
              <a:t>Always used 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569359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914400"/>
            <a:ext cx="8686800" cy="5611813"/>
          </a:xfrm>
        </p:spPr>
        <p:txBody>
          <a:bodyPr/>
          <a:lstStyle/>
          <a:p>
            <a:pPr>
              <a:lnSpc>
                <a:spcPct val="90000"/>
              </a:lnSpc>
              <a:spcBef>
                <a:spcPct val="25000"/>
              </a:spcBef>
            </a:pPr>
            <a:r>
              <a:rPr lang="en-US" sz="3000" dirty="0"/>
              <a:t>The </a:t>
            </a:r>
            <a:r>
              <a:rPr lang="en-US" sz="3000" dirty="0">
                <a:solidFill>
                  <a:schemeClr val="accent5">
                    <a:lumMod val="20000"/>
                    <a:lumOff val="80000"/>
                  </a:schemeClr>
                </a:solidFill>
              </a:rPr>
              <a:t>CROSS JOIN </a:t>
            </a:r>
            <a:r>
              <a:rPr lang="en-US" sz="3000" dirty="0"/>
              <a:t>clause produces the cross-product of two tables</a:t>
            </a:r>
          </a:p>
          <a:p>
            <a:pPr lvl="1">
              <a:lnSpc>
                <a:spcPct val="90000"/>
              </a:lnSpc>
              <a:spcBef>
                <a:spcPct val="25000"/>
              </a:spcBef>
            </a:pPr>
            <a:r>
              <a:rPr lang="en-US" sz="2800" dirty="0"/>
              <a:t>Same as a Cartesian product</a:t>
            </a:r>
          </a:p>
          <a:p>
            <a:pPr lvl="1">
              <a:lnSpc>
                <a:spcPct val="90000"/>
              </a:lnSpc>
              <a:spcBef>
                <a:spcPct val="25000"/>
              </a:spcBef>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42724" name="Rectangle 4"/>
          <p:cNvSpPr>
            <a:spLocks noChangeArrowheads="1"/>
          </p:cNvSpPr>
          <p:nvPr/>
        </p:nvSpPr>
        <p:spPr bwMode="auto">
          <a:xfrm>
            <a:off x="838200" y="3095244"/>
            <a:ext cx="74644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7110828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1020876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Complex Join Conditions</a:t>
            </a:r>
          </a:p>
        </p:txBody>
      </p:sp>
      <p:sp>
        <p:nvSpPr>
          <p:cNvPr id="1186819" name="Rectangle 3"/>
          <p:cNvSpPr>
            <a:spLocks noGrp="1" noChangeArrowheads="1"/>
          </p:cNvSpPr>
          <p:nvPr>
            <p:ph idx="1"/>
          </p:nvPr>
        </p:nvSpPr>
        <p:spPr/>
        <p:txBody>
          <a:bodyPr/>
          <a:lstStyle/>
          <a:p>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1556377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dirty="0"/>
              <a:t>SQL Language</a:t>
            </a:r>
            <a:endParaRPr lang="bg-BG" dirty="0"/>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910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838200" y="36576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6576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326988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ts val="32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ts val="32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ts val="32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ts val="32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59108" name="Rectangle 4"/>
          <p:cNvSpPr>
            <a:spLocks noChangeArrowheads="1"/>
          </p:cNvSpPr>
          <p:nvPr/>
        </p:nvSpPr>
        <p:spPr bwMode="auto">
          <a:xfrm>
            <a:off x="900113" y="3810000"/>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8761320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03080"/>
            <a:ext cx="8229600" cy="569120"/>
          </a:xfrm>
        </p:spPr>
        <p:txBody>
          <a:bodyPr/>
          <a:lstStyle/>
          <a:p>
            <a:r>
              <a:rPr dirty="0"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1383994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2"/>
            <a:r>
              <a:rPr lang="en-US" sz="3200" dirty="0" smtClean="0"/>
              <a:t>SQL allows</a:t>
            </a:r>
          </a:p>
          <a:p>
            <a:pPr lvl="3"/>
            <a:r>
              <a:rPr lang="en-US" sz="3000" dirty="0" smtClean="0"/>
              <a:t>Defining / modifying the database schema</a:t>
            </a:r>
          </a:p>
          <a:p>
            <a:pPr lvl="3"/>
            <a:r>
              <a:rPr lang="en-US" sz="3000" dirty="0" smtClean="0"/>
              <a:t>Searching / modifying table data</a:t>
            </a:r>
          </a:p>
          <a:p>
            <a:pPr lvl="2"/>
            <a:r>
              <a:rPr lang="en-US" sz="3200" dirty="0" smtClean="0"/>
              <a:t>A </a:t>
            </a:r>
            <a:r>
              <a:rPr lang="en-US" sz="3200" dirty="0"/>
              <a:t>set </a:t>
            </a:r>
            <a:r>
              <a:rPr lang="en-US" sz="3200" dirty="0" smtClean="0"/>
              <a:t>of SQL commands are available for extracting </a:t>
            </a:r>
            <a:r>
              <a:rPr lang="en-US" sz="3200" dirty="0"/>
              <a:t>subset of the </a:t>
            </a:r>
            <a:r>
              <a:rPr lang="en-US" sz="3200" dirty="0" smtClean="0"/>
              <a:t>table data</a:t>
            </a:r>
          </a:p>
          <a:p>
            <a:pPr lvl="2"/>
            <a:r>
              <a:rPr lang="en-US" sz="3200" dirty="0" smtClean="0"/>
              <a:t>Most SQL commands return a </a:t>
            </a:r>
            <a:r>
              <a:rPr lang="en-US" sz="3200" dirty="0" smtClean="0">
                <a:solidFill>
                  <a:schemeClr val="accent5">
                    <a:lumMod val="20000"/>
                    <a:lumOff val="80000"/>
                  </a:schemeClr>
                </a:solidFill>
              </a:rPr>
              <a:t>single value </a:t>
            </a:r>
            <a:r>
              <a:rPr lang="en-US" sz="3200" dirty="0" smtClean="0"/>
              <a:t>or </a:t>
            </a:r>
            <a:r>
              <a:rPr lang="en-US" sz="3200" dirty="0" smtClean="0">
                <a:solidFill>
                  <a:schemeClr val="accent5">
                    <a:lumMod val="20000"/>
                    <a:lumOff val="80000"/>
                  </a:schemeClr>
                </a:solidFill>
              </a:rPr>
              <a:t>record set</a:t>
            </a:r>
            <a:endParaRPr lang="en-US" sz="32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757421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3" cstate="screen"/>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4"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4"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4"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5" cstate="screen">
              <a:duotone>
                <a:schemeClr val="accent2">
                  <a:shade val="45000"/>
                  <a:satMod val="135000"/>
                </a:schemeClr>
                <a:prstClr val="white"/>
              </a:duotone>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129897194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r>
              <a:rPr lang="en-US" dirty="0">
                <a:solidFill>
                  <a:schemeClr val="accent5">
                    <a:lumMod val="20000"/>
                    <a:lumOff val="80000"/>
                  </a:schemeClr>
                </a:solidFill>
                <a:latin typeface="Consolas" pitchFamily="49" charset="0"/>
              </a:rPr>
              <a:t>UPDATE</a:t>
            </a:r>
            <a:r>
              <a:rPr lang="en-US" dirty="0"/>
              <a:t> command</a:t>
            </a:r>
          </a:p>
          <a:p>
            <a:pPr marL="900113" lvl="1" indent="-363538"/>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59495822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dirty="0" smtClean="0"/>
              <a:t>Deleting Data From Tables</a:t>
            </a:r>
            <a:endParaRPr lang="bg-BG" dirty="0"/>
          </a:p>
        </p:txBody>
      </p:sp>
    </p:spTree>
    <p:extLst>
      <p:ext uri="{BB962C8B-B14F-4D97-AF65-F5344CB8AC3E}">
        <p14:creationId xmlns:p14="http://schemas.microsoft.com/office/powerpoint/2010/main" val="9406197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spcBef>
                <a:spcPct val="30000"/>
              </a:spcBef>
            </a:pPr>
            <a:r>
              <a:rPr lang="en-US" dirty="0"/>
              <a:t>Deleting rows from a table</a:t>
            </a:r>
          </a:p>
          <a:p>
            <a:pPr marL="865188" lvl="1" indent="-407988">
              <a:spcBef>
                <a:spcPct val="30000"/>
              </a:spcBef>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spcBef>
                <a:spcPct val="30000"/>
              </a:spcBef>
              <a:buNone/>
            </a:pPr>
            <a:endParaRPr lang="en-US" dirty="0"/>
          </a:p>
          <a:p>
            <a:pPr marL="865188" lvl="1" indent="-407988">
              <a:spcBef>
                <a:spcPts val="2400"/>
              </a:spcBef>
            </a:pPr>
            <a:r>
              <a:rPr lang="en-US" dirty="0"/>
              <a:t>Note: Don’t forget the </a:t>
            </a:r>
            <a:r>
              <a:rPr lang="en-US" dirty="0">
                <a:solidFill>
                  <a:schemeClr val="accent5">
                    <a:lumMod val="20000"/>
                    <a:lumOff val="80000"/>
                  </a:schemeClr>
                </a:solidFill>
                <a:latin typeface="Consolas" pitchFamily="49" charset="0"/>
              </a:rPr>
              <a:t>WHERE</a:t>
            </a:r>
            <a:r>
              <a:rPr lang="en-US" dirty="0"/>
              <a:t> clause!</a:t>
            </a:r>
          </a:p>
          <a:p>
            <a:pPr>
              <a:spcBef>
                <a:spcPct val="30000"/>
              </a:spcBef>
            </a:pPr>
            <a:r>
              <a:rPr lang="en-US" dirty="0"/>
              <a:t>Delete all rows from a table at once</a:t>
            </a:r>
          </a:p>
          <a:p>
            <a:pPr marL="865188" lvl="1" indent="-407988">
              <a:spcBef>
                <a:spcPct val="30000"/>
              </a:spcBef>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
        <p:nvSpPr>
          <p:cNvPr id="566276" name="Rectangle 4"/>
          <p:cNvSpPr>
            <a:spLocks noChangeArrowheads="1"/>
          </p:cNvSpPr>
          <p:nvPr/>
        </p:nvSpPr>
        <p:spPr bwMode="auto">
          <a:xfrm>
            <a:off x="900113" y="2514600"/>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4102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7390069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67299" name="Rectangle 3"/>
          <p:cNvSpPr>
            <a:spLocks noChangeArrowheads="1"/>
          </p:cNvSpPr>
          <p:nvPr/>
        </p:nvSpPr>
        <p:spPr bwMode="auto">
          <a:xfrm>
            <a:off x="900113" y="2562225"/>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3"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4" cstate="screen">
              <a:lum bright="20000" contrast="20000"/>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229931073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5" name="Picture 1"/>
          <p:cNvPicPr>
            <a:picLocks noChangeAspect="1" noChangeArrowheads="1"/>
          </p:cNvPicPr>
          <p:nvPr/>
        </p:nvPicPr>
        <p:blipFill>
          <a:blip r:embed="rId3" cstate="screen"/>
          <a:srcRect/>
          <a:stretch>
            <a:fillRect/>
          </a:stretch>
        </p:blipFill>
        <p:spPr bwMode="auto">
          <a:xfrm>
            <a:off x="27157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4" cstate="screen"/>
          <a:srcRect/>
          <a:stretch>
            <a:fillRect/>
          </a:stretch>
        </p:blipFill>
        <p:spPr bwMode="auto">
          <a:xfrm rot="21124608">
            <a:off x="6791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5" cstate="screen"/>
          <a:srcRect/>
          <a:stretch>
            <a:fillRect/>
          </a:stretch>
        </p:blipFill>
        <p:spPr bwMode="auto">
          <a:xfrm>
            <a:off x="56453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6" cstate="screen"/>
          <a:srcRect/>
          <a:stretch>
            <a:fillRect/>
          </a:stretch>
        </p:blipFill>
        <p:spPr bwMode="auto">
          <a:xfrm rot="20408793">
            <a:off x="55923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7" cstate="screen"/>
          <a:srcRect/>
          <a:stretch>
            <a:fillRect/>
          </a:stretch>
        </p:blipFill>
        <p:spPr bwMode="auto">
          <a:xfrm rot="808966">
            <a:off x="16694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608835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SQL, Part I</a:t>
            </a:r>
          </a:p>
        </p:txBody>
      </p:sp>
      <p:sp>
        <p:nvSpPr>
          <p:cNvPr id="3" name="Text Placeholder 2"/>
          <p:cNvSpPr>
            <a:spLocks noGrp="1"/>
          </p:cNvSpPr>
          <p:nvPr>
            <p:ph type="body" sz="quarter" idx="10"/>
          </p:nvPr>
        </p:nvSpPr>
        <p:spPr>
          <a:xfrm>
            <a:off x="6115980" y="6400800"/>
            <a:ext cx="2909707" cy="369332"/>
          </a:xfrm>
        </p:spPr>
        <p:txBody>
          <a:bodyPr/>
          <a:lstStyle/>
          <a:p>
            <a:r>
              <a:rPr lang="en-US" dirty="0" smtClean="0">
                <a:hlinkClick r:id="rId3"/>
              </a:rPr>
              <a:t>http://academy.telerik.com</a:t>
            </a:r>
            <a:endParaRPr lang="en-US" dirty="0"/>
          </a:p>
        </p:txBody>
      </p:sp>
    </p:spTree>
    <p:extLst>
      <p:ext uri="{BB962C8B-B14F-4D97-AF65-F5344CB8AC3E}">
        <p14:creationId xmlns:p14="http://schemas.microsoft.com/office/powerpoint/2010/main" val="620127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"C</a:t>
            </a:r>
            <a:r>
              <a:rPr lang="en-US" dirty="0"/>
              <a:t># and Databases " </a:t>
            </a:r>
            <a:r>
              <a:rPr lang="en-US" dirty="0" smtClean="0"/>
              <a:t>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dirty="0" smtClean="0">
                <a:hlinkClick r:id="rId3"/>
              </a:rPr>
              <a:t>academy.telerik.com/…</a:t>
            </a:r>
            <a:r>
              <a:rPr lang="en-US" dirty="0" err="1" smtClean="0">
                <a:hlinkClick r:id="rId3"/>
              </a:rPr>
              <a:t>csharp</a:t>
            </a:r>
            <a:r>
              <a:rPr lang="en-US" dirty="0" smtClean="0">
                <a:hlinkClick r:id="rId3"/>
              </a:rPr>
              <a:t>-databases</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6" tooltip="Telerik Software Academy Forums - Community for Programmers"/>
              </a:rPr>
              <a:t>forums.academy.telerik.com</a:t>
            </a:r>
            <a:endParaRPr lang="en-US" noProof="1"/>
          </a:p>
        </p:txBody>
      </p:sp>
      <p:pic>
        <p:nvPicPr>
          <p:cNvPr id="5" name="Picture 5">
            <a:hlinkClick r:id="rId6" tooltip="Telerik Software Academy Forums - Discussion Board for Developers"/>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4" tooltip="Telerik Software Academy"/>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758902"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9" tooltip="Telerik Academy @ Facebook"/>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Documents and Settings\user\Desktop\Databases.png">
            <a:hlinkClick r:id="rId3" tooltip="C# and Databases"/>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394761" y="990600"/>
            <a:ext cx="1581975" cy="15819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2613266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79235" name="Arc 3"/>
          <p:cNvSpPr>
            <a:spLocks/>
          </p:cNvSpPr>
          <p:nvPr/>
        </p:nvSpPr>
        <p:spPr bwMode="auto">
          <a:xfrm>
            <a:off x="3621088" y="2882900"/>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473575"/>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987550"/>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443163"/>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nvGraphicFramePr>
        <p:xfrm>
          <a:off x="1765300" y="4267200"/>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5038411"/>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773363"/>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1792659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t>SQL commands are executed through a </a:t>
            </a:r>
            <a:r>
              <a:rPr lang="en-US" dirty="0" smtClean="0">
                <a:solidFill>
                  <a:schemeClr val="accent5">
                    <a:lumMod val="20000"/>
                    <a:lumOff val="80000"/>
                  </a:schemeClr>
                </a:solidFill>
              </a:rPr>
              <a:t>database connection</a:t>
            </a:r>
          </a:p>
          <a:p>
            <a:pPr lvl="1"/>
            <a:r>
              <a:rPr lang="en-US" dirty="0" smtClean="0"/>
              <a:t>DB connection is a channel between the client and the SQL server</a:t>
            </a:r>
          </a:p>
          <a:p>
            <a:pPr lvl="1"/>
            <a:r>
              <a:rPr lang="en-US" dirty="0" smtClean="0"/>
              <a:t>DB connections take resources and should be closed when no longer used</a:t>
            </a:r>
          </a:p>
          <a:p>
            <a:pPr lvl="1"/>
            <a:r>
              <a:rPr lang="en-US" dirty="0" smtClean="0"/>
              <a:t>Multiple clients can be connected to the SQL server at the same time</a:t>
            </a:r>
          </a:p>
          <a:p>
            <a:pPr lvl="1"/>
            <a:r>
              <a:rPr lang="en-US" dirty="0" smtClean="0"/>
              <a:t>SQL commands can be executed in parallel</a:t>
            </a:r>
          </a:p>
          <a:p>
            <a:pPr lvl="2"/>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275496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343401"/>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5145880"/>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4724400" y="685801"/>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1905001"/>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30504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r>
              <a:rPr lang="en-US" dirty="0">
                <a:solidFill>
                  <a:schemeClr val="accent5">
                    <a:lumMod val="20000"/>
                    <a:lumOff val="80000"/>
                  </a:schemeClr>
                </a:solidFill>
              </a:rPr>
              <a:t>Structured Query Language (SQL)</a:t>
            </a:r>
          </a:p>
          <a:p>
            <a:pPr lvl="1"/>
            <a:r>
              <a:rPr lang="en-US" dirty="0"/>
              <a:t>Declarative language for query and manipulation of relational data</a:t>
            </a:r>
          </a:p>
          <a:p>
            <a:r>
              <a:rPr lang="en-US" dirty="0"/>
              <a:t>SQL consists of:</a:t>
            </a:r>
          </a:p>
          <a:p>
            <a:pPr lvl="1"/>
            <a:r>
              <a:rPr lang="en-US" dirty="0"/>
              <a:t>Data Manipulation Language (DML)</a:t>
            </a:r>
          </a:p>
          <a:p>
            <a:pPr marL="1265238" lvl="2" indent="-350838"/>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r>
              <a:rPr lang="en-US" dirty="0"/>
              <a:t>Data Definition Language (DDL)</a:t>
            </a:r>
          </a:p>
          <a:p>
            <a:pPr marL="1265238" lvl="2" indent="-350838"/>
            <a:r>
              <a:rPr lang="en-US" dirty="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r>
              <a:rPr lang="en-US" dirty="0">
                <a:solidFill>
                  <a:schemeClr val="accent5">
                    <a:lumMod val="20000"/>
                    <a:lumOff val="80000"/>
                  </a:schemeClr>
                </a:solidFill>
                <a:latin typeface="Consolas" pitchFamily="49" charset="0"/>
              </a:rPr>
              <a:t>GRANT</a:t>
            </a:r>
            <a:r>
              <a:rPr lang="en-US" dirty="0"/>
              <a:t>, </a:t>
            </a:r>
            <a:r>
              <a:rPr lang="en-US" dirty="0">
                <a:solidFill>
                  <a:schemeClr val="accent5">
                    <a:lumMod val="20000"/>
                    <a:lumOff val="80000"/>
                  </a:schemeClr>
                </a:solidFill>
                <a:latin typeface="Consolas" pitchFamily="49" charset="0"/>
              </a:rPr>
              <a:t>REVOKE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52935061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1402</TotalTime>
  <Words>5002</Words>
  <Application>Microsoft Office PowerPoint</Application>
  <PresentationFormat>On-screen Show (4:3)</PresentationFormat>
  <Paragraphs>1020</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Telerik Academy</vt:lpstr>
      <vt:lpstr>Introduction to SQL, Part I</vt:lpstr>
      <vt:lpstr>Table of Contents</vt:lpstr>
      <vt:lpstr>Table of Contents (2)</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MINUS</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SQL Language</vt:lpstr>
      <vt:lpstr>Updating Joined Tables</vt:lpstr>
      <vt:lpstr>Updating Data</vt:lpstr>
      <vt:lpstr>SQL Language</vt:lpstr>
      <vt:lpstr>Deleting Data</vt:lpstr>
      <vt:lpstr>Deleting from Joined Tables</vt:lpstr>
      <vt:lpstr>WTF?</vt:lpstr>
      <vt:lpstr>Introduction to SQL, Part I</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 Part I</dc:title>
  <dc:subject>C# and databases</dc:subject>
  <dc:creator>Svetlin Nakov</dc:creator>
  <cp:keywords>telerik academy, free courses, C# databases, SQL, T-SQL, sorting, join, inner join, inserting, updating, deleting</cp:keywords>
  <dc:description>Introduction to SQL, Part I (with MS SQL server)
Telerik Software Academy: http://academy.telerik.com/school-academy/meetings/details/2012/01/06/desktop-applications-csharp-databases
The website and all video materials are in Bulgarian.
SQL and T-SQL Languages
The Telerik Academy Database Schema
Introducing the SELECT SQL Statement
Allowed Operators
The WHERE Clause
Sorting with ORDER BY
Selecting Data From Multiple Tables
Selecting Data From Multiple Tables
Natural Joins
Join with USING Clause
Inner Joins with ON Clause
Left, Right and Full Outer Joins
Cross Joins
Inserting Data
Updating Data
Deleting Data
updated by I.Kolchagov ivankol (at) yahoo.com</dc:description>
  <cp:lastModifiedBy>Name</cp:lastModifiedBy>
  <cp:revision>320</cp:revision>
  <dcterms:created xsi:type="dcterms:W3CDTF">2007-12-08T16:03:35Z</dcterms:created>
  <dcterms:modified xsi:type="dcterms:W3CDTF">2012-06-17T19:32:46Z</dcterms:modified>
  <cp:category>software engineering</cp:category>
</cp:coreProperties>
</file>