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handoutMasterIdLst>
    <p:handoutMasterId r:id="rId49"/>
  </p:handoutMasterIdLst>
  <p:sldIdLst>
    <p:sldId id="624" r:id="rId2"/>
    <p:sldId id="581" r:id="rId3"/>
    <p:sldId id="582" r:id="rId4"/>
    <p:sldId id="583" r:id="rId5"/>
    <p:sldId id="584" r:id="rId6"/>
    <p:sldId id="585" r:id="rId7"/>
    <p:sldId id="586" r:id="rId8"/>
    <p:sldId id="587" r:id="rId9"/>
    <p:sldId id="588"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 id="601" r:id="rId23"/>
    <p:sldId id="602" r:id="rId24"/>
    <p:sldId id="603" r:id="rId25"/>
    <p:sldId id="604" r:id="rId26"/>
    <p:sldId id="605" r:id="rId27"/>
    <p:sldId id="606" r:id="rId28"/>
    <p:sldId id="607" r:id="rId29"/>
    <p:sldId id="608" r:id="rId30"/>
    <p:sldId id="609" r:id="rId31"/>
    <p:sldId id="610" r:id="rId32"/>
    <p:sldId id="611" r:id="rId33"/>
    <p:sldId id="612" r:id="rId34"/>
    <p:sldId id="613" r:id="rId35"/>
    <p:sldId id="614" r:id="rId36"/>
    <p:sldId id="615" r:id="rId37"/>
    <p:sldId id="616" r:id="rId38"/>
    <p:sldId id="617" r:id="rId39"/>
    <p:sldId id="618" r:id="rId40"/>
    <p:sldId id="619" r:id="rId41"/>
    <p:sldId id="620" r:id="rId42"/>
    <p:sldId id="621" r:id="rId43"/>
    <p:sldId id="622" r:id="rId44"/>
    <p:sldId id="623" r:id="rId45"/>
    <p:sldId id="579" r:id="rId46"/>
    <p:sldId id="625" r:id="rId4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86497" autoAdjust="0"/>
  </p:normalViewPr>
  <p:slideViewPr>
    <p:cSldViewPr>
      <p:cViewPr varScale="1">
        <p:scale>
          <a:sx n="77" d="100"/>
          <a:sy n="77" d="100"/>
        </p:scale>
        <p:origin x="-660" y="-96"/>
      </p:cViewPr>
      <p:guideLst>
        <p:guide orient="horz" pos="2160"/>
        <p:guide pos="2880"/>
      </p:guideLst>
    </p:cSldViewPr>
  </p:slideViewPr>
  <p:outlineViewPr>
    <p:cViewPr>
      <p:scale>
        <a:sx n="33" d="100"/>
        <a:sy n="33" d="100"/>
      </p:scale>
      <p:origin x="0" y="2638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6/17/2012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6/17/2012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C368AD6-D826-4EE0-B558-3686CB4B5188}" type="slidenum">
              <a:rPr lang="en-US"/>
              <a:pPr/>
              <a:t>10</a:t>
            </a:fld>
            <a:r>
              <a:rPr lang="en-US" dirty="0"/>
              <a:t>##</a:t>
            </a:r>
            <a:endParaRPr lang="en-US" sz="1100" dirty="0"/>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688481" y="4416099"/>
            <a:ext cx="5504853" cy="4182457"/>
          </a:xfrm>
        </p:spPr>
        <p:txBody>
          <a:bodyPr/>
          <a:lstStyle/>
          <a:p>
            <a:pPr lvl="1"/>
            <a:r>
              <a:rPr lang="en-US"/>
              <a:t>The example on the slide displays the average, highest, lowest, and sum of vacation hours for all sales representatives.</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54B2D45-DAEC-4F7B-B4C8-E5B55B318D0E}" type="slidenum">
              <a:rPr lang="en-US"/>
              <a:pPr/>
              <a:t>12</a:t>
            </a:fld>
            <a:r>
              <a:rPr lang="en-US" dirty="0"/>
              <a:t>##</a:t>
            </a:r>
            <a:endParaRPr lang="en-US" sz="1100" dirty="0"/>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COUNT</a:t>
            </a:r>
            <a:r>
              <a:rPr lang="en-US" b="1" dirty="0"/>
              <a:t> Function</a:t>
            </a:r>
          </a:p>
          <a:p>
            <a:pPr lvl="1"/>
            <a:r>
              <a:rPr lang="en-US" dirty="0"/>
              <a:t>The </a:t>
            </a:r>
            <a:r>
              <a:rPr lang="en-US" dirty="0">
                <a:solidFill>
                  <a:srgbClr val="FC0128"/>
                </a:solidFill>
                <a:latin typeface="Courier New" pitchFamily="49" charset="0"/>
              </a:rPr>
              <a:t>COUNT</a:t>
            </a:r>
            <a:r>
              <a:rPr lang="en-US" dirty="0">
                <a:solidFill>
                  <a:srgbClr val="FC0128"/>
                </a:solidFill>
              </a:rPr>
              <a:t> function</a:t>
            </a:r>
            <a:r>
              <a:rPr lang="en-US" dirty="0"/>
              <a:t> has three formats:</a:t>
            </a:r>
          </a:p>
          <a:p>
            <a:pPr lvl="2"/>
            <a:r>
              <a:rPr lang="en-US" dirty="0">
                <a:latin typeface="Courier New" pitchFamily="49" charset="0"/>
              </a:rPr>
              <a:t>COUNT(*) </a:t>
            </a:r>
          </a:p>
          <a:p>
            <a:pPr lvl="2"/>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p>
          <a:p>
            <a:pPr lvl="2"/>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p>
          <a:p>
            <a:pPr lvl="1"/>
            <a:r>
              <a:rPr lang="en-US" dirty="0">
                <a:latin typeface="Courier New" pitchFamily="49" charset="0"/>
              </a:rPr>
              <a:t>COUNT(*)</a:t>
            </a:r>
            <a:r>
              <a:rPr lang="en-US" dirty="0"/>
              <a:t> returns the number of rows in a table that satisfy the criteria of the </a:t>
            </a:r>
            <a:r>
              <a:rPr lang="en-US" dirty="0">
                <a:latin typeface="Courier New" pitchFamily="49" charset="0"/>
              </a:rPr>
              <a:t>SELECT</a:t>
            </a:r>
            <a:r>
              <a:rPr lang="en-US" dirty="0"/>
              <a:t> statement, including duplicate rows and rows containing null values in any of the columns. If a </a:t>
            </a:r>
            <a:r>
              <a:rPr lang="en-US" dirty="0">
                <a:latin typeface="Courier New" pitchFamily="49" charset="0"/>
              </a:rPr>
              <a:t>WHERE</a:t>
            </a:r>
            <a:r>
              <a:rPr lang="en-US" dirty="0"/>
              <a:t> clause is included in the </a:t>
            </a:r>
            <a:r>
              <a:rPr lang="en-US" dirty="0">
                <a:latin typeface="Courier New" pitchFamily="49" charset="0"/>
              </a:rPr>
              <a:t>SELECT</a:t>
            </a:r>
            <a:r>
              <a:rPr lang="en-US" dirty="0"/>
              <a:t> statement, </a:t>
            </a:r>
            <a:r>
              <a:rPr lang="en-US" dirty="0">
                <a:latin typeface="Courier New" pitchFamily="49" charset="0"/>
              </a:rPr>
              <a:t>COUNT(*)</a:t>
            </a:r>
            <a:r>
              <a:rPr lang="en-US" dirty="0"/>
              <a:t> returns the number of rows that satisfies the condition in the </a:t>
            </a:r>
            <a:r>
              <a:rPr lang="en-US" dirty="0">
                <a:latin typeface="Courier New" pitchFamily="49" charset="0"/>
              </a:rPr>
              <a:t>WHERE</a:t>
            </a:r>
            <a:r>
              <a:rPr lang="en-US" dirty="0"/>
              <a:t> clause. </a:t>
            </a:r>
          </a:p>
          <a:p>
            <a:pPr lvl="1"/>
            <a:r>
              <a:rPr lang="en-US" dirty="0"/>
              <a:t>In contrast, </a:t>
            </a:r>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r>
              <a:rPr lang="en-US" dirty="0"/>
              <a:t> returns the number of non-null values in the column identified by </a:t>
            </a:r>
            <a:r>
              <a:rPr lang="en-US" i="1" dirty="0" err="1">
                <a:latin typeface="Courier New" pitchFamily="49" charset="0"/>
              </a:rPr>
              <a:t>expr</a:t>
            </a:r>
            <a:r>
              <a:rPr lang="en-US" dirty="0"/>
              <a:t>. </a:t>
            </a:r>
          </a:p>
          <a:p>
            <a:pPr lvl="1"/>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r>
              <a:rPr lang="en-US" dirty="0"/>
              <a:t> returns the number of unique, non-null values in the column identified by </a:t>
            </a:r>
            <a:r>
              <a:rPr lang="en-US" i="1" dirty="0" err="1">
                <a:latin typeface="Courier New" pitchFamily="49" charset="0"/>
              </a:rPr>
              <a:t>expr</a:t>
            </a:r>
            <a:r>
              <a:rPr lang="en-US" dirty="0"/>
              <a:t>.</a:t>
            </a:r>
          </a:p>
          <a:p>
            <a:pPr lvl="1"/>
            <a:r>
              <a:rPr lang="en-US" dirty="0"/>
              <a:t>The slide example displays the number </a:t>
            </a:r>
            <a:r>
              <a:rPr lang="en-US"/>
              <a:t>of </a:t>
            </a:r>
            <a:r>
              <a:rPr lang="en-US" smtClean="0"/>
              <a:t>employees </a:t>
            </a:r>
            <a:r>
              <a:rPr lang="en-US" dirty="0"/>
              <a:t>in department 3 (Sales).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072F52B-9A22-4DDF-9132-996EBFAF2056}" type="slidenum">
              <a:rPr lang="en-US"/>
              <a:pPr/>
              <a:t>15</a:t>
            </a:fld>
            <a:r>
              <a:rPr lang="en-US" dirty="0"/>
              <a:t>##</a:t>
            </a:r>
            <a:endParaRPr lang="en-US" sz="1100" dirty="0"/>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F34A823-9FFF-4B30-B260-37F3EEB261E6}" type="slidenum">
              <a:rPr lang="en-US"/>
              <a:pPr/>
              <a:t>25</a:t>
            </a:fld>
            <a:r>
              <a:rPr lang="en-US" dirty="0"/>
              <a:t>##</a:t>
            </a:r>
            <a:endParaRPr lang="en-US" sz="1100" dirty="0"/>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7A8F163-163D-4BFD-A89E-8D5555395F6C}" type="slidenum">
              <a:rPr lang="en-US"/>
              <a:pPr/>
              <a:t>29</a:t>
            </a:fld>
            <a:r>
              <a:rPr lang="en-US" dirty="0"/>
              <a:t>##</a:t>
            </a:r>
            <a:endParaRPr lang="en-US" sz="1100" dirty="0"/>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Using CONVERT:</a:t>
            </a:r>
          </a:p>
          <a:p>
            <a:r>
              <a:rPr lang="bg-BG"/>
              <a:t>CONVERT </a:t>
            </a:r>
            <a:r>
              <a:rPr lang="bg-BG" b="1"/>
              <a:t>( </a:t>
            </a:r>
            <a:r>
              <a:rPr lang="bg-BG" i="1"/>
              <a:t>data_type </a:t>
            </a:r>
            <a:r>
              <a:rPr lang="bg-BG"/>
              <a:t>[ </a:t>
            </a:r>
            <a:r>
              <a:rPr lang="bg-BG" b="1"/>
              <a:t>( </a:t>
            </a:r>
            <a:r>
              <a:rPr lang="bg-BG" i="1"/>
              <a:t>length </a:t>
            </a:r>
            <a:r>
              <a:rPr lang="bg-BG" b="1"/>
              <a:t>) </a:t>
            </a:r>
            <a:r>
              <a:rPr lang="bg-BG"/>
              <a:t>] </a:t>
            </a:r>
            <a:r>
              <a:rPr lang="bg-BG" b="1"/>
              <a:t>,</a:t>
            </a:r>
            <a:r>
              <a:rPr lang="bg-BG"/>
              <a:t> </a:t>
            </a:r>
            <a:r>
              <a:rPr lang="bg-BG" i="1"/>
              <a:t>expression</a:t>
            </a:r>
            <a:r>
              <a:rPr lang="bg-BG"/>
              <a:t> [ </a:t>
            </a:r>
            <a:r>
              <a:rPr lang="bg-BG" b="1"/>
              <a:t>,</a:t>
            </a:r>
            <a:r>
              <a:rPr lang="bg-BG"/>
              <a:t> </a:t>
            </a:r>
            <a:r>
              <a:rPr lang="bg-BG" i="1"/>
              <a:t>style </a:t>
            </a:r>
            <a:r>
              <a:rPr lang="bg-BG"/>
              <a:t>] </a:t>
            </a:r>
            <a:r>
              <a:rPr lang="bg-BG" b="1"/>
              <a:t>)</a:t>
            </a:r>
            <a:endParaRPr lang="en-US" b="1"/>
          </a:p>
          <a:p>
            <a:endParaRPr lang="en-US" b="1"/>
          </a:p>
          <a:p>
            <a:r>
              <a:rPr lang="en-US"/>
              <a:t>The </a:t>
            </a:r>
            <a:r>
              <a:rPr lang="en-US" i="1"/>
              <a:t>style</a:t>
            </a:r>
            <a:r>
              <a:rPr lang="en-US"/>
              <a:t> argument  value of 112 represents the ISO data format: </a:t>
            </a:r>
            <a:r>
              <a:rPr lang="bg-BG" b="1"/>
              <a:t>yymmdd</a:t>
            </a:r>
            <a:r>
              <a:rPr lang="bg-BG"/>
              <a:t> </a:t>
            </a:r>
            <a:r>
              <a:rPr lang="en-US"/>
              <a:t> </a:t>
            </a:r>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endParaRPr lang="en-US" sz="1100" dirty="0"/>
          </a:p>
        </p:txBody>
      </p:sp>
      <p:sp>
        <p:nvSpPr>
          <p:cNvPr id="5" name="Rectangle 7"/>
          <p:cNvSpPr>
            <a:spLocks noGrp="1" noChangeArrowheads="1"/>
          </p:cNvSpPr>
          <p:nvPr>
            <p:ph type="sldNum" sz="quarter" idx="5"/>
          </p:nvPr>
        </p:nvSpPr>
        <p:spPr>
          <a:ln/>
        </p:spPr>
        <p:txBody>
          <a:bodyPr/>
          <a:lstStyle/>
          <a:p>
            <a:fld id="{3E378599-9129-4E1E-8D3C-E393FDB109F4}" type="slidenum">
              <a:rPr lang="en-US"/>
              <a:pPr/>
              <a:t>3</a:t>
            </a:fld>
            <a:r>
              <a:rPr lang="en-US" dirty="0"/>
              <a:t>##</a:t>
            </a:r>
            <a:endParaRPr lang="en-US" sz="1100"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B821BC3-D6E2-44AC-B597-CDC21D152A69}" type="slidenum">
              <a:rPr lang="en-US"/>
              <a:pPr/>
              <a:t>31</a:t>
            </a:fld>
            <a:r>
              <a:rPr lang="en-US" dirty="0"/>
              <a:t>##</a:t>
            </a:r>
            <a:endParaRPr lang="en-US" sz="1100" dirty="0"/>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F4F519B-267C-4A30-AC57-B62C2B722F15}" type="slidenum">
              <a:rPr lang="en-US"/>
              <a:pPr/>
              <a:t>38</a:t>
            </a:fld>
            <a:r>
              <a:rPr lang="en-US" dirty="0"/>
              <a:t>##</a:t>
            </a:r>
            <a:endParaRPr lang="en-US" sz="1100" dirty="0"/>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41</a:t>
            </a:fld>
            <a:endParaRPr lang="en-US" dirty="0"/>
          </a:p>
        </p:txBody>
      </p:sp>
    </p:spTree>
    <p:extLst>
      <p:ext uri="{BB962C8B-B14F-4D97-AF65-F5344CB8AC3E}">
        <p14:creationId xmlns:p14="http://schemas.microsoft.com/office/powerpoint/2010/main" val="26081969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42</a:t>
            </a:fld>
            <a:endParaRPr lang="en-US" dirty="0"/>
          </a:p>
        </p:txBody>
      </p:sp>
    </p:spTree>
    <p:extLst>
      <p:ext uri="{BB962C8B-B14F-4D97-AF65-F5344CB8AC3E}">
        <p14:creationId xmlns:p14="http://schemas.microsoft.com/office/powerpoint/2010/main" val="434651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43</a:t>
            </a:fld>
            <a:endParaRPr lang="en-US" dirty="0"/>
          </a:p>
        </p:txBody>
      </p:sp>
    </p:spTree>
    <p:extLst>
      <p:ext uri="{BB962C8B-B14F-4D97-AF65-F5344CB8AC3E}">
        <p14:creationId xmlns:p14="http://schemas.microsoft.com/office/powerpoint/2010/main" val="3743487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44</a:t>
            </a:fld>
            <a:endParaRPr lang="en-US" dirty="0"/>
          </a:p>
        </p:txBody>
      </p:sp>
    </p:spTree>
    <p:extLst>
      <p:ext uri="{BB962C8B-B14F-4D97-AF65-F5344CB8AC3E}">
        <p14:creationId xmlns:p14="http://schemas.microsoft.com/office/powerpoint/2010/main" val="1555246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45</a:t>
            </a:fld>
            <a:endParaRPr lang="en-US" dirty="0"/>
          </a:p>
        </p:txBody>
      </p:sp>
    </p:spTree>
    <p:extLst>
      <p:ext uri="{BB962C8B-B14F-4D97-AF65-F5344CB8AC3E}">
        <p14:creationId xmlns:p14="http://schemas.microsoft.com/office/powerpoint/2010/main" val="3941815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46</a:t>
            </a:fld>
            <a:endParaRPr lang="en-US" dirty="0"/>
          </a:p>
        </p:txBody>
      </p:sp>
    </p:spTree>
    <p:extLst>
      <p:ext uri="{BB962C8B-B14F-4D97-AF65-F5344CB8AC3E}">
        <p14:creationId xmlns:p14="http://schemas.microsoft.com/office/powerpoint/2010/main" val="363038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408DCA-F9F9-4B36-89C2-5B7D084B0B09}" type="slidenum">
              <a:rPr lang="en-US"/>
              <a:pPr/>
              <a:t>6</a:t>
            </a:fld>
            <a:r>
              <a:rPr lang="en-US" dirty="0"/>
              <a:t>##</a:t>
            </a:r>
            <a:endParaRPr lang="en-US" sz="1100" dirty="0"/>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E158A5-DE43-4466-BE04-AFCEF1BD2F7B}" type="slidenum">
              <a:rPr lang="en-US"/>
              <a:pPr/>
              <a:t>7</a:t>
            </a:fld>
            <a:r>
              <a:rPr lang="en-US" dirty="0"/>
              <a:t>##</a:t>
            </a:r>
            <a:endParaRPr lang="en-US" sz="1100" dirty="0"/>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4D99D8D-3866-4B3D-A7FC-87393DD00F81}" type="slidenum">
              <a:rPr lang="en-US"/>
              <a:pPr/>
              <a:t>9</a:t>
            </a:fld>
            <a:r>
              <a:rPr lang="en-US" dirty="0"/>
              <a:t>##</a:t>
            </a:r>
            <a:endParaRPr lang="en-US" sz="1100" dirty="0"/>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688481" y="4416099"/>
            <a:ext cx="5504853" cy="4182457"/>
          </a:xfrm>
        </p:spPr>
        <p:txBody>
          <a:bodyPr/>
          <a:lstStyle/>
          <a:p>
            <a:pPr lvl="1">
              <a:buFontTx/>
              <a:buChar char="•"/>
            </a:pPr>
            <a:r>
              <a:rPr lang="en-US"/>
              <a:t>G</a:t>
            </a:r>
            <a:r>
              <a:rPr lang="en-US">
                <a:solidFill>
                  <a:srgbClr val="FC0128"/>
                </a:solidFill>
              </a:rPr>
              <a:t>roup functions</a:t>
            </a:r>
            <a:r>
              <a:rPr lang="en-US"/>
              <a:t> operate on </a:t>
            </a:r>
            <a:r>
              <a:rPr lang="en-US">
                <a:solidFill>
                  <a:srgbClr val="FC0128"/>
                </a:solidFill>
              </a:rPr>
              <a:t>sets of rows</a:t>
            </a:r>
            <a:r>
              <a:rPr lang="en-US"/>
              <a:t> to give one result per group. These sets may be the whole table or the table split into groups. </a:t>
            </a:r>
          </a:p>
          <a:p>
            <a:pPr lvl="1"/>
            <a:endParaRPr lang="en-US"/>
          </a:p>
          <a:p>
            <a:pPr lvl="1">
              <a:buFontTx/>
              <a:buChar char="•"/>
            </a:pPr>
            <a:r>
              <a:rPr lang="en-US"/>
              <a:t>Each of the functions accepts an argument. The following table identifies the options that you can use in the syntax: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gif"/></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homes4expat.com/condo_logo1.jp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forums.academy.telerik.com/" TargetMode="External"/><Relationship Id="rId11" Type="http://schemas.openxmlformats.org/officeDocument/2006/relationships/image" Target="../media/image7.png"/><Relationship Id="rId5" Type="http://schemas.openxmlformats.org/officeDocument/2006/relationships/hyperlink" Target="http://www.facebook.com/telerikacademy" TargetMode="External"/><Relationship Id="rId10" Type="http://schemas.openxmlformats.org/officeDocument/2006/relationships/image" Target="../media/image42.png"/><Relationship Id="rId4" Type="http://schemas.openxmlformats.org/officeDocument/2006/relationships/hyperlink" Target="http://academy.telerik.com/" TargetMode="External"/><Relationship Id="rId9" Type="http://schemas.openxmlformats.org/officeDocument/2006/relationships/hyperlink" Target="http://facebook.com/TelerikAcadem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rot="162465">
            <a:off x="773691" y="1026101"/>
            <a:ext cx="3970959" cy="461665"/>
          </a:xfrm>
          <a:prstGeom prst="rect">
            <a:avLst/>
          </a:prstGeom>
          <a:noFill/>
        </p:spPr>
        <p:txBody>
          <a:bodyPr wrap="none" rtlCol="0">
            <a:spAutoFit/>
          </a:bodyPr>
          <a:lstStyle/>
          <a:p>
            <a:r>
              <a:rPr lang="en-US" sz="2400" dirty="0" smtClean="0">
                <a:hlinkClick r:id="rId3"/>
              </a:rPr>
              <a:t>C# and Databases free course</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sp>
        <p:nvSpPr>
          <p:cNvPr id="14" name="Text Placeholder 3"/>
          <p:cNvSpPr>
            <a:spLocks noGrp="1"/>
          </p:cNvSpPr>
          <p:nvPr>
            <p:ph type="body" sz="quarter" idx="10"/>
          </p:nvPr>
        </p:nvSpPr>
        <p:spPr>
          <a:xfrm>
            <a:off x="444500" y="4572000"/>
            <a:ext cx="3474720" cy="533400"/>
          </a:xfrm>
        </p:spPr>
        <p:txBody>
          <a:bodyPr/>
          <a:lstStyle/>
          <a:p>
            <a:r>
              <a:rPr lang="en-US" dirty="0"/>
              <a:t>Svetlin Nakov</a:t>
            </a:r>
          </a:p>
          <a:p>
            <a:endParaRPr lang="en-US" dirty="0"/>
          </a:p>
        </p:txBody>
      </p:sp>
      <p:sp>
        <p:nvSpPr>
          <p:cNvPr id="15" name="Text Placeholder 4"/>
          <p:cNvSpPr>
            <a:spLocks noGrp="1"/>
          </p:cNvSpPr>
          <p:nvPr>
            <p:ph type="body" sz="quarter" idx="11"/>
          </p:nvPr>
        </p:nvSpPr>
        <p:spPr>
          <a:xfrm>
            <a:off x="444500" y="5833647"/>
            <a:ext cx="3474720" cy="338554"/>
          </a:xfrm>
        </p:spPr>
        <p:txBody>
          <a:bodyPr/>
          <a:lstStyle/>
          <a:p>
            <a:r>
              <a:rPr lang="en-US" dirty="0" err="1"/>
              <a:t>Telerik</a:t>
            </a:r>
            <a:r>
              <a:rPr lang="en-US" dirty="0"/>
              <a:t> </a:t>
            </a:r>
            <a:r>
              <a:rPr lang="en-US" dirty="0" smtClean="0"/>
              <a:t>Software Academy</a:t>
            </a:r>
            <a:endParaRPr lang="en-US" dirty="0"/>
          </a:p>
          <a:p>
            <a:endParaRPr lang="en-US" dirty="0"/>
          </a:p>
        </p:txBody>
      </p:sp>
      <p:sp>
        <p:nvSpPr>
          <p:cNvPr id="16" name="Text Placeholder 5"/>
          <p:cNvSpPr>
            <a:spLocks noGrp="1"/>
          </p:cNvSpPr>
          <p:nvPr>
            <p:ph type="body" sz="quarter" idx="12"/>
          </p:nvPr>
        </p:nvSpPr>
        <p:spPr>
          <a:xfrm>
            <a:off x="444500" y="6138446"/>
            <a:ext cx="3474720" cy="338554"/>
          </a:xfrm>
        </p:spPr>
        <p:txBody>
          <a:bodyPr/>
          <a:lstStyle/>
          <a:p>
            <a:r>
              <a:rPr lang="en-US" dirty="0">
                <a:hlinkClick r:id="rId4"/>
              </a:rPr>
              <a:t>http://academy.telerik.com/</a:t>
            </a:r>
            <a:endParaRPr lang="en-US" dirty="0"/>
          </a:p>
        </p:txBody>
      </p:sp>
      <p:sp>
        <p:nvSpPr>
          <p:cNvPr id="19" name="Text Placeholder 6"/>
          <p:cNvSpPr>
            <a:spLocks noGrp="1"/>
          </p:cNvSpPr>
          <p:nvPr>
            <p:ph type="body" sz="quarter" idx="13"/>
          </p:nvPr>
        </p:nvSpPr>
        <p:spPr>
          <a:xfrm>
            <a:off x="444500" y="5029201"/>
            <a:ext cx="3474720" cy="446276"/>
          </a:xfrm>
        </p:spPr>
        <p:txBody>
          <a:bodyPr/>
          <a:lstStyle/>
          <a:p>
            <a:r>
              <a:rPr lang="en-US" dirty="0" smtClean="0"/>
              <a:t>Manager Technical Trainer</a:t>
            </a:r>
            <a:endParaRPr lang="en-US" dirty="0"/>
          </a:p>
        </p:txBody>
      </p:sp>
      <p:sp>
        <p:nvSpPr>
          <p:cNvPr id="20" name="Text Placeholder 7"/>
          <p:cNvSpPr>
            <a:spLocks noGrp="1"/>
          </p:cNvSpPr>
          <p:nvPr>
            <p:ph type="body" sz="quarter" idx="14"/>
          </p:nvPr>
        </p:nvSpPr>
        <p:spPr>
          <a:xfrm>
            <a:off x="444500" y="5405735"/>
            <a:ext cx="3474720" cy="400110"/>
          </a:xfrm>
        </p:spPr>
        <p:txBody>
          <a:bodyPr/>
          <a:lstStyle/>
          <a:p>
            <a:r>
              <a:rPr lang="en-US" dirty="0">
                <a:hlinkClick r:id="rId5"/>
              </a:rPr>
              <a:t>http://www.nakov.com/</a:t>
            </a:r>
            <a:endParaRPr lang="en-US" dirty="0"/>
          </a:p>
        </p:txBody>
      </p:sp>
      <p:pic>
        <p:nvPicPr>
          <p:cNvPr id="23" name="Picture 6" descr="http://azerdark.files.wordpress.com/2009/11/sql_server_2008_logo.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5934117" y="4572000"/>
            <a:ext cx="2832840" cy="1771650"/>
          </a:xfrm>
          <a:prstGeom prst="roundRect">
            <a:avLst>
              <a:gd name="adj" fmla="val 4089"/>
            </a:avLst>
          </a:prstGeom>
          <a:solidFill>
            <a:srgbClr val="FFFFFF">
              <a:shade val="85000"/>
            </a:srgbClr>
          </a:solidFill>
          <a:ln>
            <a:solidFill>
              <a:schemeClr val="accent5">
                <a:lumMod val="20000"/>
                <a:lumOff val="80000"/>
              </a:schemeClr>
            </a:solidFill>
          </a:ln>
          <a:effectLst>
            <a:reflection blurRad="12700" stA="38000" endPos="28000" dist="5000" dir="5400000" sy="-100000" algn="bl" rotWithShape="0"/>
          </a:effectLst>
        </p:spPr>
      </p:pic>
      <p:sp>
        <p:nvSpPr>
          <p:cNvPr id="24" name="Rectangle 2"/>
          <p:cNvSpPr>
            <a:spLocks noGrp="1" noChangeArrowheads="1"/>
          </p:cNvSpPr>
          <p:nvPr>
            <p:ph type="ctrTitle"/>
          </p:nvPr>
        </p:nvSpPr>
        <p:spPr>
          <a:xfrm>
            <a:off x="431519" y="2328531"/>
            <a:ext cx="8458200" cy="914400"/>
          </a:xfrm>
        </p:spPr>
        <p:txBody>
          <a:bodyPr/>
          <a:lstStyle/>
          <a:p>
            <a:pPr>
              <a:lnSpc>
                <a:spcPct val="100000"/>
              </a:lnSpc>
            </a:pPr>
            <a:r>
              <a:rPr lang="en-US" dirty="0"/>
              <a:t>Introduction to </a:t>
            </a:r>
            <a:r>
              <a:rPr lang="en-US" dirty="0" smtClean="0"/>
              <a:t>SQL, Part II</a:t>
            </a:r>
            <a:endParaRPr lang="bg-BG" dirty="0"/>
          </a:p>
        </p:txBody>
      </p:sp>
      <p:sp>
        <p:nvSpPr>
          <p:cNvPr id="25" name="Subtitle 21"/>
          <p:cNvSpPr>
            <a:spLocks noGrp="1"/>
          </p:cNvSpPr>
          <p:nvPr>
            <p:ph type="subTitle" idx="1"/>
          </p:nvPr>
        </p:nvSpPr>
        <p:spPr>
          <a:xfrm>
            <a:off x="791253" y="3317079"/>
            <a:ext cx="8077200" cy="569120"/>
          </a:xfrm>
        </p:spPr>
        <p:txBody>
          <a:bodyPr/>
          <a:lstStyle/>
          <a:p>
            <a:r>
              <a:rPr lang="en-US" dirty="0" smtClean="0"/>
              <a:t>(with Microsoft SQL Server)</a:t>
            </a:r>
            <a:endParaRPr lang="bg-BG" dirty="0"/>
          </a:p>
        </p:txBody>
      </p:sp>
      <p:pic>
        <p:nvPicPr>
          <p:cNvPr id="21" name="Picture 5"/>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448549" y="230499"/>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descr="C:\Documents and Settings\user\Desktop\Databases.png">
            <a:hlinkClick r:id="rId3"/>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866574" y="230499"/>
            <a:ext cx="1581975"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95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dirty="0"/>
              <a:t>AVG() and SUM() Functions</a:t>
            </a:r>
          </a:p>
        </p:txBody>
      </p:sp>
      <p:sp>
        <p:nvSpPr>
          <p:cNvPr id="582659" name="Rectangle 3"/>
          <p:cNvSpPr>
            <a:spLocks noGrp="1" noChangeArrowheads="1"/>
          </p:cNvSpPr>
          <p:nvPr>
            <p:ph idx="1"/>
          </p:nvPr>
        </p:nvSpPr>
        <p:spPr/>
        <p:txBody>
          <a:bodyPr/>
          <a:lstStyle/>
          <a:p>
            <a:r>
              <a:rPr lang="en-US" dirty="0"/>
              <a:t>You can use </a:t>
            </a:r>
            <a:r>
              <a:rPr lang="en-US" dirty="0">
                <a:solidFill>
                  <a:schemeClr val="accent5">
                    <a:lumMod val="20000"/>
                    <a:lumOff val="80000"/>
                  </a:schemeClr>
                </a:solidFill>
                <a:latin typeface="Consolas" pitchFamily="49" charset="0"/>
              </a:rPr>
              <a:t>AVG()</a:t>
            </a:r>
            <a:r>
              <a:rPr lang="en-US" dirty="0"/>
              <a:t> and </a:t>
            </a:r>
            <a:r>
              <a:rPr lang="en-US" dirty="0">
                <a:solidFill>
                  <a:schemeClr val="accent5">
                    <a:lumMod val="20000"/>
                    <a:lumOff val="80000"/>
                  </a:schemeClr>
                </a:solidFill>
                <a:latin typeface="Consolas" pitchFamily="49" charset="0"/>
              </a:rPr>
              <a:t>SUM()</a:t>
            </a:r>
            <a:r>
              <a:rPr lang="en-US" dirty="0"/>
              <a:t> only for numeric data types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82660" name="Rectangle 4"/>
          <p:cNvSpPr>
            <a:spLocks noChangeArrowheads="1"/>
          </p:cNvSpPr>
          <p:nvPr/>
        </p:nvSpPr>
        <p:spPr bwMode="auto">
          <a:xfrm>
            <a:off x="755650" y="2362200"/>
            <a:ext cx="7632700" cy="24089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[Average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 Salary],</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MIN(Salary) [Min Salary],</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SUM(Salary)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JobTitle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'Design Engineer'</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2661" name="Group 5"/>
          <p:cNvGraphicFramePr>
            <a:graphicFrameLocks noGrp="1"/>
          </p:cNvGraphicFramePr>
          <p:nvPr/>
        </p:nvGraphicFramePr>
        <p:xfrm>
          <a:off x="755650" y="5175250"/>
          <a:ext cx="7626349" cy="790956"/>
        </p:xfrm>
        <a:graphic>
          <a:graphicData uri="http://schemas.openxmlformats.org/drawingml/2006/table">
            <a:tbl>
              <a:tblPr/>
              <a:tblGrid>
                <a:gridCol w="2196931"/>
                <a:gridCol w="1877496"/>
                <a:gridCol w="1721038"/>
                <a:gridCol w="1830884"/>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Average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Max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Min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Salary Sum</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98100.00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7506161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MIN() and MAX() Functions</a:t>
            </a:r>
          </a:p>
        </p:txBody>
      </p:sp>
      <p:sp>
        <p:nvSpPr>
          <p:cNvPr id="584707" name="Rectangle 3"/>
          <p:cNvSpPr>
            <a:spLocks noGrp="1" noChangeArrowheads="1"/>
          </p:cNvSpPr>
          <p:nvPr>
            <p:ph idx="1"/>
          </p:nvPr>
        </p:nvSpPr>
        <p:spPr/>
        <p:txBody>
          <a:bodyPr/>
          <a:lstStyle/>
          <a:p>
            <a:r>
              <a:rPr lang="en-US" dirty="0"/>
              <a:t>You can use </a:t>
            </a:r>
            <a:r>
              <a:rPr lang="en-US" dirty="0">
                <a:solidFill>
                  <a:schemeClr val="accent5">
                    <a:lumMod val="20000"/>
                    <a:lumOff val="80000"/>
                  </a:schemeClr>
                </a:solidFill>
                <a:latin typeface="Consolas" pitchFamily="49" charset="0"/>
              </a:rPr>
              <a:t>MIN()</a:t>
            </a:r>
            <a:r>
              <a:rPr lang="en-US" dirty="0"/>
              <a:t> and </a:t>
            </a:r>
            <a:r>
              <a:rPr lang="en-US" dirty="0">
                <a:solidFill>
                  <a:schemeClr val="accent5">
                    <a:lumMod val="20000"/>
                    <a:lumOff val="80000"/>
                  </a:schemeClr>
                </a:solidFill>
                <a:latin typeface="Consolas" pitchFamily="49" charset="0"/>
              </a:rPr>
              <a:t>MAX()</a:t>
            </a:r>
            <a:r>
              <a:rPr lang="en-US" dirty="0"/>
              <a:t> for </a:t>
            </a:r>
            <a:r>
              <a:rPr lang="en-US" dirty="0" smtClean="0"/>
              <a:t>almost any data </a:t>
            </a:r>
            <a:r>
              <a:rPr lang="en-US" dirty="0"/>
              <a:t>type (</a:t>
            </a:r>
            <a:r>
              <a:rPr lang="en-US" noProof="1">
                <a:solidFill>
                  <a:schemeClr val="accent5">
                    <a:lumMod val="20000"/>
                    <a:lumOff val="80000"/>
                  </a:schemeClr>
                </a:solidFill>
                <a:latin typeface="Consolas" pitchFamily="49" charset="0"/>
              </a:rPr>
              <a:t>int</a:t>
            </a:r>
            <a:r>
              <a:rPr lang="en-US" noProof="1"/>
              <a:t>, </a:t>
            </a:r>
            <a:r>
              <a:rPr lang="en-US" noProof="1">
                <a:solidFill>
                  <a:schemeClr val="accent5">
                    <a:lumMod val="20000"/>
                    <a:lumOff val="80000"/>
                  </a:schemeClr>
                </a:solidFill>
                <a:latin typeface="Consolas" pitchFamily="49" charset="0"/>
              </a:rPr>
              <a:t>datetime</a:t>
            </a:r>
            <a:r>
              <a:rPr lang="en-US" noProof="1"/>
              <a:t>, </a:t>
            </a:r>
            <a:r>
              <a:rPr lang="en-US" noProof="1">
                <a:solidFill>
                  <a:schemeClr val="accent5">
                    <a:lumMod val="20000"/>
                    <a:lumOff val="80000"/>
                  </a:schemeClr>
                </a:solidFill>
                <a:latin typeface="Consolas" pitchFamily="49" charset="0"/>
              </a:rPr>
              <a:t>varchar</a:t>
            </a:r>
            <a:r>
              <a:rPr lang="en-US" dirty="0"/>
              <a:t>, ...)</a:t>
            </a:r>
          </a:p>
          <a:p>
            <a:endParaRPr lang="en-US" dirty="0"/>
          </a:p>
          <a:p>
            <a:endParaRPr lang="en-US" dirty="0"/>
          </a:p>
          <a:p>
            <a:endParaRPr lang="en-US" dirty="0"/>
          </a:p>
          <a:p>
            <a:pPr>
              <a:spcBef>
                <a:spcPts val="2400"/>
              </a:spcBef>
            </a:pPr>
            <a:r>
              <a:rPr lang="en-US" dirty="0"/>
              <a:t>Displaying the first and last </a:t>
            </a:r>
            <a:r>
              <a:rPr lang="en-US" dirty="0" smtClean="0"/>
              <a:t>employee's </a:t>
            </a:r>
            <a:r>
              <a:rPr lang="en-US" dirty="0"/>
              <a:t>name in alphabetical order:</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84708" name="Rectangle 4"/>
          <p:cNvSpPr>
            <a:spLocks noChangeArrowheads="1"/>
          </p:cNvSpPr>
          <p:nvPr/>
        </p:nvSpPr>
        <p:spPr bwMode="auto">
          <a:xfrm>
            <a:off x="838200" y="2343912"/>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MinHD,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MAX(</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MaxHD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4709" name="Group 5"/>
          <p:cNvGraphicFramePr>
            <a:graphicFrameLocks noGrp="1"/>
          </p:cNvGraphicFramePr>
          <p:nvPr/>
        </p:nvGraphicFramePr>
        <p:xfrm>
          <a:off x="838200" y="3334512"/>
          <a:ext cx="7478713" cy="790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MinHD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1996-07-31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2003-06-03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4720" name="Rectangle 16"/>
          <p:cNvSpPr>
            <a:spLocks noChangeArrowheads="1"/>
          </p:cNvSpPr>
          <p:nvPr/>
        </p:nvSpPr>
        <p:spPr bwMode="auto">
          <a:xfrm>
            <a:off x="838200" y="5616714"/>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MIN(LastName), MAX(LastName)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1937041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dirty="0"/>
              <a:t>The COUNT(</a:t>
            </a:r>
            <a:r>
              <a:rPr lang="en-US" dirty="0">
                <a:cs typeface="Courier New" pitchFamily="49" charset="0"/>
              </a:rPr>
              <a:t>…</a:t>
            </a:r>
            <a:r>
              <a:rPr lang="en-US" dirty="0"/>
              <a:t>) Function</a:t>
            </a:r>
          </a:p>
        </p:txBody>
      </p:sp>
      <p:sp>
        <p:nvSpPr>
          <p:cNvPr id="585731" name="Rectangle 3"/>
          <p:cNvSpPr>
            <a:spLocks noGrp="1" noChangeArrowheads="1"/>
          </p:cNvSpPr>
          <p:nvPr>
            <p:ph idx="1"/>
          </p:nvPr>
        </p:nvSpPr>
        <p:spPr/>
        <p:txBody>
          <a:bodyPr/>
          <a:lstStyle/>
          <a:p>
            <a:r>
              <a:rPr lang="en-US" sz="3000" dirty="0">
                <a:solidFill>
                  <a:schemeClr val="accent5">
                    <a:lumMod val="20000"/>
                    <a:lumOff val="80000"/>
                  </a:schemeClr>
                </a:solidFill>
                <a:latin typeface="Consolas" pitchFamily="49" charset="0"/>
              </a:rPr>
              <a:t>COUNT(*)</a:t>
            </a:r>
            <a:r>
              <a:rPr lang="en-US" sz="3000" dirty="0"/>
              <a:t> returns the number of rows in the result </a:t>
            </a:r>
            <a:r>
              <a:rPr lang="en-US" sz="3000" dirty="0" smtClean="0"/>
              <a:t>record set</a:t>
            </a:r>
            <a:endParaRPr lang="en-US" sz="3000" dirty="0"/>
          </a:p>
          <a:p>
            <a:endParaRPr lang="en-US" sz="3000" dirty="0"/>
          </a:p>
          <a:p>
            <a:endParaRPr lang="en-US" sz="3000" dirty="0"/>
          </a:p>
          <a:p>
            <a:r>
              <a:rPr lang="en-US" sz="3000" noProof="1">
                <a:solidFill>
                  <a:schemeClr val="accent5">
                    <a:lumMod val="20000"/>
                    <a:lumOff val="80000"/>
                  </a:schemeClr>
                </a:solidFill>
                <a:latin typeface="Consolas" pitchFamily="49" charset="0"/>
              </a:rPr>
              <a:t>COUNT(expr)</a:t>
            </a:r>
            <a:r>
              <a:rPr lang="en-US" sz="3000" dirty="0"/>
              <a:t> returns the number of rows with </a:t>
            </a:r>
            <a:r>
              <a:rPr lang="en-US" sz="3000" dirty="0">
                <a:solidFill>
                  <a:schemeClr val="accent5">
                    <a:lumMod val="20000"/>
                    <a:lumOff val="80000"/>
                  </a:schemeClr>
                </a:solidFill>
                <a:effectLst>
                  <a:outerShdw blurRad="38100" dist="38100" dir="2700000" algn="tl">
                    <a:srgbClr val="000000"/>
                  </a:outerShdw>
                </a:effectLst>
              </a:rPr>
              <a:t>non-null</a:t>
            </a:r>
            <a:r>
              <a:rPr lang="en-US" sz="3000" dirty="0"/>
              <a:t> values for the </a:t>
            </a:r>
            <a:r>
              <a:rPr lang="en-US" sz="3000" noProof="1">
                <a:solidFill>
                  <a:schemeClr val="accent5">
                    <a:lumMod val="20000"/>
                    <a:lumOff val="80000"/>
                  </a:schemeClr>
                </a:solidFill>
                <a:latin typeface="Consolas" pitchFamily="49" charset="0"/>
              </a:rPr>
              <a:t>expr</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85732" name="Rectangle 4"/>
          <p:cNvSpPr>
            <a:spLocks noChangeArrowheads="1"/>
          </p:cNvSpPr>
          <p:nvPr/>
        </p:nvSpPr>
        <p:spPr bwMode="auto">
          <a:xfrm>
            <a:off x="609600" y="2444750"/>
            <a:ext cx="495141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Cnt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graphicFrame>
        <p:nvGraphicFramePr>
          <p:cNvPr id="585733" name="Group 5"/>
          <p:cNvGraphicFramePr>
            <a:graphicFrameLocks noGrp="1"/>
          </p:cNvGraphicFramePr>
          <p:nvPr/>
        </p:nvGraphicFramePr>
        <p:xfrm>
          <a:off x="6110287" y="2438400"/>
          <a:ext cx="2424113" cy="805244"/>
        </p:xfrm>
        <a:graphic>
          <a:graphicData uri="http://schemas.openxmlformats.org/drawingml/2006/table">
            <a:tbl>
              <a:tblPr/>
              <a:tblGrid>
                <a:gridCol w="2424113"/>
              </a:tblGrid>
              <a:tr h="396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95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5741" name="Rectangle 13"/>
          <p:cNvSpPr>
            <a:spLocks noChangeArrowheads="1"/>
          </p:cNvSpPr>
          <p:nvPr/>
        </p:nvSpPr>
        <p:spPr bwMode="auto">
          <a:xfrm>
            <a:off x="609600" y="4772025"/>
            <a:ext cx="49514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COUNT(ManagerID)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MgrCount,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AllCount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16</a:t>
            </a:r>
          </a:p>
        </p:txBody>
      </p:sp>
      <p:graphicFrame>
        <p:nvGraphicFramePr>
          <p:cNvPr id="585742" name="Group 14"/>
          <p:cNvGraphicFramePr>
            <a:graphicFrameLocks noGrp="1"/>
          </p:cNvGraphicFramePr>
          <p:nvPr/>
        </p:nvGraphicFramePr>
        <p:xfrm>
          <a:off x="6162674" y="4797425"/>
          <a:ext cx="2371725" cy="704088"/>
        </p:xfrm>
        <a:graphic>
          <a:graphicData uri="http://schemas.openxmlformats.org/drawingml/2006/table">
            <a:tbl>
              <a:tblPr/>
              <a:tblGrid>
                <a:gridCol w="1251681"/>
                <a:gridCol w="1120044"/>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AllCount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294729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dirty="0"/>
              <a:t>Group Functions and </a:t>
            </a:r>
            <a:r>
              <a:rPr lang="en-US" noProof="1"/>
              <a:t>NULLs</a:t>
            </a:r>
          </a:p>
        </p:txBody>
      </p:sp>
      <p:sp>
        <p:nvSpPr>
          <p:cNvPr id="587779" name="Rectangle 3"/>
          <p:cNvSpPr>
            <a:spLocks noGrp="1" noChangeArrowheads="1"/>
          </p:cNvSpPr>
          <p:nvPr>
            <p:ph idx="1"/>
          </p:nvPr>
        </p:nvSpPr>
        <p:spPr/>
        <p:txBody>
          <a:bodyPr/>
          <a:lstStyle/>
          <a:p>
            <a:r>
              <a:rPr lang="en-US" dirty="0"/>
              <a:t>Group functions ignore </a:t>
            </a:r>
            <a:r>
              <a:rPr lang="en-US" dirty="0">
                <a:solidFill>
                  <a:schemeClr val="accent5">
                    <a:lumMod val="20000"/>
                    <a:lumOff val="80000"/>
                  </a:schemeClr>
                </a:solidFill>
                <a:latin typeface="Consolas" pitchFamily="49" charset="0"/>
              </a:rPr>
              <a:t>NULL</a:t>
            </a:r>
            <a:r>
              <a:rPr lang="en-US" dirty="0"/>
              <a:t> values in the </a:t>
            </a:r>
            <a:r>
              <a:rPr lang="en-US" dirty="0" smtClean="0"/>
              <a:t>target column</a:t>
            </a:r>
            <a:endParaRPr lang="en-US" dirty="0"/>
          </a:p>
          <a:p>
            <a:endParaRPr lang="en-US" dirty="0"/>
          </a:p>
          <a:p>
            <a:endParaRPr lang="en-US" dirty="0"/>
          </a:p>
          <a:p>
            <a:endParaRPr lang="en-US" dirty="0"/>
          </a:p>
          <a:p>
            <a:endParaRPr lang="en-US" dirty="0"/>
          </a:p>
          <a:p>
            <a:r>
              <a:rPr lang="en-US" dirty="0"/>
              <a:t>If each </a:t>
            </a:r>
            <a:r>
              <a:rPr lang="en-US" dirty="0">
                <a:solidFill>
                  <a:schemeClr val="accent5">
                    <a:lumMod val="20000"/>
                    <a:lumOff val="80000"/>
                  </a:schemeClr>
                </a:solidFill>
                <a:latin typeface="Consolas" pitchFamily="49" charset="0"/>
              </a:rPr>
              <a:t>NULL</a:t>
            </a:r>
            <a:r>
              <a:rPr lang="en-US" dirty="0"/>
              <a:t> value in the </a:t>
            </a:r>
            <a:r>
              <a:rPr lang="en-US" noProof="1">
                <a:solidFill>
                  <a:schemeClr val="accent5">
                    <a:lumMod val="20000"/>
                    <a:lumOff val="80000"/>
                  </a:schemeClr>
                </a:solidFill>
                <a:latin typeface="Consolas" pitchFamily="49" charset="0"/>
              </a:rPr>
              <a:t>ManagerID</a:t>
            </a:r>
            <a:r>
              <a:rPr lang="en-US" dirty="0"/>
              <a:t> column </a:t>
            </a:r>
            <a:r>
              <a:rPr lang="en-US" dirty="0" smtClean="0"/>
              <a:t>were considered </a:t>
            </a:r>
            <a:r>
              <a:rPr lang="en-US" dirty="0"/>
              <a:t>as </a:t>
            </a:r>
            <a:r>
              <a:rPr lang="en-US" dirty="0">
                <a:latin typeface="Consolas" pitchFamily="49" charset="0"/>
                <a:cs typeface="Consolas" pitchFamily="49" charset="0"/>
              </a:rPr>
              <a:t>0</a:t>
            </a:r>
            <a:r>
              <a:rPr lang="en-US" dirty="0"/>
              <a:t> in the calculation, the result </a:t>
            </a:r>
            <a:r>
              <a:rPr lang="en-US" dirty="0" smtClean="0"/>
              <a:t>would be </a:t>
            </a:r>
            <a:r>
              <a:rPr lang="en-US" dirty="0">
                <a:latin typeface="Consolas" pitchFamily="49" charset="0"/>
                <a:cs typeface="Consolas" pitchFamily="49" charset="0"/>
              </a:rPr>
              <a:t>106</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87780" name="Rectangle 4"/>
          <p:cNvSpPr>
            <a:spLocks noChangeArrowheads="1"/>
          </p:cNvSpPr>
          <p:nvPr/>
        </p:nvSpPr>
        <p:spPr bwMode="auto">
          <a:xfrm>
            <a:off x="755650" y="2337137"/>
            <a:ext cx="76279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AVG(ManagerID) Avg,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SUM(ManagerID) / COUNT(*) AvgAll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7781" name="Group 5"/>
          <p:cNvGraphicFramePr>
            <a:graphicFrameLocks noGrp="1"/>
          </p:cNvGraphicFramePr>
          <p:nvPr/>
        </p:nvGraphicFramePr>
        <p:xfrm>
          <a:off x="755650" y="3733800"/>
          <a:ext cx="2952750" cy="704088"/>
        </p:xfrm>
        <a:graphic>
          <a:graphicData uri="http://schemas.openxmlformats.org/drawingml/2006/table">
            <a:tbl>
              <a:tblPr/>
              <a:tblGrid>
                <a:gridCol w="1562100"/>
                <a:gridCol w="1390650"/>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108</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106</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3201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z="3600" dirty="0"/>
              <a:t>Group Functions in Nested Queries</a:t>
            </a:r>
            <a:endParaRPr lang="bg-BG" sz="3600" dirty="0"/>
          </a:p>
        </p:txBody>
      </p:sp>
      <p:sp>
        <p:nvSpPr>
          <p:cNvPr id="588803" name="Rectangle 3"/>
          <p:cNvSpPr>
            <a:spLocks noGrp="1" noChangeArrowheads="1"/>
          </p:cNvSpPr>
          <p:nvPr>
            <p:ph idx="1"/>
          </p:nvPr>
        </p:nvSpPr>
        <p:spPr>
          <a:xfrm>
            <a:off x="228600" y="990600"/>
            <a:ext cx="8686800" cy="5638800"/>
          </a:xfrm>
        </p:spPr>
        <p:txBody>
          <a:bodyPr/>
          <a:lstStyle/>
          <a:p>
            <a:pPr>
              <a:spcBef>
                <a:spcPct val="45000"/>
              </a:spcBef>
            </a:pPr>
            <a:r>
              <a:rPr lang="en-US" dirty="0" smtClean="0"/>
              <a:t>Find </a:t>
            </a:r>
            <a:r>
              <a:rPr lang="en-US" dirty="0"/>
              <a:t>the earliest hired </a:t>
            </a:r>
            <a:r>
              <a:rPr lang="en-US" dirty="0" smtClean="0"/>
              <a:t>employee for each department</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88804" name="Rectangle 4"/>
          <p:cNvSpPr>
            <a:spLocks noChangeArrowheads="1"/>
          </p:cNvSpPr>
          <p:nvPr/>
        </p:nvSpPr>
        <p:spPr bwMode="auto">
          <a:xfrm>
            <a:off x="685801" y="2204136"/>
            <a:ext cx="76946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e.HireDate, d.Name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MIN(HireDate)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 d.DepartmentID)</a:t>
            </a:r>
          </a:p>
        </p:txBody>
      </p:sp>
      <p:graphicFrame>
        <p:nvGraphicFramePr>
          <p:cNvPr id="588805" name="Group 5"/>
          <p:cNvGraphicFramePr>
            <a:graphicFrameLocks noGrp="1"/>
          </p:cNvGraphicFramePr>
          <p:nvPr/>
        </p:nvGraphicFramePr>
        <p:xfrm>
          <a:off x="685800" y="4831905"/>
          <a:ext cx="7694612" cy="1552956"/>
        </p:xfrm>
        <a:graphic>
          <a:graphicData uri="http://schemas.openxmlformats.org/drawingml/2006/table">
            <a:tbl>
              <a:tblPr/>
              <a:tblGrid>
                <a:gridCol w="1657350"/>
                <a:gridCol w="1727200"/>
                <a:gridCol w="2481262"/>
                <a:gridCol w="1828800"/>
              </a:tblGrid>
              <a:tr h="3603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1998-07-31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1999-02-26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1999-12-12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385435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ctrTitle"/>
          </p:nvPr>
        </p:nvSpPr>
        <p:spPr>
          <a:xfrm>
            <a:off x="990600" y="4191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5069680"/>
            <a:ext cx="7162800" cy="1026320"/>
          </a:xfrm>
        </p:spPr>
        <p:txBody>
          <a:bodyPr/>
          <a:lstStyle/>
          <a:p>
            <a:pPr>
              <a:spcBef>
                <a:spcPts val="0"/>
              </a:spcBef>
            </a:pPr>
            <a:r>
              <a:rPr dirty="0" smtClean="0"/>
              <a:t>Group Functions and the</a:t>
            </a:r>
          </a:p>
          <a:p>
            <a:pPr>
              <a:spcBef>
                <a:spcPts val="0"/>
              </a:spcBef>
            </a:pPr>
            <a:r>
              <a:rPr dirty="0" smtClean="0"/>
              <a:t>GROUP BY Statement</a:t>
            </a:r>
            <a:endParaRPr lang="bg-BG" dirty="0"/>
          </a:p>
        </p:txBody>
      </p:sp>
      <p:pic>
        <p:nvPicPr>
          <p:cNvPr id="53250" name="Picture 2" descr="http://chaletkillington.com/images/header_function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881107" y="1225765"/>
            <a:ext cx="4543425" cy="2584235"/>
          </a:xfrm>
          <a:prstGeom prst="rect">
            <a:avLst/>
          </a:prstGeom>
          <a:ln>
            <a:noFill/>
          </a:ln>
          <a:effectLst>
            <a:softEdge rad="112500"/>
          </a:effectLst>
        </p:spPr>
      </p:pic>
      <p:pic>
        <p:nvPicPr>
          <p:cNvPr id="72706" name="Picture 2" descr="http://burtlebackups.com/images/sql-icon.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21211521">
            <a:off x="3931816" y="860068"/>
            <a:ext cx="1526667" cy="1335833"/>
          </a:xfrm>
          <a:prstGeom prst="roundRect">
            <a:avLst/>
          </a:prstGeom>
          <a:ln>
            <a:noFill/>
          </a:ln>
          <a:effectLst>
            <a:softEdge rad="112500"/>
          </a:effectLst>
        </p:spPr>
      </p:pic>
      <p:pic>
        <p:nvPicPr>
          <p:cNvPr id="72708" name="Picture 4" descr="http://www.nsynergy.com/Image/solutions_bi_reporting.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28331" y="1301966"/>
            <a:ext cx="3423013" cy="2503967"/>
          </a:xfrm>
          <a:prstGeom prst="rect">
            <a:avLst/>
          </a:prstGeom>
          <a:ln>
            <a:noFill/>
          </a:ln>
          <a:effectLst>
            <a:softEdge rad="112500"/>
          </a:effectLst>
        </p:spPr>
      </p:pic>
    </p:spTree>
    <p:extLst>
      <p:ext uri="{BB962C8B-B14F-4D97-AF65-F5344CB8AC3E}">
        <p14:creationId xmlns:p14="http://schemas.microsoft.com/office/powerpoint/2010/main" val="4266797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p:txBody>
          <a:bodyPr/>
          <a:lstStyle/>
          <a:p>
            <a:r>
              <a:rPr lang="en-US" dirty="0"/>
              <a:t>Creating Groups of Data</a:t>
            </a:r>
            <a:endParaRPr lang="bg-BG" dirty="0"/>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graphicFrame>
        <p:nvGraphicFramePr>
          <p:cNvPr id="591876" name="Group 4"/>
          <p:cNvGraphicFramePr>
            <a:graphicFrameLocks noGrp="1"/>
          </p:cNvGraphicFramePr>
          <p:nvPr/>
        </p:nvGraphicFramePr>
        <p:xfrm>
          <a:off x="918845" y="1346200"/>
          <a:ext cx="3043555" cy="4981956"/>
        </p:xfrm>
        <a:graphic>
          <a:graphicData uri="http://schemas.openxmlformats.org/drawingml/2006/table">
            <a:tbl>
              <a:tblPr/>
              <a:tblGrid>
                <a:gridCol w="1991043"/>
                <a:gridCol w="1052512"/>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17800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28800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29800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125500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60100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91920" name="Rectangle 48"/>
          <p:cNvSpPr>
            <a:spLocks noChangeArrowheads="1"/>
          </p:cNvSpPr>
          <p:nvPr/>
        </p:nvSpPr>
        <p:spPr bwMode="auto">
          <a:xfrm>
            <a:off x="839470" y="871868"/>
            <a:ext cx="1455527" cy="400752"/>
          </a:xfrm>
          <a:prstGeom prst="rect">
            <a:avLst/>
          </a:prstGeom>
          <a:noFill/>
          <a:ln w="9525">
            <a:noFill/>
            <a:miter lim="800000"/>
            <a:headEnd/>
            <a:tailEnd/>
          </a:ln>
          <a:effectLst/>
        </p:spPr>
        <p:txBody>
          <a:bodyPr wrap="none" lIns="92075" tIns="46038" rIns="92075" bIns="46038">
            <a:spAutoFit/>
          </a:bodyPr>
          <a:lstStyle/>
          <a:p>
            <a:pPr>
              <a:lnSpc>
                <a:spcPct val="100000"/>
              </a:lnSpc>
            </a:pPr>
            <a:r>
              <a:rPr kumimoji="0" lang="en-US" sz="2000" b="1" dirty="0" smtClean="0">
                <a:solidFill>
                  <a:schemeClr val="tx1">
                    <a:lumMod val="20000"/>
                    <a:lumOff val="80000"/>
                  </a:schemeClr>
                </a:solidFill>
                <a:effectLst>
                  <a:outerShdw blurRad="38100" dist="38100" dir="2700000" algn="tl">
                    <a:srgbClr val="000000">
                      <a:alpha val="43137"/>
                    </a:srgbClr>
                  </a:outerShdw>
                </a:effectLst>
                <a:latin typeface="Consolas" pitchFamily="49" charset="0"/>
              </a:rPr>
              <a:t>Employees</a:t>
            </a:r>
            <a:endParaRPr kumimoji="0" lang="en-US" sz="2000" b="1" dirty="0">
              <a:solidFill>
                <a:schemeClr val="tx1">
                  <a:lumMod val="20000"/>
                  <a:lumOff val="80000"/>
                </a:schemeClr>
              </a:solidFill>
              <a:effectLst>
                <a:outerShdw blurRad="38100" dist="38100" dir="2700000" algn="tl">
                  <a:srgbClr val="000000">
                    <a:alpha val="43137"/>
                  </a:srgbClr>
                </a:outerShdw>
              </a:effectLst>
              <a:latin typeface="Consolas" pitchFamily="49" charset="0"/>
            </a:endParaRPr>
          </a:p>
        </p:txBody>
      </p:sp>
      <p:graphicFrame>
        <p:nvGraphicFramePr>
          <p:cNvPr id="591927" name="Group 55"/>
          <p:cNvGraphicFramePr>
            <a:graphicFrameLocks noGrp="1"/>
          </p:cNvGraphicFramePr>
          <p:nvPr/>
        </p:nvGraphicFramePr>
        <p:xfrm>
          <a:off x="5662613" y="3089755"/>
          <a:ext cx="2414587" cy="2252472"/>
        </p:xfrm>
        <a:graphic>
          <a:graphicData uri="http://schemas.openxmlformats.org/drawingml/2006/table">
            <a:tbl>
              <a:tblPr/>
              <a:tblGrid>
                <a:gridCol w="1271587"/>
                <a:gridCol w="1143000"/>
              </a:tblGrid>
              <a:tr h="3508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SUM (Salary)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14" name="Picture 6" descr="http://www.iconarchive.com/icons/dryicons/aesthetica-2/128/database-process-icon.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0" y="3200400"/>
            <a:ext cx="838200" cy="838200"/>
          </a:xfrm>
          <a:prstGeom prst="rect">
            <a:avLst/>
          </a:prstGeom>
          <a:noFill/>
        </p:spPr>
      </p:pic>
      <p:sp>
        <p:nvSpPr>
          <p:cNvPr id="15" name="Freeform 5"/>
          <p:cNvSpPr>
            <a:spLocks/>
          </p:cNvSpPr>
          <p:nvPr/>
        </p:nvSpPr>
        <p:spPr bwMode="auto">
          <a:xfrm>
            <a:off x="3962400" y="1741966"/>
            <a:ext cx="1700293" cy="4584406"/>
          </a:xfrm>
          <a:custGeom>
            <a:avLst/>
            <a:gdLst>
              <a:gd name="connsiteX0" fmla="*/ 0 w 9993"/>
              <a:gd name="connsiteY0" fmla="*/ 9996 h 9996"/>
              <a:gd name="connsiteX1" fmla="*/ 0 w 9993"/>
              <a:gd name="connsiteY1" fmla="*/ 0 h 9996"/>
              <a:gd name="connsiteX2" fmla="*/ 9746 w 9993"/>
              <a:gd name="connsiteY2" fmla="*/ 2890 h 9996"/>
              <a:gd name="connsiteX3" fmla="*/ 9993 w 9993"/>
              <a:gd name="connsiteY3" fmla="*/ 6693 h 9996"/>
              <a:gd name="connsiteX4" fmla="*/ 0 w 9993"/>
              <a:gd name="connsiteY4" fmla="*/ 9996 h 9996"/>
              <a:gd name="connsiteX0" fmla="*/ 0 w 10000"/>
              <a:gd name="connsiteY0" fmla="*/ 10000 h 10000"/>
              <a:gd name="connsiteX1" fmla="*/ 0 w 10000"/>
              <a:gd name="connsiteY1" fmla="*/ 0 h 10000"/>
              <a:gd name="connsiteX2" fmla="*/ 9749 w 10000"/>
              <a:gd name="connsiteY2" fmla="*/ 2979 h 10000"/>
              <a:gd name="connsiteX3" fmla="*/ 10000 w 10000"/>
              <a:gd name="connsiteY3" fmla="*/ 6696 h 10000"/>
              <a:gd name="connsiteX4" fmla="*/ 0 w 10000"/>
              <a:gd name="connsiteY4" fmla="*/ 10000 h 10000"/>
              <a:gd name="connsiteX0" fmla="*/ 0 w 10000"/>
              <a:gd name="connsiteY0" fmla="*/ 10000 h 10000"/>
              <a:gd name="connsiteX1" fmla="*/ 0 w 10000"/>
              <a:gd name="connsiteY1" fmla="*/ 0 h 10000"/>
              <a:gd name="connsiteX2" fmla="*/ 9915 w 10000"/>
              <a:gd name="connsiteY2" fmla="*/ 2927 h 10000"/>
              <a:gd name="connsiteX3" fmla="*/ 10000 w 10000"/>
              <a:gd name="connsiteY3" fmla="*/ 6696 h 10000"/>
              <a:gd name="connsiteX4" fmla="*/ 0 w 10000"/>
              <a:gd name="connsiteY4" fmla="*/ 10000 h 10000"/>
              <a:gd name="connsiteX0" fmla="*/ 0 w 9997"/>
              <a:gd name="connsiteY0" fmla="*/ 10000 h 10000"/>
              <a:gd name="connsiteX1" fmla="*/ 0 w 9997"/>
              <a:gd name="connsiteY1" fmla="*/ 0 h 10000"/>
              <a:gd name="connsiteX2" fmla="*/ 9915 w 9997"/>
              <a:gd name="connsiteY2" fmla="*/ 2927 h 10000"/>
              <a:gd name="connsiteX3" fmla="*/ 9917 w 9997"/>
              <a:gd name="connsiteY3" fmla="*/ 7824 h 10000"/>
              <a:gd name="connsiteX4" fmla="*/ 0 w 9997"/>
              <a:gd name="connsiteY4" fmla="*/ 10000 h 10000"/>
              <a:gd name="connsiteX0" fmla="*/ 0 w 10000"/>
              <a:gd name="connsiteY0" fmla="*/ 10000 h 10000"/>
              <a:gd name="connsiteX1" fmla="*/ 0 w 10000"/>
              <a:gd name="connsiteY1" fmla="*/ 0 h 10000"/>
              <a:gd name="connsiteX2" fmla="*/ 9918 w 10000"/>
              <a:gd name="connsiteY2" fmla="*/ 2927 h 10000"/>
              <a:gd name="connsiteX3" fmla="*/ 9837 w 10000"/>
              <a:gd name="connsiteY3" fmla="*/ 7824 h 10000"/>
              <a:gd name="connsiteX4" fmla="*/ 0 w 10000"/>
              <a:gd name="connsiteY4" fmla="*/ 10000 h 10000"/>
              <a:gd name="connsiteX0" fmla="*/ 0 w 9918"/>
              <a:gd name="connsiteY0" fmla="*/ 10000 h 10000"/>
              <a:gd name="connsiteX1" fmla="*/ 0 w 9918"/>
              <a:gd name="connsiteY1" fmla="*/ 0 h 10000"/>
              <a:gd name="connsiteX2" fmla="*/ 9918 w 9918"/>
              <a:gd name="connsiteY2" fmla="*/ 2927 h 10000"/>
              <a:gd name="connsiteX3" fmla="*/ 0 w 9918"/>
              <a:gd name="connsiteY3" fmla="*/ 10000 h 10000"/>
              <a:gd name="connsiteX0" fmla="*/ 0 w 10936"/>
              <a:gd name="connsiteY0" fmla="*/ 10000 h 10000"/>
              <a:gd name="connsiteX1" fmla="*/ 0 w 10936"/>
              <a:gd name="connsiteY1" fmla="*/ 0 h 10000"/>
              <a:gd name="connsiteX2" fmla="*/ 10000 w 10936"/>
              <a:gd name="connsiteY2" fmla="*/ 2927 h 10000"/>
              <a:gd name="connsiteX3" fmla="*/ 5615 w 10936"/>
              <a:gd name="connsiteY3" fmla="*/ 6641 h 10000"/>
              <a:gd name="connsiteX4" fmla="*/ 0 w 10936"/>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9833 w 10000"/>
              <a:gd name="connsiteY3" fmla="*/ 7779 h 10000"/>
              <a:gd name="connsiteX4" fmla="*/ 0 w 10000"/>
              <a:gd name="connsiteY4" fmla="*/ 10000 h 10000"/>
              <a:gd name="connsiteX0" fmla="*/ 0 w 9889"/>
              <a:gd name="connsiteY0" fmla="*/ 10000 h 10000"/>
              <a:gd name="connsiteX1" fmla="*/ 0 w 9889"/>
              <a:gd name="connsiteY1" fmla="*/ 0 h 10000"/>
              <a:gd name="connsiteX2" fmla="*/ 9833 w 9889"/>
              <a:gd name="connsiteY2" fmla="*/ 2814 h 10000"/>
              <a:gd name="connsiteX3" fmla="*/ 9833 w 9889"/>
              <a:gd name="connsiteY3" fmla="*/ 7779 h 10000"/>
              <a:gd name="connsiteX4" fmla="*/ 0 w 9889"/>
              <a:gd name="connsiteY4" fmla="*/ 10000 h 10000"/>
              <a:gd name="connsiteX0" fmla="*/ 0 w 10000"/>
              <a:gd name="connsiteY0" fmla="*/ 10000 h 10000"/>
              <a:gd name="connsiteX1" fmla="*/ 0 w 10000"/>
              <a:gd name="connsiteY1" fmla="*/ 0 h 10000"/>
              <a:gd name="connsiteX2" fmla="*/ 9943 w 10000"/>
              <a:gd name="connsiteY2" fmla="*/ 2814 h 10000"/>
              <a:gd name="connsiteX3" fmla="*/ 9943 w 10000"/>
              <a:gd name="connsiteY3" fmla="*/ 7779 h 10000"/>
              <a:gd name="connsiteX4" fmla="*/ 0 w 10000"/>
              <a:gd name="connsiteY4" fmla="*/ 10000 h 10000"/>
              <a:gd name="connsiteX0" fmla="*/ 0 w 10000"/>
              <a:gd name="connsiteY0" fmla="*/ 10000 h 10000"/>
              <a:gd name="connsiteX1" fmla="*/ 0 w 10000"/>
              <a:gd name="connsiteY1" fmla="*/ 0 h 10000"/>
              <a:gd name="connsiteX2" fmla="*/ 9943 w 10000"/>
              <a:gd name="connsiteY2" fmla="*/ 2979 h 10000"/>
              <a:gd name="connsiteX3" fmla="*/ 9943 w 10000"/>
              <a:gd name="connsiteY3" fmla="*/ 7779 h 10000"/>
              <a:gd name="connsiteX4" fmla="*/ 0 w 10000"/>
              <a:gd name="connsiteY4" fmla="*/ 10000 h 10000"/>
              <a:gd name="connsiteX0" fmla="*/ 0 w 10084"/>
              <a:gd name="connsiteY0" fmla="*/ 10000 h 10000"/>
              <a:gd name="connsiteX1" fmla="*/ 0 w 10084"/>
              <a:gd name="connsiteY1" fmla="*/ 0 h 10000"/>
              <a:gd name="connsiteX2" fmla="*/ 10084 w 10084"/>
              <a:gd name="connsiteY2" fmla="*/ 2917 h 10000"/>
              <a:gd name="connsiteX3" fmla="*/ 9943 w 10084"/>
              <a:gd name="connsiteY3" fmla="*/ 7779 h 10000"/>
              <a:gd name="connsiteX4" fmla="*/ 0 w 10084"/>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31 h 10000"/>
              <a:gd name="connsiteX4" fmla="*/ 0 w 10085"/>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73 h 10000"/>
              <a:gd name="connsiteX4" fmla="*/ 0 w 1008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5" h="10000">
                <a:moveTo>
                  <a:pt x="0" y="10000"/>
                </a:moveTo>
                <a:lnTo>
                  <a:pt x="0" y="0"/>
                </a:lnTo>
                <a:lnTo>
                  <a:pt x="10084" y="2917"/>
                </a:lnTo>
                <a:cubicBezTo>
                  <a:pt x="10028" y="4534"/>
                  <a:pt x="10085" y="6256"/>
                  <a:pt x="10028" y="7873"/>
                </a:cubicBezTo>
                <a:lnTo>
                  <a:pt x="0" y="10000"/>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1921" name="AutoShape 49"/>
          <p:cNvSpPr>
            <a:spLocks/>
          </p:cNvSpPr>
          <p:nvPr/>
        </p:nvSpPr>
        <p:spPr bwMode="auto">
          <a:xfrm>
            <a:off x="3986848" y="1771650"/>
            <a:ext cx="263525" cy="1879599"/>
          </a:xfrm>
          <a:prstGeom prst="rightBrace">
            <a:avLst>
              <a:gd name="adj1" fmla="val 52811"/>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2" name="Text Box 50"/>
          <p:cNvSpPr txBox="1">
            <a:spLocks noChangeArrowheads="1"/>
          </p:cNvSpPr>
          <p:nvPr/>
        </p:nvSpPr>
        <p:spPr bwMode="auto">
          <a:xfrm>
            <a:off x="4274658" y="2525233"/>
            <a:ext cx="759182"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72000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3" name="AutoShape 51"/>
          <p:cNvSpPr>
            <a:spLocks/>
          </p:cNvSpPr>
          <p:nvPr/>
        </p:nvSpPr>
        <p:spPr bwMode="auto">
          <a:xfrm>
            <a:off x="3985578" y="3684892"/>
            <a:ext cx="258762" cy="1481468"/>
          </a:xfrm>
          <a:prstGeom prst="rightBrace">
            <a:avLst>
              <a:gd name="adj1" fmla="val 43312"/>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4" name="Text Box 52"/>
          <p:cNvSpPr txBox="1">
            <a:spLocks noChangeArrowheads="1"/>
          </p:cNvSpPr>
          <p:nvPr/>
        </p:nvSpPr>
        <p:spPr bwMode="auto">
          <a:xfrm>
            <a:off x="4267200" y="4267200"/>
            <a:ext cx="90922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108600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5" name="AutoShape 53"/>
          <p:cNvSpPr>
            <a:spLocks/>
          </p:cNvSpPr>
          <p:nvPr/>
        </p:nvSpPr>
        <p:spPr bwMode="auto">
          <a:xfrm>
            <a:off x="3982403" y="5204461"/>
            <a:ext cx="261937" cy="739140"/>
          </a:xfrm>
          <a:prstGeom prst="rightBrace">
            <a:avLst>
              <a:gd name="adj1" fmla="val 19747"/>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6" name="Text Box 54"/>
          <p:cNvSpPr txBox="1">
            <a:spLocks noChangeArrowheads="1"/>
          </p:cNvSpPr>
          <p:nvPr/>
        </p:nvSpPr>
        <p:spPr bwMode="auto">
          <a:xfrm>
            <a:off x="4252913" y="5410200"/>
            <a:ext cx="90281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185600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282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dirty="0"/>
              <a:t>The GROUP BY Statement</a:t>
            </a:r>
            <a:endParaRPr lang="bg-BG" dirty="0"/>
          </a:p>
        </p:txBody>
      </p:sp>
      <p:sp>
        <p:nvSpPr>
          <p:cNvPr id="592899" name="Rectangle 3"/>
          <p:cNvSpPr>
            <a:spLocks noGrp="1" noChangeArrowheads="1"/>
          </p:cNvSpPr>
          <p:nvPr>
            <p:ph idx="1"/>
          </p:nvPr>
        </p:nvSpPr>
        <p:spPr/>
        <p:txBody>
          <a:bodyPr/>
          <a:lstStyle/>
          <a:p>
            <a:pPr>
              <a:spcBef>
                <a:spcPct val="50000"/>
              </a:spcBef>
            </a:pPr>
            <a:r>
              <a:rPr lang="en-US" sz="3000" dirty="0"/>
              <a:t>We can divide rows in a table into smaller groups by using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clause</a:t>
            </a:r>
          </a:p>
          <a:p>
            <a:pPr>
              <a:spcBef>
                <a:spcPts val="1200"/>
              </a:spcBef>
            </a:pPr>
            <a:r>
              <a:rPr lang="en-US" sz="3000" dirty="0"/>
              <a:t>The </a:t>
            </a:r>
            <a:r>
              <a:rPr lang="en-US" sz="3000" dirty="0" smtClean="0">
                <a:solidFill>
                  <a:schemeClr val="accent5">
                    <a:lumMod val="20000"/>
                    <a:lumOff val="80000"/>
                  </a:schemeClr>
                </a:solidFill>
                <a:latin typeface="Consolas" pitchFamily="49" charset="0"/>
                <a:cs typeface="Consolas" pitchFamily="49" charset="0"/>
              </a:rPr>
              <a:t>SELECT</a:t>
            </a:r>
            <a:r>
              <a:rPr lang="en-US" sz="3000" dirty="0" smtClean="0"/>
              <a:t> + </a:t>
            </a:r>
            <a:r>
              <a:rPr lang="en-US" sz="3000" dirty="0" smtClean="0">
                <a:solidFill>
                  <a:schemeClr val="accent5">
                    <a:lumMod val="20000"/>
                    <a:lumOff val="80000"/>
                  </a:schemeClr>
                </a:solidFill>
                <a:latin typeface="Consolas" pitchFamily="49" charset="0"/>
                <a:cs typeface="Consolas" pitchFamily="49" charset="0"/>
              </a:rPr>
              <a:t>GROUP</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BY</a:t>
            </a:r>
            <a:r>
              <a:rPr lang="en-US" sz="3000" dirty="0" smtClean="0"/>
              <a:t> syntax</a:t>
            </a:r>
            <a:r>
              <a:rPr lang="en-US" sz="3000" dirty="0"/>
              <a:t>:</a:t>
            </a:r>
          </a:p>
          <a:p>
            <a:pPr>
              <a:spcBef>
                <a:spcPct val="50000"/>
              </a:spcBef>
            </a:pPr>
            <a:endParaRPr lang="en-US" sz="3000" dirty="0"/>
          </a:p>
          <a:p>
            <a:pPr>
              <a:spcBef>
                <a:spcPct val="50000"/>
              </a:spcBef>
            </a:pPr>
            <a:endParaRPr lang="en-US" sz="3000" dirty="0"/>
          </a:p>
          <a:p>
            <a:pPr>
              <a:spcBef>
                <a:spcPct val="50000"/>
              </a:spcBef>
            </a:pPr>
            <a:endParaRPr lang="en-US" sz="3000" dirty="0"/>
          </a:p>
          <a:p>
            <a:pPr>
              <a:spcBef>
                <a:spcPts val="1200"/>
              </a:spcBef>
            </a:pPr>
            <a:r>
              <a:rPr lang="en-US" sz="3000" dirty="0"/>
              <a:t>The </a:t>
            </a:r>
            <a:r>
              <a:rPr lang="en-US" sz="3000" noProof="1">
                <a:solidFill>
                  <a:schemeClr val="accent5">
                    <a:lumMod val="20000"/>
                    <a:lumOff val="80000"/>
                  </a:schemeClr>
                </a:solidFill>
                <a:latin typeface="Consolas" pitchFamily="49" charset="0"/>
              </a:rPr>
              <a:t>&lt;group_by_expression&gt;</a:t>
            </a:r>
            <a:r>
              <a:rPr lang="en-US" sz="3000" dirty="0"/>
              <a:t> is a list of columns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92900" name="Rectangle 4"/>
          <p:cNvSpPr>
            <a:spLocks noChangeArrowheads="1"/>
          </p:cNvSpPr>
          <p:nvPr/>
        </p:nvSpPr>
        <p:spPr bwMode="auto">
          <a:xfrm>
            <a:off x="827088" y="3048000"/>
            <a:ext cx="7489825" cy="20755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&lt;columns&gt;, &lt;group_function(column)&gt;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&lt;table&gt;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&lt;condition&gt;]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&lt;group_by_expression&gt; ]</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[HAVING   &lt;filtering_expression&gt;]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&lt;columns&gt;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21554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The GROUP BY </a:t>
            </a:r>
            <a:r>
              <a:rPr lang="en-US" dirty="0" smtClean="0"/>
              <a:t>Statement (2)</a:t>
            </a:r>
            <a:endParaRPr lang="bg-BG" dirty="0"/>
          </a:p>
        </p:txBody>
      </p:sp>
      <p:sp>
        <p:nvSpPr>
          <p:cNvPr id="593923" name="Rectangle 3"/>
          <p:cNvSpPr>
            <a:spLocks noGrp="1" noChangeArrowheads="1"/>
          </p:cNvSpPr>
          <p:nvPr>
            <p:ph idx="1"/>
          </p:nvPr>
        </p:nvSpPr>
        <p:spPr/>
        <p:txBody>
          <a:bodyPr/>
          <a:lstStyle/>
          <a:p>
            <a:pPr>
              <a:lnSpc>
                <a:spcPct val="100000"/>
              </a:lnSpc>
              <a:spcBef>
                <a:spcPct val="45000"/>
              </a:spcBef>
            </a:pPr>
            <a:r>
              <a:rPr lang="en-US" dirty="0"/>
              <a:t>Example of grouping data:</a:t>
            </a:r>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a:lnSpc>
                <a:spcPct val="100000"/>
              </a:lnSpc>
              <a:spcBef>
                <a:spcPts val="1200"/>
              </a:spcBef>
            </a:pPr>
            <a:r>
              <a:rPr lang="en-US" dirty="0"/>
              <a:t>The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column </a:t>
            </a:r>
            <a:r>
              <a:rPr lang="en-US" dirty="0" smtClean="0"/>
              <a:t>is not necessary needed to </a:t>
            </a:r>
            <a:r>
              <a:rPr lang="en-US" dirty="0"/>
              <a:t>be in the </a:t>
            </a:r>
            <a:r>
              <a:rPr lang="en-US" dirty="0">
                <a:solidFill>
                  <a:schemeClr val="accent5">
                    <a:lumMod val="20000"/>
                    <a:lumOff val="80000"/>
                  </a:schemeClr>
                </a:solidFill>
                <a:latin typeface="Consolas" pitchFamily="49" charset="0"/>
              </a:rPr>
              <a:t>SELECT</a:t>
            </a:r>
            <a:r>
              <a:rPr lang="en-US" dirty="0"/>
              <a:t> list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93924" name="Rectangle 4"/>
          <p:cNvSpPr>
            <a:spLocks noChangeArrowheads="1"/>
          </p:cNvSpPr>
          <p:nvPr/>
        </p:nvSpPr>
        <p:spPr bwMode="auto">
          <a:xfrm>
            <a:off x="755650" y="19050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SUM(Salary) as SalariesCost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graphicFrame>
        <p:nvGraphicFramePr>
          <p:cNvPr id="593925" name="Group 5"/>
          <p:cNvGraphicFramePr>
            <a:graphicFrameLocks noGrp="1"/>
          </p:cNvGraphicFramePr>
          <p:nvPr/>
        </p:nvGraphicFramePr>
        <p:xfrm>
          <a:off x="755650" y="3323844"/>
          <a:ext cx="4537075" cy="1933956"/>
        </p:xfrm>
        <a:graphic>
          <a:graphicData uri="http://schemas.openxmlformats.org/drawingml/2006/table">
            <a:tbl>
              <a:tblPr/>
              <a:tblGrid>
                <a:gridCol w="2520950"/>
                <a:gridCol w="2016125"/>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SalariesCost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23921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iconarchive.com/icons/dryicons/aesthetica-2/128/database-process-icon.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468184" y="3321050"/>
            <a:ext cx="533400" cy="533400"/>
          </a:xfrm>
          <a:prstGeom prst="rect">
            <a:avLst/>
          </a:prstGeom>
          <a:noFill/>
        </p:spPr>
      </p:pic>
      <p:sp>
        <p:nvSpPr>
          <p:cNvPr id="594946" name="Rectangle 2"/>
          <p:cNvSpPr>
            <a:spLocks noGrp="1" noChangeArrowheads="1"/>
          </p:cNvSpPr>
          <p:nvPr>
            <p:ph type="title"/>
          </p:nvPr>
        </p:nvSpPr>
        <p:spPr/>
        <p:txBody>
          <a:bodyPr/>
          <a:lstStyle/>
          <a:p>
            <a:r>
              <a:rPr lang="en-US" dirty="0"/>
              <a:t>Grouping by Several Columns</a:t>
            </a:r>
            <a:endParaRPr lang="bg-BG" dirty="0"/>
          </a:p>
        </p:txBody>
      </p:sp>
      <p:sp>
        <p:nvSpPr>
          <p:cNvPr id="1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94947" name="Freeform 3"/>
          <p:cNvSpPr>
            <a:spLocks/>
          </p:cNvSpPr>
          <p:nvPr/>
        </p:nvSpPr>
        <p:spPr bwMode="auto">
          <a:xfrm>
            <a:off x="3963839" y="1219199"/>
            <a:ext cx="1207128" cy="5160335"/>
          </a:xfrm>
          <a:custGeom>
            <a:avLst/>
            <a:gdLst/>
            <a:ahLst/>
            <a:cxnLst>
              <a:cxn ang="0">
                <a:pos x="0" y="3238"/>
              </a:cxn>
              <a:cxn ang="0">
                <a:pos x="0" y="0"/>
              </a:cxn>
              <a:cxn ang="0">
                <a:pos x="966" y="550"/>
              </a:cxn>
              <a:cxn ang="0">
                <a:pos x="966" y="2827"/>
              </a:cxn>
              <a:cxn ang="0">
                <a:pos x="0" y="3238"/>
              </a:cxn>
            </a:cxnLst>
            <a:rect l="0" t="0" r="r" b="b"/>
            <a:pathLst>
              <a:path w="966" h="3238">
                <a:moveTo>
                  <a:pt x="0" y="3238"/>
                </a:moveTo>
                <a:lnTo>
                  <a:pt x="0" y="0"/>
                </a:lnTo>
                <a:lnTo>
                  <a:pt x="966" y="550"/>
                </a:lnTo>
                <a:lnTo>
                  <a:pt x="966" y="2827"/>
                </a:lnTo>
                <a:lnTo>
                  <a:pt x="0" y="3238"/>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4994" name="AutoShape 50"/>
          <p:cNvSpPr>
            <a:spLocks/>
          </p:cNvSpPr>
          <p:nvPr/>
        </p:nvSpPr>
        <p:spPr bwMode="auto">
          <a:xfrm>
            <a:off x="4007809" y="1849438"/>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4995" name="Text Box 51"/>
          <p:cNvSpPr txBox="1">
            <a:spLocks noChangeArrowheads="1"/>
          </p:cNvSpPr>
          <p:nvPr/>
        </p:nvSpPr>
        <p:spPr bwMode="auto">
          <a:xfrm>
            <a:off x="4218947" y="1905000"/>
            <a:ext cx="77296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39700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6" name="Text Box 52"/>
          <p:cNvSpPr txBox="1">
            <a:spLocks noChangeArrowheads="1"/>
          </p:cNvSpPr>
          <p:nvPr/>
        </p:nvSpPr>
        <p:spPr bwMode="auto">
          <a:xfrm>
            <a:off x="4218947" y="3961772"/>
            <a:ext cx="76495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77000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7" name="Text Box 53"/>
          <p:cNvSpPr txBox="1">
            <a:spLocks noChangeArrowheads="1"/>
          </p:cNvSpPr>
          <p:nvPr/>
        </p:nvSpPr>
        <p:spPr bwMode="auto">
          <a:xfrm>
            <a:off x="4218947" y="4884109"/>
            <a:ext cx="777777"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52800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2" name="AutoShape 88"/>
          <p:cNvSpPr>
            <a:spLocks/>
          </p:cNvSpPr>
          <p:nvPr/>
        </p:nvSpPr>
        <p:spPr bwMode="auto">
          <a:xfrm>
            <a:off x="4023684" y="2427288"/>
            <a:ext cx="195263" cy="1109662"/>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3" name="AutoShape 89"/>
          <p:cNvSpPr>
            <a:spLocks/>
          </p:cNvSpPr>
          <p:nvPr/>
        </p:nvSpPr>
        <p:spPr bwMode="auto">
          <a:xfrm>
            <a:off x="4023684" y="3594100"/>
            <a:ext cx="195263" cy="1109663"/>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4" name="AutoShape 90"/>
          <p:cNvSpPr>
            <a:spLocks/>
          </p:cNvSpPr>
          <p:nvPr/>
        </p:nvSpPr>
        <p:spPr bwMode="auto">
          <a:xfrm flipV="1">
            <a:off x="4015747" y="4789488"/>
            <a:ext cx="203200" cy="574675"/>
          </a:xfrm>
          <a:prstGeom prst="rightBrace">
            <a:avLst>
              <a:gd name="adj1" fmla="val 2356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5" name="AutoShape 91"/>
          <p:cNvSpPr>
            <a:spLocks/>
          </p:cNvSpPr>
          <p:nvPr/>
        </p:nvSpPr>
        <p:spPr bwMode="auto">
          <a:xfrm>
            <a:off x="4007809" y="5467350"/>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6" name="Text Box 92"/>
          <p:cNvSpPr txBox="1">
            <a:spLocks noChangeArrowheads="1"/>
          </p:cNvSpPr>
          <p:nvPr/>
        </p:nvSpPr>
        <p:spPr bwMode="auto">
          <a:xfrm>
            <a:off x="4218947" y="2816225"/>
            <a:ext cx="76508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65000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7" name="Text Box 93"/>
          <p:cNvSpPr txBox="1">
            <a:spLocks noChangeArrowheads="1"/>
          </p:cNvSpPr>
          <p:nvPr/>
        </p:nvSpPr>
        <p:spPr bwMode="auto">
          <a:xfrm>
            <a:off x="4218947" y="5507666"/>
            <a:ext cx="76815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43300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graphicFrame>
        <p:nvGraphicFramePr>
          <p:cNvPr id="594948" name="Group 4"/>
          <p:cNvGraphicFramePr>
            <a:graphicFrameLocks noGrp="1"/>
          </p:cNvGraphicFramePr>
          <p:nvPr/>
        </p:nvGraphicFramePr>
        <p:xfrm>
          <a:off x="641499" y="1227138"/>
          <a:ext cx="3331534" cy="5158620"/>
        </p:xfrm>
        <a:graphic>
          <a:graphicData uri="http://schemas.openxmlformats.org/drawingml/2006/table">
            <a:tbl>
              <a:tblPr/>
              <a:tblGrid>
                <a:gridCol w="969334"/>
                <a:gridCol w="1524000"/>
                <a:gridCol w="8382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94998" name="Group 54"/>
          <p:cNvGraphicFramePr>
            <a:graphicFrameLocks noGrp="1"/>
          </p:cNvGraphicFramePr>
          <p:nvPr/>
        </p:nvGraphicFramePr>
        <p:xfrm>
          <a:off x="5170967" y="2097088"/>
          <a:ext cx="3251517" cy="3635248"/>
        </p:xfrm>
        <a:graphic>
          <a:graphicData uri="http://schemas.openxmlformats.org/drawingml/2006/table">
            <a:tbl>
              <a:tblPr/>
              <a:tblGrid>
                <a:gridCol w="940428"/>
                <a:gridCol w="1496384"/>
                <a:gridCol w="814705"/>
              </a:tblGrid>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65000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77000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52800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434403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a:t>
            </a:r>
            <a:endParaRPr lang="bg-BG" dirty="0"/>
          </a:p>
        </p:txBody>
      </p:sp>
      <p:sp>
        <p:nvSpPr>
          <p:cNvPr id="463875" name="Rectangle 3"/>
          <p:cNvSpPr>
            <a:spLocks noGrp="1" noChangeArrowheads="1"/>
          </p:cNvSpPr>
          <p:nvPr>
            <p:ph idx="1"/>
          </p:nvPr>
        </p:nvSpPr>
        <p:spPr/>
        <p:txBody>
          <a:bodyPr/>
          <a:lstStyle/>
          <a:p>
            <a:pPr marL="542925" indent="-542925">
              <a:buFont typeface="+mj-lt"/>
              <a:buAutoNum type="arabicPeriod"/>
              <a:tabLst/>
            </a:pPr>
            <a:r>
              <a:rPr lang="en-US" dirty="0"/>
              <a:t>Nested SELECT Statements</a:t>
            </a:r>
          </a:p>
          <a:p>
            <a:pPr marL="542925" indent="-542925">
              <a:buFontTx/>
              <a:buAutoNum type="arabicPeriod"/>
              <a:tabLst/>
            </a:pPr>
            <a:r>
              <a:rPr lang="en-US" dirty="0"/>
              <a:t>Aggregating Data</a:t>
            </a:r>
          </a:p>
          <a:p>
            <a:pPr marL="722313" lvl="1" indent="349250">
              <a:spcBef>
                <a:spcPct val="35000"/>
              </a:spcBef>
            </a:pPr>
            <a:r>
              <a:rPr lang="en-US" dirty="0"/>
              <a:t>Group Functions and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542925" indent="-542925">
              <a:buFontTx/>
              <a:buAutoNum type="arabicPeriod"/>
              <a:tabLst/>
            </a:pPr>
            <a:r>
              <a:rPr lang="en-US" dirty="0"/>
              <a:t>Microsoft SQL Server Functions</a:t>
            </a:r>
          </a:p>
          <a:p>
            <a:pPr marL="542925" indent="-542925">
              <a:buFontTx/>
              <a:buAutoNum type="arabicPeriod"/>
              <a:tabLst/>
            </a:pPr>
            <a:r>
              <a:rPr lang="en-US" dirty="0"/>
              <a:t>SQL Server Data Types</a:t>
            </a:r>
          </a:p>
          <a:p>
            <a:pPr marL="542925" indent="-542925">
              <a:buFontTx/>
              <a:buAutoNum type="arabicPeriod"/>
              <a:tabLst/>
            </a:pPr>
            <a:r>
              <a:rPr lang="en-US" dirty="0"/>
              <a:t>Data Definition Language (DDL)</a:t>
            </a:r>
          </a:p>
          <a:p>
            <a:pPr marL="542925" indent="-542925">
              <a:buFontTx/>
              <a:buAutoNum type="arabicPeriod"/>
              <a:tabLst/>
            </a:pPr>
            <a:r>
              <a:rPr lang="en-US" dirty="0"/>
              <a:t>Creating Tables in MS SQL Server</a:t>
            </a:r>
          </a:p>
          <a:p>
            <a:pPr marL="542925" indent="-542925">
              <a:buFontTx/>
              <a:buAutoNum type="arabicPeriod"/>
              <a:tabLst/>
            </a:pPr>
            <a:r>
              <a:rPr lang="en-US" dirty="0"/>
              <a:t>Naming Conventions</a:t>
            </a:r>
            <a:endParaRPr lang="en-US" dirty="0">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5" descr="http://www.iconspedia.com/uploads/1160917852.png"/>
          <p:cNvPicPr>
            <a:picLocks noChangeAspect="1" noChangeArrowheads="1"/>
          </p:cNvPicPr>
          <p:nvPr/>
        </p:nvPicPr>
        <p:blipFill>
          <a:blip r:embed="rId3" cstate="screen">
            <a:lum bright="-20000"/>
            <a:extLst>
              <a:ext uri="{28A0092B-C50C-407E-A947-70E740481C1C}">
                <a14:useLocalDpi xmlns:a14="http://schemas.microsoft.com/office/drawing/2010/main" val="0"/>
              </a:ext>
            </a:extLst>
          </a:blip>
          <a:srcRect/>
          <a:stretch>
            <a:fillRect/>
          </a:stretch>
        </p:blipFill>
        <p:spPr bwMode="auto">
          <a:xfrm rot="16890928">
            <a:off x="7797353" y="5014421"/>
            <a:ext cx="956040" cy="956040"/>
          </a:xfrm>
          <a:prstGeom prst="rect">
            <a:avLst/>
          </a:prstGeom>
          <a:noFill/>
        </p:spPr>
      </p:pic>
      <p:pic>
        <p:nvPicPr>
          <p:cNvPr id="7" name="Picture 3" descr="C:\Trash\db-diagram.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16845902">
            <a:off x="6221328" y="4221777"/>
            <a:ext cx="2952552" cy="1613316"/>
          </a:xfrm>
          <a:prstGeom prst="rect">
            <a:avLst/>
          </a:prstGeom>
          <a:noFill/>
        </p:spPr>
      </p:pic>
      <p:pic>
        <p:nvPicPr>
          <p:cNvPr id="8" name="Picture 2" descr="http://www.pornosecurity.org/images/SQL_logo.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152618">
            <a:off x="7119874" y="1285137"/>
            <a:ext cx="1530592" cy="1533449"/>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25660289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514600" y="152400"/>
            <a:ext cx="6400800" cy="914400"/>
          </a:xfrm>
        </p:spPr>
        <p:txBody>
          <a:bodyPr/>
          <a:lstStyle/>
          <a:p>
            <a:r>
              <a:rPr lang="en-US" dirty="0"/>
              <a:t>Grouping by Several Columns – Example</a:t>
            </a:r>
            <a:endParaRPr lang="bg-BG" dirty="0"/>
          </a:p>
        </p:txBody>
      </p:sp>
      <p:sp>
        <p:nvSpPr>
          <p:cNvPr id="595971" name="Rectangle 3"/>
          <p:cNvSpPr>
            <a:spLocks noGrp="1" noChangeArrowheads="1"/>
          </p:cNvSpPr>
          <p:nvPr>
            <p:ph idx="1"/>
          </p:nvPr>
        </p:nvSpPr>
        <p:spPr>
          <a:xfrm>
            <a:off x="228600" y="1371600"/>
            <a:ext cx="8686800" cy="5334000"/>
          </a:xfrm>
        </p:spPr>
        <p:txBody>
          <a:bodyPr/>
          <a:lstStyle/>
          <a:p>
            <a:pPr>
              <a:spcBef>
                <a:spcPct val="45000"/>
              </a:spcBef>
            </a:pPr>
            <a:r>
              <a:rPr lang="en-US" dirty="0"/>
              <a:t>Example of grouping data by several columns: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95972" name="Rectangle 4"/>
          <p:cNvSpPr>
            <a:spLocks noChangeArrowheads="1"/>
          </p:cNvSpPr>
          <p:nvPr/>
        </p:nvSpPr>
        <p:spPr bwMode="auto">
          <a:xfrm>
            <a:off x="827088" y="2181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SUM(Salary) as Salaries, COUNT(*) as Count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 JobTitle</a:t>
            </a:r>
          </a:p>
        </p:txBody>
      </p:sp>
      <p:graphicFrame>
        <p:nvGraphicFramePr>
          <p:cNvPr id="595973" name="Group 5"/>
          <p:cNvGraphicFramePr>
            <a:graphicFrameLocks noGrp="1"/>
          </p:cNvGraphicFramePr>
          <p:nvPr/>
        </p:nvGraphicFramePr>
        <p:xfrm>
          <a:off x="827088" y="3962400"/>
          <a:ext cx="7489825" cy="2314956"/>
        </p:xfrm>
        <a:graphic>
          <a:graphicData uri="http://schemas.openxmlformats.org/drawingml/2006/table">
            <a:tbl>
              <a:tblPr/>
              <a:tblGrid>
                <a:gridCol w="1944687"/>
                <a:gridCol w="3024188"/>
                <a:gridCol w="1439862"/>
                <a:gridCol w="10810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JobTitle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Senior 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Supervisor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Technician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1926000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157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518875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dirty="0"/>
              <a:t>Illegal </a:t>
            </a:r>
            <a:r>
              <a:rPr lang="en-US" dirty="0" smtClean="0"/>
              <a:t>Use of Group Functions</a:t>
            </a:r>
            <a:endParaRPr lang="bg-BG" dirty="0"/>
          </a:p>
        </p:txBody>
      </p:sp>
      <p:sp>
        <p:nvSpPr>
          <p:cNvPr id="596995" name="Rectangle 3"/>
          <p:cNvSpPr>
            <a:spLocks noGrp="1" noChangeArrowheads="1"/>
          </p:cNvSpPr>
          <p:nvPr>
            <p:ph idx="1"/>
          </p:nvPr>
        </p:nvSpPr>
        <p:spPr>
          <a:xfrm>
            <a:off x="228600" y="990600"/>
            <a:ext cx="8686800" cy="5715000"/>
          </a:xfrm>
        </p:spPr>
        <p:txBody>
          <a:bodyPr/>
          <a:lstStyle/>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t>
            </a:r>
            <a:r>
              <a:rPr lang="en-US" dirty="0" smtClean="0"/>
              <a:t>illegal:</a:t>
            </a:r>
            <a:endParaRPr lang="en-US" dirty="0"/>
          </a:p>
          <a:p>
            <a:pPr lvl="1">
              <a:spcBef>
                <a:spcPct val="20000"/>
              </a:spcBef>
              <a:buNone/>
            </a:pPr>
            <a:endParaRPr lang="en-US" dirty="0"/>
          </a:p>
          <a:p>
            <a:pPr lvl="1">
              <a:spcBef>
                <a:spcPts val="3000"/>
              </a:spcBef>
            </a:pPr>
            <a:r>
              <a:rPr lang="en-US" dirty="0"/>
              <a:t>Can not combine columns with groups functions unless when using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also illegal</a:t>
            </a:r>
          </a:p>
          <a:p>
            <a:pPr lvl="1">
              <a:spcBef>
                <a:spcPct val="20000"/>
              </a:spcBef>
            </a:pPr>
            <a:endParaRPr lang="en-US" dirty="0"/>
          </a:p>
          <a:p>
            <a:pPr lvl="1">
              <a:spcBef>
                <a:spcPct val="20000"/>
              </a:spcBef>
              <a:buNone/>
            </a:pPr>
            <a:endParaRPr lang="en-US" dirty="0"/>
          </a:p>
          <a:p>
            <a:pPr lvl="1">
              <a:spcBef>
                <a:spcPts val="3000"/>
              </a:spcBef>
            </a:pPr>
            <a:r>
              <a:rPr lang="en-US" dirty="0"/>
              <a:t>Can not use </a:t>
            </a:r>
            <a:r>
              <a:rPr lang="en-US" dirty="0">
                <a:solidFill>
                  <a:schemeClr val="accent5">
                    <a:lumMod val="20000"/>
                    <a:lumOff val="80000"/>
                  </a:schemeClr>
                </a:solidFill>
                <a:latin typeface="Consolas" pitchFamily="49" charset="0"/>
              </a:rPr>
              <a:t>WHERE</a:t>
            </a:r>
            <a:r>
              <a:rPr lang="en-US" dirty="0"/>
              <a:t> for group functions</a:t>
            </a:r>
            <a:endParaRPr lang="bg-BG"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96996" name="Rectangle 4"/>
          <p:cNvSpPr>
            <a:spLocks noChangeArrowheads="1"/>
          </p:cNvSpPr>
          <p:nvPr/>
        </p:nvSpPr>
        <p:spPr bwMode="auto">
          <a:xfrm>
            <a:off x="827088" y="17305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COUNT(LastName)</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96997" name="Rectangle 5"/>
          <p:cNvSpPr>
            <a:spLocks noChangeArrowheads="1"/>
          </p:cNvSpPr>
          <p:nvPr/>
        </p:nvSpPr>
        <p:spPr bwMode="auto">
          <a:xfrm>
            <a:off x="827088" y="4467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 </a:t>
            </a: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&gt; 30</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pic>
        <p:nvPicPr>
          <p:cNvPr id="60418" name="Picture 2" descr="http://www.clker.com/cliparts/a/f/b/2/11949838351652632215bb_stop_.svg.med.png"/>
          <p:cNvPicPr>
            <a:picLocks noChangeAspect="1" noChangeArrowheads="1"/>
          </p:cNvPicPr>
          <p:nvPr/>
        </p:nvPicPr>
        <p:blipFill>
          <a:blip r:embed="rId3" cstate="screen">
            <a:duotone>
              <a:prstClr val="black"/>
              <a:schemeClr val="accent2">
                <a:lumMod val="75000"/>
                <a:tint val="45000"/>
                <a:satMod val="400000"/>
              </a:schemeClr>
            </a:duotone>
            <a:lum bright="20000"/>
            <a:extLst>
              <a:ext uri="{28A0092B-C50C-407E-A947-70E740481C1C}">
                <a14:useLocalDpi xmlns:a14="http://schemas.microsoft.com/office/drawing/2010/main" val="0"/>
              </a:ext>
            </a:extLst>
          </a:blip>
          <a:srcRect/>
          <a:stretch>
            <a:fillRect/>
          </a:stretch>
        </p:blipFill>
        <p:spPr bwMode="auto">
          <a:xfrm>
            <a:off x="7732446" y="1366773"/>
            <a:ext cx="878153" cy="843028"/>
          </a:xfrm>
          <a:prstGeom prst="rect">
            <a:avLst/>
          </a:prstGeom>
          <a:noFill/>
        </p:spPr>
      </p:pic>
      <p:pic>
        <p:nvPicPr>
          <p:cNvPr id="8" name="Picture 2" descr="http://www.clker.com/cliparts/a/f/b/2/11949838351652632215bb_stop_.svg.med.png"/>
          <p:cNvPicPr>
            <a:picLocks noChangeAspect="1" noChangeArrowheads="1"/>
          </p:cNvPicPr>
          <p:nvPr/>
        </p:nvPicPr>
        <p:blipFill>
          <a:blip r:embed="rId3" cstate="screen">
            <a:duotone>
              <a:prstClr val="black"/>
              <a:schemeClr val="accent2">
                <a:lumMod val="75000"/>
                <a:tint val="45000"/>
                <a:satMod val="400000"/>
              </a:schemeClr>
            </a:duotone>
            <a:lum bright="20000"/>
            <a:extLst>
              <a:ext uri="{28A0092B-C50C-407E-A947-70E740481C1C}">
                <a14:useLocalDpi xmlns:a14="http://schemas.microsoft.com/office/drawing/2010/main" val="0"/>
              </a:ext>
            </a:extLst>
          </a:blip>
          <a:srcRect/>
          <a:stretch>
            <a:fillRect/>
          </a:stretch>
        </p:blipFill>
        <p:spPr bwMode="auto">
          <a:xfrm>
            <a:off x="7772400" y="4109972"/>
            <a:ext cx="878153" cy="843028"/>
          </a:xfrm>
          <a:prstGeom prst="rect">
            <a:avLst/>
          </a:prstGeom>
          <a:noFill/>
        </p:spPr>
      </p:pic>
    </p:spTree>
    <p:extLst>
      <p:ext uri="{BB962C8B-B14F-4D97-AF65-F5344CB8AC3E}">
        <p14:creationId xmlns:p14="http://schemas.microsoft.com/office/powerpoint/2010/main" val="147249593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smtClean="0"/>
              <a:t>Restrictions for Grouping</a:t>
            </a:r>
            <a:endParaRPr lang="bg-BG" dirty="0"/>
          </a:p>
        </p:txBody>
      </p:sp>
      <p:sp>
        <p:nvSpPr>
          <p:cNvPr id="598019" name="Rectangle 3"/>
          <p:cNvSpPr>
            <a:spLocks noGrp="1" noChangeArrowheads="1"/>
          </p:cNvSpPr>
          <p:nvPr>
            <p:ph idx="1"/>
          </p:nvPr>
        </p:nvSpPr>
        <p:spPr/>
        <p:txBody>
          <a:bodyPr/>
          <a:lstStyle/>
          <a:p>
            <a:r>
              <a:rPr lang="en-US" sz="3000" dirty="0"/>
              <a:t>When using groups we can select only columns listed in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and grouping functions over the other columns</a:t>
            </a:r>
          </a:p>
          <a:p>
            <a:pPr lvl="1"/>
            <a:endParaRPr lang="en-US" dirty="0"/>
          </a:p>
          <a:p>
            <a:pPr lvl="1">
              <a:buNone/>
            </a:pPr>
            <a:endParaRPr lang="en-US" dirty="0"/>
          </a:p>
          <a:p>
            <a:pPr lvl="1">
              <a:spcBef>
                <a:spcPts val="3600"/>
              </a:spcBef>
            </a:pPr>
            <a:r>
              <a:rPr lang="en-US" sz="2800" dirty="0"/>
              <a:t>Can not select columns not listed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clause</a:t>
            </a:r>
          </a:p>
          <a:p>
            <a:pPr lvl="1"/>
            <a:r>
              <a:rPr lang="en-US" sz="2800" dirty="0" smtClean="0"/>
              <a:t>It is allowed to </a:t>
            </a:r>
            <a:r>
              <a:rPr lang="en-US" sz="2800" dirty="0"/>
              <a:t>apply group functions over the columns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a:t>
            </a:r>
            <a:r>
              <a:rPr lang="en-US" sz="2800" dirty="0" smtClean="0"/>
              <a:t>clause, but has no sense</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98020" name="Rectangle 4"/>
          <p:cNvSpPr>
            <a:spLocks noChangeArrowheads="1"/>
          </p:cNvSpPr>
          <p:nvPr/>
        </p:nvSpPr>
        <p:spPr bwMode="auto">
          <a:xfrm>
            <a:off x="684213" y="2791361"/>
            <a:ext cx="7777162"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SUM(Salary) AS Cost, MIN(HireDate) as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JobTitle</a:t>
            </a:r>
          </a:p>
        </p:txBody>
      </p:sp>
    </p:spTree>
    <p:extLst>
      <p:ext uri="{BB962C8B-B14F-4D97-AF65-F5344CB8AC3E}">
        <p14:creationId xmlns:p14="http://schemas.microsoft.com/office/powerpoint/2010/main" val="394194700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3352800" y="152400"/>
            <a:ext cx="5562600" cy="914400"/>
          </a:xfrm>
        </p:spPr>
        <p:txBody>
          <a:bodyPr/>
          <a:lstStyle/>
          <a:p>
            <a:r>
              <a:rPr lang="en-US" dirty="0"/>
              <a:t>Using GROUP BY with HAVING Clause</a:t>
            </a:r>
            <a:endParaRPr lang="bg-BG" dirty="0"/>
          </a:p>
        </p:txBody>
      </p:sp>
      <p:sp>
        <p:nvSpPr>
          <p:cNvPr id="599043" name="Rectangle 3"/>
          <p:cNvSpPr>
            <a:spLocks noGrp="1" noChangeArrowheads="1"/>
          </p:cNvSpPr>
          <p:nvPr>
            <p:ph idx="1"/>
          </p:nvPr>
        </p:nvSpPr>
        <p:spPr>
          <a:xfrm>
            <a:off x="228600" y="1219200"/>
            <a:ext cx="8686800" cy="5486400"/>
          </a:xfrm>
        </p:spPr>
        <p:txBody>
          <a:bodyPr/>
          <a:lstStyle/>
          <a:p>
            <a:pPr>
              <a:spcBef>
                <a:spcPct val="45000"/>
              </a:spcBef>
            </a:pPr>
            <a:r>
              <a:rPr lang="en-US" dirty="0">
                <a:solidFill>
                  <a:schemeClr val="accent5">
                    <a:lumMod val="20000"/>
                    <a:lumOff val="80000"/>
                  </a:schemeClr>
                </a:solidFill>
                <a:latin typeface="Consolas" pitchFamily="49" charset="0"/>
              </a:rPr>
              <a:t>HAVING</a:t>
            </a:r>
            <a:r>
              <a:rPr lang="en-US" dirty="0"/>
              <a:t> works like </a:t>
            </a:r>
            <a:r>
              <a:rPr lang="en-US" dirty="0">
                <a:solidFill>
                  <a:schemeClr val="accent5">
                    <a:lumMod val="20000"/>
                    <a:lumOff val="80000"/>
                  </a:schemeClr>
                </a:solidFill>
                <a:latin typeface="Consolas" pitchFamily="49" charset="0"/>
              </a:rPr>
              <a:t>WHERE</a:t>
            </a:r>
            <a:r>
              <a:rPr lang="en-US" dirty="0"/>
              <a:t> but is used for the grouping functions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99044" name="Rectangle 4"/>
          <p:cNvSpPr>
            <a:spLocks noChangeArrowheads="1"/>
          </p:cNvSpPr>
          <p:nvPr/>
        </p:nvSpPr>
        <p:spPr bwMode="auto">
          <a:xfrm>
            <a:off x="827088" y="2559784"/>
            <a:ext cx="748982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 AVG(Salary) AverageSalary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DepartmentID</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HAVING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BETWEEN 3 AND 5</a:t>
            </a:r>
          </a:p>
        </p:txBody>
      </p:sp>
      <p:graphicFrame>
        <p:nvGraphicFramePr>
          <p:cNvPr id="599045" name="Group 5"/>
          <p:cNvGraphicFramePr>
            <a:graphicFrameLocks noGrp="1"/>
          </p:cNvGraphicFramePr>
          <p:nvPr/>
        </p:nvGraphicFramePr>
        <p:xfrm>
          <a:off x="827088" y="4611624"/>
          <a:ext cx="7489825" cy="1552956"/>
        </p:xfrm>
        <a:graphic>
          <a:graphicData uri="http://schemas.openxmlformats.org/drawingml/2006/table">
            <a:tbl>
              <a:tblPr/>
              <a:tblGrid>
                <a:gridCol w="2376487"/>
                <a:gridCol w="2305050"/>
                <a:gridCol w="28082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AverageSalary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27150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14400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58641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3048000" y="152400"/>
            <a:ext cx="5867400" cy="914400"/>
          </a:xfrm>
        </p:spPr>
        <p:txBody>
          <a:bodyPr/>
          <a:lstStyle/>
          <a:p>
            <a:r>
              <a:rPr lang="en-US" dirty="0"/>
              <a:t>Using Grouping Functions and Table Joins</a:t>
            </a:r>
            <a:endParaRPr lang="bg-BG" dirty="0"/>
          </a:p>
        </p:txBody>
      </p:sp>
      <p:sp>
        <p:nvSpPr>
          <p:cNvPr id="600067" name="Rectangle 3"/>
          <p:cNvSpPr>
            <a:spLocks noGrp="1" noChangeArrowheads="1"/>
          </p:cNvSpPr>
          <p:nvPr>
            <p:ph idx="1"/>
          </p:nvPr>
        </p:nvSpPr>
        <p:spPr>
          <a:xfrm>
            <a:off x="228600" y="1143000"/>
            <a:ext cx="8686800" cy="5562600"/>
          </a:xfrm>
        </p:spPr>
        <p:txBody>
          <a:bodyPr/>
          <a:lstStyle/>
          <a:p>
            <a:pPr>
              <a:spcBef>
                <a:spcPct val="45000"/>
              </a:spcBef>
            </a:pPr>
            <a:r>
              <a:rPr lang="en-US" sz="3000" dirty="0" smtClean="0"/>
              <a:t>Grouping </a:t>
            </a:r>
            <a:r>
              <a:rPr lang="en-US" sz="3000" dirty="0"/>
              <a:t>function </a:t>
            </a:r>
            <a:r>
              <a:rPr lang="en-US" sz="3000" dirty="0" smtClean="0"/>
              <a:t>can be applied on </a:t>
            </a:r>
            <a:r>
              <a:rPr lang="en-US" sz="3000" dirty="0"/>
              <a:t>columns from joined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600068" name="Rectangle 4"/>
          <p:cNvSpPr>
            <a:spLocks noChangeArrowheads="1"/>
          </p:cNvSpPr>
          <p:nvPr/>
        </p:nvSpPr>
        <p:spPr bwMode="auto">
          <a:xfrm>
            <a:off x="677863" y="2371064"/>
            <a:ext cx="7780338"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COUNT(*) AS EmpCount, d.Name AS DeptName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e JOIN 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BETWEEN '1999-2-1' AND '2002-12-31'</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HAVING COUNT(*) &gt;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EmpCount DESC</a:t>
            </a:r>
          </a:p>
        </p:txBody>
      </p:sp>
      <p:graphicFrame>
        <p:nvGraphicFramePr>
          <p:cNvPr id="600069" name="Group 5"/>
          <p:cNvGraphicFramePr>
            <a:graphicFrameLocks noGrp="1"/>
          </p:cNvGraphicFramePr>
          <p:nvPr/>
        </p:nvGraphicFramePr>
        <p:xfrm>
          <a:off x="685800" y="4919332"/>
          <a:ext cx="4465637" cy="1552956"/>
        </p:xfrm>
        <a:graphic>
          <a:graphicData uri="http://schemas.openxmlformats.org/drawingml/2006/table">
            <a:tbl>
              <a:tblPr/>
              <a:tblGrid>
                <a:gridCol w="1512887"/>
                <a:gridCol w="2952750"/>
              </a:tblGrid>
              <a:tr h="4048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95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Information Services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468953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sisd.nl/img/artikelen/server_room.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543050" y="1123950"/>
            <a:ext cx="6076950" cy="3067050"/>
          </a:xfrm>
          <a:prstGeom prst="roundRect">
            <a:avLst>
              <a:gd name="adj" fmla="val 263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
        <p:nvSpPr>
          <p:cNvPr id="601090" name="Rectangle 2"/>
          <p:cNvSpPr>
            <a:spLocks noGrp="1" noChangeArrowheads="1"/>
          </p:cNvSpPr>
          <p:nvPr>
            <p:ph type="ctrTitle"/>
          </p:nvPr>
        </p:nvSpPr>
        <p:spPr>
          <a:xfrm>
            <a:off x="1447800" y="4724401"/>
            <a:ext cx="6248400" cy="685800"/>
          </a:xfrm>
        </p:spPr>
        <p:txBody>
          <a:bodyPr/>
          <a:lstStyle/>
          <a:p>
            <a:r>
              <a:rPr lang="en-US" dirty="0"/>
              <a:t>SQL Language</a:t>
            </a:r>
            <a:endParaRPr lang="bg-BG" dirty="0"/>
          </a:p>
        </p:txBody>
      </p:sp>
      <p:sp>
        <p:nvSpPr>
          <p:cNvPr id="4" name="Subtitle 3"/>
          <p:cNvSpPr>
            <a:spLocks noGrp="1"/>
          </p:cNvSpPr>
          <p:nvPr>
            <p:ph type="subTitle" idx="1"/>
          </p:nvPr>
        </p:nvSpPr>
        <p:spPr>
          <a:xfrm>
            <a:off x="1447800" y="5526880"/>
            <a:ext cx="6248400" cy="569120"/>
          </a:xfrm>
        </p:spPr>
        <p:txBody>
          <a:bodyPr/>
          <a:lstStyle/>
          <a:p>
            <a:r>
              <a:rPr dirty="0" smtClean="0"/>
              <a:t>SQL Server Functions</a:t>
            </a:r>
            <a:endParaRPr lang="bg-BG" dirty="0"/>
          </a:p>
        </p:txBody>
      </p:sp>
      <p:pic>
        <p:nvPicPr>
          <p:cNvPr id="5" name="Picture 2" descr="http://hafizeaslan.com/sql.gif"/>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674713" y="2285999"/>
            <a:ext cx="1748080" cy="984600"/>
          </a:xfrm>
          <a:prstGeom prst="ellipse">
            <a:avLst/>
          </a:prstGeom>
          <a:noFill/>
          <a:ln>
            <a:noFill/>
          </a:ln>
          <a:effectLst>
            <a:softEdge rad="63500"/>
          </a:effectLst>
        </p:spPr>
      </p:pic>
    </p:spTree>
    <p:extLst>
      <p:ext uri="{BB962C8B-B14F-4D97-AF65-F5344CB8AC3E}">
        <p14:creationId xmlns:p14="http://schemas.microsoft.com/office/powerpoint/2010/main" val="3414443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1828800" y="152400"/>
            <a:ext cx="7086600" cy="914400"/>
          </a:xfrm>
        </p:spPr>
        <p:txBody>
          <a:bodyPr/>
          <a:lstStyle/>
          <a:p>
            <a:r>
              <a:rPr lang="en-US" dirty="0"/>
              <a:t>Standard Functions in Microsoft </a:t>
            </a:r>
            <a:r>
              <a:rPr lang="en-US" dirty="0" smtClean="0"/>
              <a:t>SQL Server</a:t>
            </a:r>
            <a:endParaRPr lang="bg-BG" dirty="0"/>
          </a:p>
        </p:txBody>
      </p:sp>
      <p:sp>
        <p:nvSpPr>
          <p:cNvPr id="603139" name="Rectangle 3"/>
          <p:cNvSpPr>
            <a:spLocks noGrp="1" noChangeArrowheads="1"/>
          </p:cNvSpPr>
          <p:nvPr>
            <p:ph idx="1"/>
          </p:nvPr>
        </p:nvSpPr>
        <p:spPr>
          <a:xfrm>
            <a:off x="228600" y="1371600"/>
            <a:ext cx="8686800" cy="5334000"/>
          </a:xfrm>
        </p:spPr>
        <p:txBody>
          <a:bodyPr/>
          <a:lstStyle/>
          <a:p>
            <a:r>
              <a:rPr lang="en-US" dirty="0"/>
              <a:t>Single-row functions</a:t>
            </a:r>
          </a:p>
          <a:p>
            <a:pPr lvl="1"/>
            <a:r>
              <a:rPr lang="en-US" dirty="0"/>
              <a:t>String functions</a:t>
            </a:r>
          </a:p>
          <a:p>
            <a:pPr lvl="1"/>
            <a:r>
              <a:rPr lang="en-US" dirty="0"/>
              <a:t>Mathematical functions</a:t>
            </a:r>
          </a:p>
          <a:p>
            <a:pPr lvl="1"/>
            <a:r>
              <a:rPr lang="en-US" dirty="0"/>
              <a:t>Date functions</a:t>
            </a:r>
          </a:p>
          <a:p>
            <a:pPr lvl="1"/>
            <a:r>
              <a:rPr lang="en-US" dirty="0"/>
              <a:t>Conversion functions</a:t>
            </a:r>
          </a:p>
          <a:p>
            <a:r>
              <a:rPr lang="en-US" dirty="0"/>
              <a:t>Multiple-row functions</a:t>
            </a:r>
          </a:p>
          <a:p>
            <a:pPr lvl="1"/>
            <a:r>
              <a:rPr lang="en-US" dirty="0"/>
              <a:t>Aggregate functions</a:t>
            </a:r>
            <a:endParaRPr lang="en-US" noProof="1"/>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39938" name="Picture 2" descr="http://deepanjalidecor.files.wordpress.com/2009/10/87798_wall-abstract.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096000" y="1763358"/>
            <a:ext cx="2438400" cy="1818042"/>
          </a:xfrm>
          <a:prstGeom prst="roundRect">
            <a:avLst>
              <a:gd name="adj" fmla="val 8327"/>
            </a:avLst>
          </a:prstGeom>
          <a:noFill/>
          <a:ln>
            <a:solidFill>
              <a:schemeClr val="accent5">
                <a:lumMod val="75000"/>
              </a:schemeClr>
            </a:solidFill>
          </a:ln>
          <a:scene3d>
            <a:camera prst="orthographicFront"/>
            <a:lightRig rig="threePt" dir="t"/>
          </a:scene3d>
          <a:sp3d>
            <a:bevelT/>
          </a:sp3d>
        </p:spPr>
      </p:pic>
      <p:pic>
        <p:nvPicPr>
          <p:cNvPr id="50178" name="Picture 2" descr="http://www.nhcs.k12.nc.us/freeman/images/practice/images/mathlogo.gif"/>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096000" y="4572000"/>
            <a:ext cx="2453400" cy="1657350"/>
          </a:xfrm>
          <a:prstGeom prst="roundRect">
            <a:avLst>
              <a:gd name="adj" fmla="val 8327"/>
            </a:avLst>
          </a:prstGeom>
          <a:noFill/>
          <a:scene3d>
            <a:camera prst="orthographicFront"/>
            <a:lightRig rig="threePt" dir="t"/>
          </a:scene3d>
          <a:sp3d>
            <a:bevelT w="152400" h="50800" prst="softRound"/>
          </a:sp3d>
        </p:spPr>
      </p:pic>
      <p:sp>
        <p:nvSpPr>
          <p:cNvPr id="7" name="TextBox 6"/>
          <p:cNvSpPr txBox="1"/>
          <p:nvPr/>
        </p:nvSpPr>
        <p:spPr>
          <a:xfrm rot="21368992">
            <a:off x="6197169" y="1828800"/>
            <a:ext cx="2209800" cy="1600200"/>
          </a:xfrm>
          <a:prstGeom prst="roundRect">
            <a:avLst>
              <a:gd name="adj" fmla="val 6724"/>
            </a:avLst>
          </a:prstGeom>
          <a:noFill/>
          <a:ln>
            <a:noFill/>
          </a:ln>
          <a:effectLst>
            <a:outerShdw blurRad="50800" dist="38100" dir="2700000" algn="tl" rotWithShape="0">
              <a:schemeClr val="bg1">
                <a:lumMod val="85000"/>
                <a:lumOff val="15000"/>
                <a:alpha val="40000"/>
              </a:schemeClr>
            </a:outerShdw>
          </a:effectLst>
          <a:scene3d>
            <a:camera prst="orthographicFront"/>
            <a:lightRig rig="contrasting" dir="t">
              <a:rot lat="0" lon="0" rev="16500000"/>
            </a:lightRig>
          </a:scene3d>
          <a:sp3d prstMaterial="matte">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ctr" anchorCtr="0">
            <a:noAutofit/>
            <a:sp3d contourW="25400" prstMaterial="translucentPowder">
              <a:contourClr>
                <a:schemeClr val="accent5">
                  <a:lumMod val="75000"/>
                </a:schemeClr>
              </a:contourClr>
            </a:sp3d>
          </a:bodyPr>
          <a:lstStyle/>
          <a:p>
            <a:pPr algn="ctr"/>
            <a:r>
              <a:rPr lang="en-US" sz="6600" b="1" dirty="0" smtClean="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Tree>
    <p:extLst>
      <p:ext uri="{BB962C8B-B14F-4D97-AF65-F5344CB8AC3E}">
        <p14:creationId xmlns:p14="http://schemas.microsoft.com/office/powerpoint/2010/main" val="56152587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dirty="0"/>
              <a:t>COALESCE() Function</a:t>
            </a:r>
            <a:endParaRPr lang="bg-BG" dirty="0"/>
          </a:p>
        </p:txBody>
      </p:sp>
      <p:sp>
        <p:nvSpPr>
          <p:cNvPr id="604163" name="Rectangle 3"/>
          <p:cNvSpPr>
            <a:spLocks noGrp="1" noChangeArrowheads="1"/>
          </p:cNvSpPr>
          <p:nvPr>
            <p:ph idx="1"/>
          </p:nvPr>
        </p:nvSpPr>
        <p:spPr/>
        <p:txBody>
          <a:bodyPr/>
          <a:lstStyle/>
          <a:p>
            <a:r>
              <a:rPr lang="en-US" sz="3000" dirty="0">
                <a:solidFill>
                  <a:schemeClr val="accent5">
                    <a:lumMod val="20000"/>
                    <a:lumOff val="80000"/>
                  </a:schemeClr>
                </a:solidFill>
                <a:latin typeface="Consolas" pitchFamily="49" charset="0"/>
              </a:rPr>
              <a:t>COALESCE</a:t>
            </a:r>
            <a:r>
              <a:rPr lang="en-US" sz="3000" noProof="1">
                <a:solidFill>
                  <a:schemeClr val="accent5">
                    <a:lumMod val="20000"/>
                    <a:lumOff val="80000"/>
                  </a:schemeClr>
                </a:solidFill>
                <a:latin typeface="Consolas" pitchFamily="49" charset="0"/>
              </a:rPr>
              <a:t>(&lt;value&gt;,&lt;default_value&gt;)</a:t>
            </a:r>
            <a:r>
              <a:rPr lang="en-US" sz="3000" noProof="1"/>
              <a:t> – converts </a:t>
            </a:r>
            <a:r>
              <a:rPr lang="en-US" sz="3000" noProof="1">
                <a:solidFill>
                  <a:schemeClr val="accent5">
                    <a:lumMod val="20000"/>
                    <a:lumOff val="80000"/>
                  </a:schemeClr>
                </a:solidFill>
                <a:latin typeface="Consolas" pitchFamily="49" charset="0"/>
              </a:rPr>
              <a:t>NULL</a:t>
            </a:r>
            <a:r>
              <a:rPr lang="en-US" sz="3000" noProof="1"/>
              <a:t> values to given default value</a:t>
            </a:r>
            <a:endParaRPr lang="en-US" noProof="1"/>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604164" name="Rectangle 4"/>
          <p:cNvSpPr>
            <a:spLocks noChangeArrowheads="1"/>
          </p:cNvSpPr>
          <p:nvPr/>
        </p:nvSpPr>
        <p:spPr bwMode="auto">
          <a:xfrm>
            <a:off x="838200" y="2286000"/>
            <a:ext cx="7478713"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COALESCE(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EndDate,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 Date]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04165" name="Group 5"/>
          <p:cNvGraphicFramePr>
            <a:graphicFrameLocks noGrp="1"/>
          </p:cNvGraphicFramePr>
          <p:nvPr/>
        </p:nvGraphicFramePr>
        <p:xfrm>
          <a:off x="838200" y="3657600"/>
          <a:ext cx="7478713" cy="2695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End Date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2006-07-02 08:19:43.983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Cycling Cap</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Full-Finger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Half-Finger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Mountain Frame</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3229913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String Functions</a:t>
            </a:r>
            <a:endParaRPr lang="bg-BG" dirty="0"/>
          </a:p>
        </p:txBody>
      </p:sp>
      <p:sp>
        <p:nvSpPr>
          <p:cNvPr id="605187" name="Rectangle 3"/>
          <p:cNvSpPr>
            <a:spLocks noGrp="1" noChangeArrowheads="1"/>
          </p:cNvSpPr>
          <p:nvPr>
            <p:ph idx="1"/>
          </p:nvPr>
        </p:nvSpPr>
        <p:spPr>
          <a:xfrm>
            <a:off x="228600" y="990600"/>
            <a:ext cx="8686800" cy="5715000"/>
          </a:xfrm>
        </p:spPr>
        <p:txBody>
          <a:bodyPr/>
          <a:lstStyle/>
          <a:p>
            <a:r>
              <a:rPr lang="en-US" dirty="0"/>
              <a:t>Changing the casing – </a:t>
            </a:r>
            <a:r>
              <a:rPr lang="en-US" dirty="0">
                <a:solidFill>
                  <a:schemeClr val="accent5">
                    <a:lumMod val="20000"/>
                    <a:lumOff val="80000"/>
                  </a:schemeClr>
                </a:solidFill>
                <a:latin typeface="Consolas" pitchFamily="49" charset="0"/>
              </a:rPr>
              <a:t>LOWER</a:t>
            </a:r>
            <a:r>
              <a:rPr lang="en-US" dirty="0"/>
              <a:t>, </a:t>
            </a:r>
            <a:r>
              <a:rPr lang="en-US" dirty="0">
                <a:solidFill>
                  <a:schemeClr val="accent5">
                    <a:lumMod val="20000"/>
                    <a:lumOff val="80000"/>
                  </a:schemeClr>
                </a:solidFill>
                <a:latin typeface="Consolas" pitchFamily="49" charset="0"/>
              </a:rPr>
              <a:t>UPPER</a:t>
            </a:r>
          </a:p>
          <a:p>
            <a:r>
              <a:rPr lang="en-US" dirty="0"/>
              <a:t>Manipulating characters – </a:t>
            </a:r>
            <a:r>
              <a:rPr kumimoji="0" lang="en-US" dirty="0">
                <a:solidFill>
                  <a:schemeClr val="accent5">
                    <a:lumMod val="20000"/>
                    <a:lumOff val="80000"/>
                  </a:schemeClr>
                </a:solidFill>
                <a:latin typeface="Consolas" pitchFamily="49" charset="0"/>
              </a:rPr>
              <a:t>SUBSTRING</a:t>
            </a:r>
            <a:r>
              <a:rPr kumimoji="0" lang="en-US" dirty="0"/>
              <a:t>, </a:t>
            </a:r>
            <a:r>
              <a:rPr lang="en-US" dirty="0">
                <a:solidFill>
                  <a:schemeClr val="accent5">
                    <a:lumMod val="20000"/>
                    <a:lumOff val="80000"/>
                  </a:schemeClr>
                </a:solidFill>
                <a:latin typeface="Consolas" pitchFamily="49" charset="0"/>
              </a:rPr>
              <a:t>LEN</a:t>
            </a:r>
            <a:r>
              <a:rPr lang="en-US" dirty="0"/>
              <a:t>, </a:t>
            </a:r>
            <a:r>
              <a:rPr lang="en-US" dirty="0">
                <a:solidFill>
                  <a:schemeClr val="accent5">
                    <a:lumMod val="20000"/>
                    <a:lumOff val="80000"/>
                  </a:schemeClr>
                </a:solidFill>
                <a:latin typeface="Consolas" pitchFamily="49" charset="0"/>
              </a:rPr>
              <a:t>LEFT</a:t>
            </a:r>
            <a:r>
              <a:rPr lang="en-US" dirty="0"/>
              <a:t>, </a:t>
            </a:r>
            <a:r>
              <a:rPr lang="en-US" dirty="0">
                <a:solidFill>
                  <a:schemeClr val="accent5">
                    <a:lumMod val="20000"/>
                    <a:lumOff val="80000"/>
                  </a:schemeClr>
                </a:solidFill>
                <a:latin typeface="Consolas" pitchFamily="49" charset="0"/>
              </a:rPr>
              <a:t>RIGHT</a:t>
            </a:r>
            <a:r>
              <a:rPr lang="en-US" dirty="0"/>
              <a:t>, </a:t>
            </a:r>
            <a:r>
              <a:rPr lang="en-US" dirty="0">
                <a:solidFill>
                  <a:schemeClr val="accent5">
                    <a:lumMod val="20000"/>
                    <a:lumOff val="80000"/>
                  </a:schemeClr>
                </a:solidFill>
                <a:latin typeface="Consolas" pitchFamily="49" charset="0"/>
              </a:rPr>
              <a:t>LTRIM</a:t>
            </a:r>
            <a:r>
              <a:rPr lang="en-US" dirty="0"/>
              <a:t>, </a:t>
            </a:r>
            <a:r>
              <a:rPr lang="en-US" dirty="0">
                <a:solidFill>
                  <a:schemeClr val="accent5">
                    <a:lumMod val="20000"/>
                    <a:lumOff val="80000"/>
                  </a:schemeClr>
                </a:solidFill>
                <a:latin typeface="Consolas" pitchFamily="49" charset="0"/>
              </a:rPr>
              <a:t>REPLACE</a:t>
            </a:r>
            <a:endParaRPr kumimoji="0" lang="en-US" noProof="1">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605188" name="Rectangle 4"/>
          <p:cNvSpPr>
            <a:spLocks noChangeArrowheads="1"/>
          </p:cNvSpPr>
          <p:nvPr/>
        </p:nvSpPr>
        <p:spPr bwMode="auto">
          <a:xfrm>
            <a:off x="838200" y="2819400"/>
            <a:ext cx="74787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LEN(LastName)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LastNameLen,</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UPPER(LastName)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UpperLastName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RIGHT(LastName, 3)</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'son'</a:t>
            </a:r>
          </a:p>
        </p:txBody>
      </p:sp>
      <p:graphicFrame>
        <p:nvGraphicFramePr>
          <p:cNvPr id="605189" name="Group 5"/>
          <p:cNvGraphicFramePr>
            <a:graphicFrameLocks noGrp="1"/>
          </p:cNvGraphicFramePr>
          <p:nvPr/>
        </p:nvGraphicFramePr>
        <p:xfrm>
          <a:off x="838200" y="4495800"/>
          <a:ext cx="7478713" cy="1933956"/>
        </p:xfrm>
        <a:graphic>
          <a:graphicData uri="http://schemas.openxmlformats.org/drawingml/2006/table">
            <a:tbl>
              <a:tblPr/>
              <a:tblGrid>
                <a:gridCol w="2365375"/>
                <a:gridCol w="2520950"/>
                <a:gridCol w="2592388"/>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LastNameLen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UpperLastName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406742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Other Functions</a:t>
            </a:r>
            <a:endParaRPr lang="bg-BG" dirty="0"/>
          </a:p>
        </p:txBody>
      </p:sp>
      <p:sp>
        <p:nvSpPr>
          <p:cNvPr id="606211" name="Rectangle 3"/>
          <p:cNvSpPr>
            <a:spLocks noGrp="1" noChangeArrowheads="1"/>
          </p:cNvSpPr>
          <p:nvPr>
            <p:ph idx="1"/>
          </p:nvPr>
        </p:nvSpPr>
        <p:spPr/>
        <p:txBody>
          <a:bodyPr/>
          <a:lstStyle/>
          <a:p>
            <a:pPr>
              <a:spcBef>
                <a:spcPct val="20000"/>
              </a:spcBef>
            </a:pPr>
            <a:r>
              <a:rPr lang="en-US" dirty="0"/>
              <a:t>Mathematical Functions – </a:t>
            </a:r>
            <a:r>
              <a:rPr lang="en-US" sz="3000" dirty="0">
                <a:solidFill>
                  <a:schemeClr val="accent5">
                    <a:lumMod val="20000"/>
                    <a:lumOff val="80000"/>
                  </a:schemeClr>
                </a:solidFill>
                <a:latin typeface="Consolas" pitchFamily="49" charset="0"/>
              </a:rPr>
              <a:t>ROUND</a:t>
            </a:r>
            <a:r>
              <a:rPr lang="en-US" sz="3000" dirty="0"/>
              <a:t>, </a:t>
            </a:r>
            <a:r>
              <a:rPr lang="en-US" sz="3000" dirty="0">
                <a:solidFill>
                  <a:schemeClr val="accent5">
                    <a:lumMod val="20000"/>
                    <a:lumOff val="80000"/>
                  </a:schemeClr>
                </a:solidFill>
                <a:latin typeface="Consolas" pitchFamily="49" charset="0"/>
              </a:rPr>
              <a:t>FLOOR</a:t>
            </a:r>
            <a:r>
              <a:rPr lang="en-US" sz="3000" dirty="0"/>
              <a:t>, </a:t>
            </a:r>
            <a:r>
              <a:rPr lang="en-US" sz="3000" dirty="0">
                <a:solidFill>
                  <a:schemeClr val="accent5">
                    <a:lumMod val="20000"/>
                    <a:lumOff val="80000"/>
                  </a:schemeClr>
                </a:solidFill>
                <a:latin typeface="Consolas" pitchFamily="49" charset="0"/>
              </a:rPr>
              <a:t>POWER</a:t>
            </a:r>
            <a:r>
              <a:rPr lang="en-US" sz="3000" dirty="0"/>
              <a:t>, </a:t>
            </a:r>
            <a:r>
              <a:rPr lang="en-US" sz="3000" dirty="0">
                <a:solidFill>
                  <a:schemeClr val="accent5">
                    <a:lumMod val="20000"/>
                    <a:lumOff val="80000"/>
                  </a:schemeClr>
                </a:solidFill>
                <a:latin typeface="Consolas" pitchFamily="49" charset="0"/>
              </a:rPr>
              <a:t>ABS</a:t>
            </a:r>
            <a:r>
              <a:rPr lang="en-US" sz="3000" dirty="0"/>
              <a:t>, </a:t>
            </a:r>
            <a:r>
              <a:rPr lang="en-US" sz="3000" dirty="0">
                <a:solidFill>
                  <a:schemeClr val="accent5">
                    <a:lumMod val="20000"/>
                    <a:lumOff val="80000"/>
                  </a:schemeClr>
                </a:solidFill>
                <a:latin typeface="Consolas" pitchFamily="49" charset="0"/>
              </a:rPr>
              <a:t>SQRT</a:t>
            </a:r>
            <a:r>
              <a:rPr lang="en-US" sz="3000" dirty="0"/>
              <a:t>, </a:t>
            </a:r>
            <a:r>
              <a:rPr lang="en-US" sz="3000" dirty="0">
                <a:latin typeface="Courier New" pitchFamily="49" charset="0"/>
              </a:rPr>
              <a:t>…</a:t>
            </a:r>
          </a:p>
          <a:p>
            <a:pPr>
              <a:spcBef>
                <a:spcPct val="20000"/>
              </a:spcBef>
              <a:buNone/>
            </a:pPr>
            <a:endParaRPr lang="en-US" sz="3000" dirty="0">
              <a:latin typeface="Courier New" pitchFamily="49" charset="0"/>
            </a:endParaRPr>
          </a:p>
          <a:p>
            <a:pPr>
              <a:spcBef>
                <a:spcPts val="3600"/>
              </a:spcBef>
            </a:pPr>
            <a:r>
              <a:rPr lang="en-US" dirty="0"/>
              <a:t>Date Functions – </a:t>
            </a:r>
            <a:r>
              <a:rPr lang="en-US" sz="3000" dirty="0">
                <a:solidFill>
                  <a:schemeClr val="accent5">
                    <a:lumMod val="20000"/>
                    <a:lumOff val="80000"/>
                  </a:schemeClr>
                </a:solidFill>
                <a:latin typeface="Consolas" pitchFamily="49" charset="0"/>
              </a:rPr>
              <a:t>GETDATE</a:t>
            </a:r>
            <a:r>
              <a:rPr lang="en-US" sz="3000" dirty="0"/>
              <a:t>, </a:t>
            </a:r>
            <a:r>
              <a:rPr lang="en-US" sz="3000" dirty="0">
                <a:solidFill>
                  <a:schemeClr val="accent5">
                    <a:lumMod val="20000"/>
                    <a:lumOff val="80000"/>
                  </a:schemeClr>
                </a:solidFill>
                <a:latin typeface="Consolas" pitchFamily="49" charset="0"/>
              </a:rPr>
              <a:t>DATEADD</a:t>
            </a:r>
            <a:r>
              <a:rPr lang="en-US" sz="3000" dirty="0"/>
              <a:t>, </a:t>
            </a:r>
            <a:r>
              <a:rPr lang="en-US" sz="3000" dirty="0">
                <a:solidFill>
                  <a:schemeClr val="accent5">
                    <a:lumMod val="20000"/>
                    <a:lumOff val="80000"/>
                  </a:schemeClr>
                </a:solidFill>
                <a:latin typeface="Consolas" pitchFamily="49" charset="0"/>
              </a:rPr>
              <a:t>DAY</a:t>
            </a:r>
            <a:r>
              <a:rPr lang="en-US" sz="3000" dirty="0"/>
              <a:t>, </a:t>
            </a:r>
            <a:r>
              <a:rPr lang="en-US" sz="3000" dirty="0">
                <a:solidFill>
                  <a:schemeClr val="accent5">
                    <a:lumMod val="20000"/>
                    <a:lumOff val="80000"/>
                  </a:schemeClr>
                </a:solidFill>
                <a:latin typeface="Consolas" pitchFamily="49" charset="0"/>
              </a:rPr>
              <a:t>MONTH</a:t>
            </a:r>
            <a:r>
              <a:rPr lang="en-US" sz="3000" dirty="0"/>
              <a:t>, </a:t>
            </a:r>
            <a:r>
              <a:rPr lang="en-US" sz="3000" dirty="0">
                <a:solidFill>
                  <a:schemeClr val="accent5">
                    <a:lumMod val="20000"/>
                    <a:lumOff val="80000"/>
                  </a:schemeClr>
                </a:solidFill>
                <a:latin typeface="Consolas" pitchFamily="49" charset="0"/>
              </a:rPr>
              <a:t>YEAR</a:t>
            </a:r>
            <a:r>
              <a:rPr lang="en-US" sz="3000" dirty="0"/>
              <a:t>, </a:t>
            </a:r>
            <a:r>
              <a:rPr lang="en-US" sz="3000" dirty="0">
                <a:latin typeface="Courier New" pitchFamily="49" charset="0"/>
              </a:rPr>
              <a:t>…</a:t>
            </a:r>
          </a:p>
          <a:p>
            <a:pPr>
              <a:spcBef>
                <a:spcPct val="20000"/>
              </a:spcBef>
            </a:pPr>
            <a:r>
              <a:rPr lang="en-US" dirty="0"/>
              <a:t>Conversion Functions – </a:t>
            </a:r>
            <a:r>
              <a:rPr lang="en-US" sz="3000" dirty="0">
                <a:solidFill>
                  <a:schemeClr val="accent5">
                    <a:lumMod val="20000"/>
                    <a:lumOff val="80000"/>
                  </a:schemeClr>
                </a:solidFill>
                <a:latin typeface="Consolas" pitchFamily="49" charset="0"/>
              </a:rPr>
              <a:t>CONVERT</a:t>
            </a:r>
            <a:r>
              <a:rPr lang="en-US" sz="3000" dirty="0"/>
              <a:t>, </a:t>
            </a:r>
            <a:r>
              <a:rPr lang="en-US" sz="3000" dirty="0">
                <a:solidFill>
                  <a:schemeClr val="accent5">
                    <a:lumMod val="20000"/>
                    <a:lumOff val="80000"/>
                  </a:schemeClr>
                </a:solidFill>
                <a:latin typeface="Consolas" pitchFamily="49" charset="0"/>
              </a:rPr>
              <a:t>CAST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06212" name="Rectangle 4"/>
          <p:cNvSpPr>
            <a:spLocks noChangeArrowheads="1"/>
          </p:cNvSpPr>
          <p:nvPr/>
        </p:nvSpPr>
        <p:spPr bwMode="auto">
          <a:xfrm>
            <a:off x="755650" y="2286000"/>
            <a:ext cx="756126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FLOOR(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3.14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3</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ROUND(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5.86, 0</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6.00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606213" name="Rectangle 5"/>
          <p:cNvSpPr>
            <a:spLocks noChangeArrowheads="1"/>
          </p:cNvSpPr>
          <p:nvPr/>
        </p:nvSpPr>
        <p:spPr bwMode="auto">
          <a:xfrm>
            <a:off x="755650" y="5156537"/>
            <a:ext cx="7561263"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CONVERT(DATETIME, '20051231', 112)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2005-12-31 00:00:00.000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-- 112 is the ISO formatting style YYYYMMDD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pic>
        <p:nvPicPr>
          <p:cNvPr id="44034" name="Picture 2" descr="Вижте изображението в пълен размер">
            <a:hlinkClick r:id="rId3"/>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467600" y="2133600"/>
            <a:ext cx="952500" cy="842211"/>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1205588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ctrTitle"/>
          </p:nvPr>
        </p:nvSpPr>
        <p:spPr>
          <a:xfrm>
            <a:off x="457200" y="2819400"/>
            <a:ext cx="49530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3621880"/>
            <a:ext cx="4953000" cy="569120"/>
          </a:xfrm>
        </p:spPr>
        <p:txBody>
          <a:bodyPr/>
          <a:lstStyle/>
          <a:p>
            <a:r>
              <a:rPr dirty="0" smtClean="0"/>
              <a:t>Nested SELECT Statements</a:t>
            </a:r>
            <a:endParaRPr lang="bg-BG" dirty="0"/>
          </a:p>
        </p:txBody>
      </p:sp>
      <p:grpSp>
        <p:nvGrpSpPr>
          <p:cNvPr id="9" name="Group 8"/>
          <p:cNvGrpSpPr/>
          <p:nvPr/>
        </p:nvGrpSpPr>
        <p:grpSpPr>
          <a:xfrm>
            <a:off x="5334000" y="762000"/>
            <a:ext cx="3505200" cy="5410200"/>
            <a:chOff x="5715000" y="609600"/>
            <a:chExt cx="2907742" cy="4410075"/>
          </a:xfrm>
        </p:grpSpPr>
        <p:pic>
          <p:nvPicPr>
            <p:cNvPr id="71682" name="Picture 2" descr="http://www.packagingsource.com/catalog/images/Red%20Nested%20Box.jpg"/>
            <p:cNvPicPr>
              <a:picLocks noChangeAspect="1" noChangeArrowheads="1"/>
            </p:cNvPicPr>
            <p:nvPr/>
          </p:nvPicPr>
          <p:blipFill>
            <a:blip r:embed="rId3" cstate="screen">
              <a:clrChange>
                <a:clrFrom>
                  <a:srgbClr val="FFFFFF"/>
                </a:clrFrom>
                <a:clrTo>
                  <a:srgbClr val="FFFFFF">
                    <a:alpha val="0"/>
                  </a:srgbClr>
                </a:clrTo>
              </a:clrChange>
              <a:lum bright="10000" contrast="20000"/>
              <a:extLst>
                <a:ext uri="{28A0092B-C50C-407E-A947-70E740481C1C}">
                  <a14:useLocalDpi xmlns:a14="http://schemas.microsoft.com/office/drawing/2010/main" val="0"/>
                </a:ext>
              </a:extLst>
            </a:blip>
            <a:srcRect/>
            <a:stretch>
              <a:fillRect/>
            </a:stretch>
          </p:blipFill>
          <p:spPr bwMode="auto">
            <a:xfrm>
              <a:off x="5715000" y="609600"/>
              <a:ext cx="2907742" cy="4410075"/>
            </a:xfrm>
            <a:prstGeom prst="rect">
              <a:avLst/>
            </a:prstGeom>
            <a:ln>
              <a:noFill/>
            </a:ln>
            <a:effectLst>
              <a:softEdge rad="63500"/>
            </a:effectLst>
          </p:spPr>
        </p:pic>
        <p:sp>
          <p:nvSpPr>
            <p:cNvPr id="5" name="TextBox 4"/>
            <p:cNvSpPr txBox="1"/>
            <p:nvPr/>
          </p:nvSpPr>
          <p:spPr>
            <a:xfrm rot="21314890">
              <a:off x="7002699" y="4088931"/>
              <a:ext cx="1001573" cy="478494"/>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6" name="TextBox 5"/>
            <p:cNvSpPr txBox="1"/>
            <p:nvPr/>
          </p:nvSpPr>
          <p:spPr>
            <a:xfrm rot="21088077">
              <a:off x="7073219" y="3087745"/>
              <a:ext cx="780226" cy="374260"/>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7" name="TextBox 6"/>
            <p:cNvSpPr txBox="1"/>
            <p:nvPr/>
          </p:nvSpPr>
          <p:spPr>
            <a:xfrm>
              <a:off x="7047689" y="2135443"/>
              <a:ext cx="676100" cy="322142"/>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a:scene3d>
              <a:camera prst="orthographicFront">
                <a:rot lat="0" lon="0" rev="180000"/>
              </a:camera>
              <a:lightRig rig="contrasting" dir="t">
                <a:rot lat="0" lon="0" rev="16500000"/>
              </a:lightRig>
            </a:scene3d>
            <a:sp3d prstMaterial="powder">
              <a:bevelT w="152400"/>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8" name="TextBox 7"/>
            <p:cNvSpPr txBox="1"/>
            <p:nvPr/>
          </p:nvSpPr>
          <p:spPr>
            <a:xfrm rot="186155">
              <a:off x="7022472" y="1304655"/>
              <a:ext cx="677628" cy="270025"/>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grpSp>
      <p:pic>
        <p:nvPicPr>
          <p:cNvPr id="97282" name="Picture 2" descr="http://img.informer.com/icons/png/48/106/106197.png"/>
          <p:cNvPicPr>
            <a:picLocks noChangeAspect="1" noChangeArrowheads="1"/>
          </p:cNvPicPr>
          <p:nvPr/>
        </p:nvPicPr>
        <p:blipFill>
          <a:blip r:embed="rId4" cstate="screen">
            <a:lum bright="-10000"/>
            <a:extLst>
              <a:ext uri="{28A0092B-C50C-407E-A947-70E740481C1C}">
                <a14:useLocalDpi xmlns:a14="http://schemas.microsoft.com/office/drawing/2010/main" val="0"/>
              </a:ext>
            </a:extLst>
          </a:blip>
          <a:srcRect/>
          <a:stretch>
            <a:fillRect/>
          </a:stretch>
        </p:blipFill>
        <p:spPr bwMode="auto">
          <a:xfrm rot="21369847">
            <a:off x="2881945" y="960505"/>
            <a:ext cx="1597230" cy="1480300"/>
          </a:xfrm>
          <a:prstGeom prst="rect">
            <a:avLst/>
          </a:prstGeom>
          <a:noFill/>
        </p:spPr>
      </p:pic>
      <p:pic>
        <p:nvPicPr>
          <p:cNvPr id="97283" name="Picture 3" descr="C:\Trash\database-table-search.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211719">
            <a:off x="1574757" y="4582890"/>
            <a:ext cx="1959732" cy="1745196"/>
          </a:xfrm>
          <a:prstGeom prst="rect">
            <a:avLst/>
          </a:prstGeom>
          <a:noFill/>
          <a:effectLst>
            <a:softEdge rad="31750"/>
          </a:effectLst>
        </p:spPr>
      </p:pic>
    </p:spTree>
    <p:extLst>
      <p:ext uri="{BB962C8B-B14F-4D97-AF65-F5344CB8AC3E}">
        <p14:creationId xmlns:p14="http://schemas.microsoft.com/office/powerpoint/2010/main" val="1461193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a:t>Combining </a:t>
            </a:r>
            <a:r>
              <a:rPr lang="en-US" dirty="0" smtClean="0"/>
              <a:t>Functions</a:t>
            </a:r>
            <a:endParaRPr lang="bg-BG" dirty="0"/>
          </a:p>
        </p:txBody>
      </p:sp>
      <p:sp>
        <p:nvSpPr>
          <p:cNvPr id="608259" name="Rectangle 3"/>
          <p:cNvSpPr>
            <a:spLocks noGrp="1" noChangeArrowheads="1"/>
          </p:cNvSpPr>
          <p:nvPr>
            <p:ph idx="1"/>
          </p:nvPr>
        </p:nvSpPr>
        <p:spPr/>
        <p:txBody>
          <a:bodyPr/>
          <a:lstStyle/>
          <a:p>
            <a:r>
              <a:rPr lang="en-US" dirty="0"/>
              <a:t>We can combine functions to achieve more complex behavior</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08260" name="Rectangle 4"/>
          <p:cNvSpPr>
            <a:spLocks noChangeArrowheads="1"/>
          </p:cNvSpPr>
          <p:nvPr/>
        </p:nvSpPr>
        <p:spPr bwMode="auto">
          <a:xfrm>
            <a:off x="827088" y="2362200"/>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COALESCE(CONVERT(nvarchar(50), EndDate),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'Not Finished') AS [Date Finished]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graphicFrame>
        <p:nvGraphicFramePr>
          <p:cNvPr id="608261" name="Group 5"/>
          <p:cNvGraphicFramePr>
            <a:graphicFrameLocks noGrp="1"/>
          </p:cNvGraphicFramePr>
          <p:nvPr/>
        </p:nvGraphicFramePr>
        <p:xfrm>
          <a:off x="838200" y="4066639"/>
          <a:ext cx="7478713" cy="2314956"/>
        </p:xfrm>
        <a:graphic>
          <a:graphicData uri="http://schemas.openxmlformats.org/drawingml/2006/table">
            <a:tbl>
              <a:tblPr/>
              <a:tblGrid>
                <a:gridCol w="3733800"/>
                <a:gridCol w="3744913"/>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Date Finished</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HL Mountain Front Wheel</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Road Front Wheel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6190047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plus.maths.org/issue23/features/data/data.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952750" y="1143000"/>
            <a:ext cx="3676650" cy="3009901"/>
          </a:xfrm>
          <a:prstGeom prst="roundRect">
            <a:avLst>
              <a:gd name="adj" fmla="val 4164"/>
            </a:avLst>
          </a:prstGeom>
          <a:solidFill>
            <a:srgbClr val="FFFFFF">
              <a:shade val="85000"/>
            </a:srgbClr>
          </a:solidFill>
          <a:ln>
            <a:solidFill>
              <a:schemeClr val="bg1">
                <a:lumMod val="50000"/>
                <a:lumOff val="50000"/>
              </a:schemeClr>
            </a:solidFill>
          </a:ln>
          <a:effectLst>
            <a:reflection blurRad="12700" stA="38000" endPos="28000" dist="5000" dir="5400000" sy="-100000" algn="bl" rotWithShape="0"/>
          </a:effectLst>
        </p:spPr>
      </p:pic>
      <p:pic>
        <p:nvPicPr>
          <p:cNvPr id="39938" name="Picture 2" descr="http://www.hermetechnz.com/EasyHL7/Images/sql_Logo_128.jpg"/>
          <p:cNvPicPr>
            <a:picLocks noChangeAspect="1" noChangeArrowheads="1"/>
          </p:cNvPicPr>
          <p:nvPr/>
        </p:nvPicPr>
        <p:blipFill>
          <a:blip r:embed="rId4" cstate="screen">
            <a:lum bright="-10000"/>
            <a:extLst>
              <a:ext uri="{28A0092B-C50C-407E-A947-70E740481C1C}">
                <a14:useLocalDpi xmlns:a14="http://schemas.microsoft.com/office/drawing/2010/main" val="0"/>
              </a:ext>
            </a:extLst>
          </a:blip>
          <a:srcRect/>
          <a:stretch>
            <a:fillRect/>
          </a:stretch>
        </p:blipFill>
        <p:spPr bwMode="auto">
          <a:xfrm>
            <a:off x="6172200" y="914400"/>
            <a:ext cx="1371600" cy="1371600"/>
          </a:xfrm>
          <a:prstGeom prst="roundRect">
            <a:avLst>
              <a:gd name="adj" fmla="val 8818"/>
            </a:avLst>
          </a:prstGeom>
          <a:noFill/>
          <a:ln>
            <a:solidFill>
              <a:schemeClr val="bg1">
                <a:lumMod val="50000"/>
                <a:lumOff val="50000"/>
              </a:schemeClr>
            </a:solidFill>
          </a:ln>
          <a:effectLst>
            <a:reflection blurRad="6350" stA="52000" endA="300" endPos="35000" dir="5400000" sy="-100000" algn="bl" rotWithShape="0"/>
          </a:effectLst>
        </p:spPr>
      </p:pic>
      <p:pic>
        <p:nvPicPr>
          <p:cNvPr id="39940" name="Picture 4" descr="http://www.database-repair-software.com/images/dbf_logo.jpg"/>
          <p:cNvPicPr>
            <a:picLocks noChangeAspect="1" noChangeArrowheads="1"/>
          </p:cNvPicPr>
          <p:nvPr/>
        </p:nvPicPr>
        <p:blipFill>
          <a:blip r:embed="rId5" cstate="screen">
            <a:lum bright="-10000"/>
            <a:extLst>
              <a:ext uri="{28A0092B-C50C-407E-A947-70E740481C1C}">
                <a14:useLocalDpi xmlns:a14="http://schemas.microsoft.com/office/drawing/2010/main" val="0"/>
              </a:ext>
            </a:extLst>
          </a:blip>
          <a:srcRect/>
          <a:stretch>
            <a:fillRect/>
          </a:stretch>
        </p:blipFill>
        <p:spPr bwMode="auto">
          <a:xfrm>
            <a:off x="1143000" y="2286000"/>
            <a:ext cx="2100964" cy="2118328"/>
          </a:xfrm>
          <a:prstGeom prst="roundRect">
            <a:avLst>
              <a:gd name="adj" fmla="val 3251"/>
            </a:avLst>
          </a:prstGeom>
          <a:noFill/>
          <a:ln>
            <a:solidFill>
              <a:schemeClr val="bg1">
                <a:lumMod val="50000"/>
                <a:lumOff val="50000"/>
              </a:schemeClr>
            </a:solidFill>
          </a:ln>
          <a:effectLst>
            <a:reflection blurRad="6350" stA="52000" endA="300" endPos="35000" dir="5400000" sy="-100000" algn="bl" rotWithShape="0"/>
          </a:effectLst>
        </p:spPr>
      </p:pic>
      <p:sp>
        <p:nvSpPr>
          <p:cNvPr id="614402" name="Rectangle 2"/>
          <p:cNvSpPr>
            <a:spLocks noGrp="1" noChangeArrowheads="1"/>
          </p:cNvSpPr>
          <p:nvPr>
            <p:ph type="ctrTitle"/>
          </p:nvPr>
        </p:nvSpPr>
        <p:spPr>
          <a:xfrm>
            <a:off x="838200" y="4800601"/>
            <a:ext cx="7467600" cy="685800"/>
          </a:xfrm>
        </p:spPr>
        <p:txBody>
          <a:bodyPr/>
          <a:lstStyle/>
          <a:p>
            <a:r>
              <a:rPr lang="en-US" dirty="0"/>
              <a:t>SQL Language</a:t>
            </a:r>
            <a:endParaRPr lang="bg-BG" dirty="0"/>
          </a:p>
        </p:txBody>
      </p:sp>
      <p:sp>
        <p:nvSpPr>
          <p:cNvPr id="4" name="Subtitle 3"/>
          <p:cNvSpPr>
            <a:spLocks noGrp="1"/>
          </p:cNvSpPr>
          <p:nvPr>
            <p:ph type="subTitle" idx="1"/>
          </p:nvPr>
        </p:nvSpPr>
        <p:spPr>
          <a:xfrm>
            <a:off x="838200" y="5526880"/>
            <a:ext cx="7467600" cy="569120"/>
          </a:xfrm>
        </p:spPr>
        <p:txBody>
          <a:bodyPr/>
          <a:lstStyle/>
          <a:p>
            <a:r>
              <a:rPr dirty="0" smtClean="0"/>
              <a:t>Data Definition Language (DDL)</a:t>
            </a:r>
            <a:endParaRPr lang="bg-BG" dirty="0"/>
          </a:p>
        </p:txBody>
      </p:sp>
      <p:pic>
        <p:nvPicPr>
          <p:cNvPr id="39942" name="Picture 6" descr="http://fortunebrainstormtech.files.wordpress.com/2007/10/data-icon1.jpg"/>
          <p:cNvPicPr>
            <a:picLocks noChangeAspect="1" noChangeArrowheads="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6594" y="1981200"/>
            <a:ext cx="945121" cy="652132"/>
          </a:xfrm>
          <a:prstGeom prst="rect">
            <a:avLst/>
          </a:prstGeom>
          <a:noFill/>
          <a:effectLst>
            <a:softEdge rad="31750"/>
          </a:effectLst>
        </p:spPr>
      </p:pic>
    </p:spTree>
    <p:extLst>
      <p:ext uri="{BB962C8B-B14F-4D97-AF65-F5344CB8AC3E}">
        <p14:creationId xmlns:p14="http://schemas.microsoft.com/office/powerpoint/2010/main" val="1035484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Data Definition Language</a:t>
            </a:r>
            <a:endParaRPr lang="bg-BG" dirty="0"/>
          </a:p>
        </p:txBody>
      </p:sp>
      <p:sp>
        <p:nvSpPr>
          <p:cNvPr id="616451" name="Rectangle 3"/>
          <p:cNvSpPr>
            <a:spLocks noGrp="1" noChangeArrowheads="1"/>
          </p:cNvSpPr>
          <p:nvPr>
            <p:ph idx="1"/>
          </p:nvPr>
        </p:nvSpPr>
        <p:spPr>
          <a:xfrm>
            <a:off x="228600" y="990600"/>
            <a:ext cx="8686800" cy="5715000"/>
          </a:xfrm>
        </p:spPr>
        <p:txBody>
          <a:bodyPr/>
          <a:lstStyle/>
          <a:p>
            <a:r>
              <a:rPr lang="en-US" dirty="0" smtClean="0"/>
              <a:t>DDL commands for defining </a:t>
            </a:r>
            <a:r>
              <a:rPr lang="en-US" dirty="0"/>
              <a:t>/ editing objects</a:t>
            </a:r>
            <a:endParaRPr lang="bg-BG" dirty="0"/>
          </a:p>
          <a:p>
            <a:pPr marL="973138" lvl="1" indent="-350838"/>
            <a:r>
              <a:rPr lang="en-US" dirty="0">
                <a:solidFill>
                  <a:schemeClr val="accent5">
                    <a:lumMod val="20000"/>
                    <a:lumOff val="80000"/>
                  </a:schemeClr>
                </a:solidFill>
                <a:latin typeface="Consolas" pitchFamily="49" charset="0"/>
              </a:rPr>
              <a:t>CREATE</a:t>
            </a:r>
            <a:endParaRPr lang="bg-BG" dirty="0">
              <a:solidFill>
                <a:schemeClr val="accent5">
                  <a:lumMod val="20000"/>
                  <a:lumOff val="80000"/>
                </a:schemeClr>
              </a:solidFill>
              <a:latin typeface="Consolas" pitchFamily="49" charset="0"/>
            </a:endParaRPr>
          </a:p>
          <a:p>
            <a:pPr marL="973138" lvl="1" indent="-350838"/>
            <a:r>
              <a:rPr lang="en-US" dirty="0">
                <a:solidFill>
                  <a:schemeClr val="accent5">
                    <a:lumMod val="20000"/>
                    <a:lumOff val="80000"/>
                  </a:schemeClr>
                </a:solidFill>
                <a:latin typeface="Consolas" pitchFamily="49" charset="0"/>
              </a:rPr>
              <a:t>ALTER</a:t>
            </a:r>
            <a:endParaRPr lang="bg-BG" dirty="0">
              <a:solidFill>
                <a:schemeClr val="accent5">
                  <a:lumMod val="20000"/>
                  <a:lumOff val="80000"/>
                </a:schemeClr>
              </a:solidFill>
              <a:latin typeface="Consolas" pitchFamily="49" charset="0"/>
            </a:endParaRPr>
          </a:p>
          <a:p>
            <a:pPr marL="973138" lvl="1" indent="-350838"/>
            <a:r>
              <a:rPr lang="en-US" dirty="0">
                <a:solidFill>
                  <a:schemeClr val="accent5">
                    <a:lumMod val="20000"/>
                    <a:lumOff val="80000"/>
                  </a:schemeClr>
                </a:solidFill>
                <a:latin typeface="Consolas" pitchFamily="49" charset="0"/>
              </a:rPr>
              <a:t>DROP</a:t>
            </a:r>
            <a:endParaRPr lang="bg-BG" dirty="0">
              <a:solidFill>
                <a:schemeClr val="accent5">
                  <a:lumMod val="20000"/>
                  <a:lumOff val="80000"/>
                </a:schemeClr>
              </a:solidFill>
              <a:latin typeface="Consolas" pitchFamily="49" charset="0"/>
            </a:endParaRPr>
          </a:p>
          <a:p>
            <a:r>
              <a:rPr lang="en-US" dirty="0" smtClean="0"/>
              <a:t>Data Control Language (DCL) for managing </a:t>
            </a:r>
            <a:r>
              <a:rPr lang="en-US" dirty="0"/>
              <a:t>access </a:t>
            </a:r>
            <a:r>
              <a:rPr lang="en-US" dirty="0" smtClean="0"/>
              <a:t>permissions</a:t>
            </a:r>
            <a:endParaRPr lang="bg-BG" dirty="0"/>
          </a:p>
          <a:p>
            <a:pPr marL="973138" lvl="1" indent="-350838"/>
            <a:r>
              <a:rPr lang="en-US" dirty="0">
                <a:solidFill>
                  <a:schemeClr val="accent5">
                    <a:lumMod val="20000"/>
                    <a:lumOff val="80000"/>
                  </a:schemeClr>
                </a:solidFill>
                <a:latin typeface="Consolas" pitchFamily="49" charset="0"/>
              </a:rPr>
              <a:t>GRANT</a:t>
            </a:r>
          </a:p>
          <a:p>
            <a:pPr marL="973138" lvl="1" indent="-350838"/>
            <a:r>
              <a:rPr lang="en-US" dirty="0" smtClean="0">
                <a:solidFill>
                  <a:schemeClr val="accent5">
                    <a:lumMod val="20000"/>
                    <a:lumOff val="80000"/>
                  </a:schemeClr>
                </a:solidFill>
                <a:latin typeface="Consolas" pitchFamily="49" charset="0"/>
              </a:rPr>
              <a:t>REVOKE</a:t>
            </a:r>
          </a:p>
          <a:p>
            <a:pPr marL="973138" lvl="1" indent="-350838"/>
            <a:r>
              <a:rPr lang="en-US" dirty="0" smtClean="0">
                <a:solidFill>
                  <a:schemeClr val="accent5">
                    <a:lumMod val="20000"/>
                    <a:lumOff val="80000"/>
                  </a:schemeClr>
                </a:solidFill>
                <a:latin typeface="Consolas" pitchFamily="49" charset="0"/>
              </a:rPr>
              <a:t>DENY</a:t>
            </a:r>
            <a:endParaRPr lang="bg-BG"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37890" name="Picture 2" descr="http://www.macshareware.com/images/icons/fmpro_migrator_development_databases-12279.jpe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81800" y="1752600"/>
            <a:ext cx="1682975" cy="1676400"/>
          </a:xfrm>
          <a:prstGeom prst="roundRect">
            <a:avLst>
              <a:gd name="adj" fmla="val 4154"/>
            </a:avLst>
          </a:prstGeom>
          <a:solidFill>
            <a:srgbClr val="FFFFFF">
              <a:shade val="85000"/>
            </a:srgbClr>
          </a:solidFill>
          <a:ln>
            <a:noFill/>
          </a:ln>
          <a:effectLst>
            <a:reflection blurRad="12700" stA="38000" endPos="28000" dist="5000" dir="5400000" sy="-100000" algn="bl" rotWithShape="0"/>
          </a:effectLst>
        </p:spPr>
      </p:pic>
      <p:pic>
        <p:nvPicPr>
          <p:cNvPr id="37892" name="Picture 4" descr="http://www.artistsvalley.com/images/icons/Database%20Application%20Icons/Database%20Security%20Key/256x256/Database%20Security%20Key.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788375" y="4572000"/>
            <a:ext cx="1676400" cy="1676400"/>
          </a:xfrm>
          <a:prstGeom prst="roundRect">
            <a:avLst>
              <a:gd name="adj" fmla="val 3982"/>
            </a:avLst>
          </a:prstGeom>
          <a:noFill/>
        </p:spPr>
      </p:pic>
    </p:spTree>
    <p:extLst>
      <p:ext uri="{BB962C8B-B14F-4D97-AF65-F5344CB8AC3E}">
        <p14:creationId xmlns:p14="http://schemas.microsoft.com/office/powerpoint/2010/main" val="31164675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t>Creating </a:t>
            </a:r>
            <a:r>
              <a:rPr lang="en-US" dirty="0" smtClean="0"/>
              <a:t>Database Objects</a:t>
            </a:r>
            <a:endParaRPr lang="bg-BG" dirty="0"/>
          </a:p>
        </p:txBody>
      </p:sp>
      <p:sp>
        <p:nvSpPr>
          <p:cNvPr id="617475" name="Rectangle 3"/>
          <p:cNvSpPr>
            <a:spLocks noGrp="1" noChangeArrowheads="1"/>
          </p:cNvSpPr>
          <p:nvPr>
            <p:ph idx="1"/>
          </p:nvPr>
        </p:nvSpPr>
        <p:spPr>
          <a:xfrm>
            <a:off x="228600" y="990600"/>
            <a:ext cx="8686800" cy="5715000"/>
          </a:xfrm>
        </p:spPr>
        <p:txBody>
          <a:bodyPr/>
          <a:lstStyle/>
          <a:p>
            <a:pPr>
              <a:spcBef>
                <a:spcPts val="300"/>
              </a:spcBef>
            </a:pPr>
            <a:r>
              <a:rPr lang="en-US" sz="3000" dirty="0">
                <a:solidFill>
                  <a:schemeClr val="accent5">
                    <a:lumMod val="20000"/>
                    <a:lumOff val="80000"/>
                  </a:schemeClr>
                </a:solidFill>
                <a:latin typeface="Consolas" pitchFamily="49" charset="0"/>
              </a:rPr>
              <a:t>CREATE</a:t>
            </a:r>
            <a:r>
              <a:rPr lang="en-US" sz="3000" dirty="0"/>
              <a:t> </a:t>
            </a:r>
            <a:r>
              <a:rPr lang="en-US" sz="3000" dirty="0" smtClean="0"/>
              <a:t>command</a:t>
            </a:r>
            <a:endParaRPr lang="en-US" sz="3000" dirty="0"/>
          </a:p>
          <a:p>
            <a:pPr lvl="1">
              <a:spcBef>
                <a:spcPts val="300"/>
              </a:spcBef>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TABLE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a:t>
            </a:r>
            <a:r>
              <a:rPr lang="en-US" sz="2800" dirty="0" smtClean="0">
                <a:solidFill>
                  <a:schemeClr val="accent5">
                    <a:lumMod val="20000"/>
                    <a:lumOff val="80000"/>
                  </a:schemeClr>
                </a:solidFill>
                <a:latin typeface="Consolas" pitchFamily="49" charset="0"/>
              </a:rPr>
              <a:t>field</a:t>
            </a:r>
            <a:r>
              <a:rPr lang="en-US" sz="2800" dirty="0" smtClean="0">
                <a:solidFill>
                  <a:schemeClr val="accent5">
                    <a:lumMod val="20000"/>
                    <a:lumOff val="80000"/>
                  </a:schemeClr>
                </a:solidFill>
              </a:rPr>
              <a:t>_</a:t>
            </a:r>
            <a:r>
              <a:rPr lang="en-US" sz="2800" dirty="0" smtClean="0">
                <a:solidFill>
                  <a:schemeClr val="accent5">
                    <a:lumMod val="20000"/>
                    <a:lumOff val="80000"/>
                  </a:schemeClr>
                </a:solidFill>
                <a:latin typeface="Consolas" pitchFamily="49" charset="0"/>
              </a:rPr>
              <a:t>definitions</a:t>
            </a:r>
            <a:r>
              <a:rPr lang="en-US" sz="2800" dirty="0">
                <a:solidFill>
                  <a:schemeClr val="accent5">
                    <a:lumMod val="20000"/>
                    <a:lumOff val="80000"/>
                  </a:schemeClr>
                </a:solidFill>
                <a:latin typeface="Consolas" pitchFamily="49" charset="0"/>
              </a:rPr>
              <a:t>&gt;)</a:t>
            </a:r>
          </a:p>
          <a:p>
            <a:pPr lvl="1">
              <a:spcBef>
                <a:spcPts val="300"/>
              </a:spcBef>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VIEW</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AS</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&lt;select</a:t>
            </a:r>
            <a:r>
              <a:rPr lang="en-US" sz="2800" dirty="0" smtClean="0">
                <a:solidFill>
                  <a:schemeClr val="accent5">
                    <a:lumMod val="20000"/>
                    <a:lumOff val="80000"/>
                  </a:schemeClr>
                </a:solidFill>
                <a:latin typeface="Consolas" pitchFamily="49" charset="0"/>
              </a:rPr>
              <a:t>&gt;</a:t>
            </a:r>
          </a:p>
          <a:p>
            <a:pPr lvl="1">
              <a:spcBef>
                <a:spcPts val="300"/>
              </a:spcBef>
            </a:pPr>
            <a:r>
              <a:rPr lang="en-US" sz="2800" dirty="0" smtClean="0">
                <a:solidFill>
                  <a:schemeClr val="accent5">
                    <a:lumMod val="20000"/>
                    <a:lumOff val="80000"/>
                  </a:schemeClr>
                </a:solidFill>
                <a:latin typeface="Consolas" pitchFamily="49" charset="0"/>
              </a:rPr>
              <a:t>CREATE</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&lt;object&gt;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&lt;definition&gt;</a:t>
            </a:r>
            <a:endParaRPr lang="bg-BG"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617476" name="Rectangle 4"/>
          <p:cNvSpPr>
            <a:spLocks noChangeArrowheads="1"/>
          </p:cNvSpPr>
          <p:nvPr/>
        </p:nvSpPr>
        <p:spPr bwMode="auto">
          <a:xfrm>
            <a:off x="900113" y="3581400"/>
            <a:ext cx="7343775" cy="27084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PersonID int IDENTITY,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KEY(PersonID)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spcAft>
                <a:spcPts val="12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 10 Persons] AS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TOP 10 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2132644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sz="3600" dirty="0"/>
              <a:t>Creating Objects – More Examples</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18499" name="Rectangle 3"/>
          <p:cNvSpPr>
            <a:spLocks noChangeArrowheads="1"/>
          </p:cNvSpPr>
          <p:nvPr/>
        </p:nvSpPr>
        <p:spPr bwMode="auto">
          <a:xfrm>
            <a:off x="900113" y="1371600"/>
            <a:ext cx="7253287" cy="468519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IDENTITY,</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KEY(CountryID)</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120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GO</a:t>
            </a:r>
          </a:p>
          <a:p>
            <a:pPr eaLnBrk="0" hangingPunct="0">
              <a:lnSpc>
                <a:spcPts val="28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CityID int IDENTITY,</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NOT NULL,</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KEY(CityID)</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5312803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dirty="0"/>
              <a:t>Modifying </a:t>
            </a:r>
            <a:r>
              <a:rPr lang="en-US" dirty="0" smtClean="0"/>
              <a:t>Database Objects</a:t>
            </a:r>
            <a:endParaRPr lang="bg-BG" dirty="0"/>
          </a:p>
        </p:txBody>
      </p:sp>
      <p:sp>
        <p:nvSpPr>
          <p:cNvPr id="619523" name="Rectangle 3"/>
          <p:cNvSpPr>
            <a:spLocks noGrp="1" noChangeArrowheads="1"/>
          </p:cNvSpPr>
          <p:nvPr>
            <p:ph idx="1"/>
          </p:nvPr>
        </p:nvSpPr>
        <p:spPr>
          <a:xfrm>
            <a:off x="228600" y="990600"/>
            <a:ext cx="8686800" cy="5715000"/>
          </a:xfrm>
        </p:spPr>
        <p:txBody>
          <a:bodyPr/>
          <a:lstStyle/>
          <a:p>
            <a:pPr>
              <a:lnSpc>
                <a:spcPts val="3600"/>
              </a:lnSpc>
            </a:pPr>
            <a:r>
              <a:rPr lang="en-US" sz="3000" dirty="0">
                <a:solidFill>
                  <a:schemeClr val="accent5">
                    <a:lumMod val="20000"/>
                    <a:lumOff val="80000"/>
                  </a:schemeClr>
                </a:solidFill>
                <a:latin typeface="Consolas" pitchFamily="49" charset="0"/>
              </a:rPr>
              <a:t>ALTER</a:t>
            </a:r>
            <a:r>
              <a:rPr lang="en-US" sz="3000" dirty="0"/>
              <a:t> command</a:t>
            </a:r>
          </a:p>
          <a:p>
            <a:pPr marL="865188" lvl="1" indent="-407988">
              <a:lnSpc>
                <a:spcPts val="3600"/>
              </a:lnSpc>
            </a:pPr>
            <a:r>
              <a:rPr lang="en-US" sz="2800" dirty="0">
                <a:solidFill>
                  <a:schemeClr val="accent5">
                    <a:lumMod val="20000"/>
                    <a:lumOff val="80000"/>
                  </a:schemeClr>
                </a:solidFill>
                <a:latin typeface="Consolas" pitchFamily="49" charset="0"/>
              </a:rPr>
              <a:t>ALTER TABLE &lt;name&gt; &lt;command&gt;</a:t>
            </a:r>
          </a:p>
          <a:p>
            <a:pPr marL="865188" lvl="1" indent="-407988">
              <a:lnSpc>
                <a:spcPts val="3600"/>
              </a:lnSpc>
            </a:pPr>
            <a:r>
              <a:rPr lang="en-US" sz="2800" dirty="0">
                <a:solidFill>
                  <a:schemeClr val="accent5">
                    <a:lumMod val="20000"/>
                    <a:lumOff val="80000"/>
                  </a:schemeClr>
                </a:solidFill>
                <a:latin typeface="Consolas" pitchFamily="49" charset="0"/>
              </a:rPr>
              <a:t>ALTER </a:t>
            </a:r>
            <a:r>
              <a:rPr lang="en-US" sz="2800" dirty="0" smtClean="0">
                <a:solidFill>
                  <a:schemeClr val="accent5">
                    <a:lumMod val="20000"/>
                    <a:lumOff val="80000"/>
                  </a:schemeClr>
                </a:solidFill>
                <a:latin typeface="Consolas" pitchFamily="49" charset="0"/>
              </a:rPr>
              <a:t>&lt;object&gt; &lt;command&gt;</a:t>
            </a:r>
            <a:endParaRPr lang="en-US"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619524" name="Rectangle 4"/>
          <p:cNvSpPr>
            <a:spLocks noChangeArrowheads="1"/>
          </p:cNvSpPr>
          <p:nvPr/>
        </p:nvSpPr>
        <p:spPr bwMode="auto">
          <a:xfrm>
            <a:off x="695326" y="2971800"/>
            <a:ext cx="7762874" cy="33835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a foreign key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Country</a:t>
            </a:r>
          </a:p>
          <a:p>
            <a:pPr eaLnBrk="0" hangingPunct="0">
              <a:lnSpc>
                <a:spcPts val="26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FOREIGN KEY (CountryID)</a:t>
            </a:r>
          </a:p>
          <a:p>
            <a:pPr eaLnBrk="0" hangingPunct="0">
              <a:lnSpc>
                <a:spcPts val="2600"/>
              </a:lnSpc>
              <a:spcBef>
                <a:spcPts val="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REFERENCES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Countries(CountryID)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column Population to the table Country</a:t>
            </a:r>
          </a:p>
          <a:p>
            <a:pPr eaLnBrk="0" hangingPunct="0">
              <a:lnSpc>
                <a:spcPts val="2600"/>
              </a:lnSpc>
              <a:spcBef>
                <a:spcPts val="0"/>
              </a:spcBef>
              <a:spcAft>
                <a:spcPts val="1200"/>
              </a:spcAft>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Remove column Population from the table Country</a:t>
            </a:r>
          </a:p>
          <a:p>
            <a:pPr eaLnBrk="0" hangingPunct="0">
              <a:lnSpc>
                <a:spcPts val="26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658707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Deleting </a:t>
            </a:r>
            <a:r>
              <a:rPr lang="en-US" dirty="0" smtClean="0"/>
              <a:t>Database Objects</a:t>
            </a:r>
            <a:endParaRPr lang="bg-BG" dirty="0"/>
          </a:p>
        </p:txBody>
      </p:sp>
      <p:sp>
        <p:nvSpPr>
          <p:cNvPr id="620547" name="Rectangle 3"/>
          <p:cNvSpPr>
            <a:spLocks noGrp="1" noChangeArrowheads="1"/>
          </p:cNvSpPr>
          <p:nvPr>
            <p:ph idx="1"/>
          </p:nvPr>
        </p:nvSpPr>
        <p:spPr>
          <a:xfrm>
            <a:off x="228600" y="1143000"/>
            <a:ext cx="8686800" cy="5562600"/>
          </a:xfrm>
        </p:spPr>
        <p:txBody>
          <a:bodyPr/>
          <a:lstStyle/>
          <a:p>
            <a:r>
              <a:rPr lang="en-US" dirty="0">
                <a:solidFill>
                  <a:schemeClr val="accent5">
                    <a:lumMod val="20000"/>
                    <a:lumOff val="80000"/>
                  </a:schemeClr>
                </a:solidFill>
                <a:latin typeface="Consolas" pitchFamily="49" charset="0"/>
              </a:rPr>
              <a:t>DROP</a:t>
            </a:r>
            <a:r>
              <a:rPr lang="en-US" dirty="0"/>
              <a:t> command</a:t>
            </a:r>
          </a:p>
          <a:p>
            <a:pPr marL="865188" lvl="1" indent="-407988"/>
            <a:r>
              <a:rPr lang="en-US" dirty="0">
                <a:solidFill>
                  <a:schemeClr val="accent5">
                    <a:lumMod val="20000"/>
                    <a:lumOff val="80000"/>
                  </a:schemeClr>
                </a:solidFill>
                <a:latin typeface="Consolas" pitchFamily="49" charset="0"/>
              </a:rPr>
              <a:t>DROP TABLE &lt;name&gt;</a:t>
            </a:r>
          </a:p>
          <a:p>
            <a:pPr marL="865188" lvl="1" indent="-407988"/>
            <a:r>
              <a:rPr lang="en-US" dirty="0">
                <a:solidFill>
                  <a:schemeClr val="accent5">
                    <a:lumMod val="20000"/>
                    <a:lumOff val="80000"/>
                  </a:schemeClr>
                </a:solidFill>
                <a:latin typeface="Consolas" pitchFamily="49" charset="0"/>
              </a:rPr>
              <a:t>DROP TRIGGER &lt;name&gt;</a:t>
            </a:r>
          </a:p>
          <a:p>
            <a:pPr marL="865188" lvl="1" indent="-407988"/>
            <a:r>
              <a:rPr lang="en-US" dirty="0" smtClean="0">
                <a:solidFill>
                  <a:schemeClr val="accent5">
                    <a:lumMod val="20000"/>
                    <a:lumOff val="80000"/>
                  </a:schemeClr>
                </a:solidFill>
                <a:latin typeface="Consolas" pitchFamily="49" charset="0"/>
              </a:rPr>
              <a:t>DROP INDEX &lt;name&gt;</a:t>
            </a:r>
          </a:p>
          <a:p>
            <a:pPr marL="865188" lvl="1" indent="-407988"/>
            <a:r>
              <a:rPr lang="en-US" dirty="0" smtClean="0">
                <a:solidFill>
                  <a:schemeClr val="accent5">
                    <a:lumMod val="20000"/>
                    <a:lumOff val="80000"/>
                  </a:schemeClr>
                </a:solidFill>
                <a:latin typeface="Consolas" pitchFamily="49" charset="0"/>
              </a:rPr>
              <a:t>DROP &lt;object&gt;</a:t>
            </a:r>
            <a:endParaRPr lang="en-US"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620548" name="Rectangle 4"/>
          <p:cNvSpPr>
            <a:spLocks noChangeArrowheads="1"/>
          </p:cNvSpPr>
          <p:nvPr/>
        </p:nvSpPr>
        <p:spPr bwMode="auto">
          <a:xfrm>
            <a:off x="755651" y="4545449"/>
            <a:ext cx="7550150"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ALTER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395982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a:t>Managing Access Permissions</a:t>
            </a:r>
            <a:endParaRPr lang="bg-BG" dirty="0"/>
          </a:p>
        </p:txBody>
      </p:sp>
      <p:sp>
        <p:nvSpPr>
          <p:cNvPr id="621571" name="Rectangle 3"/>
          <p:cNvSpPr>
            <a:spLocks noGrp="1" noChangeArrowheads="1"/>
          </p:cNvSpPr>
          <p:nvPr>
            <p:ph idx="1"/>
          </p:nvPr>
        </p:nvSpPr>
        <p:spPr/>
        <p:txBody>
          <a:bodyPr/>
          <a:lstStyle/>
          <a:p>
            <a:r>
              <a:rPr lang="en-US" dirty="0">
                <a:solidFill>
                  <a:schemeClr val="accent5">
                    <a:lumMod val="20000"/>
                    <a:lumOff val="80000"/>
                  </a:schemeClr>
                </a:solidFill>
                <a:latin typeface="Consolas" pitchFamily="49" charset="0"/>
              </a:rPr>
              <a:t>GRANT</a:t>
            </a:r>
            <a:r>
              <a:rPr lang="en-US" dirty="0"/>
              <a:t> command</a:t>
            </a:r>
          </a:p>
          <a:p>
            <a:pPr lvl="1"/>
            <a:endParaRPr lang="en-US" dirty="0"/>
          </a:p>
          <a:p>
            <a:pPr lvl="1"/>
            <a:r>
              <a:rPr lang="en-US" dirty="0"/>
              <a:t>Example:</a:t>
            </a:r>
          </a:p>
          <a:p>
            <a:endParaRPr lang="en-US" dirty="0">
              <a:latin typeface="Courier New" pitchFamily="49" charset="0"/>
            </a:endParaRPr>
          </a:p>
          <a:p>
            <a:r>
              <a:rPr lang="en-US" dirty="0">
                <a:solidFill>
                  <a:schemeClr val="accent5">
                    <a:lumMod val="20000"/>
                    <a:lumOff val="80000"/>
                  </a:schemeClr>
                </a:solidFill>
                <a:latin typeface="Consolas" pitchFamily="49" charset="0"/>
              </a:rPr>
              <a:t>REVOKE</a:t>
            </a:r>
            <a:r>
              <a:rPr lang="en-US" dirty="0"/>
              <a:t> command</a:t>
            </a:r>
          </a:p>
          <a:p>
            <a:pPr lvl="1"/>
            <a:endParaRPr lang="en-US" dirty="0"/>
          </a:p>
          <a:p>
            <a:pPr lvl="1"/>
            <a:r>
              <a:rPr lang="en-US" dirty="0"/>
              <a:t>Example:</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621572" name="Rectangle 4"/>
          <p:cNvSpPr>
            <a:spLocks noChangeArrowheads="1"/>
          </p:cNvSpPr>
          <p:nvPr/>
        </p:nvSpPr>
        <p:spPr bwMode="auto">
          <a:xfrm>
            <a:off x="755650" y="1767158"/>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GRANT &lt;persmission&gt; ON &lt;object&gt; 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3" name="Rectangle 5"/>
          <p:cNvSpPr>
            <a:spLocks noChangeArrowheads="1"/>
          </p:cNvSpPr>
          <p:nvPr/>
        </p:nvSpPr>
        <p:spPr bwMode="auto">
          <a:xfrm>
            <a:off x="755650" y="30288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GRANT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ON 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Rectangle 6"/>
          <p:cNvSpPr>
            <a:spLocks noChangeArrowheads="1"/>
          </p:cNvSpPr>
          <p:nvPr/>
        </p:nvSpPr>
        <p:spPr bwMode="auto">
          <a:xfrm>
            <a:off x="755650" y="43242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&lt;persmission&gt; ON &lt;object&gt;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5" name="Rectangle 7"/>
          <p:cNvSpPr>
            <a:spLocks noChangeArrowheads="1"/>
          </p:cNvSpPr>
          <p:nvPr/>
        </p:nvSpPr>
        <p:spPr bwMode="auto">
          <a:xfrm>
            <a:off x="755650" y="56196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ON Employees FROM 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11506582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makeitsafe.missouri.edu/images/best-practices.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588393" y="1295400"/>
            <a:ext cx="2846832" cy="1981200"/>
          </a:xfrm>
          <a:prstGeom prst="roundRect">
            <a:avLst>
              <a:gd name="adj" fmla="val 8443"/>
            </a:avLst>
          </a:prstGeom>
          <a:solidFill>
            <a:srgbClr val="FFFFFF">
              <a:shade val="85000"/>
            </a:srgbClr>
          </a:solidFill>
          <a:ln>
            <a:noFill/>
          </a:ln>
          <a:effectLst>
            <a:reflection blurRad="6350" stA="50000" endA="300" endPos="38500" dist="50800" dir="5400000" sy="-100000" algn="bl" rotWithShape="0"/>
          </a:effectLst>
          <a:scene3d>
            <a:camera prst="perspectiveHeroicExtremeLeftFacing"/>
            <a:lightRig rig="threePt" dir="t"/>
          </a:scene3d>
          <a:sp3d>
            <a:bevelT/>
          </a:sp3d>
        </p:spPr>
      </p:pic>
      <p:pic>
        <p:nvPicPr>
          <p:cNvPr id="25602" name="Picture 2" descr="http://www.iconarchive.com/icons/tpdkdesign.net/refresh-cl/256/Windows-Table-icon.png"/>
          <p:cNvPicPr>
            <a:picLocks noChangeAspect="1" noChangeArrowheads="1"/>
          </p:cNvPicPr>
          <p:nvPr/>
        </p:nvPicPr>
        <p:blipFill>
          <a:blip r:embed="rId4" cstate="print">
            <a:extLst>
              <a:ext uri="{28A0092B-C50C-407E-A947-70E740481C1C}">
                <a14:useLocalDpi xmlns:a14="http://schemas.microsoft.com/office/drawing/2010/main" val="0"/>
              </a:ext>
            </a:extLst>
          </a:blip>
          <a:srcRect l="3182" t="1744" r="2081" b="4070"/>
          <a:stretch>
            <a:fillRect/>
          </a:stretch>
        </p:blipFill>
        <p:spPr bwMode="auto">
          <a:xfrm>
            <a:off x="609600" y="1042837"/>
            <a:ext cx="2743200" cy="2296633"/>
          </a:xfrm>
          <a:prstGeom prst="rect">
            <a:avLst/>
          </a:prstGeom>
          <a:noFill/>
          <a:effectLst>
            <a:reflection blurRad="6350" stA="52000" endA="300" endPos="35000" dir="5400000" sy="-100000" algn="bl" rotWithShape="0"/>
          </a:effectLst>
        </p:spPr>
      </p:pic>
      <p:sp>
        <p:nvSpPr>
          <p:cNvPr id="622594" name="Rectangle 2"/>
          <p:cNvSpPr>
            <a:spLocks noGrp="1" noChangeArrowheads="1"/>
          </p:cNvSpPr>
          <p:nvPr>
            <p:ph type="ctrTitle"/>
          </p:nvPr>
        </p:nvSpPr>
        <p:spPr>
          <a:xfrm>
            <a:off x="457200" y="4648200"/>
            <a:ext cx="8229600" cy="685800"/>
          </a:xfrm>
        </p:spPr>
        <p:txBody>
          <a:bodyPr/>
          <a:lstStyle/>
          <a:p>
            <a:r>
              <a:rPr lang="en-US" dirty="0"/>
              <a:t>Creating Tables in SQL Server</a:t>
            </a:r>
            <a:endParaRPr lang="bg-BG" dirty="0"/>
          </a:p>
        </p:txBody>
      </p:sp>
      <p:sp>
        <p:nvSpPr>
          <p:cNvPr id="4" name="Subtitle 3"/>
          <p:cNvSpPr>
            <a:spLocks noGrp="1"/>
          </p:cNvSpPr>
          <p:nvPr>
            <p:ph type="subTitle" idx="1"/>
          </p:nvPr>
        </p:nvSpPr>
        <p:spPr>
          <a:xfrm>
            <a:off x="457200" y="5374479"/>
            <a:ext cx="8229600" cy="569120"/>
          </a:xfrm>
        </p:spPr>
        <p:txBody>
          <a:bodyPr/>
          <a:lstStyle/>
          <a:p>
            <a:r>
              <a:rPr dirty="0" smtClean="0"/>
              <a:t>Best Practices</a:t>
            </a:r>
            <a:endParaRPr lang="bg-BG" dirty="0"/>
          </a:p>
        </p:txBody>
      </p:sp>
      <p:pic>
        <p:nvPicPr>
          <p:cNvPr id="25603" name="Picture 3" descr="C:\Trash\design-table.png"/>
          <p:cNvPicPr>
            <a:picLocks noChangeAspect="1" noChangeArrowheads="1"/>
          </p:cNvPicPr>
          <p:nvPr/>
        </p:nvPicPr>
        <p:blipFill>
          <a:blip r:embed="rId5" cstate="screen">
            <a:lum/>
            <a:extLst>
              <a:ext uri="{28A0092B-C50C-407E-A947-70E740481C1C}">
                <a14:useLocalDpi xmlns:a14="http://schemas.microsoft.com/office/drawing/2010/main" val="0"/>
              </a:ext>
            </a:extLst>
          </a:blip>
          <a:srcRect/>
          <a:stretch>
            <a:fillRect/>
          </a:stretch>
        </p:blipFill>
        <p:spPr bwMode="auto">
          <a:xfrm rot="21376306">
            <a:off x="2927216" y="1329034"/>
            <a:ext cx="3074048" cy="2307263"/>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flood" dir="t"/>
          </a:scene3d>
          <a:sp3d prstMaterial="translucentPowder">
            <a:bevelT/>
            <a:bevelB w="152400" h="50800" prst="softRound"/>
          </a:sp3d>
        </p:spPr>
      </p:pic>
    </p:spTree>
    <p:extLst>
      <p:ext uri="{BB962C8B-B14F-4D97-AF65-F5344CB8AC3E}">
        <p14:creationId xmlns:p14="http://schemas.microsoft.com/office/powerpoint/2010/main" val="3702965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dirty="0"/>
              <a:t>Creating Tables in SQL Server</a:t>
            </a:r>
            <a:endParaRPr lang="bg-BG" dirty="0"/>
          </a:p>
        </p:txBody>
      </p:sp>
      <p:sp>
        <p:nvSpPr>
          <p:cNvPr id="624643" name="Rectangle 3"/>
          <p:cNvSpPr>
            <a:spLocks noGrp="1" noChangeArrowheads="1"/>
          </p:cNvSpPr>
          <p:nvPr>
            <p:ph idx="1"/>
          </p:nvPr>
        </p:nvSpPr>
        <p:spPr/>
        <p:txBody>
          <a:bodyPr/>
          <a:lstStyle/>
          <a:p>
            <a:pPr>
              <a:lnSpc>
                <a:spcPts val="3600"/>
              </a:lnSpc>
            </a:pPr>
            <a:r>
              <a:rPr lang="en-US" dirty="0"/>
              <a:t>Creating new table:</a:t>
            </a:r>
          </a:p>
          <a:p>
            <a:pPr lvl="1">
              <a:lnSpc>
                <a:spcPts val="3600"/>
              </a:lnSpc>
            </a:pPr>
            <a:r>
              <a:rPr lang="en-US" dirty="0"/>
              <a:t>Define the table name</a:t>
            </a:r>
          </a:p>
          <a:p>
            <a:pPr lvl="2">
              <a:lnSpc>
                <a:spcPts val="3600"/>
              </a:lnSpc>
            </a:pPr>
            <a:r>
              <a:rPr lang="en-US" dirty="0"/>
              <a:t>Should have good name</a:t>
            </a:r>
          </a:p>
          <a:p>
            <a:pPr lvl="1">
              <a:lnSpc>
                <a:spcPts val="3600"/>
              </a:lnSpc>
            </a:pPr>
            <a:r>
              <a:rPr lang="en-US" dirty="0"/>
              <a:t>Define the columns and their types</a:t>
            </a:r>
          </a:p>
          <a:p>
            <a:pPr lvl="2">
              <a:lnSpc>
                <a:spcPts val="3600"/>
              </a:lnSpc>
            </a:pPr>
            <a:r>
              <a:rPr lang="en-US" dirty="0"/>
              <a:t>Use proper data type</a:t>
            </a:r>
          </a:p>
          <a:p>
            <a:pPr lvl="1">
              <a:lnSpc>
                <a:spcPts val="3600"/>
              </a:lnSpc>
            </a:pPr>
            <a:r>
              <a:rPr lang="en-US" dirty="0"/>
              <a:t>Define the table primary key</a:t>
            </a:r>
          </a:p>
          <a:p>
            <a:pPr lvl="2">
              <a:lnSpc>
                <a:spcPts val="3600"/>
              </a:lnSpc>
            </a:pPr>
            <a:r>
              <a:rPr lang="en-US" dirty="0"/>
              <a:t>Use </a:t>
            </a:r>
            <a:r>
              <a:rPr lang="en-US" dirty="0">
                <a:solidFill>
                  <a:schemeClr val="accent5">
                    <a:lumMod val="20000"/>
                    <a:lumOff val="80000"/>
                  </a:schemeClr>
                </a:solidFill>
                <a:latin typeface="Consolas" pitchFamily="49" charset="0"/>
              </a:rPr>
              <a:t>IDENTITY</a:t>
            </a:r>
            <a:r>
              <a:rPr lang="en-US" dirty="0"/>
              <a:t> for enabling auto increment of the primary key</a:t>
            </a:r>
          </a:p>
          <a:p>
            <a:pPr lvl="1">
              <a:lnSpc>
                <a:spcPts val="3600"/>
              </a:lnSpc>
            </a:pPr>
            <a:r>
              <a:rPr lang="en-US" dirty="0"/>
              <a:t>Define foreign/keys and constraints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pic>
        <p:nvPicPr>
          <p:cNvPr id="23553" name="Picture 1" descr="C:\Trash\design-table.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48400" y="1143000"/>
            <a:ext cx="2310184" cy="1733935"/>
          </a:xfrm>
          <a:prstGeom prst="roundRect">
            <a:avLst>
              <a:gd name="adj" fmla="val 4403"/>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13390323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bg-BG" dirty="0"/>
              <a:t>Nested SELECT Statements</a:t>
            </a:r>
          </a:p>
        </p:txBody>
      </p:sp>
      <p:sp>
        <p:nvSpPr>
          <p:cNvPr id="573443"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SELECT</a:t>
            </a:r>
            <a:r>
              <a:rPr lang="en-US" dirty="0"/>
              <a:t> statements can be nested in the where </a:t>
            </a:r>
            <a:r>
              <a:rPr lang="en-US" dirty="0" smtClean="0"/>
              <a:t>clause</a:t>
            </a:r>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spcBef>
                <a:spcPts val="3000"/>
              </a:spcBef>
            </a:pPr>
            <a:r>
              <a:rPr lang="en-US" dirty="0" smtClean="0"/>
              <a:t>Note</a:t>
            </a:r>
            <a:r>
              <a:rPr lang="en-US" dirty="0"/>
              <a:t>: </a:t>
            </a:r>
            <a:r>
              <a:rPr lang="en-US" dirty="0" smtClean="0"/>
              <a:t>always </a:t>
            </a:r>
            <a:r>
              <a:rPr lang="en-US" dirty="0"/>
              <a:t>prefer joins to nested </a:t>
            </a:r>
            <a:r>
              <a:rPr lang="en-US" dirty="0">
                <a:solidFill>
                  <a:schemeClr val="accent5">
                    <a:lumMod val="20000"/>
                    <a:lumOff val="80000"/>
                  </a:schemeClr>
                </a:solidFill>
                <a:latin typeface="Consolas" pitchFamily="49" charset="0"/>
              </a:rPr>
              <a:t>SELECT</a:t>
            </a:r>
            <a:r>
              <a:rPr lang="en-US" dirty="0"/>
              <a:t> statements </a:t>
            </a:r>
            <a:r>
              <a:rPr lang="en-US" dirty="0" smtClean="0"/>
              <a:t>for better performance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73444" name="Rectangle 4"/>
          <p:cNvSpPr>
            <a:spLocks noChangeArrowheads="1"/>
          </p:cNvSpPr>
          <p:nvPr/>
        </p:nvSpPr>
        <p:spPr bwMode="auto">
          <a:xfrm>
            <a:off x="755650" y="2209800"/>
            <a:ext cx="756126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MAX(Salary)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73445" name="Rectangle 5"/>
          <p:cNvSpPr>
            <a:spLocks noChangeArrowheads="1"/>
          </p:cNvSpPr>
          <p:nvPr/>
        </p:nvSpPr>
        <p:spPr bwMode="auto">
          <a:xfrm>
            <a:off x="755650" y="3791129"/>
            <a:ext cx="7561263"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IN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WHERE Name='Sales'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28219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2514600" y="228600"/>
            <a:ext cx="6400800" cy="914400"/>
          </a:xfrm>
        </p:spPr>
        <p:txBody>
          <a:bodyPr/>
          <a:lstStyle/>
          <a:p>
            <a:r>
              <a:rPr lang="en-US" dirty="0"/>
              <a:t>Creating Tables in SQL Server – Examples</a:t>
            </a:r>
            <a:endParaRPr lang="bg-BG" dirty="0"/>
          </a:p>
        </p:txBody>
      </p:sp>
      <p:sp>
        <p:nvSpPr>
          <p:cNvPr id="625667" name="Rectangle 3"/>
          <p:cNvSpPr>
            <a:spLocks noGrp="1" noChangeArrowheads="1"/>
          </p:cNvSpPr>
          <p:nvPr>
            <p:ph idx="1"/>
          </p:nvPr>
        </p:nvSpPr>
        <p:spPr>
          <a:xfrm>
            <a:off x="611188" y="1505499"/>
            <a:ext cx="7848600" cy="4742901"/>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Groups </a:t>
            </a:r>
            <a:r>
              <a:rPr lang="en-US" sz="2000" noProof="1">
                <a:solidFill>
                  <a:srgbClr val="8CF4F2"/>
                </a:solidFill>
                <a:latin typeface="Consolas" pitchFamily="49" charset="0"/>
                <a:cs typeface="Consolas" pitchFamily="49" charset="0"/>
              </a:rPr>
              <a:t>(</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GroupID int IDENTITY,</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Name nvarchar(100) NOT NULL,</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PK_Groups </a:t>
            </a:r>
            <a:r>
              <a:rPr lang="en-US" sz="2000" noProof="1">
                <a:solidFill>
                  <a:srgbClr val="8CF4F2"/>
                </a:solidFill>
                <a:latin typeface="Consolas" pitchFamily="49" charset="0"/>
                <a:cs typeface="Consolas" pitchFamily="49" charset="0"/>
              </a:rPr>
              <a:t>PRIMARY KEY(GroupID)</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a:t>
            </a:r>
          </a:p>
          <a:p>
            <a:pPr marL="0" indent="0">
              <a:lnSpc>
                <a:spcPts val="2600"/>
              </a:lnSpc>
              <a:spcBef>
                <a:spcPts val="0"/>
              </a:spcBef>
              <a:spcAft>
                <a:spcPct val="0"/>
              </a:spcAft>
              <a:buNone/>
            </a:pPr>
            <a:endParaRPr lang="en-US" sz="2000" noProof="1">
              <a:solidFill>
                <a:srgbClr val="8CF4F2"/>
              </a:solidFill>
              <a:latin typeface="Consolas" pitchFamily="49" charset="0"/>
              <a:cs typeface="Consolas" pitchFamily="49" charset="0"/>
            </a:endParaRP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Users </a:t>
            </a:r>
            <a:r>
              <a:rPr lang="en-US" sz="2000" noProof="1">
                <a:solidFill>
                  <a:srgbClr val="8CF4F2"/>
                </a:solidFill>
                <a:latin typeface="Consolas" pitchFamily="49" charset="0"/>
                <a:cs typeface="Consolas" pitchFamily="49" charset="0"/>
              </a:rPr>
              <a:t>(</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UserID int IDENTITY,</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UserName nvarchar(100) NOT NULL,</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GroupID int NOT NULL,</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PK_Users </a:t>
            </a:r>
            <a:r>
              <a:rPr lang="en-US" sz="2000" noProof="1">
                <a:solidFill>
                  <a:srgbClr val="8CF4F2"/>
                </a:solidFill>
                <a:latin typeface="Consolas" pitchFamily="49" charset="0"/>
                <a:cs typeface="Consolas" pitchFamily="49" charset="0"/>
              </a:rPr>
              <a:t>PRIMARY KEY(UserID),</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FK_Users_Groups FOREIGN </a:t>
            </a:r>
            <a:r>
              <a:rPr lang="en-US" sz="2000" noProof="1">
                <a:solidFill>
                  <a:srgbClr val="8CF4F2"/>
                </a:solidFill>
                <a:latin typeface="Consolas" pitchFamily="49" charset="0"/>
                <a:cs typeface="Consolas" pitchFamily="49" charset="0"/>
              </a:rPr>
              <a:t>KEY(GroupID)</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    REFERENCES </a:t>
            </a:r>
            <a:r>
              <a:rPr lang="en-US" sz="2000" noProof="1" smtClean="0">
                <a:solidFill>
                  <a:srgbClr val="8CF4F2"/>
                </a:solidFill>
                <a:latin typeface="Consolas" pitchFamily="49" charset="0"/>
                <a:cs typeface="Consolas" pitchFamily="49" charset="0"/>
              </a:rPr>
              <a:t>Groups(GroupID</a:t>
            </a:r>
            <a:r>
              <a:rPr lang="en-US" sz="2000" noProof="1">
                <a:solidFill>
                  <a:srgbClr val="8CF4F2"/>
                </a:solidFill>
                <a:latin typeface="Consolas" pitchFamily="49" charset="0"/>
                <a:cs typeface="Consolas" pitchFamily="49" charset="0"/>
              </a:rPr>
              <a:t>)</a:t>
            </a:r>
          </a:p>
          <a:p>
            <a:pPr marL="0" indent="0">
              <a:lnSpc>
                <a:spcPts val="2600"/>
              </a:lnSpc>
              <a:spcBef>
                <a:spcPts val="0"/>
              </a:spcBef>
              <a:spcAft>
                <a:spcPct val="0"/>
              </a:spcAft>
              <a:buNone/>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6209298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800601"/>
            <a:ext cx="8229600" cy="685800"/>
          </a:xfrm>
        </p:spPr>
        <p:txBody>
          <a:bodyPr/>
          <a:lstStyle/>
          <a:p>
            <a:r>
              <a:rPr lang="en-US" dirty="0" smtClean="0"/>
              <a:t>Transactions</a:t>
            </a:r>
            <a:endParaRPr lang="en-US" dirty="0"/>
          </a:p>
        </p:txBody>
      </p:sp>
      <p:sp>
        <p:nvSpPr>
          <p:cNvPr id="6" name="Subtitle 5"/>
          <p:cNvSpPr>
            <a:spLocks noGrp="1"/>
          </p:cNvSpPr>
          <p:nvPr>
            <p:ph type="subTitle" idx="1"/>
          </p:nvPr>
        </p:nvSpPr>
        <p:spPr>
          <a:xfrm>
            <a:off x="457200" y="5603080"/>
            <a:ext cx="8229600" cy="569120"/>
          </a:xfrm>
        </p:spPr>
        <p:txBody>
          <a:bodyPr/>
          <a:lstStyle/>
          <a:p>
            <a:r>
              <a:rPr lang="en-US" dirty="0" smtClean="0"/>
              <a:t>Begin / Commit / Rollback Transactions in SQL Server</a:t>
            </a:r>
            <a:endParaRPr lang="en-US" dirty="0"/>
          </a:p>
        </p:txBody>
      </p:sp>
      <p:pic>
        <p:nvPicPr>
          <p:cNvPr id="8" name="Picture 2" descr="http://www.internetmovierights.com/images/company-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5709">
            <a:off x="1260111" y="2098311"/>
            <a:ext cx="1943100" cy="1943100"/>
          </a:xfrm>
          <a:prstGeom prst="roundRect">
            <a:avLst>
              <a:gd name="adj" fmla="val 6270"/>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10598" name="Picture 6" descr="http://www.agiledesignlabs.com/images/Stategic_Transaction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9971">
            <a:off x="5470054" y="1193009"/>
            <a:ext cx="2281084" cy="2438400"/>
          </a:xfrm>
          <a:prstGeom prst="roundRect">
            <a:avLst>
              <a:gd name="adj" fmla="val 4638"/>
            </a:avLst>
          </a:prstGeom>
          <a:noFill/>
          <a:ln>
            <a:solidFill>
              <a:schemeClr val="accent5">
                <a:lumMod val="20000"/>
                <a:lumOff val="80000"/>
              </a:schemeClr>
            </a:solidFill>
          </a:ln>
        </p:spPr>
      </p:pic>
      <p:pic>
        <p:nvPicPr>
          <p:cNvPr id="110600" name="Picture 8" descr="http://www.artistsvalley.com/images/icons/Database%20Application%20Icons/Server%20Database/256x256/Server%20Databas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4801" y="2971800"/>
            <a:ext cx="1524000" cy="1524000"/>
          </a:xfrm>
          <a:prstGeom prst="roundRect">
            <a:avLst>
              <a:gd name="adj" fmla="val 11086"/>
            </a:avLst>
          </a:prstGeom>
          <a:noFill/>
          <a:ln>
            <a:solidFill>
              <a:schemeClr val="accent5">
                <a:lumMod val="40000"/>
                <a:lumOff val="60000"/>
              </a:schemeClr>
            </a:solidFill>
          </a:ln>
        </p:spPr>
      </p:pic>
      <p:pic>
        <p:nvPicPr>
          <p:cNvPr id="110596" name="Picture 4" descr="http://www.softwaredroid.com/themes/green_element/images/features/icons_transaction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1" y="762000"/>
            <a:ext cx="2514600" cy="2514600"/>
          </a:xfrm>
          <a:prstGeom prst="rect">
            <a:avLst/>
          </a:prstGeom>
          <a:noFill/>
        </p:spPr>
      </p:pic>
    </p:spTree>
    <p:extLst>
      <p:ext uri="{BB962C8B-B14F-4D97-AF65-F5344CB8AC3E}">
        <p14:creationId xmlns:p14="http://schemas.microsoft.com/office/powerpoint/2010/main" val="1797666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dirty="0"/>
              <a:t>What Is Concurrency Control?</a:t>
            </a:r>
            <a:endParaRPr lang="bg-BG" dirty="0"/>
          </a:p>
        </p:txBody>
      </p:sp>
      <p:sp>
        <p:nvSpPr>
          <p:cNvPr id="499715" name="Rectangle 3"/>
          <p:cNvSpPr>
            <a:spLocks noGrp="1" noChangeArrowheads="1"/>
          </p:cNvSpPr>
          <p:nvPr>
            <p:ph idx="1"/>
          </p:nvPr>
        </p:nvSpPr>
        <p:spPr>
          <a:xfrm>
            <a:off x="228600" y="990600"/>
            <a:ext cx="8686800" cy="5715000"/>
          </a:xfrm>
        </p:spPr>
        <p:txBody>
          <a:bodyPr/>
          <a:lstStyle/>
          <a:p>
            <a:pPr>
              <a:lnSpc>
                <a:spcPts val="3400"/>
              </a:lnSpc>
            </a:pPr>
            <a:r>
              <a:rPr lang="en-US" dirty="0">
                <a:solidFill>
                  <a:schemeClr val="accent5">
                    <a:lumMod val="20000"/>
                    <a:lumOff val="80000"/>
                  </a:schemeClr>
                </a:solidFill>
              </a:rPr>
              <a:t>Pessimistic </a:t>
            </a:r>
            <a:r>
              <a:rPr lang="en-US" dirty="0" smtClean="0">
                <a:solidFill>
                  <a:schemeClr val="accent5">
                    <a:lumMod val="20000"/>
                    <a:lumOff val="80000"/>
                  </a:schemeClr>
                </a:solidFill>
              </a:rPr>
              <a:t>locking </a:t>
            </a:r>
            <a:r>
              <a:rPr lang="en-US" dirty="0" smtClean="0"/>
              <a:t>(default in SQL Server)</a:t>
            </a:r>
            <a:endParaRPr lang="en-US" dirty="0"/>
          </a:p>
          <a:p>
            <a:pPr lvl="1">
              <a:lnSpc>
                <a:spcPts val="3400"/>
              </a:lnSpc>
            </a:pPr>
            <a:r>
              <a:rPr lang="en-US" dirty="0"/>
              <a:t>Locks </a:t>
            </a:r>
            <a:r>
              <a:rPr lang="en-US" dirty="0" smtClean="0"/>
              <a:t>table data at each </a:t>
            </a:r>
            <a:r>
              <a:rPr lang="en-US" dirty="0"/>
              <a:t>data is </a:t>
            </a:r>
            <a:r>
              <a:rPr lang="en-US" dirty="0" smtClean="0"/>
              <a:t>modification</a:t>
            </a:r>
            <a:endParaRPr lang="en-US" dirty="0"/>
          </a:p>
          <a:p>
            <a:pPr lvl="1">
              <a:lnSpc>
                <a:spcPts val="3400"/>
              </a:lnSpc>
            </a:pPr>
            <a:r>
              <a:rPr lang="en-US" dirty="0" smtClean="0"/>
              <a:t>Concurrent </a:t>
            </a:r>
            <a:r>
              <a:rPr lang="en-US" dirty="0"/>
              <a:t>users are blocked until </a:t>
            </a:r>
            <a:r>
              <a:rPr lang="en-US" dirty="0" smtClean="0"/>
              <a:t>the lock </a:t>
            </a:r>
            <a:r>
              <a:rPr lang="en-US" dirty="0"/>
              <a:t>is released</a:t>
            </a:r>
          </a:p>
          <a:p>
            <a:pPr>
              <a:lnSpc>
                <a:spcPts val="3400"/>
              </a:lnSpc>
            </a:pPr>
            <a:r>
              <a:rPr lang="en-US" dirty="0" smtClean="0">
                <a:solidFill>
                  <a:schemeClr val="accent5">
                    <a:lumMod val="20000"/>
                    <a:lumOff val="80000"/>
                  </a:schemeClr>
                </a:solidFill>
              </a:rPr>
              <a:t>Optimistic locking </a:t>
            </a:r>
            <a:r>
              <a:rPr lang="en-US" dirty="0" smtClean="0"/>
              <a:t>(default in Oracle)</a:t>
            </a:r>
            <a:endParaRPr lang="en-US" dirty="0"/>
          </a:p>
          <a:p>
            <a:pPr lvl="1">
              <a:lnSpc>
                <a:spcPts val="3400"/>
              </a:lnSpc>
            </a:pPr>
            <a:r>
              <a:rPr lang="en-US" dirty="0" smtClean="0"/>
              <a:t>No locks are performed when data is being read or changed</a:t>
            </a:r>
            <a:endParaRPr lang="en-US" dirty="0"/>
          </a:p>
          <a:p>
            <a:pPr lvl="1">
              <a:lnSpc>
                <a:spcPts val="3400"/>
              </a:lnSpc>
            </a:pPr>
            <a:r>
              <a:rPr lang="en-US" dirty="0" smtClean="0"/>
              <a:t>Concurrent users don’t see the changes until they are committed / rolled-back</a:t>
            </a:r>
          </a:p>
          <a:p>
            <a:pPr lvl="1">
              <a:lnSpc>
                <a:spcPts val="3400"/>
              </a:lnSpc>
            </a:pPr>
            <a:r>
              <a:rPr lang="en-US" dirty="0" smtClean="0"/>
              <a:t>Supported with SNAPSHOT isolation in SQL Server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6408722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r>
              <a:rPr lang="en-US" dirty="0"/>
              <a:t>Transactions</a:t>
            </a:r>
            <a:endParaRPr lang="bg-BG" dirty="0"/>
          </a:p>
        </p:txBody>
      </p:sp>
      <p:sp>
        <p:nvSpPr>
          <p:cNvPr id="1208323" name="Rectangle 3"/>
          <p:cNvSpPr>
            <a:spLocks noGrp="1" noChangeArrowheads="1"/>
          </p:cNvSpPr>
          <p:nvPr>
            <p:ph idx="1"/>
          </p:nvPr>
        </p:nvSpPr>
        <p:spPr>
          <a:xfrm>
            <a:off x="228600" y="990600"/>
            <a:ext cx="8686800" cy="5715000"/>
          </a:xfrm>
        </p:spPr>
        <p:txBody>
          <a:bodyPr/>
          <a:lstStyle/>
          <a:p>
            <a:r>
              <a:rPr lang="en-US" dirty="0" smtClean="0"/>
              <a:t>Transactions </a:t>
            </a:r>
            <a:r>
              <a:rPr lang="en-US" dirty="0"/>
              <a:t>start </a:t>
            </a:r>
            <a:r>
              <a:rPr lang="en-US" dirty="0" smtClean="0"/>
              <a:t>by executing </a:t>
            </a:r>
            <a:r>
              <a:rPr lang="en-US" dirty="0" smtClean="0">
                <a:solidFill>
                  <a:schemeClr val="accent5">
                    <a:lumMod val="20000"/>
                    <a:lumOff val="80000"/>
                  </a:schemeClr>
                </a:solidFill>
                <a:latin typeface="Consolas" pitchFamily="49" charset="0"/>
                <a:cs typeface="Consolas" pitchFamily="49" charset="0"/>
              </a:rPr>
              <a:t>BEGIN TRANSACTION</a:t>
            </a:r>
            <a:r>
              <a:rPr lang="en-US" dirty="0" smtClean="0"/>
              <a:t> (or just </a:t>
            </a:r>
            <a:r>
              <a:rPr lang="en-US" dirty="0" smtClean="0">
                <a:solidFill>
                  <a:schemeClr val="accent5">
                    <a:lumMod val="20000"/>
                    <a:lumOff val="80000"/>
                  </a:schemeClr>
                </a:solidFill>
                <a:latin typeface="Consolas" pitchFamily="49" charset="0"/>
                <a:cs typeface="Consolas" pitchFamily="49" charset="0"/>
              </a:rPr>
              <a:t>BEGIN</a:t>
            </a:r>
            <a:r>
              <a:rPr lang="en-US" dirty="0" smtClean="0"/>
              <a:t> </a:t>
            </a:r>
            <a:r>
              <a:rPr lang="en-US" dirty="0" smtClean="0">
                <a:solidFill>
                  <a:schemeClr val="accent5">
                    <a:lumMod val="20000"/>
                    <a:lumOff val="80000"/>
                  </a:schemeClr>
                </a:solidFill>
                <a:latin typeface="Consolas" pitchFamily="49" charset="0"/>
                <a:cs typeface="Consolas" pitchFamily="49" charset="0"/>
              </a:rPr>
              <a:t>TRAN</a:t>
            </a:r>
            <a:r>
              <a:rPr lang="en-US" dirty="0" smtClean="0"/>
              <a:t>)</a:t>
            </a:r>
            <a:endParaRPr lang="en-US" dirty="0"/>
          </a:p>
          <a:p>
            <a:r>
              <a:rPr lang="en-US" dirty="0"/>
              <a:t>Use </a:t>
            </a:r>
            <a:r>
              <a:rPr lang="en-US" dirty="0">
                <a:solidFill>
                  <a:schemeClr val="accent5">
                    <a:lumMod val="20000"/>
                    <a:lumOff val="80000"/>
                  </a:schemeClr>
                </a:solidFill>
                <a:latin typeface="Consolas" pitchFamily="49" charset="0"/>
                <a:cs typeface="Consolas" pitchFamily="49" charset="0"/>
              </a:rPr>
              <a:t>COMMIT</a:t>
            </a:r>
            <a:r>
              <a:rPr lang="en-US" dirty="0"/>
              <a:t> to confirm changes and finish the transaction</a:t>
            </a:r>
          </a:p>
          <a:p>
            <a:r>
              <a:rPr lang="en-US" dirty="0"/>
              <a:t>Use </a:t>
            </a:r>
            <a:r>
              <a:rPr lang="en-US" dirty="0">
                <a:solidFill>
                  <a:schemeClr val="accent5">
                    <a:lumMod val="20000"/>
                    <a:lumOff val="80000"/>
                  </a:schemeClr>
                </a:solidFill>
                <a:latin typeface="Consolas" pitchFamily="49" charset="0"/>
                <a:cs typeface="Consolas" pitchFamily="49" charset="0"/>
              </a:rPr>
              <a:t>ROLLBACK</a:t>
            </a:r>
            <a:r>
              <a:rPr lang="en-US" dirty="0"/>
              <a:t> to cancel changes and abort the </a:t>
            </a:r>
            <a:r>
              <a:rPr lang="en-US" dirty="0" smtClean="0"/>
              <a:t>transaction</a:t>
            </a:r>
          </a:p>
          <a:p>
            <a:r>
              <a:rPr lang="en-US" dirty="0" smtClean="0"/>
              <a:t>Example: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208324" name="Rectangle 4"/>
          <p:cNvSpPr>
            <a:spLocks noChangeArrowheads="1"/>
          </p:cNvSpPr>
          <p:nvPr/>
        </p:nvSpPr>
        <p:spPr bwMode="auto">
          <a:xfrm>
            <a:off x="828675" y="5077361"/>
            <a:ext cx="74152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BEGIN TRAN</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EmployeesProjects;</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Projects;</a:t>
            </a:r>
          </a:p>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ROLLBACK TRAN</a:t>
            </a:r>
          </a:p>
        </p:txBody>
      </p:sp>
    </p:spTree>
    <p:extLst>
      <p:ext uri="{BB962C8B-B14F-4D97-AF65-F5344CB8AC3E}">
        <p14:creationId xmlns:p14="http://schemas.microsoft.com/office/powerpoint/2010/main" val="35435124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sz="3800" dirty="0"/>
              <a:t>The Implicit Transactions Option</a:t>
            </a:r>
            <a:endParaRPr lang="bg-BG" sz="3800" dirty="0"/>
          </a:p>
        </p:txBody>
      </p:sp>
      <p:sp>
        <p:nvSpPr>
          <p:cNvPr id="500739" name="Rectangle 3"/>
          <p:cNvSpPr>
            <a:spLocks noGrp="1" noChangeArrowheads="1"/>
          </p:cNvSpPr>
          <p:nvPr>
            <p:ph idx="1"/>
          </p:nvPr>
        </p:nvSpPr>
        <p:spPr/>
        <p:txBody>
          <a:bodyPr/>
          <a:lstStyle/>
          <a:p>
            <a:r>
              <a:rPr lang="en-US" dirty="0" smtClean="0"/>
              <a:t>What is </a:t>
            </a:r>
            <a:r>
              <a:rPr lang="en-US" dirty="0" smtClean="0">
                <a:solidFill>
                  <a:schemeClr val="accent5">
                    <a:lumMod val="20000"/>
                    <a:lumOff val="80000"/>
                  </a:schemeClr>
                </a:solidFill>
              </a:rPr>
              <a:t>implicit transactions</a:t>
            </a:r>
            <a:r>
              <a:rPr lang="en-US" dirty="0" smtClean="0"/>
              <a:t> mode?</a:t>
            </a:r>
          </a:p>
          <a:p>
            <a:pPr lvl="1"/>
            <a:r>
              <a:rPr lang="en-US" dirty="0" smtClean="0"/>
              <a:t>Automatically start </a:t>
            </a:r>
            <a:r>
              <a:rPr lang="en-US" dirty="0"/>
              <a:t>a new transaction after </a:t>
            </a:r>
            <a:r>
              <a:rPr lang="en-US" dirty="0" smtClean="0"/>
              <a:t>each commit </a:t>
            </a:r>
            <a:r>
              <a:rPr lang="en-US" dirty="0"/>
              <a:t>or </a:t>
            </a:r>
            <a:r>
              <a:rPr lang="en-US" dirty="0" smtClean="0"/>
              <a:t>rollback</a:t>
            </a:r>
            <a:endParaRPr lang="en-US" dirty="0"/>
          </a:p>
          <a:p>
            <a:pPr lvl="1"/>
            <a:r>
              <a:rPr lang="en-US" dirty="0"/>
              <a:t>Nested transactions are not allowed</a:t>
            </a:r>
          </a:p>
          <a:p>
            <a:pPr lvl="1"/>
            <a:r>
              <a:rPr lang="en-US" dirty="0"/>
              <a:t>Transaction must be explicitly completed with </a:t>
            </a:r>
            <a:r>
              <a:rPr lang="en-US" dirty="0">
                <a:solidFill>
                  <a:schemeClr val="accent5">
                    <a:lumMod val="20000"/>
                    <a:lumOff val="80000"/>
                  </a:schemeClr>
                </a:solidFill>
                <a:latin typeface="Consolas" pitchFamily="49" charset="0"/>
              </a:rPr>
              <a:t>COMMIT</a:t>
            </a:r>
            <a:r>
              <a:rPr lang="en-US" dirty="0"/>
              <a:t> or </a:t>
            </a:r>
            <a:r>
              <a:rPr lang="en-US" dirty="0">
                <a:solidFill>
                  <a:schemeClr val="accent5">
                    <a:lumMod val="20000"/>
                    <a:lumOff val="80000"/>
                  </a:schemeClr>
                </a:solidFill>
                <a:latin typeface="Consolas" pitchFamily="49" charset="0"/>
              </a:rPr>
              <a:t>ROLLBACK</a:t>
            </a:r>
            <a:r>
              <a:rPr lang="en-US" dirty="0"/>
              <a:t> </a:t>
            </a:r>
            <a:r>
              <a:rPr lang="en-US" dirty="0">
                <a:solidFill>
                  <a:schemeClr val="accent5">
                    <a:lumMod val="20000"/>
                    <a:lumOff val="80000"/>
                  </a:schemeClr>
                </a:solidFill>
                <a:latin typeface="Consolas" pitchFamily="49" charset="0"/>
              </a:rPr>
              <a:t>TRANSACTION</a:t>
            </a:r>
          </a:p>
          <a:p>
            <a:r>
              <a:rPr lang="en-US" dirty="0"/>
              <a:t>By default, </a:t>
            </a:r>
            <a:r>
              <a:rPr lang="en-US" dirty="0" smtClean="0">
                <a:solidFill>
                  <a:schemeClr val="accent5">
                    <a:lumMod val="20000"/>
                    <a:lumOff val="80000"/>
                  </a:schemeClr>
                </a:solidFill>
                <a:latin typeface="Consolas" pitchFamily="49" charset="0"/>
                <a:cs typeface="Consolas" pitchFamily="49" charset="0"/>
              </a:rPr>
              <a:t>IMPLICIT_TRANSACITONS</a:t>
            </a:r>
            <a:r>
              <a:rPr lang="en-US" dirty="0" smtClean="0"/>
              <a:t> setting </a:t>
            </a:r>
            <a:r>
              <a:rPr lang="en-US" dirty="0"/>
              <a:t>is </a:t>
            </a:r>
            <a:r>
              <a:rPr lang="en-US" dirty="0" smtClean="0"/>
              <a:t>switched off</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00740" name="Rectangle 4"/>
          <p:cNvSpPr>
            <a:spLocks noChangeArrowheads="1"/>
          </p:cNvSpPr>
          <p:nvPr/>
        </p:nvSpPr>
        <p:spPr bwMode="auto">
          <a:xfrm>
            <a:off x="609600" y="58674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IMPLICIT_TRANSACTIONS 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11983413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SQL, Part II</a:t>
            </a:r>
          </a:p>
        </p:txBody>
      </p:sp>
      <p:sp>
        <p:nvSpPr>
          <p:cNvPr id="3" name="Text Placeholder 2"/>
          <p:cNvSpPr>
            <a:spLocks noGrp="1"/>
          </p:cNvSpPr>
          <p:nvPr>
            <p:ph type="body" sz="quarter" idx="10"/>
          </p:nvPr>
        </p:nvSpPr>
        <p:spPr>
          <a:xfrm>
            <a:off x="6115980" y="6400800"/>
            <a:ext cx="2909707" cy="369332"/>
          </a:xfrm>
        </p:spPr>
        <p:txBody>
          <a:bodyPr/>
          <a:lstStyle/>
          <a:p>
            <a:r>
              <a:rPr lang="en-US" dirty="0" smtClean="0">
                <a:hlinkClick r:id="rId3"/>
              </a:rPr>
              <a:t>http://academy.telerik.com</a:t>
            </a:r>
            <a:endParaRPr lang="en-US" dirty="0"/>
          </a:p>
        </p:txBody>
      </p:sp>
    </p:spTree>
    <p:extLst>
      <p:ext uri="{BB962C8B-B14F-4D97-AF65-F5344CB8AC3E}">
        <p14:creationId xmlns:p14="http://schemas.microsoft.com/office/powerpoint/2010/main" val="620127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"C</a:t>
            </a:r>
            <a:r>
              <a:rPr lang="en-US" dirty="0"/>
              <a:t># and Databases " </a:t>
            </a:r>
            <a:r>
              <a:rPr lang="en-US" dirty="0" smtClean="0"/>
              <a:t>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hlinkClick r:id="rId3"/>
              </a:rPr>
              <a:t>academy.telerik.com/…</a:t>
            </a:r>
            <a:r>
              <a:rPr lang="en-US" dirty="0" err="1" smtClean="0">
                <a:hlinkClick r:id="rId3"/>
              </a:rPr>
              <a:t>csharp</a:t>
            </a:r>
            <a:r>
              <a:rPr lang="en-US" dirty="0" smtClean="0">
                <a:hlinkClick r:id="rId3"/>
              </a:rPr>
              <a:t>-databases</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6" tooltip="Telerik Software Academy Forums - Community for Programmers"/>
              </a:rPr>
              <a:t>forums.academy.telerik.com</a:t>
            </a:r>
            <a:endParaRPr lang="en-US" noProof="1"/>
          </a:p>
        </p:txBody>
      </p:sp>
      <p:pic>
        <p:nvPicPr>
          <p:cNvPr id="5" name="Picture 5">
            <a:hlinkClick r:id="rId6" tooltip="Telerik Software Academy Forums - Discussion Board for Developers"/>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4" tooltip="Telerik Software Academy"/>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758902"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9" tooltip="Telerik Academy @ Facebook"/>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Documents and Settings\user\Desktop\Databases.png">
            <a:hlinkClick r:id="rId3" tooltip="C# and Databases"/>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394761" y="990600"/>
            <a:ext cx="1581975" cy="15819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1161103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828800" y="228600"/>
            <a:ext cx="7086600" cy="914400"/>
          </a:xfrm>
        </p:spPr>
        <p:txBody>
          <a:bodyPr/>
          <a:lstStyle/>
          <a:p>
            <a:r>
              <a:rPr lang="bg-BG" dirty="0"/>
              <a:t>Nested SELECT </a:t>
            </a:r>
            <a:r>
              <a:rPr lang="en-US" dirty="0"/>
              <a:t>Statements </a:t>
            </a:r>
            <a:r>
              <a:rPr lang="en-US" dirty="0" smtClean="0"/>
              <a:t>with </a:t>
            </a:r>
            <a:r>
              <a:rPr lang="en-US" dirty="0"/>
              <a:t>Table Aliases</a:t>
            </a:r>
            <a:endParaRPr lang="bg-BG" dirty="0"/>
          </a:p>
        </p:txBody>
      </p:sp>
      <p:sp>
        <p:nvSpPr>
          <p:cNvPr id="574467" name="Rectangle 3"/>
          <p:cNvSpPr>
            <a:spLocks noGrp="1" noChangeArrowheads="1"/>
          </p:cNvSpPr>
          <p:nvPr>
            <p:ph idx="1"/>
          </p:nvPr>
        </p:nvSpPr>
        <p:spPr>
          <a:xfrm>
            <a:off x="228600" y="1371600"/>
            <a:ext cx="8686800" cy="5334000"/>
          </a:xfrm>
        </p:spPr>
        <p:txBody>
          <a:bodyPr/>
          <a:lstStyle/>
          <a:p>
            <a:r>
              <a:rPr lang="en-US" dirty="0" smtClean="0"/>
              <a:t>Tables </a:t>
            </a:r>
            <a:r>
              <a:rPr lang="en-US" dirty="0"/>
              <a:t>from the main </a:t>
            </a:r>
            <a:r>
              <a:rPr lang="en-US" dirty="0">
                <a:solidFill>
                  <a:schemeClr val="accent5">
                    <a:lumMod val="20000"/>
                    <a:lumOff val="80000"/>
                  </a:schemeClr>
                </a:solidFill>
                <a:latin typeface="Consolas" pitchFamily="49" charset="0"/>
              </a:rPr>
              <a:t>SELECT</a:t>
            </a:r>
            <a:r>
              <a:rPr lang="en-US" dirty="0"/>
              <a:t> </a:t>
            </a:r>
            <a:r>
              <a:rPr lang="en-US" dirty="0" smtClean="0"/>
              <a:t>can be referred in </a:t>
            </a:r>
            <a:r>
              <a:rPr lang="en-US" dirty="0"/>
              <a:t>the nested </a:t>
            </a:r>
            <a:r>
              <a:rPr lang="en-US" dirty="0">
                <a:solidFill>
                  <a:schemeClr val="accent5">
                    <a:lumMod val="20000"/>
                    <a:lumOff val="80000"/>
                  </a:schemeClr>
                </a:solidFill>
                <a:latin typeface="Consolas" pitchFamily="49" charset="0"/>
              </a:rPr>
              <a:t>SELECT</a:t>
            </a:r>
            <a:r>
              <a:rPr lang="en-US" dirty="0"/>
              <a:t> by aliases</a:t>
            </a:r>
          </a:p>
          <a:p>
            <a:r>
              <a:rPr lang="en-US" dirty="0"/>
              <a:t>Example</a:t>
            </a:r>
            <a:r>
              <a:rPr lang="en-US" dirty="0" smtClean="0"/>
              <a:t>:</a:t>
            </a:r>
          </a:p>
          <a:p>
            <a:pPr lvl="1"/>
            <a:r>
              <a:rPr lang="en-US" dirty="0" smtClean="0"/>
              <a:t>Find the </a:t>
            </a:r>
            <a:r>
              <a:rPr lang="en-US" dirty="0"/>
              <a:t>maximal salary for each department and the name of the </a:t>
            </a:r>
            <a:r>
              <a:rPr lang="en-US" dirty="0" smtClean="0"/>
              <a:t>employee </a:t>
            </a:r>
            <a:r>
              <a:rPr lang="en-US" dirty="0"/>
              <a:t>that gets it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74468" name="Rectangle 4"/>
          <p:cNvSpPr>
            <a:spLocks noChangeArrowheads="1"/>
          </p:cNvSpPr>
          <p:nvPr/>
        </p:nvSpPr>
        <p:spPr bwMode="auto">
          <a:xfrm>
            <a:off x="755650" y="4343400"/>
            <a:ext cx="7561263"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MAX(Salary)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DepartmentID =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e.DepartmentID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DepartmentID</a:t>
            </a:r>
          </a:p>
        </p:txBody>
      </p:sp>
    </p:spTree>
    <p:extLst>
      <p:ext uri="{BB962C8B-B14F-4D97-AF65-F5344CB8AC3E}">
        <p14:creationId xmlns:p14="http://schemas.microsoft.com/office/powerpoint/2010/main" val="36584826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lstStyle/>
          <a:p>
            <a:r>
              <a:rPr lang="en-US" dirty="0"/>
              <a:t>Using the EXISTS Operator</a:t>
            </a:r>
          </a:p>
        </p:txBody>
      </p:sp>
      <p:sp>
        <p:nvSpPr>
          <p:cNvPr id="575490" name="Rectangle 2"/>
          <p:cNvSpPr>
            <a:spLocks noGrp="1" noChangeArrowheads="1"/>
          </p:cNvSpPr>
          <p:nvPr>
            <p:ph idx="1"/>
          </p:nvPr>
        </p:nvSpPr>
        <p:spPr>
          <a:noFill/>
          <a:ln/>
        </p:spPr>
        <p:txBody>
          <a:bodyPr/>
          <a:lstStyle/>
          <a:p>
            <a:r>
              <a:rPr lang="en-US" dirty="0"/>
              <a:t>Using the </a:t>
            </a:r>
            <a:r>
              <a:rPr lang="en-US" dirty="0">
                <a:solidFill>
                  <a:schemeClr val="accent5">
                    <a:lumMod val="20000"/>
                    <a:lumOff val="80000"/>
                  </a:schemeClr>
                </a:solidFill>
                <a:latin typeface="Consolas" pitchFamily="49" charset="0"/>
              </a:rPr>
              <a:t>EXISTS</a:t>
            </a:r>
            <a:r>
              <a:rPr lang="en-US" dirty="0"/>
              <a:t> operator in </a:t>
            </a:r>
            <a:r>
              <a:rPr lang="en-US" dirty="0">
                <a:solidFill>
                  <a:schemeClr val="accent5">
                    <a:lumMod val="20000"/>
                    <a:lumOff val="80000"/>
                  </a:schemeClr>
                </a:solidFill>
                <a:latin typeface="Consolas" pitchFamily="49" charset="0"/>
              </a:rPr>
              <a:t>SELECT</a:t>
            </a:r>
            <a:r>
              <a:rPr lang="en-US" dirty="0"/>
              <a:t> statements</a:t>
            </a:r>
          </a:p>
          <a:p>
            <a:pPr lvl="1"/>
            <a:r>
              <a:rPr lang="en-US" dirty="0"/>
              <a:t>Find all </a:t>
            </a:r>
            <a:r>
              <a:rPr lang="en-US" dirty="0" smtClean="0"/>
              <a:t>employees </a:t>
            </a:r>
            <a:r>
              <a:rPr lang="en-US" dirty="0"/>
              <a:t>with managers from the first department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75492" name="Rectangle 4"/>
          <p:cNvSpPr>
            <a:spLocks noChangeArrowheads="1"/>
          </p:cNvSpPr>
          <p:nvPr/>
        </p:nvSpPr>
        <p:spPr bwMode="auto">
          <a:xfrm>
            <a:off x="839788" y="3581400"/>
            <a:ext cx="73898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EXISTS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m.EmployeeID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 m.DepartmentID = 1)</a:t>
            </a:r>
          </a:p>
        </p:txBody>
      </p:sp>
    </p:spTree>
    <p:extLst>
      <p:ext uri="{BB962C8B-B14F-4D97-AF65-F5344CB8AC3E}">
        <p14:creationId xmlns:p14="http://schemas.microsoft.com/office/powerpoint/2010/main" val="5093646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ctrTitle"/>
          </p:nvPr>
        </p:nvSpPr>
        <p:spPr>
          <a:xfrm>
            <a:off x="457200" y="48006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526880"/>
            <a:ext cx="8229600" cy="569120"/>
          </a:xfrm>
        </p:spPr>
        <p:txBody>
          <a:bodyPr/>
          <a:lstStyle/>
          <a:p>
            <a:r>
              <a:rPr dirty="0" smtClean="0"/>
              <a:t>Aggregating Data with Group Functions</a:t>
            </a:r>
            <a:endParaRPr lang="bg-BG" dirty="0"/>
          </a:p>
        </p:txBody>
      </p:sp>
      <p:pic>
        <p:nvPicPr>
          <p:cNvPr id="65538" name="Picture 2" descr="http://www.protech.kz/images/rent/rent_teas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8200" y="1295400"/>
            <a:ext cx="2290760" cy="2819400"/>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0" name="Picture 2" descr="http://phpdiva.files.wordpress.com/2010/01/3759170861_92c9801ccf_b.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000500" y="1295400"/>
            <a:ext cx="4229100" cy="2816581"/>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2" name="Picture 4" descr="http://www.artistsvalley.com/images/icons/Database%20Application%20Icons/Schema%20SQL/256x256/Schema%20SQL.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905000" y="1600200"/>
            <a:ext cx="2895600" cy="3124200"/>
          </a:xfrm>
          <a:prstGeom prst="roundRect">
            <a:avLst>
              <a:gd name="adj" fmla="val 4458"/>
            </a:avLst>
          </a:prstGeom>
          <a:noFill/>
          <a:ln w="34925">
            <a:solidFill>
              <a:srgbClr val="FFFFFF"/>
            </a:solidFill>
          </a:ln>
          <a:effectLst>
            <a:outerShdw blurRad="317500" dir="2700000" algn="ctr">
              <a:srgbClr val="000000">
                <a:alpha val="43000"/>
              </a:srgbClr>
            </a:outerShdw>
          </a:effectLst>
          <a:scene3d>
            <a:camera prst="perspectiveFront" fov="2700000">
              <a:rot lat="18609229" lon="20313360" rev="15854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1199648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4440238" y="4351338"/>
            <a:ext cx="1655762" cy="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7" name="Line 3"/>
          <p:cNvSpPr>
            <a:spLocks noChangeShapeType="1"/>
          </p:cNvSpPr>
          <p:nvPr/>
        </p:nvSpPr>
        <p:spPr bwMode="auto">
          <a:xfrm>
            <a:off x="4440238" y="3487738"/>
            <a:ext cx="1655762" cy="64770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8" name="Line 4"/>
          <p:cNvSpPr>
            <a:spLocks noChangeShapeType="1"/>
          </p:cNvSpPr>
          <p:nvPr/>
        </p:nvSpPr>
        <p:spPr bwMode="auto">
          <a:xfrm flipV="1">
            <a:off x="4440238" y="4567238"/>
            <a:ext cx="1655762" cy="576262"/>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pic>
        <p:nvPicPr>
          <p:cNvPr id="87046" name="Picture 6" descr="http://www.iconarchive.com/icons/dryicons/aesthetica-2/128/database-process-icon.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59325" y="3918099"/>
            <a:ext cx="838200" cy="838200"/>
          </a:xfrm>
          <a:prstGeom prst="rect">
            <a:avLst/>
          </a:prstGeom>
          <a:noFill/>
        </p:spPr>
      </p:pic>
      <p:sp>
        <p:nvSpPr>
          <p:cNvPr id="579590" name="Rectangle 6"/>
          <p:cNvSpPr>
            <a:spLocks noGrp="1" noChangeArrowheads="1"/>
          </p:cNvSpPr>
          <p:nvPr>
            <p:ph type="title"/>
          </p:nvPr>
        </p:nvSpPr>
        <p:spPr/>
        <p:txBody>
          <a:bodyPr/>
          <a:lstStyle/>
          <a:p>
            <a:r>
              <a:rPr lang="en-US" dirty="0"/>
              <a:t>Group Functions</a:t>
            </a:r>
          </a:p>
        </p:txBody>
      </p:sp>
      <p:sp>
        <p:nvSpPr>
          <p:cNvPr id="579591" name="Rectangle 7"/>
          <p:cNvSpPr>
            <a:spLocks noGrp="1" noChangeArrowheads="1"/>
          </p:cNvSpPr>
          <p:nvPr>
            <p:ph idx="1"/>
          </p:nvPr>
        </p:nvSpPr>
        <p:spPr/>
        <p:txBody>
          <a:bodyPr/>
          <a:lstStyle/>
          <a:p>
            <a:r>
              <a:rPr lang="en-US" dirty="0"/>
              <a:t>Group functions operate </a:t>
            </a:r>
            <a:r>
              <a:rPr lang="en-US" dirty="0" smtClean="0"/>
              <a:t>over sets </a:t>
            </a:r>
            <a:r>
              <a:rPr lang="en-US" dirty="0"/>
              <a:t>of rows to give one </a:t>
            </a:r>
            <a:r>
              <a:rPr lang="en-US" dirty="0" smtClean="0"/>
              <a:t>single result (per group)</a:t>
            </a: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graphicFrame>
        <p:nvGraphicFramePr>
          <p:cNvPr id="579592" name="Group 8"/>
          <p:cNvGraphicFramePr>
            <a:graphicFrameLocks noGrp="1"/>
          </p:cNvGraphicFramePr>
          <p:nvPr/>
        </p:nvGraphicFramePr>
        <p:xfrm>
          <a:off x="950913" y="2917825"/>
          <a:ext cx="3284856" cy="2724912"/>
        </p:xfrm>
        <a:graphic>
          <a:graphicData uri="http://schemas.openxmlformats.org/drawingml/2006/table">
            <a:tbl>
              <a:tblPr/>
              <a:tblGrid>
                <a:gridCol w="1854518"/>
                <a:gridCol w="143033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43300,00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29800,00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25000,00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79618" name="Group 34"/>
          <p:cNvGraphicFramePr>
            <a:graphicFrameLocks noGrp="1"/>
          </p:cNvGraphicFramePr>
          <p:nvPr/>
        </p:nvGraphicFramePr>
        <p:xfrm>
          <a:off x="6369048" y="3944559"/>
          <a:ext cx="1981200" cy="790956"/>
        </p:xfrm>
        <a:graphic>
          <a:graphicData uri="http://schemas.openxmlformats.org/drawingml/2006/table">
            <a:tbl>
              <a:tblPr/>
              <a:tblGrid>
                <a:gridCol w="1981200"/>
              </a:tblGrid>
              <a:tr h="2667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79589" name="Freeform 5"/>
          <p:cNvSpPr>
            <a:spLocks/>
          </p:cNvSpPr>
          <p:nvPr/>
        </p:nvSpPr>
        <p:spPr bwMode="auto">
          <a:xfrm>
            <a:off x="4236408" y="2908299"/>
            <a:ext cx="2133600" cy="2743827"/>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chemeClr val="accent5">
              <a:lumMod val="60000"/>
              <a:lumOff val="40000"/>
              <a:alpha val="25000"/>
            </a:schemeClr>
          </a:solidFill>
          <a:ln w="22225" cap="rnd" cmpd="sng">
            <a:solidFill>
              <a:schemeClr val="accent5">
                <a:lumMod val="20000"/>
                <a:lumOff val="80000"/>
                <a:alpha val="50000"/>
              </a:schemeClr>
            </a:solidFill>
            <a:prstDash val="sysDot"/>
            <a:round/>
            <a:headEnd type="none" w="sm" len="sm"/>
            <a:tailEnd type="none" w="sm" len="sm"/>
          </a:ln>
          <a:effectLst/>
        </p:spPr>
        <p:txBody>
          <a:bodyPr/>
          <a:lstStyle/>
          <a:p>
            <a:endParaRPr lang="bg-BG"/>
          </a:p>
        </p:txBody>
      </p:sp>
    </p:spTree>
    <p:extLst>
      <p:ext uri="{BB962C8B-B14F-4D97-AF65-F5344CB8AC3E}">
        <p14:creationId xmlns:p14="http://schemas.microsoft.com/office/powerpoint/2010/main" val="238210406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a:t>Group Functions in SQL</a:t>
            </a:r>
          </a:p>
        </p:txBody>
      </p:sp>
      <p:sp>
        <p:nvSpPr>
          <p:cNvPr id="580611" name="Rectangle 3"/>
          <p:cNvSpPr>
            <a:spLocks noGrp="1" noChangeArrowheads="1"/>
          </p:cNvSpPr>
          <p:nvPr>
            <p:ph idx="1"/>
          </p:nvPr>
        </p:nvSpPr>
        <p:spPr/>
        <p:txBody>
          <a:bodyPr/>
          <a:lstStyle/>
          <a:p>
            <a:r>
              <a:rPr lang="en-US" dirty="0">
                <a:solidFill>
                  <a:schemeClr val="accent5">
                    <a:lumMod val="20000"/>
                    <a:lumOff val="80000"/>
                  </a:schemeClr>
                </a:solidFill>
                <a:latin typeface="Consolas" pitchFamily="49" charset="0"/>
              </a:rPr>
              <a:t>COUNT(*)</a:t>
            </a:r>
            <a:r>
              <a:rPr lang="en-US" dirty="0"/>
              <a:t> – count of the selected rows</a:t>
            </a:r>
          </a:p>
          <a:p>
            <a:r>
              <a:rPr lang="en-US" noProof="1">
                <a:solidFill>
                  <a:schemeClr val="accent5">
                    <a:lumMod val="20000"/>
                    <a:lumOff val="80000"/>
                  </a:schemeClr>
                </a:solidFill>
                <a:latin typeface="Consolas" pitchFamily="49" charset="0"/>
              </a:rPr>
              <a:t>SUM(column</a:t>
            </a:r>
            <a:r>
              <a:rPr lang="en-US" dirty="0">
                <a:solidFill>
                  <a:schemeClr val="accent5">
                    <a:lumMod val="20000"/>
                    <a:lumOff val="80000"/>
                  </a:schemeClr>
                </a:solidFill>
                <a:latin typeface="Consolas" pitchFamily="49" charset="0"/>
              </a:rPr>
              <a:t>)</a:t>
            </a:r>
            <a:r>
              <a:rPr lang="en-US" dirty="0"/>
              <a:t> – sum of the values in given column from the selected rows</a:t>
            </a:r>
          </a:p>
          <a:p>
            <a:r>
              <a:rPr lang="en-US" noProof="1">
                <a:solidFill>
                  <a:schemeClr val="accent5">
                    <a:lumMod val="20000"/>
                    <a:lumOff val="80000"/>
                  </a:schemeClr>
                </a:solidFill>
                <a:latin typeface="Consolas" pitchFamily="49" charset="0"/>
              </a:rPr>
              <a:t>AVG(column</a:t>
            </a:r>
            <a:r>
              <a:rPr lang="en-US" dirty="0">
                <a:solidFill>
                  <a:schemeClr val="accent5">
                    <a:lumMod val="20000"/>
                    <a:lumOff val="80000"/>
                  </a:schemeClr>
                </a:solidFill>
                <a:latin typeface="Consolas" pitchFamily="49" charset="0"/>
              </a:rPr>
              <a:t>)</a:t>
            </a:r>
            <a:r>
              <a:rPr lang="en-US" dirty="0"/>
              <a:t> – average of the values in given column</a:t>
            </a:r>
          </a:p>
          <a:p>
            <a:r>
              <a:rPr lang="en-US" noProof="1">
                <a:solidFill>
                  <a:schemeClr val="accent5">
                    <a:lumMod val="20000"/>
                    <a:lumOff val="80000"/>
                  </a:schemeClr>
                </a:solidFill>
                <a:latin typeface="Consolas" pitchFamily="49" charset="0"/>
              </a:rPr>
              <a:t>MAX(column</a:t>
            </a:r>
            <a:r>
              <a:rPr lang="en-US" dirty="0">
                <a:solidFill>
                  <a:schemeClr val="accent5">
                    <a:lumMod val="20000"/>
                    <a:lumOff val="80000"/>
                  </a:schemeClr>
                </a:solidFill>
                <a:latin typeface="Consolas" pitchFamily="49" charset="0"/>
              </a:rPr>
              <a:t>)</a:t>
            </a:r>
            <a:r>
              <a:rPr lang="en-US" dirty="0"/>
              <a:t> – the maximal value in given column</a:t>
            </a:r>
          </a:p>
          <a:p>
            <a:r>
              <a:rPr lang="en-US" noProof="1">
                <a:solidFill>
                  <a:schemeClr val="accent5">
                    <a:lumMod val="20000"/>
                    <a:lumOff val="80000"/>
                  </a:schemeClr>
                </a:solidFill>
                <a:latin typeface="Consolas" pitchFamily="49" charset="0"/>
              </a:rPr>
              <a:t>MIN(column</a:t>
            </a:r>
            <a:r>
              <a:rPr lang="en-US" dirty="0">
                <a:solidFill>
                  <a:schemeClr val="accent5">
                    <a:lumMod val="20000"/>
                    <a:lumOff val="80000"/>
                  </a:schemeClr>
                </a:solidFill>
                <a:latin typeface="Consolas" pitchFamily="49" charset="0"/>
              </a:rPr>
              <a:t>)</a:t>
            </a:r>
            <a:r>
              <a:rPr lang="en-US" dirty="0"/>
              <a:t> – the minimal value in given column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16252186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1405</TotalTime>
  <Words>2481</Words>
  <Application>Microsoft Office PowerPoint</Application>
  <PresentationFormat>On-screen Show (4:3)</PresentationFormat>
  <Paragraphs>712</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Telerik Academy</vt:lpstr>
      <vt:lpstr>Introduction to SQL, Part II</vt:lpstr>
      <vt:lpstr>Table of Contents </vt:lpstr>
      <vt:lpstr>SQL Language</vt:lpstr>
      <vt:lpstr>Nested SELECT Statements</vt:lpstr>
      <vt:lpstr>Nested SELECT Statements with Table Aliases</vt:lpstr>
      <vt:lpstr>Using the EXISTS Operator</vt:lpstr>
      <vt:lpstr>SQL Language</vt:lpstr>
      <vt:lpstr>Group Functions</vt:lpstr>
      <vt:lpstr>Group Functions in SQL</vt:lpstr>
      <vt:lpstr>AVG() and SUM() Functions</vt:lpstr>
      <vt:lpstr>MIN() and MAX() Functions</vt:lpstr>
      <vt:lpstr>The COUNT(…) Function</vt:lpstr>
      <vt:lpstr>Group Functions and NULLs</vt:lpstr>
      <vt:lpstr>Group Functions in Nested Queries</vt:lpstr>
      <vt:lpstr>SQL Language</vt:lpstr>
      <vt:lpstr>Creating Groups of Data</vt:lpstr>
      <vt:lpstr>The GROUP BY Statement</vt:lpstr>
      <vt:lpstr>The GROUP BY Statement (2)</vt:lpstr>
      <vt:lpstr>Grouping by Several Columns</vt:lpstr>
      <vt:lpstr>Grouping by Several Columns – Example</vt:lpstr>
      <vt:lpstr>Illegal Use of Group Functions</vt:lpstr>
      <vt:lpstr>Restrictions for Grouping</vt:lpstr>
      <vt:lpstr>Using GROUP BY with HAVING Clause</vt:lpstr>
      <vt:lpstr>Using Grouping Functions and Table Joins</vt:lpstr>
      <vt:lpstr>SQL Language</vt:lpstr>
      <vt:lpstr>Standard Functions in Microsoft SQL Server</vt:lpstr>
      <vt:lpstr>COALESCE() Function</vt:lpstr>
      <vt:lpstr>String Functions</vt:lpstr>
      <vt:lpstr>Other Functions</vt:lpstr>
      <vt:lpstr>Combining Functions</vt:lpstr>
      <vt:lpstr>SQL Language</vt:lpstr>
      <vt:lpstr>Data Definition Language</vt:lpstr>
      <vt:lpstr>Creating Database Objects</vt:lpstr>
      <vt:lpstr>Creating Objects – More Examples</vt:lpstr>
      <vt:lpstr>Modifying Database Objects</vt:lpstr>
      <vt:lpstr>Deleting Database Objects</vt:lpstr>
      <vt:lpstr>Managing Access Permissions</vt:lpstr>
      <vt:lpstr>Creating Tables in SQL Server</vt:lpstr>
      <vt:lpstr>Creating Tables in SQL Server</vt:lpstr>
      <vt:lpstr>Creating Tables in SQL Server – Examples</vt:lpstr>
      <vt:lpstr>Transactions</vt:lpstr>
      <vt:lpstr>What Is Concurrency Control?</vt:lpstr>
      <vt:lpstr>Transactions</vt:lpstr>
      <vt:lpstr>The Implicit Transactions Option</vt:lpstr>
      <vt:lpstr>Introduction to SQL, Part II</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 Part II</dc:title>
  <dc:subject>C# and databases</dc:subject>
  <dc:creator>Svetlin Nakov</dc:creator>
  <cp:keywords>telerik academy, free courses, C# databases, .NET, SQL, Nested select, data types, DDL, creating tables, naming conventions</cp:keywords>
  <dc:description>Introduction to SQL, Part II (with Microsoft SQL Server)
Telerik Software Academy: http://academy.telerik.com/school-academy/meetings/details/2012/01/06/desktop-applications-csharp-databases
The website and all video materials are in Bulgarian.
Nested SELECT Statements
Aggregating Data
Group Functions and GROUP BY
Microsoft SQL Server Functions
SQL Server Data Types
Data Definition Language (DDL)
Creating Tables in MS SQL Server
Naming Conventions
updated by I.Kolchagov ivankol (at) yahoo.com</dc:description>
  <cp:lastModifiedBy>Name</cp:lastModifiedBy>
  <cp:revision>326</cp:revision>
  <dcterms:created xsi:type="dcterms:W3CDTF">2007-12-08T16:03:35Z</dcterms:created>
  <dcterms:modified xsi:type="dcterms:W3CDTF">2012-06-17T19:36:47Z</dcterms:modified>
  <cp:category>software engineering</cp:category>
</cp:coreProperties>
</file>