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46"/>
  </p:notesMasterIdLst>
  <p:handoutMasterIdLst>
    <p:handoutMasterId r:id="rId47"/>
  </p:handoutMasterIdLst>
  <p:sldIdLst>
    <p:sldId id="320" r:id="rId2"/>
    <p:sldId id="321" r:id="rId3"/>
    <p:sldId id="322" r:id="rId4"/>
    <p:sldId id="314" r:id="rId5"/>
    <p:sldId id="383" r:id="rId6"/>
    <p:sldId id="441" r:id="rId7"/>
    <p:sldId id="442" r:id="rId8"/>
    <p:sldId id="438" r:id="rId9"/>
    <p:sldId id="385" r:id="rId10"/>
    <p:sldId id="386" r:id="rId11"/>
    <p:sldId id="387" r:id="rId12"/>
    <p:sldId id="388" r:id="rId13"/>
    <p:sldId id="389" r:id="rId14"/>
    <p:sldId id="456" r:id="rId15"/>
    <p:sldId id="443" r:id="rId16"/>
    <p:sldId id="391" r:id="rId17"/>
    <p:sldId id="392" r:id="rId18"/>
    <p:sldId id="444" r:id="rId19"/>
    <p:sldId id="445" r:id="rId20"/>
    <p:sldId id="393" r:id="rId21"/>
    <p:sldId id="394" r:id="rId22"/>
    <p:sldId id="396" r:id="rId23"/>
    <p:sldId id="397" r:id="rId24"/>
    <p:sldId id="398" r:id="rId25"/>
    <p:sldId id="400" r:id="rId26"/>
    <p:sldId id="447" r:id="rId27"/>
    <p:sldId id="402" r:id="rId28"/>
    <p:sldId id="446" r:id="rId29"/>
    <p:sldId id="403" r:id="rId30"/>
    <p:sldId id="404" r:id="rId31"/>
    <p:sldId id="405" r:id="rId32"/>
    <p:sldId id="406" r:id="rId33"/>
    <p:sldId id="448" r:id="rId34"/>
    <p:sldId id="334" r:id="rId35"/>
    <p:sldId id="407" r:id="rId36"/>
    <p:sldId id="408" r:id="rId37"/>
    <p:sldId id="409" r:id="rId38"/>
    <p:sldId id="421" r:id="rId39"/>
    <p:sldId id="422" r:id="rId40"/>
    <p:sldId id="439" r:id="rId41"/>
    <p:sldId id="423" r:id="rId42"/>
    <p:sldId id="424" r:id="rId43"/>
    <p:sldId id="425" r:id="rId44"/>
    <p:sldId id="379" r:id="rId4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6277"/>
    <a:srgbClr val="0C687E"/>
    <a:srgbClr val="0E7A94"/>
    <a:srgbClr val="0A596C"/>
    <a:srgbClr val="073945"/>
    <a:srgbClr val="FFFFFF"/>
    <a:srgbClr val="8CF4F2"/>
    <a:srgbClr val="A4F6F0"/>
    <a:srgbClr val="E8FFC8"/>
    <a:srgbClr val="FA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8" autoAdjust="0"/>
    <p:restoredTop sz="94714" autoAdjust="0"/>
  </p:normalViewPr>
  <p:slideViewPr>
    <p:cSldViewPr>
      <p:cViewPr varScale="1">
        <p:scale>
          <a:sx n="110" d="100"/>
          <a:sy n="110" d="100"/>
        </p:scale>
        <p:origin x="142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90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75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topics/dotnet/products/" TargetMode="External"/><Relationship Id="rId2" Type="http://schemas.openxmlformats.org/officeDocument/2006/relationships/hyperlink" Target="http://www.mysql.com/products/connecto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pgsql.projects.postgresql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38400"/>
            <a:ext cx="8229600" cy="838200"/>
          </a:xfrm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Data Access with ADO.NET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05600" y="3317080"/>
            <a:ext cx="8348332" cy="569120"/>
          </a:xfrm>
        </p:spPr>
        <p:txBody>
          <a:bodyPr/>
          <a:lstStyle/>
          <a:p>
            <a:r>
              <a:rPr lang="en-US" dirty="0" smtClean="0"/>
              <a:t>Accessing SQL Server and OLE DB from .NET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14343" name="Picture 7" descr="C:\Trash\DB-logo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2100" y="4648200"/>
            <a:ext cx="2588578" cy="1717468"/>
          </a:xfrm>
          <a:prstGeom prst="roundRect">
            <a:avLst>
              <a:gd name="adj" fmla="val 2966"/>
            </a:avLst>
          </a:prstGeom>
          <a:noFill/>
          <a:effectLst>
            <a:softEdge rad="12700"/>
          </a:effectLst>
        </p:spPr>
      </p:pic>
      <p:pic>
        <p:nvPicPr>
          <p:cNvPr id="14345" name="Picture 9" descr="http://sqlsharp.engimedia.com/Portals/1/Confi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57843">
            <a:off x="3595678" y="4891078"/>
            <a:ext cx="1219200" cy="1219200"/>
          </a:xfrm>
          <a:prstGeom prst="rect">
            <a:avLst/>
          </a:prstGeom>
          <a:noFill/>
        </p:spPr>
      </p:pic>
      <p:pic>
        <p:nvPicPr>
          <p:cNvPr id="14347" name="Picture 11" descr="http://store.keystonelearning.com/images/icons/ADOdotNET_Icon_l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5823">
            <a:off x="7053159" y="656352"/>
            <a:ext cx="1383242" cy="1283524"/>
          </a:xfrm>
          <a:prstGeom prst="roundRect">
            <a:avLst>
              <a:gd name="adj" fmla="val 6202"/>
            </a:avLst>
          </a:prstGeom>
          <a:noFill/>
        </p:spPr>
      </p:pic>
      <p:pic>
        <p:nvPicPr>
          <p:cNvPr id="14349" name="Picture 13" descr="http://www.artistsvalley.com/database/images/Procedures%20Database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47590">
            <a:off x="4735597" y="712067"/>
            <a:ext cx="1259314" cy="1239942"/>
          </a:xfrm>
          <a:prstGeom prst="roundRect">
            <a:avLst>
              <a:gd name="adj" fmla="val 10849"/>
            </a:avLst>
          </a:prstGeom>
          <a:noFill/>
        </p:spPr>
      </p:pic>
      <p:pic>
        <p:nvPicPr>
          <p:cNvPr id="14351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48032">
            <a:off x="2186548" y="632852"/>
            <a:ext cx="1524000" cy="15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in</a:t>
            </a:r>
            <a:r>
              <a:rPr lang="bg-BG" dirty="0" smtClean="0"/>
              <a:t> </a:t>
            </a:r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8068"/>
            <a:ext cx="8686800" cy="57150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ADO.NET core classes</a:t>
            </a:r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System.Data.Common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Common classes for all ADO.NET technologies</a:t>
            </a:r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System.Data.Linq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LINQ to SQL framework classes</a:t>
            </a:r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System.Data.Entity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Entity Framework classes</a:t>
            </a:r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System.Xml</a:t>
            </a:r>
          </a:p>
          <a:p>
            <a:pPr marL="574675" lvl="2" indent="-282575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XML processing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1405268" y="2417134"/>
            <a:ext cx="6300218" cy="1490332"/>
          </a:xfrm>
          <a:prstGeom prst="irregularSeal1">
            <a:avLst/>
          </a:prstGeom>
          <a:solidFill>
            <a:schemeClr val="accent5">
              <a:lumMod val="20000"/>
              <a:lumOff val="80000"/>
              <a:alpha val="25000"/>
            </a:schemeClr>
          </a:solidFill>
          <a:ln w="19050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 smtClean="0">
                <a:ln>
                  <a:solidFill>
                    <a:srgbClr val="0B6277"/>
                  </a:solidFill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ADO.NET</a:t>
            </a:r>
          </a:p>
          <a:p>
            <a:pPr algn="ctr">
              <a:lnSpc>
                <a:spcPct val="110000"/>
              </a:lnSpc>
            </a:pPr>
            <a:r>
              <a:rPr lang="en-US" sz="2000" b="1" dirty="0" smtClean="0">
                <a:ln>
                  <a:solidFill>
                    <a:srgbClr val="0B6277"/>
                  </a:solidFill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Programming Model</a:t>
            </a:r>
            <a:endParaRPr lang="en-US" sz="2000" b="1" dirty="0">
              <a:ln>
                <a:solidFill>
                  <a:srgbClr val="0B6277"/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</a:t>
            </a:r>
            <a:r>
              <a:rPr lang="bg-BG" dirty="0" smtClean="0"/>
              <a:t> </a:t>
            </a:r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457200" y="3724275"/>
            <a:ext cx="1939926" cy="78898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Provider</a:t>
            </a:r>
            <a:endParaRPr lang="bg-BG" sz="2000" b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688266" y="3727450"/>
            <a:ext cx="1781175" cy="78898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OleDb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Provider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766932" y="3729038"/>
            <a:ext cx="1752600" cy="78898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Oracle </a:t>
            </a:r>
            <a:r>
              <a:rPr lang="bg-BG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 </a:t>
            </a:r>
            <a:b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Provider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823405" y="3719513"/>
            <a:ext cx="1744663" cy="78898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ODBC </a:t>
            </a:r>
            <a:r>
              <a:rPr lang="bg-BG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 </a:t>
            </a:r>
            <a:b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Provider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636108" y="4823635"/>
          <a:ext cx="159067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Visio" r:id="rId3" imgW="1109688" imgH="1126933" progId="Visio.Drawing.11">
                  <p:embed/>
                </p:oleObj>
              </mc:Choice>
              <mc:Fallback>
                <p:oleObj name="Visio" r:id="rId3" imgW="1109688" imgH="1126933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08" y="4823635"/>
                        <a:ext cx="1590675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440068" y="3152775"/>
            <a:ext cx="8305800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AutoShape 25"/>
          <p:cNvSpPr>
            <a:spLocks noChangeArrowheads="1"/>
          </p:cNvSpPr>
          <p:nvPr/>
        </p:nvSpPr>
        <p:spPr bwMode="auto">
          <a:xfrm>
            <a:off x="374022" y="1143000"/>
            <a:ext cx="2102180" cy="1440712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bg-BG" sz="24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613734" y="1615777"/>
            <a:ext cx="1633868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DataReader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613734" y="2043443"/>
            <a:ext cx="1633868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DbCommand</a:t>
            </a:r>
            <a:endParaRPr lang="bg-BG" sz="1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290844" y="1183977"/>
            <a:ext cx="22828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Connected Model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2796067" y="4829026"/>
          <a:ext cx="159067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Visio" r:id="rId5" imgW="1109688" imgH="1126933" progId="Visio.Drawing.11">
                  <p:embed/>
                </p:oleObj>
              </mc:Choice>
              <mc:Fallback>
                <p:oleObj name="Visio" r:id="rId5" imgW="1109688" imgH="1126933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067" y="4829026"/>
                        <a:ext cx="1590675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4855832" y="4821866"/>
          <a:ext cx="159067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Visio" r:id="rId7" imgW="1109688" imgH="1126933" progId="Visio.Drawing.11">
                  <p:embed/>
                </p:oleObj>
              </mc:Choice>
              <mc:Fallback>
                <p:oleObj name="Visio" r:id="rId7" imgW="1109688" imgH="1126933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832" y="4821866"/>
                        <a:ext cx="1590675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6905955" y="4821866"/>
          <a:ext cx="159067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Visio" r:id="rId9" imgW="1109688" imgH="1126933" progId="Visio.Drawing.11">
                  <p:embed/>
                </p:oleObj>
              </mc:Choice>
              <mc:Fallback>
                <p:oleObj name="Visio" r:id="rId9" imgW="1109688" imgH="1126933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955" y="4821866"/>
                        <a:ext cx="1590675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2633329" y="1143000"/>
            <a:ext cx="1841206" cy="1440712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bg-BG" sz="24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5" name="Rectangle 26"/>
          <p:cNvSpPr>
            <a:spLocks noChangeArrowheads="1"/>
          </p:cNvSpPr>
          <p:nvPr/>
        </p:nvSpPr>
        <p:spPr bwMode="auto">
          <a:xfrm>
            <a:off x="2799092" y="1615777"/>
            <a:ext cx="1501776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DataSet</a:t>
            </a:r>
            <a:endParaRPr lang="en-US" sz="1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27"/>
          <p:cNvSpPr>
            <a:spLocks noChangeArrowheads="1"/>
          </p:cNvSpPr>
          <p:nvPr/>
        </p:nvSpPr>
        <p:spPr bwMode="auto">
          <a:xfrm>
            <a:off x="2799092" y="2043443"/>
            <a:ext cx="1501776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DataAdapter</a:t>
            </a:r>
            <a:endParaRPr lang="bg-BG" sz="1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 Box 28"/>
          <p:cNvSpPr txBox="1">
            <a:spLocks noChangeArrowheads="1"/>
          </p:cNvSpPr>
          <p:nvPr/>
        </p:nvSpPr>
        <p:spPr bwMode="auto">
          <a:xfrm>
            <a:off x="2573668" y="1183977"/>
            <a:ext cx="195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Disconn. Model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83872" y="3200400"/>
            <a:ext cx="4315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…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AutoShape 25"/>
          <p:cNvSpPr>
            <a:spLocks noChangeArrowheads="1"/>
          </p:cNvSpPr>
          <p:nvPr/>
        </p:nvSpPr>
        <p:spPr bwMode="auto">
          <a:xfrm>
            <a:off x="4626934" y="1143000"/>
            <a:ext cx="1816396" cy="1440712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bg-BG" sz="24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4780292" y="1615777"/>
            <a:ext cx="1501776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DataContext</a:t>
            </a:r>
            <a:endParaRPr lang="en-US" sz="1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4780292" y="2043443"/>
            <a:ext cx="1501776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Table&lt;T&gt;</a:t>
            </a:r>
            <a:endParaRPr lang="bg-BG" sz="1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4554868" y="1183977"/>
            <a:ext cx="195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LINQ-to-SQL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AutoShape 25"/>
          <p:cNvSpPr>
            <a:spLocks noChangeArrowheads="1"/>
          </p:cNvSpPr>
          <p:nvPr/>
        </p:nvSpPr>
        <p:spPr bwMode="auto">
          <a:xfrm>
            <a:off x="6600456" y="1143000"/>
            <a:ext cx="2179084" cy="1440712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bg-BG" sz="24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5" name="Rectangle 26"/>
          <p:cNvSpPr>
            <a:spLocks noChangeArrowheads="1"/>
          </p:cNvSpPr>
          <p:nvPr/>
        </p:nvSpPr>
        <p:spPr bwMode="auto">
          <a:xfrm>
            <a:off x="6761492" y="1615777"/>
            <a:ext cx="1849108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ObjectContext</a:t>
            </a:r>
            <a:endParaRPr lang="en-US" sz="1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ectangle 27"/>
          <p:cNvSpPr>
            <a:spLocks noChangeArrowheads="1"/>
          </p:cNvSpPr>
          <p:nvPr/>
        </p:nvSpPr>
        <p:spPr bwMode="auto">
          <a:xfrm>
            <a:off x="6761492" y="2043443"/>
            <a:ext cx="1849108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EntityObject</a:t>
            </a:r>
          </a:p>
        </p:txBody>
      </p: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6536068" y="1183977"/>
            <a:ext cx="23031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Entity Framework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483872" y="2590800"/>
            <a:ext cx="4315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…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 flipV="1">
            <a:off x="1427162" y="4525963"/>
            <a:ext cx="1588" cy="5603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3583616" y="4524375"/>
            <a:ext cx="1588" cy="560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 flipV="1">
            <a:off x="5643232" y="4524375"/>
            <a:ext cx="1588" cy="560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 flipV="1">
            <a:off x="7699705" y="4527550"/>
            <a:ext cx="1588" cy="560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 flipV="1">
            <a:off x="1433512" y="3168650"/>
            <a:ext cx="1588" cy="560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 flipV="1">
            <a:off x="3026734" y="3168650"/>
            <a:ext cx="1587" cy="560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 flipV="1">
            <a:off x="1430668" y="2590800"/>
            <a:ext cx="1588" cy="5603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H="1" flipV="1">
            <a:off x="3560134" y="2590800"/>
            <a:ext cx="1587" cy="5603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 flipV="1">
            <a:off x="6170613" y="3168650"/>
            <a:ext cx="1587" cy="560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 flipV="1">
            <a:off x="7698118" y="3168650"/>
            <a:ext cx="1587" cy="560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Line 19"/>
          <p:cNvSpPr>
            <a:spLocks noChangeShapeType="1"/>
          </p:cNvSpPr>
          <p:nvPr/>
        </p:nvSpPr>
        <p:spPr bwMode="auto">
          <a:xfrm flipH="1" flipV="1">
            <a:off x="5527342" y="2590800"/>
            <a:ext cx="1587" cy="5603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Line 19"/>
          <p:cNvSpPr>
            <a:spLocks noChangeShapeType="1"/>
          </p:cNvSpPr>
          <p:nvPr/>
        </p:nvSpPr>
        <p:spPr bwMode="auto">
          <a:xfrm flipH="1" flipV="1">
            <a:off x="7696200" y="2590800"/>
            <a:ext cx="1587" cy="5603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71438"/>
            <a:ext cx="6553200" cy="909637"/>
          </a:xfrm>
        </p:spPr>
        <p:txBody>
          <a:bodyPr/>
          <a:lstStyle/>
          <a:p>
            <a:r>
              <a:rPr lang="en-US" dirty="0"/>
              <a:t>Data Providers </a:t>
            </a:r>
            <a:r>
              <a:rPr lang="en-US" dirty="0" smtClean="0"/>
              <a:t>in</a:t>
            </a:r>
            <a:r>
              <a:rPr lang="bg-BG" dirty="0" smtClean="0"/>
              <a:t> </a:t>
            </a:r>
            <a:r>
              <a:rPr lang="en-US" dirty="0"/>
              <a:t>ADO.NET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Data Provider</a:t>
            </a:r>
            <a:r>
              <a:rPr lang="en-US" dirty="0" smtClean="0"/>
              <a:t>s are collections of classes that provide access to various databases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For different </a:t>
            </a:r>
            <a:r>
              <a:rPr lang="bg-BG" dirty="0" smtClean="0"/>
              <a:t>RDBMS </a:t>
            </a:r>
            <a:r>
              <a:rPr lang="en-US" dirty="0" smtClean="0"/>
              <a:t>systems different</a:t>
            </a:r>
            <a:r>
              <a:rPr lang="bg-BG" dirty="0" smtClean="0"/>
              <a:t> Data Provider</a:t>
            </a:r>
            <a:r>
              <a:rPr lang="en-US" dirty="0" smtClean="0"/>
              <a:t>s are available</a:t>
            </a:r>
            <a:endParaRPr lang="bg-BG" dirty="0" smtClean="0"/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Each provider uses vendor-specific protocols to talk to the database server</a:t>
            </a:r>
            <a:endParaRPr lang="bg-BG" sz="2600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Data providers define several</a:t>
            </a:r>
            <a:r>
              <a:rPr lang="bg-BG" dirty="0" smtClean="0"/>
              <a:t> </a:t>
            </a:r>
            <a:r>
              <a:rPr lang="en-US" dirty="0" smtClean="0"/>
              <a:t>common objects</a:t>
            </a:r>
            <a:r>
              <a:rPr lang="bg-BG" dirty="0" smtClean="0"/>
              <a:t>:</a:t>
            </a:r>
          </a:p>
          <a:p>
            <a:pPr lvl="2">
              <a:lnSpc>
                <a:spcPct val="100000"/>
              </a:lnSpc>
            </a:pP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Connection</a:t>
            </a:r>
            <a:r>
              <a:rPr lang="bg-BG" sz="2400" dirty="0" smtClean="0"/>
              <a:t> – </a:t>
            </a:r>
            <a:r>
              <a:rPr lang="en-US" sz="2400" dirty="0" smtClean="0"/>
              <a:t>to connect to the database</a:t>
            </a:r>
            <a:endParaRPr lang="bg-BG" sz="2400" dirty="0" smtClean="0"/>
          </a:p>
          <a:p>
            <a:pPr lvl="2">
              <a:lnSpc>
                <a:spcPct val="100000"/>
              </a:lnSpc>
            </a:pP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</a:t>
            </a:r>
            <a:r>
              <a:rPr lang="bg-BG" sz="2400" dirty="0" smtClean="0"/>
              <a:t> – </a:t>
            </a:r>
            <a:r>
              <a:rPr lang="en-US" sz="2400" dirty="0" smtClean="0"/>
              <a:t>to execute an</a:t>
            </a:r>
            <a:r>
              <a:rPr lang="bg-BG" sz="2400" dirty="0" smtClean="0"/>
              <a:t> SQL</a:t>
            </a:r>
            <a:r>
              <a:rPr lang="en-US" sz="2400" dirty="0" smtClean="0"/>
              <a:t> command</a:t>
            </a:r>
            <a:endParaRPr lang="bg-BG" sz="2400" dirty="0" smtClean="0"/>
          </a:p>
          <a:p>
            <a:pPr lvl="2">
              <a:lnSpc>
                <a:spcPct val="100000"/>
              </a:lnSpc>
            </a:pP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DataReader</a:t>
            </a:r>
            <a:r>
              <a:rPr lang="bg-BG" sz="2400" dirty="0" smtClean="0"/>
              <a:t> – </a:t>
            </a:r>
            <a:r>
              <a:rPr lang="en-US" sz="2400" dirty="0" smtClean="0"/>
              <a:t>to retrieve data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Entity Framework support (optionally)</a:t>
            </a:r>
            <a:endParaRPr lang="bg-BG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Providers in</a:t>
            </a:r>
            <a:r>
              <a:rPr lang="bg-BG" dirty="0" smtClean="0"/>
              <a:t> </a:t>
            </a:r>
            <a:r>
              <a:rPr lang="en-US" dirty="0" smtClean="0"/>
              <a:t>ADO.NET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Several standard </a:t>
            </a:r>
            <a:r>
              <a:rPr lang="bg-BG" sz="3000" dirty="0" smtClean="0"/>
              <a:t>ADO.NET </a:t>
            </a:r>
            <a:r>
              <a:rPr lang="en-US" sz="3000" dirty="0" smtClean="0"/>
              <a:t>Data Providers come as part of .NET Framework</a:t>
            </a:r>
            <a:endParaRPr lang="bg-BG" sz="3000" dirty="0" smtClean="0"/>
          </a:p>
          <a:p>
            <a:pPr lvl="1">
              <a:lnSpc>
                <a:spcPct val="100000"/>
              </a:lnSpc>
            </a:pPr>
            <a:r>
              <a:rPr lang="bg-BG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SqlClient</a:t>
            </a: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bg-BG" sz="2800" dirty="0" smtClean="0"/>
              <a:t>–</a:t>
            </a:r>
            <a:r>
              <a:rPr lang="en-US" sz="2800" dirty="0" smtClean="0"/>
              <a:t> accessing</a:t>
            </a:r>
            <a:r>
              <a:rPr lang="bg-BG" sz="2800" dirty="0" smtClean="0"/>
              <a:t> SQL Server</a:t>
            </a:r>
          </a:p>
          <a:p>
            <a:pPr lvl="1">
              <a:lnSpc>
                <a:spcPct val="100000"/>
              </a:lnSpc>
            </a:pP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OleDB</a:t>
            </a:r>
            <a:r>
              <a:rPr lang="bg-BG" sz="2800" dirty="0" smtClean="0"/>
              <a:t> – </a:t>
            </a:r>
            <a:r>
              <a:rPr lang="en-US" sz="2800" dirty="0" smtClean="0"/>
              <a:t>accessing standard</a:t>
            </a:r>
            <a:r>
              <a:rPr lang="bg-BG" sz="2800" dirty="0" smtClean="0"/>
              <a:t> </a:t>
            </a:r>
            <a:r>
              <a:rPr lang="en-US" sz="2800" dirty="0" smtClean="0"/>
              <a:t>OLE DB data sources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Odbc</a:t>
            </a: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bg-BG" sz="2800" dirty="0" smtClean="0"/>
              <a:t>– </a:t>
            </a:r>
            <a:r>
              <a:rPr lang="en-US" sz="2800" dirty="0" smtClean="0"/>
              <a:t>accessing standard</a:t>
            </a:r>
            <a:r>
              <a:rPr lang="bg-BG" sz="2800" dirty="0" smtClean="0"/>
              <a:t> ODBC</a:t>
            </a:r>
            <a:r>
              <a:rPr lang="en-US" sz="2800" dirty="0" smtClean="0"/>
              <a:t> data sources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Oracle</a:t>
            </a:r>
            <a:r>
              <a:rPr lang="bg-BG" sz="2800" dirty="0" smtClean="0"/>
              <a:t> – </a:t>
            </a:r>
            <a:r>
              <a:rPr lang="en-US" sz="2800" dirty="0" smtClean="0"/>
              <a:t>accessing</a:t>
            </a:r>
            <a:r>
              <a:rPr lang="bg-BG" sz="2800" dirty="0" smtClean="0"/>
              <a:t> Oracle</a:t>
            </a:r>
            <a:r>
              <a:rPr lang="en-US" sz="2800" dirty="0" smtClean="0"/>
              <a:t> database</a:t>
            </a:r>
            <a:endParaRPr lang="bg-BG" sz="28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Third party </a:t>
            </a:r>
            <a:r>
              <a:rPr lang="bg-BG" sz="3000" dirty="0" smtClean="0"/>
              <a:t>Data Provider</a:t>
            </a:r>
            <a:r>
              <a:rPr lang="en-US" sz="3000" dirty="0" smtClean="0"/>
              <a:t>s are available for</a:t>
            </a:r>
            <a:r>
              <a:rPr lang="bg-BG" sz="30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MySQL</a:t>
            </a:r>
            <a:r>
              <a:rPr lang="en-US" sz="2800" dirty="0" smtClean="0"/>
              <a:t>, </a:t>
            </a:r>
            <a:r>
              <a:rPr lang="bg-BG" sz="2800" dirty="0" smtClean="0"/>
              <a:t>PostgreSQL</a:t>
            </a:r>
            <a:r>
              <a:rPr lang="en-US" sz="2800" dirty="0" smtClean="0"/>
              <a:t>, Interbase</a:t>
            </a:r>
            <a:r>
              <a:rPr lang="bg-BG" sz="2800" dirty="0" smtClean="0"/>
              <a:t>, </a:t>
            </a:r>
            <a:r>
              <a:rPr lang="en-US" sz="2800" dirty="0" smtClean="0"/>
              <a:t>DB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, SQLite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Other RDBMS systems and data sources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Party Data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sz="3000" dirty="0"/>
              <a:t>ADO.NET Driver for MySQL (Connector/NET</a:t>
            </a:r>
            <a:r>
              <a:rPr lang="en-US" sz="3000" dirty="0" smtClean="0"/>
              <a:t>)</a:t>
            </a:r>
          </a:p>
          <a:p>
            <a:pPr lvl="1"/>
            <a:r>
              <a:rPr lang="en-US" sz="2800" dirty="0">
                <a:hlinkClick r:id="rId2"/>
              </a:rPr>
              <a:t>http://www.mysql.com/products/connector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pPr lvl="1"/>
            <a:r>
              <a:rPr lang="en-US" sz="2800" dirty="0" smtClean="0"/>
              <a:t>Supports Entity Framework (from version 6.0)</a:t>
            </a:r>
          </a:p>
          <a:p>
            <a:r>
              <a:rPr lang="nn-NO" sz="3000" dirty="0"/>
              <a:t>Oracle Data Provider for .NET (ODP.NET</a:t>
            </a:r>
            <a:r>
              <a:rPr lang="nn-NO" sz="3000" dirty="0" smtClean="0"/>
              <a:t>)</a:t>
            </a:r>
          </a:p>
          <a:p>
            <a:pPr lvl="1"/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www.oracle.com/technetwork/topics/dotnet</a:t>
            </a:r>
            <a:endParaRPr lang="en-US" sz="2800" dirty="0" smtClean="0"/>
          </a:p>
          <a:p>
            <a:pPr lvl="1"/>
            <a:r>
              <a:rPr lang="en-US" sz="2800" dirty="0" smtClean="0"/>
              <a:t>Does not support </a:t>
            </a:r>
            <a:r>
              <a:rPr lang="en-US" sz="2800" dirty="0"/>
              <a:t>Entity </a:t>
            </a:r>
            <a:r>
              <a:rPr lang="en-US" sz="2800" dirty="0" smtClean="0"/>
              <a:t>Framework</a:t>
            </a:r>
            <a:endParaRPr lang="en-US" sz="2800" dirty="0"/>
          </a:p>
          <a:p>
            <a:r>
              <a:rPr lang="en-US" sz="3000" dirty="0" smtClean="0"/>
              <a:t>.NET Data Provider for PostgreSQL</a:t>
            </a:r>
          </a:p>
          <a:p>
            <a:pPr lvl="1"/>
            <a:r>
              <a:rPr lang="en-US" dirty="0">
                <a:hlinkClick r:id="rId4"/>
              </a:rPr>
              <a:t>http://npgsql.projects.postgresql.org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sz="3200" dirty="0" smtClean="0"/>
              <a:t>Supports </a:t>
            </a:r>
            <a:r>
              <a:rPr lang="en-US" sz="3200" dirty="0"/>
              <a:t>Entity Framework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3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Data </a:t>
            </a:r>
            <a:r>
              <a:rPr lang="en-US" dirty="0" smtClean="0"/>
              <a:t>Provider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System.Data.SqlClient</a:t>
            </a:r>
            <a:r>
              <a:rPr lang="en-US" noProof="1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System.Data.SqlTypes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 Provider classes for accessing SQL Server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System.Data.OleDb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Classes for accessing OLE DB data sources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System.Data.Odbc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Classes for accessing ODBC data sources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System.Data.Oracle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Classes for accessing Oracle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ADO.NET</a:t>
            </a:r>
            <a:r>
              <a:rPr lang="en-US" dirty="0" smtClean="0"/>
              <a:t>: Connected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87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Retrieving data in connected model</a:t>
            </a:r>
            <a:endParaRPr lang="bg-BG" sz="30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Open a connection</a:t>
            </a:r>
            <a:r>
              <a:rPr lang="bg-BG" sz="2800" dirty="0" smtClean="0"/>
              <a:t> (</a:t>
            </a: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bg-BG" sz="2800" dirty="0" smtClean="0"/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Execute command (</a:t>
            </a: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bg-BG" sz="2800" dirty="0" smtClean="0"/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Process the result set of the query by using a reader</a:t>
            </a:r>
            <a:r>
              <a:rPr lang="bg-BG" sz="2800" dirty="0" smtClean="0"/>
              <a:t> (</a:t>
            </a: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SqlDataReader</a:t>
            </a:r>
            <a:r>
              <a:rPr lang="bg-BG" sz="2800" dirty="0" smtClean="0"/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Close the reader</a:t>
            </a:r>
            <a:endParaRPr lang="bg-BG" sz="28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Close the connection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248400" y="3494088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SqlConnection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553200" y="2416175"/>
            <a:ext cx="2057400" cy="50323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SqlCommand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248400" y="1359529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SqlDataReader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7456487" y="404495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7443787" y="297815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7431087" y="1907216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1850" y="4517066"/>
            <a:ext cx="1676400" cy="1295400"/>
          </a:xfrm>
          <a:prstGeom prst="rect">
            <a:avLst/>
          </a:prstGeom>
          <a:noFill/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791718" y="5921134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/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4430712" y="1981200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419600" y="2941638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267200" y="2459666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H="1" flipV="1">
            <a:off x="6324600" y="2209800"/>
            <a:ext cx="304800" cy="3048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non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H="1" flipV="1">
            <a:off x="6172200" y="2667000"/>
            <a:ext cx="457200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non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 flipH="1">
            <a:off x="6324600" y="2819400"/>
            <a:ext cx="304800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non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ADO.NET: Disconnected</a:t>
            </a:r>
            <a:r>
              <a:rPr lang="bg-BG" dirty="0" smtClean="0"/>
              <a:t>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8068"/>
            <a:ext cx="51816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Disconnected model – data is cached in a 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DataSet</a:t>
            </a:r>
            <a:endParaRPr lang="bg-BG" sz="30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Open a connection</a:t>
            </a:r>
            <a:r>
              <a:rPr lang="bg-BG" sz="2600" dirty="0" smtClean="0"/>
              <a:t> (</a:t>
            </a: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bg-BG" sz="2600" dirty="0" smtClean="0"/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Fill a</a:t>
            </a:r>
            <a:r>
              <a:rPr lang="bg-BG" sz="2600" dirty="0" smtClean="0"/>
              <a:t> </a:t>
            </a: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DataSet</a:t>
            </a:r>
            <a:r>
              <a:rPr lang="bg-BG" sz="2600" dirty="0" smtClean="0"/>
              <a:t> </a:t>
            </a:r>
            <a:r>
              <a:rPr lang="en-US" sz="2600" dirty="0" smtClean="0"/>
              <a:t>(using </a:t>
            </a: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SqlDataAdapter</a:t>
            </a:r>
            <a:r>
              <a:rPr lang="bg-BG" sz="2600" dirty="0" smtClean="0">
                <a:latin typeface="Courier New" pitchFamily="49" charset="0"/>
              </a:rPr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Close the connection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Modify the</a:t>
            </a:r>
            <a:r>
              <a:rPr lang="bg-BG" sz="2600" dirty="0" smtClean="0"/>
              <a:t> </a:t>
            </a: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DataSet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Open a connection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Update changes into the DB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Close the connection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226176" y="3451225"/>
            <a:ext cx="2460624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SqlConnection</a:t>
            </a:r>
            <a:endParaRPr lang="bg-BG" sz="22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215063" y="2373312"/>
            <a:ext cx="2460624" cy="50323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SqlDataAdapter</a:t>
            </a:r>
            <a:endParaRPr lang="bg-BG" sz="22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191251" y="1295400"/>
            <a:ext cx="2460624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DataSet</a:t>
            </a:r>
            <a:endParaRPr lang="bg-BG" sz="22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7466013" y="4002087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7453313" y="2935287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7440613" y="1843087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9975" y="4519612"/>
            <a:ext cx="1676400" cy="1295400"/>
          </a:xfrm>
          <a:prstGeom prst="rect">
            <a:avLst/>
          </a:prstGeom>
          <a:noFill/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810468" y="5867400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2971800" y="4774406"/>
            <a:ext cx="3581400" cy="1702594"/>
          </a:xfrm>
          <a:prstGeom prst="wedgeRoundRectCallout">
            <a:avLst>
              <a:gd name="adj1" fmla="val 43317"/>
              <a:gd name="adj2" fmla="val -725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Warning: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DataSets / DataAdapters are legacy technology. Not used since .NET 3.5.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ADO.NET: LINQ to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4953000" cy="5562600"/>
          </a:xfrm>
        </p:spPr>
        <p:txBody>
          <a:bodyPr/>
          <a:lstStyle/>
          <a:p>
            <a:r>
              <a:rPr lang="en-US" sz="3000" dirty="0" smtClean="0"/>
              <a:t>LINQ to SQL is ORM framework for SQL Server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Create object models mapping the database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Open a data context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Retrieve data with LINQ / modify the tables in the data context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Persist the data context changes into the DB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Connection is auto-closed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943600" y="3570288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SqlConnection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943600" y="2492375"/>
            <a:ext cx="2362200" cy="50323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DataContext</a:t>
            </a:r>
            <a:endParaRPr lang="en-US" sz="22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7151687" y="412115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7138987" y="305435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4593266"/>
            <a:ext cx="1676400" cy="1295400"/>
          </a:xfrm>
          <a:prstGeom prst="rect">
            <a:avLst/>
          </a:prstGeom>
          <a:noFill/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434468" y="5997334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543800" y="1752600"/>
            <a:ext cx="1077912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638800" y="1752600"/>
            <a:ext cx="1077912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6629400" y="1219200"/>
            <a:ext cx="1077912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 flipV="1">
            <a:off x="6523074" y="2107019"/>
            <a:ext cx="182526" cy="4288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 flipV="1">
            <a:off x="7162800" y="1676400"/>
            <a:ext cx="0" cy="7620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 flipV="1">
            <a:off x="7619999" y="2107019"/>
            <a:ext cx="93921" cy="4288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ADO.NET: 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4953000" cy="5562600"/>
          </a:xfrm>
        </p:spPr>
        <p:txBody>
          <a:bodyPr/>
          <a:lstStyle/>
          <a:p>
            <a:r>
              <a:rPr lang="en-US" sz="3000" dirty="0" smtClean="0"/>
              <a:t>Entity Framework is generic ORM framework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Create entity data model mapping the database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Open an object context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Retrieve data with LINQ / modify the tables in the object context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Persist the object context changes into the DB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Connection is auto-closed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823578" y="3886200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SqlConnection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823578" y="1958975"/>
            <a:ext cx="2362200" cy="50323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ObjectContext</a:t>
            </a:r>
            <a:endParaRPr lang="en-US" sz="22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679" y="4618037"/>
            <a:ext cx="1676400" cy="1295400"/>
          </a:xfrm>
          <a:prstGeom prst="rect">
            <a:avLst/>
          </a:prstGeom>
          <a:noFill/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282547" y="6022105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696200" y="1295400"/>
            <a:ext cx="1077912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257800" y="1295400"/>
            <a:ext cx="1077912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6477000" y="1143000"/>
            <a:ext cx="1077912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5823578" y="2840666"/>
            <a:ext cx="2362200" cy="655636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EntityClient</a:t>
            </a:r>
          </a:p>
          <a:p>
            <a:pPr algn="ctr"/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Data Provider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7008332" y="2417134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 flipV="1">
            <a:off x="6250652" y="1594885"/>
            <a:ext cx="182526" cy="4288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 flipV="1">
            <a:off x="7010877" y="1502734"/>
            <a:ext cx="1" cy="5334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 flipV="1">
            <a:off x="7645290" y="1594885"/>
            <a:ext cx="93921" cy="4288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6999766" y="4334503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7010879" y="3483934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spcBef>
                <a:spcPts val="300"/>
              </a:spcBef>
              <a:buFontTx/>
              <a:buAutoNum type="arabicPeriod"/>
              <a:tabLst>
                <a:tab pos="3052763" algn="l"/>
              </a:tabLst>
            </a:pPr>
            <a:r>
              <a:rPr lang="en-US" dirty="0" smtClean="0"/>
              <a:t>Data Access Models – Connected, Disconnected, ORM</a:t>
            </a:r>
          </a:p>
          <a:p>
            <a:pPr marL="446088" indent="-446088">
              <a:spcBef>
                <a:spcPts val="300"/>
              </a:spcBef>
              <a:buFontTx/>
              <a:buAutoNum type="arabicPeriod"/>
              <a:tabLst>
                <a:tab pos="3052763" algn="l"/>
              </a:tabLst>
            </a:pPr>
            <a:r>
              <a:rPr lang="en-US" dirty="0" smtClean="0"/>
              <a:t>ADO.NET Architecture and				 Data Providers</a:t>
            </a:r>
          </a:p>
          <a:p>
            <a:pPr marL="446088" indent="-446088">
              <a:spcBef>
                <a:spcPts val="300"/>
              </a:spcBef>
              <a:buFontTx/>
              <a:buAutoNum type="arabicPeriod"/>
              <a:tabLst>
                <a:tab pos="3052763" algn="l"/>
              </a:tabLst>
            </a:pPr>
            <a:r>
              <a:rPr lang="en-US" dirty="0" smtClean="0"/>
              <a:t>Accessing SQL Server				 (Connected Model)</a:t>
            </a:r>
            <a:endParaRPr lang="bg-BG" dirty="0" smtClean="0"/>
          </a:p>
          <a:p>
            <a:pPr marL="893763" lvl="1" indent="-350838">
              <a:spcBef>
                <a:spcPts val="300"/>
              </a:spcBef>
              <a:tabLst>
                <a:tab pos="3052763" algn="l"/>
              </a:tabLst>
            </a:pPr>
            <a:r>
              <a:rPr lang="en-US" dirty="0" smtClean="0"/>
              <a:t>Using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dirty="0"/>
              <a:t> </a:t>
            </a:r>
            <a:r>
              <a:rPr lang="en-US" dirty="0" smtClean="0"/>
              <a:t>,		</a:t>
            </a:r>
            <a:r>
              <a:rPr lang="en-US" noProof="1" smtClean="0">
                <a:cs typeface="Consolas" pitchFamily="49" charset="0"/>
              </a:rPr>
              <a:t>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dirty="0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SqlDataReader</a:t>
            </a:r>
          </a:p>
          <a:p>
            <a:pPr marL="893763" lvl="1" indent="-350838">
              <a:spcBef>
                <a:spcPts val="300"/>
              </a:spcBef>
              <a:tabLst>
                <a:tab pos="3052763" algn="l"/>
              </a:tabLst>
            </a:pPr>
            <a:r>
              <a:rPr lang="en-US" dirty="0" smtClean="0"/>
              <a:t>Parameterized Queries</a:t>
            </a:r>
          </a:p>
          <a:p>
            <a:pPr marL="446088" indent="-446088">
              <a:spcBef>
                <a:spcPts val="300"/>
              </a:spcBef>
              <a:buFont typeface="+mj-lt"/>
              <a:buAutoNum type="arabicPeriod" startAt="4"/>
              <a:tabLst>
                <a:tab pos="3052763" algn="l"/>
              </a:tabLst>
            </a:pPr>
            <a:r>
              <a:rPr lang="en-US" dirty="0" smtClean="0"/>
              <a:t>Accessing </a:t>
            </a:r>
            <a:r>
              <a:rPr lang="en-US" dirty="0"/>
              <a:t>Other </a:t>
            </a:r>
            <a:r>
              <a:rPr lang="en-US" dirty="0" smtClean="0"/>
              <a:t>Databases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3" descr="C:\Trash\books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2752" y="1219200"/>
            <a:ext cx="1531648" cy="3124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410200"/>
            <a:ext cx="8229600" cy="685800"/>
          </a:xfrm>
        </p:spPr>
        <p:txBody>
          <a:bodyPr/>
          <a:lstStyle/>
          <a:p>
            <a:r>
              <a:rPr lang="en-US" dirty="0" smtClean="0">
                <a:effectLst/>
              </a:rPr>
              <a:t>SQL Client Data Provider</a:t>
            </a:r>
            <a:endParaRPr lang="bg-BG" dirty="0">
              <a:effectLst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5600" y="914400"/>
            <a:ext cx="5625800" cy="3838410"/>
            <a:chOff x="1689400" y="838200"/>
            <a:chExt cx="5778200" cy="3990810"/>
          </a:xfrm>
        </p:grpSpPr>
        <p:pic>
          <p:nvPicPr>
            <p:cNvPr id="36866" name="Picture 2" descr="http://www.interprise.co.uk/images/server_client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89400" y="838200"/>
              <a:ext cx="5778200" cy="3990810"/>
            </a:xfrm>
            <a:prstGeom prst="roundRect">
              <a:avLst>
                <a:gd name="adj" fmla="val 5426"/>
              </a:avLst>
            </a:prstGeom>
            <a:noFill/>
            <a:scene3d>
              <a:camera prst="perspectiveRelaxedModerately" fov="7200000">
                <a:rot lat="20999999" lon="0" rev="0"/>
              </a:camera>
              <a:lightRig rig="threePt" dir="t"/>
            </a:scene3d>
            <a:sp3d>
              <a:bevelT/>
            </a:sp3d>
          </p:spPr>
        </p:pic>
        <p:sp>
          <p:nvSpPr>
            <p:cNvPr id="5" name="TextBox 4"/>
            <p:cNvSpPr txBox="1"/>
            <p:nvPr/>
          </p:nvSpPr>
          <p:spPr>
            <a:xfrm rot="20449637">
              <a:off x="4836956" y="3490651"/>
              <a:ext cx="12426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r>
                <a:rPr lang="en-US" sz="44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glow rad="228600">
                      <a:schemeClr val="accent5">
                        <a:lumMod val="20000"/>
                        <a:lumOff val="80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SQL</a:t>
              </a:r>
              <a:endPara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5">
                      <a:lumMod val="20000"/>
                      <a:lumOff val="80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SqlClient Data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</a:p>
          <a:p>
            <a:pPr lvl="1"/>
            <a:r>
              <a:rPr lang="en-US" dirty="0" smtClean="0"/>
              <a:t>Establish database connection to</a:t>
            </a:r>
            <a:r>
              <a:rPr lang="bg-BG" dirty="0" smtClean="0"/>
              <a:t> SQL Server </a:t>
            </a:r>
          </a:p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</a:p>
          <a:p>
            <a:pPr lvl="1"/>
            <a:r>
              <a:rPr lang="en-US" dirty="0" smtClean="0"/>
              <a:t>Executes SQL commands on the</a:t>
            </a:r>
            <a:r>
              <a:rPr lang="bg-BG" dirty="0" smtClean="0"/>
              <a:t> SQL Server</a:t>
            </a:r>
            <a:r>
              <a:rPr lang="en-US" dirty="0" smtClean="0"/>
              <a:t> through an established connection</a:t>
            </a:r>
          </a:p>
          <a:p>
            <a:pPr lvl="1"/>
            <a:r>
              <a:rPr lang="en-US" dirty="0" smtClean="0"/>
              <a:t>Could accept parameters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SQLParameter</a:t>
            </a:r>
            <a:r>
              <a:rPr lang="en-US" dirty="0" smtClean="0"/>
              <a:t>)</a:t>
            </a:r>
            <a:endParaRPr lang="bg-BG" dirty="0" smtClean="0"/>
          </a:p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SqlDataReader</a:t>
            </a:r>
          </a:p>
          <a:p>
            <a:pPr lvl="1"/>
            <a:r>
              <a:rPr lang="en-US" dirty="0" smtClean="0"/>
              <a:t>Retrieves data (record set) from</a:t>
            </a:r>
            <a:r>
              <a:rPr lang="bg-BG" dirty="0" smtClean="0"/>
              <a:t> SQL Server</a:t>
            </a:r>
            <a:r>
              <a:rPr lang="en-US" dirty="0" smtClean="0"/>
              <a:t> as a result of SQL query execution</a:t>
            </a:r>
            <a:endParaRPr lang="bg-BG" dirty="0" smtClean="0"/>
          </a:p>
          <a:p>
            <a:pPr>
              <a:lnSpc>
                <a:spcPct val="85000"/>
              </a:lnSpc>
              <a:buNone/>
            </a:pP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dirty="0" smtClean="0"/>
              <a:t> holds a connection to SQL Server database</a:t>
            </a:r>
          </a:p>
          <a:p>
            <a:pPr lvl="1"/>
            <a:r>
              <a:rPr lang="en-US" dirty="0" smtClean="0"/>
              <a:t>Requires a valid connection string</a:t>
            </a:r>
          </a:p>
          <a:p>
            <a:pPr>
              <a:spcBef>
                <a:spcPct val="20000"/>
              </a:spcBef>
            </a:pPr>
            <a:r>
              <a:rPr lang="en-US" dirty="0" smtClean="0"/>
              <a:t>Connection string example:</a:t>
            </a:r>
          </a:p>
          <a:p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Connecting to SQL Server: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4702" y="3505200"/>
            <a:ext cx="7531098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Data Source=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(local)\SQLEXPRESS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;Initial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Catalog=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Northwind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;Integrated Security=SSPI;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4702" y="5029200"/>
            <a:ext cx="7531098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con = new SqlConnection(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"Server=.\SQLEXPRESS;Database=Northwind;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con.Open();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  <a:r>
              <a:rPr lang="bg-BG" dirty="0" smtClean="0"/>
              <a:t>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Database connection string</a:t>
            </a:r>
          </a:p>
          <a:p>
            <a:pPr lvl="1"/>
            <a:r>
              <a:rPr lang="en-US" dirty="0" smtClean="0"/>
              <a:t>Defines the parameters needed to establish the connection to the database</a:t>
            </a:r>
            <a:endParaRPr lang="bg-BG" dirty="0" smtClean="0"/>
          </a:p>
          <a:p>
            <a:r>
              <a:rPr lang="en-US" dirty="0" smtClean="0"/>
              <a:t>Main parameters for SQL Server connections:</a:t>
            </a:r>
            <a:endParaRPr lang="bg-BG" dirty="0" smtClean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Provider</a:t>
            </a:r>
            <a:r>
              <a:rPr lang="bg-BG" dirty="0" smtClean="0"/>
              <a:t> – </a:t>
            </a:r>
            <a:r>
              <a:rPr lang="en-US" dirty="0" smtClean="0"/>
              <a:t>name of the DB driver</a:t>
            </a:r>
            <a:endParaRPr lang="bg-BG" dirty="0" smtClean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Source</a:t>
            </a:r>
            <a:r>
              <a:rPr lang="bg-BG" b="0" dirty="0" smtClean="0"/>
              <a:t> </a:t>
            </a:r>
            <a:r>
              <a:rPr lang="en-US" dirty="0" smtClean="0"/>
              <a:t>/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Server</a:t>
            </a:r>
            <a:r>
              <a:rPr lang="bg-BG" dirty="0" smtClean="0"/>
              <a:t> – </a:t>
            </a:r>
            <a:r>
              <a:rPr lang="en-US" dirty="0" smtClean="0"/>
              <a:t>server name / IP address + database instance name</a:t>
            </a:r>
            <a:endParaRPr lang="bg-BG" dirty="0" smtClean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Database</a:t>
            </a:r>
            <a:r>
              <a:rPr lang="bg-BG" b="0" dirty="0" smtClean="0"/>
              <a:t> </a:t>
            </a:r>
            <a:r>
              <a:rPr lang="en-US" dirty="0" smtClean="0"/>
              <a:t>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Initial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Catalog</a:t>
            </a:r>
            <a:r>
              <a:rPr lang="en-US" dirty="0" smtClean="0"/>
              <a:t> </a:t>
            </a:r>
            <a:r>
              <a:rPr lang="bg-BG" dirty="0" smtClean="0"/>
              <a:t>– </a:t>
            </a:r>
            <a:r>
              <a:rPr lang="en-US" dirty="0" smtClean="0"/>
              <a:t>database name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bg-BG" b="0" dirty="0" smtClean="0"/>
              <a:t> </a:t>
            </a:r>
            <a:r>
              <a:rPr lang="en-US" dirty="0" smtClean="0"/>
              <a:t>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bg-BG" b="0" dirty="0" smtClean="0"/>
              <a:t> </a:t>
            </a:r>
            <a:r>
              <a:rPr lang="bg-BG" dirty="0" smtClean="0"/>
              <a:t>– </a:t>
            </a:r>
            <a:r>
              <a:rPr lang="en-US" dirty="0" smtClean="0"/>
              <a:t>credentials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  <a:r>
              <a:rPr lang="bg-BG" dirty="0" smtClean="0"/>
              <a:t> </a:t>
            </a:r>
            <a:r>
              <a:rPr lang="en-US" dirty="0" smtClean="0"/>
              <a:t>String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Main parameters for SQL Server connections:</a:t>
            </a:r>
            <a:endParaRPr lang="bg-BG" dirty="0" smtClean="0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AttachDbFilename=some_db.mdf</a:t>
            </a:r>
          </a:p>
          <a:p>
            <a:pPr lvl="2"/>
            <a:r>
              <a:rPr lang="en-US" dirty="0" smtClean="0"/>
              <a:t>Attaches a local database file at startup</a:t>
            </a:r>
          </a:p>
          <a:p>
            <a:pPr lvl="2"/>
            <a:r>
              <a:rPr lang="en-US" dirty="0" smtClean="0"/>
              <a:t>Supported by SQL Express only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Server=server_name\database_instance</a:t>
            </a:r>
          </a:p>
          <a:p>
            <a:pPr lvl="2"/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/>
              <a:t>" or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(local)</a:t>
            </a:r>
            <a:r>
              <a:rPr lang="en-US" dirty="0" smtClean="0"/>
              <a:t>" or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SOME_SERVER</a:t>
            </a:r>
            <a:r>
              <a:rPr lang="en-US" dirty="0" smtClean="0"/>
              <a:t>"</a:t>
            </a:r>
          </a:p>
          <a:p>
            <a:pPr lvl="2"/>
            <a:r>
              <a:rPr lang="en-US" dirty="0" smtClean="0"/>
              <a:t>Database instance is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MSSQL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SQLEXPRESS</a:t>
            </a:r>
            <a:r>
              <a:rPr lang="en-US" dirty="0" smtClean="0"/>
              <a:t>" or other SQL Server instance name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Integrated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Security</a:t>
            </a:r>
            <a:r>
              <a:rPr lang="bg-BG" b="0" dirty="0" smtClean="0"/>
              <a:t> </a:t>
            </a:r>
            <a:r>
              <a:rPr lang="bg-BG" dirty="0" smtClean="0"/>
              <a:t>– </a:t>
            </a:r>
            <a:r>
              <a:rPr lang="en-US" dirty="0" smtClean="0"/>
              <a:t>true / false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</a:t>
            </a:r>
            <a:r>
              <a:rPr lang="bg-BG" dirty="0" smtClean="0"/>
              <a:t> 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SqlConnection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Explicitly opening</a:t>
            </a:r>
            <a:r>
              <a:rPr lang="bg-BG" dirty="0" smtClean="0"/>
              <a:t> </a:t>
            </a:r>
            <a:r>
              <a:rPr lang="en-US" dirty="0" smtClean="0"/>
              <a:t>and closing a connection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Open()</a:t>
            </a:r>
            <a:r>
              <a:rPr lang="bg-BG" dirty="0" smtClean="0"/>
              <a:t> </a:t>
            </a:r>
            <a:r>
              <a:rPr lang="en-US" dirty="0" smtClean="0"/>
              <a:t>and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Close()</a:t>
            </a:r>
            <a:r>
              <a:rPr lang="bg-BG" dirty="0" smtClean="0"/>
              <a:t> </a:t>
            </a:r>
            <a:r>
              <a:rPr lang="en-US" dirty="0" smtClean="0"/>
              <a:t>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through the connection pool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Implicitly opening</a:t>
            </a:r>
            <a:r>
              <a:rPr lang="bg-BG" dirty="0" smtClean="0"/>
              <a:t> </a:t>
            </a:r>
            <a:r>
              <a:rPr lang="en-US" dirty="0" smtClean="0"/>
              <a:t>and closing the connection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Done automatically by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DataAdapter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DataContexts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ObjectContexts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Connections are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IDisposable</a:t>
            </a:r>
            <a:r>
              <a:rPr lang="en-US" dirty="0" smtClean="0"/>
              <a:t> objects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Can be managed with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dirty="0" smtClean="0"/>
              <a:t> construct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noProof="1" smtClean="0">
                <a:cs typeface="Consolas" pitchFamily="49" charset="0"/>
              </a:rPr>
              <a:t>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and opening connection to SQL Server (database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TelerikAcademy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423279"/>
            <a:ext cx="77724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dbCon = new SqlConnection(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"Server=.\\SQLEXPRESS;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"Database=TelerikAcademy;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dbCon.Open();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using(dbCon)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Use the connection to execute SQL commands here …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ADO.NET Classes for the Connected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 flipH="1" flipV="1">
            <a:off x="4699000" y="3074907"/>
            <a:ext cx="0" cy="404378"/>
          </a:xfrm>
          <a:prstGeom prst="line">
            <a:avLst/>
          </a:prstGeom>
          <a:noFill/>
          <a:ln w="44450">
            <a:solidFill>
              <a:schemeClr val="accent5">
                <a:lumMod val="20000"/>
                <a:lumOff val="80000"/>
              </a:schemeClr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sz="2200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2752725" y="3763670"/>
            <a:ext cx="2427288" cy="5036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SqlConnection</a:t>
            </a:r>
          </a:p>
        </p:txBody>
      </p:sp>
      <p:sp>
        <p:nvSpPr>
          <p:cNvPr id="24" name="AutoShape 8"/>
          <p:cNvSpPr>
            <a:spLocks noChangeArrowheads="1"/>
          </p:cNvSpPr>
          <p:nvPr/>
        </p:nvSpPr>
        <p:spPr bwMode="auto">
          <a:xfrm>
            <a:off x="1296987" y="1477670"/>
            <a:ext cx="2427288" cy="5036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SqlDataReader</a:t>
            </a:r>
          </a:p>
        </p:txBody>
      </p:sp>
      <p:sp>
        <p:nvSpPr>
          <p:cNvPr id="25" name="AutoShape 9"/>
          <p:cNvSpPr>
            <a:spLocks noChangeArrowheads="1"/>
          </p:cNvSpPr>
          <p:nvPr/>
        </p:nvSpPr>
        <p:spPr bwMode="auto">
          <a:xfrm>
            <a:off x="4162425" y="1477670"/>
            <a:ext cx="2427288" cy="5036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XmlReader</a:t>
            </a: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>
            <a:off x="5454650" y="3174485"/>
            <a:ext cx="2427288" cy="5036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noProof="1" smtClean="0">
                <a:solidFill>
                  <a:schemeClr val="tx1">
                    <a:lumMod val="40000"/>
                    <a:lumOff val="60000"/>
                    <a:alpha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200" b="1" noProof="1">
              <a:solidFill>
                <a:schemeClr val="tx1">
                  <a:lumMod val="40000"/>
                  <a:lumOff val="60000"/>
                  <a:alpha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 flipH="1">
            <a:off x="4686300" y="3457301"/>
            <a:ext cx="758825" cy="0"/>
          </a:xfrm>
          <a:prstGeom prst="line">
            <a:avLst/>
          </a:prstGeom>
          <a:noFill/>
          <a:ln w="4445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bg-BG" sz="2200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 flipV="1">
            <a:off x="3209924" y="2006740"/>
            <a:ext cx="1587" cy="537730"/>
          </a:xfrm>
          <a:prstGeom prst="line">
            <a:avLst/>
          </a:prstGeom>
          <a:noFill/>
          <a:ln w="4445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sz="2200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2751137" y="2544470"/>
            <a:ext cx="2427288" cy="5036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SqlCommand</a:t>
            </a:r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 flipH="1" flipV="1">
            <a:off x="3954462" y="3098497"/>
            <a:ext cx="19049" cy="665173"/>
          </a:xfrm>
          <a:prstGeom prst="line">
            <a:avLst/>
          </a:prstGeom>
          <a:noFill/>
          <a:ln w="4445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sz="2200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Line 18"/>
          <p:cNvSpPr>
            <a:spLocks noChangeShapeType="1"/>
          </p:cNvSpPr>
          <p:nvPr/>
        </p:nvSpPr>
        <p:spPr bwMode="auto">
          <a:xfrm flipH="1" flipV="1">
            <a:off x="3971925" y="4297070"/>
            <a:ext cx="1587" cy="514731"/>
          </a:xfrm>
          <a:prstGeom prst="line">
            <a:avLst/>
          </a:prstGeom>
          <a:noFill/>
          <a:ln w="4445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8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5312" y="4833068"/>
            <a:ext cx="1676400" cy="1219200"/>
          </a:xfrm>
          <a:prstGeom prst="rect">
            <a:avLst/>
          </a:prstGeom>
          <a:noFill/>
        </p:spPr>
      </p:pic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3245180" y="6128468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/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V="1">
            <a:off x="4657725" y="2011070"/>
            <a:ext cx="1587" cy="537730"/>
          </a:xfrm>
          <a:prstGeom prst="line">
            <a:avLst/>
          </a:prstGeom>
          <a:noFill/>
          <a:ln w="4445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sz="2200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AutoShape 11"/>
          <p:cNvSpPr>
            <a:spLocks noChangeArrowheads="1"/>
          </p:cNvSpPr>
          <p:nvPr/>
        </p:nvSpPr>
        <p:spPr bwMode="auto">
          <a:xfrm>
            <a:off x="5683580" y="3534933"/>
            <a:ext cx="2427288" cy="5036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noProof="1" smtClean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</a:p>
        </p:txBody>
      </p:sp>
      <p:sp>
        <p:nvSpPr>
          <p:cNvPr id="28" name="AutoShape 12"/>
          <p:cNvSpPr>
            <a:spLocks noChangeArrowheads="1"/>
          </p:cNvSpPr>
          <p:nvPr/>
        </p:nvSpPr>
        <p:spPr bwMode="auto">
          <a:xfrm>
            <a:off x="5933446" y="3886200"/>
            <a:ext cx="2427288" cy="5036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2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SqlClient and </a:t>
            </a:r>
            <a:r>
              <a:rPr lang="bg-BG" dirty="0" smtClean="0"/>
              <a:t>ADO.NET</a:t>
            </a:r>
            <a:r>
              <a:rPr lang="en-US" dirty="0" smtClean="0"/>
              <a:t> Connected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87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Retrieving data in connected model</a:t>
            </a:r>
            <a:endParaRPr lang="bg-BG" sz="30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Open a connection</a:t>
            </a:r>
            <a:r>
              <a:rPr lang="bg-BG" sz="2800" dirty="0" smtClean="0"/>
              <a:t> (</a:t>
            </a: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bg-BG" sz="2800" dirty="0" smtClean="0"/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Execute command (</a:t>
            </a: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bg-BG" sz="2800" dirty="0" smtClean="0"/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Process the result set of the query by using a reader</a:t>
            </a:r>
            <a:r>
              <a:rPr lang="bg-BG" sz="2800" dirty="0" smtClean="0"/>
              <a:t> (</a:t>
            </a: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SqlDataReader</a:t>
            </a:r>
            <a:r>
              <a:rPr lang="bg-BG" sz="2800" dirty="0" smtClean="0"/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Close the reader</a:t>
            </a:r>
            <a:endParaRPr lang="bg-BG" sz="28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Close the connection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248400" y="3625222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SqlConnection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553200" y="2547309"/>
            <a:ext cx="2057400" cy="50323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SqlCommand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248400" y="1490663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SqlDataReader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7456487" y="4176084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7443787" y="3109284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7431087" y="203835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4648200"/>
            <a:ext cx="1676400" cy="1295400"/>
          </a:xfrm>
          <a:prstGeom prst="rect">
            <a:avLst/>
          </a:prstGeom>
          <a:noFill/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739268" y="6052268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/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4430712" y="2112334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419600" y="3072772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267200" y="2590800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H="1" flipV="1">
            <a:off x="6324600" y="2340934"/>
            <a:ext cx="304800" cy="3048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non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H="1" flipV="1">
            <a:off x="6172200" y="2798134"/>
            <a:ext cx="457200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non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 flipH="1">
            <a:off x="6324600" y="2950534"/>
            <a:ext cx="304800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non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8068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Executes an</a:t>
            </a:r>
            <a:r>
              <a:rPr lang="bg-BG" sz="3000" dirty="0" smtClean="0"/>
              <a:t> </a:t>
            </a:r>
            <a:r>
              <a:rPr lang="en-US" sz="3000" dirty="0" smtClean="0"/>
              <a:t>SQL statement or a stored procedure</a:t>
            </a:r>
            <a:endParaRPr lang="bg-BG" sz="3000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More important properties</a:t>
            </a:r>
            <a:endParaRPr lang="bg-BG" sz="3000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Connection</a:t>
            </a:r>
            <a:r>
              <a:rPr lang="bg-BG" sz="2800" dirty="0" smtClean="0"/>
              <a:t> – </a:t>
            </a:r>
            <a:r>
              <a:rPr lang="en-US" sz="2800" dirty="0" smtClean="0"/>
              <a:t>gets</a:t>
            </a:r>
            <a:r>
              <a:rPr lang="bg-BG" sz="2800" dirty="0" smtClean="0"/>
              <a:t> / </a:t>
            </a:r>
            <a:r>
              <a:rPr lang="en-US" sz="2800" dirty="0" smtClean="0"/>
              <a:t>sets the</a:t>
            </a:r>
            <a:r>
              <a:rPr lang="bg-BG" sz="2800" dirty="0" smtClean="0"/>
              <a:t>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2800" dirty="0" smtClean="0"/>
              <a:t> of the</a:t>
            </a:r>
            <a:r>
              <a:rPr lang="bg-BG" sz="2800" dirty="0" smtClean="0"/>
              <a:t> </a:t>
            </a:r>
            <a:r>
              <a:rPr lang="en-US" sz="2800" dirty="0" smtClean="0"/>
              <a:t>command</a:t>
            </a:r>
            <a:endParaRPr lang="bg-BG" sz="2800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CommandType</a:t>
            </a:r>
            <a:r>
              <a:rPr lang="bg-BG" sz="2800" dirty="0" smtClean="0"/>
              <a:t> – </a:t>
            </a:r>
            <a:r>
              <a:rPr lang="en-US" sz="2800" dirty="0" smtClean="0"/>
              <a:t>the type of the command</a:t>
            </a:r>
            <a:endParaRPr lang="bg-BG" sz="2800" dirty="0" smtClean="0"/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CommandType.StoredProcedure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CommandType.TableDirect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CommandType.Text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CommandText</a:t>
            </a:r>
            <a:r>
              <a:rPr lang="bg-BG" sz="2800" dirty="0" smtClean="0"/>
              <a:t> – </a:t>
            </a:r>
            <a:r>
              <a:rPr lang="en-US" sz="2800" dirty="0" smtClean="0"/>
              <a:t>the body of the SQL query or the name of the stored procedure</a:t>
            </a:r>
            <a:endParaRPr lang="bg-BG" sz="2800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Parameters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eter\Pictures\Kartinki Telerik\centric_grow_tmb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 rot="182711" flipV="1">
            <a:off x="2709515" y="1471720"/>
            <a:ext cx="3845983" cy="2884487"/>
          </a:xfrm>
          <a:prstGeom prst="roundRect">
            <a:avLst>
              <a:gd name="adj" fmla="val 24824"/>
            </a:avLst>
          </a:prstGeom>
          <a:noFill/>
          <a:effectLst>
            <a:softEdge rad="127000"/>
          </a:effectLst>
        </p:spPr>
      </p:pic>
      <p:pic>
        <p:nvPicPr>
          <p:cNvPr id="11265" name="Picture 1" descr="C:\Trash\data-access-mode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995983">
            <a:off x="436547" y="936082"/>
            <a:ext cx="7672420" cy="4063262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0"/>
            <a:ext cx="8229600" cy="685800"/>
          </a:xfrm>
        </p:spPr>
        <p:txBody>
          <a:bodyPr/>
          <a:lstStyle/>
          <a:p>
            <a:r>
              <a:rPr lang="en-US" dirty="0" smtClean="0">
                <a:effectLst/>
              </a:rPr>
              <a:t>Data Access Models</a:t>
            </a:r>
            <a:endParaRPr lang="bg-BG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dirty="0" smtClean="0"/>
              <a:t> Class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More important methods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ExecuteScalar()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a single value</a:t>
            </a:r>
            <a:r>
              <a:rPr lang="bg-BG" dirty="0" smtClean="0"/>
              <a:t> (</a:t>
            </a:r>
            <a:r>
              <a:rPr lang="en-US" dirty="0" smtClean="0"/>
              <a:t>the value in the first column of the</a:t>
            </a:r>
            <a:r>
              <a:rPr lang="bg-BG" dirty="0" smtClean="0"/>
              <a:t> </a:t>
            </a:r>
            <a:r>
              <a:rPr lang="en-US" dirty="0" smtClean="0"/>
              <a:t>first row of the result set</a:t>
            </a:r>
            <a:r>
              <a:rPr lang="bg-BG" dirty="0" smtClean="0"/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returned value is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System.Object</a:t>
            </a:r>
            <a:r>
              <a:rPr lang="en-US" dirty="0" smtClean="0"/>
              <a:t> but can be casted to the actual returned data type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ExecuteReader()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SqlDataReader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It is a cursor over the returned records (result set)</a:t>
            </a:r>
            <a:endParaRPr lang="bg-BG" dirty="0" smtClean="0">
              <a:latin typeface="Courier New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CommandBehavior</a:t>
            </a:r>
            <a:r>
              <a:rPr lang="bg-BG" dirty="0" smtClean="0"/>
              <a:t> </a:t>
            </a:r>
            <a:r>
              <a:rPr lang="en-US" dirty="0" smtClean="0"/>
              <a:t>– assigns some options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dirty="0" smtClean="0"/>
              <a:t> Class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More important methods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ExecuteNonQuery()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Used for non-query SQL commands,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the number of affected rows</a:t>
            </a:r>
            <a:r>
              <a:rPr lang="bg-BG" dirty="0" smtClean="0"/>
              <a:t> (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ExecuteXmlReader()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the record set as XML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an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XmlReader</a:t>
            </a:r>
            <a:endParaRPr lang="bg-BG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Supported in</a:t>
            </a:r>
            <a:r>
              <a:rPr lang="bg-BG" dirty="0" smtClean="0"/>
              <a:t> SqlClient</a:t>
            </a:r>
            <a:r>
              <a:rPr lang="en-US" dirty="0" smtClean="0"/>
              <a:t> Data Provider only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SqlDataReader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SqlDataReader</a:t>
            </a:r>
            <a:r>
              <a:rPr lang="en-US" sz="3000" dirty="0" smtClean="0"/>
              <a:t> retrieves a sequence of records</a:t>
            </a:r>
            <a:r>
              <a:rPr lang="bg-BG" sz="3000" dirty="0" smtClean="0"/>
              <a:t> (</a:t>
            </a:r>
            <a:r>
              <a:rPr lang="en-US" sz="3000" dirty="0" smtClean="0"/>
              <a:t>cursor</a:t>
            </a:r>
            <a:r>
              <a:rPr lang="bg-BG" sz="3000" dirty="0" smtClean="0"/>
              <a:t>) </a:t>
            </a:r>
            <a:r>
              <a:rPr lang="en-US" sz="3000" dirty="0" smtClean="0"/>
              <a:t>returned as</a:t>
            </a:r>
            <a:r>
              <a:rPr lang="bg-BG" sz="3000" dirty="0" smtClean="0"/>
              <a:t> </a:t>
            </a:r>
            <a:r>
              <a:rPr lang="en-US" sz="3000" dirty="0" smtClean="0"/>
              <a:t>result of an SQL command</a:t>
            </a:r>
            <a:endParaRPr lang="bg-BG" sz="30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Data is available for reading only (can't be changed)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Forward-only row processing (no move back)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Important properties and methods</a:t>
            </a:r>
            <a:r>
              <a:rPr lang="bg-BG" sz="30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Read()</a:t>
            </a:r>
            <a:r>
              <a:rPr lang="en-US" sz="2800" dirty="0" smtClean="0"/>
              <a:t> – moves the cursor forward and returns</a:t>
            </a:r>
            <a:r>
              <a:rPr lang="bg-BG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800" dirty="0" smtClean="0"/>
              <a:t> if there is no next record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US" sz="2800" dirty="0" smtClean="0"/>
              <a:t> (indexer)</a:t>
            </a:r>
            <a:r>
              <a:rPr lang="bg-BG" sz="2800" dirty="0" smtClean="0"/>
              <a:t> – </a:t>
            </a:r>
            <a:r>
              <a:rPr lang="en-US" sz="2800" dirty="0" smtClean="0"/>
              <a:t>retrieves the value in the current record by given column name or index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Close()</a:t>
            </a:r>
            <a:r>
              <a:rPr lang="en-US" sz="2800" dirty="0" smtClean="0"/>
              <a:t> </a:t>
            </a:r>
            <a:r>
              <a:rPr lang="bg-BG" sz="2800" dirty="0" smtClean="0"/>
              <a:t>– </a:t>
            </a:r>
            <a:r>
              <a:rPr lang="en-US" sz="2800" dirty="0" smtClean="0"/>
              <a:t>closes the cursor</a:t>
            </a:r>
            <a:r>
              <a:rPr lang="bg-BG" sz="2800" dirty="0" smtClean="0"/>
              <a:t> </a:t>
            </a:r>
            <a:r>
              <a:rPr lang="en-US" sz="2800" dirty="0" smtClean="0"/>
              <a:t>and releases resources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392521"/>
            <a:ext cx="7620000" cy="44748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dbCon = new SqlConnection(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"Server=.\\SQLEXPRESS;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"Database=TelerikAcademy;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dbCon.Open();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using(dbCon)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command = new SqlCommand(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"SELECT COUNT(*) FROM Employees"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decimal employeesCount =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command.Execute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Scalar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Employees count: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{0} 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employeesCount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SqlDataReader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072444"/>
            <a:ext cx="79248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dbCon = new SqlConnection(…);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dbCon.Open();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using(dbCon)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command = new SqlCommand(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"SELECT * FROM Employees"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SqlDataReader reader = command.ExecuteReader();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using (reader)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while (reader.Read())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firstName = 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tring)reader["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FirstName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lastName = 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tring)reader["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LastName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decimal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 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decimal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)reader["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Console.WriteLine("{0} {1} -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firstName, lastName,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SqlParameter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What are</a:t>
            </a:r>
            <a:r>
              <a:rPr lang="bg-BG" sz="3000" dirty="0" smtClean="0"/>
              <a:t>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SqlParameters</a:t>
            </a:r>
            <a:r>
              <a:rPr lang="bg-BG" sz="3000" dirty="0" smtClean="0"/>
              <a:t>?</a:t>
            </a:r>
          </a:p>
          <a:p>
            <a:pPr lvl="1">
              <a:spcBef>
                <a:spcPts val="0"/>
              </a:spcBef>
            </a:pPr>
            <a:r>
              <a:rPr lang="bg-BG" sz="2800" dirty="0" smtClean="0"/>
              <a:t>SQL </a:t>
            </a:r>
            <a:r>
              <a:rPr lang="en-US" sz="2800" dirty="0" smtClean="0"/>
              <a:t>queries and stored procedures</a:t>
            </a:r>
            <a:r>
              <a:rPr lang="bg-BG" sz="2800" dirty="0" smtClean="0"/>
              <a:t> </a:t>
            </a:r>
            <a:r>
              <a:rPr lang="en-US" sz="2800" dirty="0" smtClean="0"/>
              <a:t>can have input and output parameters</a:t>
            </a:r>
            <a:endParaRPr lang="bg-BG" sz="2800" dirty="0" smtClean="0"/>
          </a:p>
          <a:p>
            <a:pPr lvl="1">
              <a:spcBef>
                <a:spcPts val="0"/>
              </a:spcBef>
            </a:pPr>
            <a:r>
              <a:rPr lang="en-US" sz="2800" dirty="0" smtClean="0"/>
              <a:t>Accessed through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Parameters</a:t>
            </a:r>
            <a:r>
              <a:rPr lang="bg-BG" sz="2800" dirty="0" smtClean="0"/>
              <a:t> </a:t>
            </a:r>
            <a:r>
              <a:rPr lang="en-US" sz="2800" dirty="0" smtClean="0"/>
              <a:t>property of the</a:t>
            </a:r>
            <a:r>
              <a:rPr lang="bg-BG" sz="2800" dirty="0" smtClean="0"/>
              <a:t>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bg-BG" sz="2800" dirty="0" smtClean="0"/>
              <a:t> </a:t>
            </a:r>
            <a:r>
              <a:rPr lang="en-US" sz="2800" dirty="0" smtClean="0"/>
              <a:t>class</a:t>
            </a:r>
            <a:endParaRPr lang="bg-BG" sz="2800" dirty="0" smtClean="0"/>
          </a:p>
          <a:p>
            <a:pPr>
              <a:spcAft>
                <a:spcPts val="0"/>
              </a:spcAft>
            </a:pPr>
            <a:r>
              <a:rPr lang="en-US" sz="3000" dirty="0" smtClean="0"/>
              <a:t>Important properties of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SqlParameter</a:t>
            </a:r>
            <a:r>
              <a:rPr lang="bg-BG" sz="3000" dirty="0" smtClean="0"/>
              <a:t>:</a:t>
            </a:r>
          </a:p>
          <a:p>
            <a:pPr lvl="1">
              <a:spcBef>
                <a:spcPts val="0"/>
              </a:spcBef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ParameterName</a:t>
            </a:r>
            <a:r>
              <a:rPr lang="bg-BG" sz="2800" dirty="0" smtClean="0"/>
              <a:t> – </a:t>
            </a:r>
            <a:r>
              <a:rPr lang="en-US" sz="2800" dirty="0" smtClean="0"/>
              <a:t>name of the parameter</a:t>
            </a:r>
            <a:endParaRPr lang="bg-BG" sz="2800" dirty="0" smtClean="0"/>
          </a:p>
          <a:p>
            <a:pPr lvl="1">
              <a:spcBef>
                <a:spcPts val="0"/>
              </a:spcBef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DbType</a:t>
            </a:r>
            <a:r>
              <a:rPr lang="bg-BG" sz="2800" dirty="0" smtClean="0"/>
              <a:t> – </a:t>
            </a:r>
            <a:r>
              <a:rPr lang="en-US" sz="2800" dirty="0" smtClean="0"/>
              <a:t>SQL type</a:t>
            </a:r>
            <a:r>
              <a:rPr lang="bg-BG" sz="2800" dirty="0" smtClean="0"/>
              <a:t> (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NVarChar</a:t>
            </a:r>
            <a:r>
              <a:rPr lang="bg-BG" sz="2800" dirty="0" smtClean="0"/>
              <a:t>,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Timestamp</a:t>
            </a:r>
            <a:r>
              <a:rPr lang="bg-BG" sz="2800" dirty="0" smtClean="0"/>
              <a:t>, …)</a:t>
            </a:r>
          </a:p>
          <a:p>
            <a:pPr lvl="1">
              <a:spcBef>
                <a:spcPts val="0"/>
              </a:spcBef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bg-BG" sz="2800" dirty="0" smtClean="0"/>
              <a:t> – </a:t>
            </a:r>
            <a:r>
              <a:rPr lang="en-US" sz="2800" dirty="0" smtClean="0"/>
              <a:t>size of the type</a:t>
            </a:r>
            <a:r>
              <a:rPr lang="bg-BG" sz="2800" dirty="0" smtClean="0"/>
              <a:t> (</a:t>
            </a:r>
            <a:r>
              <a:rPr lang="en-US" sz="2800" dirty="0" smtClean="0"/>
              <a:t>if applicable</a:t>
            </a:r>
            <a:r>
              <a:rPr lang="bg-BG" sz="2800" dirty="0" smtClean="0"/>
              <a:t>)</a:t>
            </a:r>
          </a:p>
          <a:p>
            <a:pPr lvl="1">
              <a:spcBef>
                <a:spcPts val="0"/>
              </a:spcBef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Direction</a:t>
            </a:r>
            <a:r>
              <a:rPr lang="bg-BG" sz="2800" dirty="0" smtClean="0"/>
              <a:t> – </a:t>
            </a:r>
            <a:r>
              <a:rPr lang="en-US" sz="2800" dirty="0" smtClean="0"/>
              <a:t>input / output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5" name="Picture 2" descr="C:\Users\Peter\Pictures\Kartinki Telerik\warp.jpg"/>
          <p:cNvPicPr>
            <a:picLocks noChangeAspect="1" noChangeArrowheads="1"/>
          </p:cNvPicPr>
          <p:nvPr/>
        </p:nvPicPr>
        <p:blipFill>
          <a:blip r:embed="rId2" cstate="screen">
            <a:lum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5200" y="5236906"/>
            <a:ext cx="1778967" cy="1544893"/>
          </a:xfrm>
          <a:prstGeom prst="roundRect">
            <a:avLst>
              <a:gd name="adj" fmla="val 50000"/>
            </a:avLst>
          </a:prstGeom>
          <a:noFill/>
          <a:effectLst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 smtClean="0"/>
              <a:t>Parameterized Commands </a:t>
            </a:r>
            <a:r>
              <a:rPr lang="bg-BG" dirty="0" smtClean="0"/>
              <a:t>–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65150" y="1647885"/>
            <a:ext cx="804545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private void InsertProject(string name, string description,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DateTime startDate, DateTime? endDate)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cmd = new SqlCommand("INSERT INTO Projects " +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"(Name, Description, StartDate, EndDate) VALUES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"(@name, @desc, @start, @end)", dbCon);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cmd.Parameters.Add(new SqlParameter("@name", name));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cmd.Parameters.Add(new SqlParameter("@desc", description));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cmd.Parameters.Add(new SqlParameter("@start", startDate));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SqlParameter sqlParameterEndDate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new SqlParameter("@end", endDate);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if (endDate ==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sqlParameterEndDate.Value = DBNull.Value;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cmd.Parameters.Add(sqlParameterEndDate);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cmd.ExecuteNonQuery();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</a:t>
            </a:r>
            <a:r>
              <a:rPr lang="bg-BG" dirty="0" smtClean="0"/>
              <a:t> </a:t>
            </a:r>
            <a:r>
              <a:rPr lang="en-US" dirty="0" smtClean="0"/>
              <a:t>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Retrieval of an automatically generated primary key is specific to each database server</a:t>
            </a:r>
            <a:endParaRPr lang="bg-BG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In</a:t>
            </a:r>
            <a:r>
              <a:rPr lang="bg-BG" dirty="0" smtClean="0"/>
              <a:t> </a:t>
            </a:r>
            <a:r>
              <a:rPr lang="en-US" dirty="0" smtClean="0"/>
              <a:t>SQL Server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dirty="0" smtClean="0"/>
              <a:t> column is used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Obtained by executing the following query</a:t>
            </a:r>
            <a:r>
              <a:rPr lang="bg-BG" dirty="0" smtClean="0"/>
              <a:t>: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sz="3200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Example of obtaining the automatically generated primary key in</a:t>
            </a:r>
            <a:r>
              <a:rPr lang="bg-BG" dirty="0" smtClean="0"/>
              <a:t> </a:t>
            </a:r>
            <a:r>
              <a:rPr lang="en-US" dirty="0" smtClean="0"/>
              <a:t>ADO.NET:</a:t>
            </a:r>
            <a:endParaRPr lang="bg-BG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7054" y="3440668"/>
            <a:ext cx="7510112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@@Identity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7562" y="5124271"/>
            <a:ext cx="748823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SqlCommand selectIdentityCommand =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new SqlCommand("SELECT @@Identity", dbCon);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insertedRecordId = (int)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(decimal) selectIdentityCommand.ExecuteScalar();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1" descr="C:\Users\Peter\Pictures\Kartinki Telerik\whirling_b_and_y_tmb.jpg"/>
          <p:cNvPicPr>
            <a:picLocks noChangeAspect="1" noChangeArrowheads="1"/>
          </p:cNvPicPr>
          <p:nvPr/>
        </p:nvPicPr>
        <p:blipFill>
          <a:blip r:embed="rId2" cstate="print">
            <a:lum bright="-10000" contrast="40000"/>
          </a:blip>
          <a:srcRect/>
          <a:stretch>
            <a:fillRect/>
          </a:stretch>
        </p:blipFill>
        <p:spPr bwMode="auto">
          <a:xfrm rot="21396269" flipV="1">
            <a:off x="1907948" y="1499334"/>
            <a:ext cx="5331052" cy="2691666"/>
          </a:xfrm>
          <a:prstGeom prst="roundRect">
            <a:avLst/>
          </a:prstGeom>
          <a:noFill/>
          <a:ln w="101600">
            <a:solidFill>
              <a:schemeClr val="tx1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0"/>
          </a:effectLst>
          <a:scene3d>
            <a:camera prst="perspectiveRelaxedModerately"/>
            <a:lightRig rig="threePt" dir="t"/>
          </a:scene3d>
        </p:spPr>
      </p:pic>
      <p:pic>
        <p:nvPicPr>
          <p:cNvPr id="5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357945">
            <a:off x="1347473" y="2818999"/>
            <a:ext cx="1735498" cy="1541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 descr="C:\Trash\table-red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-10000" contrast="10000"/>
          </a:blip>
          <a:srcRect/>
          <a:stretch>
            <a:fillRect/>
          </a:stretch>
        </p:blipFill>
        <p:spPr bwMode="auto">
          <a:xfrm rot="465272">
            <a:off x="5480306" y="2624778"/>
            <a:ext cx="2124438" cy="1704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5538" name="Picture 2" descr="http://idl3.files.wordpress.com/2009/11/microsoft-sig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56580">
            <a:off x="2703921" y="671091"/>
            <a:ext cx="3623788" cy="2858974"/>
          </a:xfrm>
          <a:prstGeom prst="roundRect">
            <a:avLst>
              <a:gd name="adj" fmla="val 9225"/>
            </a:avLst>
          </a:prstGeom>
          <a:ln>
            <a:solidFill>
              <a:schemeClr val="tx1">
                <a:lumMod val="40000"/>
                <a:lumOff val="6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648200"/>
            <a:ext cx="6705600" cy="1600200"/>
          </a:xfrm>
        </p:spPr>
        <p:txBody>
          <a:bodyPr/>
          <a:lstStyle/>
          <a:p>
            <a:r>
              <a:rPr lang="en-US" dirty="0" smtClean="0"/>
              <a:t>Connecting to Non-Microsoft Databases</a:t>
            </a:r>
            <a:endParaRPr lang="bg-BG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52400"/>
            <a:ext cx="6019800" cy="914400"/>
          </a:xfrm>
        </p:spPr>
        <p:txBody>
          <a:bodyPr/>
          <a:lstStyle/>
          <a:p>
            <a:r>
              <a:rPr lang="en-US" dirty="0" smtClean="0"/>
              <a:t>Connecting to Non-Microsoft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bg-BG" dirty="0" smtClean="0"/>
              <a:t>ADO.NET </a:t>
            </a:r>
            <a:r>
              <a:rPr lang="en-US" dirty="0" smtClean="0"/>
              <a:t>supports accessing various databases via their </a:t>
            </a:r>
            <a:r>
              <a:rPr lang="bg-BG" dirty="0" smtClean="0"/>
              <a:t>Data Providers: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bg-BG" dirty="0" smtClean="0"/>
              <a:t>OLE DB – </a:t>
            </a:r>
            <a:r>
              <a:rPr lang="en-US" dirty="0" smtClean="0"/>
              <a:t>supported internally in ADO.NET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dirty="0" smtClean="0"/>
              <a:t>Access any OLE DB-compliant data source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dirty="0" smtClean="0"/>
              <a:t>E.g. MS Access, MS Excel, MS Project, MS Exchange, Windows Active Directory, text files</a:t>
            </a:r>
            <a:endParaRPr lang="bg-BG" dirty="0" smtClean="0"/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bg-BG" dirty="0" smtClean="0"/>
              <a:t>Oracle – </a:t>
            </a:r>
            <a:r>
              <a:rPr lang="en-US" dirty="0" smtClean="0"/>
              <a:t>supported internally in ADO.NET</a:t>
            </a:r>
            <a:endParaRPr lang="bg-BG" dirty="0" smtClean="0"/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bg-BG" dirty="0" smtClean="0"/>
              <a:t>MySQL – </a:t>
            </a:r>
            <a:r>
              <a:rPr lang="en-US" dirty="0" smtClean="0"/>
              <a:t>third party data provider</a:t>
            </a:r>
            <a:endParaRPr lang="bg-BG" dirty="0" smtClean="0"/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bg-BG" dirty="0" smtClean="0"/>
              <a:t>PostgreSQL – </a:t>
            </a:r>
            <a:r>
              <a:rPr lang="en-US" dirty="0" smtClean="0"/>
              <a:t>third party data provider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Connected data access model</a:t>
            </a:r>
          </a:p>
          <a:p>
            <a:pPr lvl="1"/>
            <a:r>
              <a:rPr lang="en-US" dirty="0" smtClean="0"/>
              <a:t>Applicable to an environment where the database is constantly available</a:t>
            </a:r>
          </a:p>
          <a:p>
            <a:pPr lvl="1"/>
            <a:r>
              <a:rPr lang="en-US" dirty="0" smtClean="0"/>
              <a:t>Too much effort to issue SQL commands by hand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803993" y="4875213"/>
            <a:ext cx="6254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DB</a:t>
            </a:r>
            <a:endParaRPr kumimoji="0" lang="bg-BG" sz="24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327113" y="4485167"/>
            <a:ext cx="2324674" cy="10138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constantly open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lnSpc>
                <a:spcPct val="13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 flipV="1">
            <a:off x="2667000" y="5050466"/>
            <a:ext cx="3657600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6368869" y="5671268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651592" y="5715000"/>
            <a:ext cx="2396408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ADO.NET client</a:t>
            </a:r>
            <a:endParaRPr kumimoji="0"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6857968" y="4876800"/>
            <a:ext cx="6254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DB</a:t>
            </a:r>
            <a:endParaRPr kumimoji="0" lang="bg-BG" sz="24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9218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768" y="4343400"/>
            <a:ext cx="1371600" cy="1219200"/>
          </a:xfrm>
          <a:prstGeom prst="rect">
            <a:avLst/>
          </a:prstGeom>
          <a:noFill/>
        </p:spPr>
      </p:pic>
      <p:grpSp>
        <p:nvGrpSpPr>
          <p:cNvPr id="15" name="Group 14"/>
          <p:cNvGrpSpPr/>
          <p:nvPr/>
        </p:nvGrpSpPr>
        <p:grpSpPr>
          <a:xfrm>
            <a:off x="990600" y="4038600"/>
            <a:ext cx="1752600" cy="1771650"/>
            <a:chOff x="1066800" y="3581400"/>
            <a:chExt cx="1619250" cy="1619250"/>
          </a:xfrm>
        </p:grpSpPr>
        <p:pic>
          <p:nvPicPr>
            <p:cNvPr id="9222" name="Picture 6" descr="http://symphony.lotus.com/software/lotus/symphony/gallery.nsf/atom_clipArt/D06A76F82AC365B18525759600325093/$File/Icon-Computer02-Black.png"/>
            <p:cNvPicPr>
              <a:picLocks noChangeAspect="1" noChangeArrowheads="1"/>
            </p:cNvPicPr>
            <p:nvPr/>
          </p:nvPicPr>
          <p:blipFill>
            <a:blip r:embed="rId3" cstate="screen">
              <a:lum bright="30000" contras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3581400"/>
              <a:ext cx="1619250" cy="1619250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 rot="21433289">
              <a:off x="1420057" y="403860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effectLst>
                    <a:glow rad="139700">
                      <a:schemeClr val="accent5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ADO.NET</a:t>
              </a:r>
              <a:endParaRPr lang="en-US" sz="1400" b="1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Data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ADO.NET Data Providers implement the following interfaces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IDbConnection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IDbCommand</a:t>
            </a:r>
            <a:r>
              <a:rPr lang="bg-BG" dirty="0" smtClean="0"/>
              <a:t>,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IDataParameter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IDataReader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IDbDataAdapter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Base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5000"/>
              </a:lnSpc>
              <a:spcBef>
                <a:spcPct val="28000"/>
              </a:spcBef>
            </a:pPr>
            <a:r>
              <a:rPr lang="en-US" dirty="0" smtClean="0"/>
              <a:t>ADO.NET provides the following base classes</a:t>
            </a:r>
            <a:r>
              <a:rPr lang="bg-BG" dirty="0" smtClean="0"/>
              <a:t>:</a:t>
            </a:r>
          </a:p>
          <a:p>
            <a:pPr lvl="1">
              <a:lnSpc>
                <a:spcPct val="75000"/>
              </a:lnSpc>
              <a:spcBef>
                <a:spcPts val="12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DbConnection 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DbCommand</a:t>
            </a:r>
            <a:r>
              <a:rPr lang="en-US" noProof="1" smtClean="0">
                <a:solidFill>
                  <a:srgbClr val="EBFFD2"/>
                </a:solidFill>
              </a:rPr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DbParameter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DbDataReader 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DbTransaction 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DbParameterCollection 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DbDataAdapter 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DbCommandBuilder 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DbConnectionStringBuilder 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DbDataPermission</a:t>
            </a: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32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OLE DB</a:t>
            </a:r>
            <a:r>
              <a:rPr lang="bg-BG" dirty="0" smtClean="0"/>
              <a:t> Data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OleDbConnection</a:t>
            </a:r>
            <a:r>
              <a:rPr lang="bg-BG" sz="3000" dirty="0" smtClean="0"/>
              <a:t> – </a:t>
            </a:r>
            <a:r>
              <a:rPr lang="en-US" sz="3000" dirty="0" smtClean="0"/>
              <a:t>establishes a connection to</a:t>
            </a:r>
            <a:r>
              <a:rPr lang="bg-BG" sz="3000" dirty="0" smtClean="0"/>
              <a:t> </a:t>
            </a:r>
            <a:r>
              <a:rPr lang="en-US" sz="3000" dirty="0" smtClean="0"/>
              <a:t>an </a:t>
            </a:r>
            <a:r>
              <a:rPr lang="bg-BG" sz="3000" dirty="0" smtClean="0"/>
              <a:t>OLE DB </a:t>
            </a:r>
            <a:r>
              <a:rPr lang="en-US" sz="3000" dirty="0" smtClean="0"/>
              <a:t>source of data</a:t>
            </a:r>
          </a:p>
          <a:p>
            <a:pPr>
              <a:lnSpc>
                <a:spcPct val="110000"/>
              </a:lnSpc>
            </a:pP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bg-BG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OleDbCommand</a:t>
            </a:r>
            <a:r>
              <a:rPr lang="bg-BG" sz="3000" dirty="0" smtClean="0"/>
              <a:t> – </a:t>
            </a:r>
            <a:r>
              <a:rPr lang="en-US" sz="3000" dirty="0" smtClean="0"/>
              <a:t>executes an</a:t>
            </a:r>
            <a:r>
              <a:rPr lang="bg-BG" sz="3000" dirty="0" smtClean="0"/>
              <a:t> SQL </a:t>
            </a:r>
            <a:r>
              <a:rPr lang="en-US" sz="3000" dirty="0" smtClean="0"/>
              <a:t>commands</a:t>
            </a:r>
            <a:r>
              <a:rPr lang="bg-BG" sz="3000" dirty="0" smtClean="0"/>
              <a:t> </a:t>
            </a:r>
            <a:r>
              <a:rPr lang="en-US" sz="3000" dirty="0" smtClean="0"/>
              <a:t>through an</a:t>
            </a:r>
            <a:r>
              <a:rPr lang="bg-BG" sz="3000" dirty="0" smtClean="0"/>
              <a:t> OLE DB </a:t>
            </a:r>
            <a:r>
              <a:rPr lang="en-US" sz="3000" dirty="0" smtClean="0"/>
              <a:t>connection to a DB</a:t>
            </a:r>
            <a:endParaRPr lang="bg-BG" sz="3000" dirty="0" smtClean="0"/>
          </a:p>
          <a:p>
            <a:pPr>
              <a:lnSpc>
                <a:spcPct val="110000"/>
              </a:lnSpc>
            </a:pPr>
            <a:r>
              <a:rPr lang="bg-BG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OleDbParameter</a:t>
            </a:r>
            <a:r>
              <a:rPr lang="bg-BG" sz="3000" dirty="0" smtClean="0"/>
              <a:t> – </a:t>
            </a:r>
            <a:r>
              <a:rPr lang="en-US" sz="3000" dirty="0" smtClean="0"/>
              <a:t>parameter for a command</a:t>
            </a:r>
            <a:endParaRPr lang="bg-BG" sz="3000" dirty="0" smtClean="0"/>
          </a:p>
          <a:p>
            <a:pPr>
              <a:lnSpc>
                <a:spcPct val="110000"/>
              </a:lnSpc>
            </a:pPr>
            <a:r>
              <a:rPr lang="bg-BG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OleDbDataReader</a:t>
            </a:r>
            <a:r>
              <a:rPr lang="bg-BG" sz="3000" dirty="0" smtClean="0"/>
              <a:t> – </a:t>
            </a:r>
            <a:r>
              <a:rPr lang="en-US" sz="3000" dirty="0" smtClean="0"/>
              <a:t>to retrieve data from a command</a:t>
            </a:r>
            <a:r>
              <a:rPr lang="bg-BG" sz="3000" dirty="0" smtClean="0"/>
              <a:t>, </a:t>
            </a:r>
            <a:r>
              <a:rPr lang="en-US" sz="3000" dirty="0" smtClean="0"/>
              <a:t>executed through</a:t>
            </a:r>
            <a:r>
              <a:rPr lang="bg-BG" sz="3000" dirty="0" smtClean="0"/>
              <a:t> OLE 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2" y="2187263"/>
            <a:ext cx="7619998" cy="10893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OleDbConnection dbConn = new OleDbConnection(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@"Provider=Microsoft.Jet.OLEDB.4.0;Data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Source=C:\MyDB.mdb;Persist Security Info=False");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914400"/>
          </a:xfrm>
        </p:spPr>
        <p:txBody>
          <a:bodyPr/>
          <a:lstStyle/>
          <a:p>
            <a:r>
              <a:rPr lang="en-US" sz="3800" dirty="0" smtClean="0"/>
              <a:t>Connecting To</a:t>
            </a:r>
            <a:r>
              <a:rPr lang="bg-BG" sz="3800" dirty="0" smtClean="0"/>
              <a:t> </a:t>
            </a:r>
            <a:r>
              <a:rPr lang="en-US" sz="3800" dirty="0" smtClean="0"/>
              <a:t>OLE DB – Example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have MS Access database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C:\Library.mdb</a:t>
            </a:r>
            <a:endParaRPr lang="en-US" noProof="1" smtClean="0"/>
          </a:p>
          <a:p>
            <a:pPr>
              <a:spcAft>
                <a:spcPct val="70000"/>
              </a:spcAft>
            </a:pPr>
            <a:r>
              <a:rPr lang="en-US" dirty="0" smtClean="0"/>
              <a:t>We have the table</a:t>
            </a:r>
            <a:r>
              <a:rPr lang="bg-BG" dirty="0" smtClean="0"/>
              <a:t>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bg-BG" dirty="0" smtClean="0"/>
              <a:t>: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We use the</a:t>
            </a:r>
            <a:r>
              <a:rPr lang="bg-BG" dirty="0" smtClean="0"/>
              <a:t> </a:t>
            </a:r>
            <a:r>
              <a:rPr lang="en-US" dirty="0" smtClean="0"/>
              <a:t>"Microsoft</a:t>
            </a:r>
            <a:r>
              <a:rPr lang="bg-BG" dirty="0" smtClean="0"/>
              <a:t> Jet 4.0 Provider</a:t>
            </a:r>
            <a:r>
              <a:rPr lang="en-US" dirty="0" smtClean="0"/>
              <a:t>"</a:t>
            </a:r>
            <a:r>
              <a:rPr lang="bg-BG" dirty="0" smtClean="0"/>
              <a:t> </a:t>
            </a:r>
            <a:r>
              <a:rPr lang="en-US" dirty="0" smtClean="0"/>
              <a:t>to</a:t>
            </a:r>
            <a:r>
              <a:rPr lang="bg-BG" dirty="0" smtClean="0"/>
              <a:t> </a:t>
            </a:r>
            <a:r>
              <a:rPr lang="en-US" dirty="0" smtClean="0"/>
              <a:t>connect in</a:t>
            </a:r>
            <a:r>
              <a:rPr lang="bg-BG" dirty="0" smtClean="0"/>
              <a:t> ADO.NET </a:t>
            </a:r>
            <a:r>
              <a:rPr lang="en-US" dirty="0" smtClean="0"/>
              <a:t>through</a:t>
            </a:r>
            <a:r>
              <a:rPr lang="bg-BG" dirty="0" smtClean="0"/>
              <a:t> OLE DB</a:t>
            </a:r>
          </a:p>
          <a:p>
            <a:r>
              <a:rPr lang="en-US" dirty="0" smtClean="0"/>
              <a:t>We create a</a:t>
            </a:r>
            <a:r>
              <a:rPr lang="bg-BG" dirty="0" smtClean="0"/>
              <a:t> </a:t>
            </a:r>
            <a:r>
              <a:rPr lang="en-US" dirty="0" smtClean="0"/>
              <a:t>c</a:t>
            </a:r>
            <a:r>
              <a:rPr lang="bg-BG" dirty="0" smtClean="0"/>
              <a:t>onnection </a:t>
            </a:r>
            <a:r>
              <a:rPr lang="en-US" dirty="0" smtClean="0"/>
              <a:t>s</a:t>
            </a:r>
            <a:r>
              <a:rPr lang="bg-BG" dirty="0" smtClean="0"/>
              <a:t>tring </a:t>
            </a:r>
            <a:r>
              <a:rPr lang="en-US" dirty="0" smtClean="0"/>
              <a:t>component</a:t>
            </a:r>
            <a:r>
              <a:rPr lang="bg-BG" dirty="0" smtClean="0"/>
              <a:t>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5" name="Picture 5" descr="MS-Access-Table-Use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6950" y="1795463"/>
            <a:ext cx="2457450" cy="1328737"/>
          </a:xfrm>
          <a:prstGeom prst="rect">
            <a:avLst/>
          </a:prstGeom>
          <a:noFill/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2326" y="5326559"/>
            <a:ext cx="7407274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Provider=Microsoft.Jet.OLEDB.4.0;Data Source=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C:\Library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.mdb;Persist Security Info=False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Data Access with ADO.NET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18277140" flipH="1">
            <a:off x="438513" y="3116670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Disconnected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Disconnected data access model</a:t>
            </a:r>
          </a:p>
          <a:p>
            <a:pPr lvl="1"/>
            <a:r>
              <a:rPr lang="en-US" dirty="0" smtClean="0"/>
              <a:t>A subset of the central database</a:t>
            </a:r>
            <a:r>
              <a:rPr lang="bg-BG" dirty="0" smtClean="0"/>
              <a:t> </a:t>
            </a:r>
            <a:r>
              <a:rPr lang="en-US" dirty="0" smtClean="0"/>
              <a:t>is copied locally at the client and he works with the copy</a:t>
            </a:r>
          </a:p>
          <a:p>
            <a:pPr lvl="1"/>
            <a:r>
              <a:rPr lang="en-US" dirty="0" smtClean="0"/>
              <a:t>Database synchronization is done offline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803993" y="4655161"/>
            <a:ext cx="6254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DB</a:t>
            </a:r>
            <a:endParaRPr kumimoji="0" lang="bg-BG" sz="24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144789" y="4307647"/>
            <a:ext cx="2689327" cy="9787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20000"/>
              </a:lnSpc>
            </a:pP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temporary (offline)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lnSpc>
                <a:spcPct val="12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2667000" y="4830414"/>
            <a:ext cx="3657600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6358268" y="5442668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575391" y="5486400"/>
            <a:ext cx="2548810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ADO.NET client</a:t>
            </a:r>
            <a:endParaRPr kumimoji="0"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6857968" y="4656748"/>
            <a:ext cx="6254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DB</a:t>
            </a:r>
            <a:endParaRPr kumimoji="0" lang="bg-BG" sz="24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9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768" y="4123348"/>
            <a:ext cx="1371600" cy="1219200"/>
          </a:xfrm>
          <a:prstGeom prst="rect">
            <a:avLst/>
          </a:prstGeom>
          <a:noFill/>
        </p:spPr>
      </p:pic>
      <p:grpSp>
        <p:nvGrpSpPr>
          <p:cNvPr id="20" name="Group 19"/>
          <p:cNvGrpSpPr/>
          <p:nvPr/>
        </p:nvGrpSpPr>
        <p:grpSpPr>
          <a:xfrm>
            <a:off x="990600" y="3818548"/>
            <a:ext cx="1752600" cy="1771650"/>
            <a:chOff x="1066800" y="3581400"/>
            <a:chExt cx="1619250" cy="1619250"/>
          </a:xfrm>
        </p:grpSpPr>
        <p:pic>
          <p:nvPicPr>
            <p:cNvPr id="21" name="Picture 6" descr="http://symphony.lotus.com/software/lotus/symphony/gallery.nsf/atom_clipArt/D06A76F82AC365B18525759600325093/$File/Icon-Computer02-Black.png"/>
            <p:cNvPicPr>
              <a:picLocks noChangeAspect="1" noChangeArrowheads="1"/>
            </p:cNvPicPr>
            <p:nvPr/>
          </p:nvPicPr>
          <p:blipFill>
            <a:blip r:embed="rId3" cstate="screen">
              <a:lum bright="30000" contras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3581400"/>
              <a:ext cx="1619250" cy="1619250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 rot="21433289">
              <a:off x="1420057" y="403860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effectLst>
                    <a:glow rad="139700">
                      <a:schemeClr val="accent5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ADO.NET</a:t>
              </a:r>
              <a:endParaRPr lang="en-US" sz="1400" b="1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23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36134" y="4582317"/>
            <a:ext cx="600075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ORM data access model</a:t>
            </a:r>
          </a:p>
          <a:p>
            <a:pPr lvl="1"/>
            <a:r>
              <a:rPr lang="en-US" dirty="0" smtClean="0"/>
              <a:t>Maps database tables to classes and objects</a:t>
            </a:r>
          </a:p>
          <a:p>
            <a:pPr lvl="1"/>
            <a:r>
              <a:rPr lang="en-US" dirty="0" smtClean="0"/>
              <a:t>Objects can be automatically persisted in the database</a:t>
            </a:r>
          </a:p>
          <a:p>
            <a:pPr lvl="1"/>
            <a:r>
              <a:rPr lang="en-US" dirty="0" smtClean="0"/>
              <a:t>Can operate in both connected and disconnected modes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821114" y="4800600"/>
            <a:ext cx="2351086" cy="1295400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000" rIns="36000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ORM</a:t>
            </a:r>
          </a:p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Framework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754724" y="4808538"/>
            <a:ext cx="2159000" cy="1287462"/>
          </a:xfrm>
          <a:prstGeom prst="roundRect">
            <a:avLst>
              <a:gd name="adj" fmla="val 385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OO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Programming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Language</a:t>
            </a:r>
            <a:endParaRPr lang="en-US" sz="2400" b="1" noProof="1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029281" y="5458454"/>
            <a:ext cx="685800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6291114" y="5465134"/>
            <a:ext cx="687387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5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4800600"/>
            <a:ext cx="1676400" cy="1295400"/>
          </a:xfrm>
          <a:prstGeom prst="rect">
            <a:avLst/>
          </a:prstGeom>
          <a:noFill/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7054701" y="6128468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228600"/>
            <a:ext cx="5638800" cy="914400"/>
          </a:xfrm>
        </p:spPr>
        <p:txBody>
          <a:bodyPr/>
          <a:lstStyle/>
          <a:p>
            <a:r>
              <a:rPr lang="en-US" dirty="0" smtClean="0"/>
              <a:t>ORM Model:	</a:t>
            </a:r>
            <a:br>
              <a:rPr lang="en-US" dirty="0" smtClean="0"/>
            </a:br>
            <a:r>
              <a:rPr lang="en-US" dirty="0" smtClean="0"/>
              <a:t>Benefits and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ORM model benefits</a:t>
            </a:r>
          </a:p>
          <a:p>
            <a:pPr lvl="1"/>
            <a:r>
              <a:rPr lang="en-US" dirty="0" smtClean="0"/>
              <a:t>Increased productivity – writing less code</a:t>
            </a:r>
          </a:p>
          <a:p>
            <a:pPr lvl="1"/>
            <a:r>
              <a:rPr lang="da-DK" dirty="0" smtClean="0"/>
              <a:t>Use objects with associations instead of tables and SQL commands</a:t>
            </a:r>
          </a:p>
          <a:p>
            <a:pPr lvl="1"/>
            <a:r>
              <a:rPr lang="da-DK" dirty="0" smtClean="0"/>
              <a:t>Integrated object query mechanism</a:t>
            </a:r>
          </a:p>
          <a:p>
            <a:r>
              <a:rPr lang="en-US" dirty="0" smtClean="0"/>
              <a:t>ORM model drawbacks:</a:t>
            </a:r>
          </a:p>
          <a:p>
            <a:pPr lvl="1"/>
            <a:r>
              <a:rPr lang="en-US" dirty="0" smtClean="0"/>
              <a:t>Less flexibility – SQL is automatically generated</a:t>
            </a:r>
          </a:p>
          <a:p>
            <a:pPr lvl="1"/>
            <a:r>
              <a:rPr lang="en-US" dirty="0" smtClean="0"/>
              <a:t>Performance issues (sometimes)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eter\Pictures\Kartinki Telerik\centric_grow_tmb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lum bright="-20000" contrast="-20000"/>
          </a:blip>
          <a:srcRect/>
          <a:stretch>
            <a:fillRect/>
          </a:stretch>
        </p:blipFill>
        <p:spPr bwMode="auto">
          <a:xfrm rot="10800000" flipV="1">
            <a:off x="1027793" y="793383"/>
            <a:ext cx="7084536" cy="4394086"/>
          </a:xfrm>
          <a:prstGeom prst="roundRect">
            <a:avLst>
              <a:gd name="adj" fmla="val 18104"/>
            </a:avLst>
          </a:prstGeom>
          <a:noFill/>
          <a:effectLst>
            <a:softEdge rad="6350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638800"/>
            <a:ext cx="8229600" cy="685800"/>
          </a:xfrm>
        </p:spPr>
        <p:txBody>
          <a:bodyPr/>
          <a:lstStyle/>
          <a:p>
            <a:r>
              <a:rPr lang="en-US" dirty="0" smtClean="0">
                <a:effectLst/>
              </a:rPr>
              <a:t>ADO.NET Architecture</a:t>
            </a:r>
            <a:endParaRPr lang="bg-BG" dirty="0">
              <a:effectLst/>
            </a:endParaRPr>
          </a:p>
        </p:txBody>
      </p:sp>
      <p:pic>
        <p:nvPicPr>
          <p:cNvPr id="37891" name="Picture 3" descr="C:\Trash\ADO.NET-Architecture-3D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0644" y="685800"/>
            <a:ext cx="7690660" cy="4760698"/>
          </a:xfrm>
          <a:prstGeom prst="rect">
            <a:avLst/>
          </a:prstGeom>
          <a:noFill/>
          <a:effectLst>
            <a:glow rad="228600">
              <a:schemeClr val="accent6">
                <a:lumMod val="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</a:t>
            </a:r>
            <a:r>
              <a:rPr lang="bg-BG" dirty="0" smtClean="0"/>
              <a:t> </a:t>
            </a:r>
            <a:r>
              <a:rPr lang="en-US" dirty="0" smtClean="0"/>
              <a:t>ADO.NET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31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ADO.NET</a:t>
            </a:r>
            <a:r>
              <a:rPr lang="en-US" dirty="0" smtClean="0"/>
              <a:t> is a standard .NET class library for accessing databases, processing data and XML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An API for working with data in .NET</a:t>
            </a:r>
            <a:endParaRPr lang="bg-BG" dirty="0" smtClean="0"/>
          </a:p>
          <a:p>
            <a:pPr lvl="1">
              <a:lnSpc>
                <a:spcPts val="3600"/>
              </a:lnSpc>
            </a:pPr>
            <a:r>
              <a:rPr lang="en-US" dirty="0" smtClean="0"/>
              <a:t>Supports connected, disconnected and ORM data access models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Excellent integration with LINQ, XML and WCF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Allows executing SQL in RDBMS systems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DB connections, data readers, DB commands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Supports the ORM approach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LINQ-to-SQL and ADO.NET Entity Framework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3016</TotalTime>
  <Words>2107</Words>
  <Application>Microsoft Office PowerPoint</Application>
  <PresentationFormat>On-screen Show (4:3)</PresentationFormat>
  <Paragraphs>470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Telerik-PowerPoint-Theme</vt:lpstr>
      <vt:lpstr>Visio</vt:lpstr>
      <vt:lpstr>Data Access with ADO.NET</vt:lpstr>
      <vt:lpstr>Table of Contents</vt:lpstr>
      <vt:lpstr>Data Access Models</vt:lpstr>
      <vt:lpstr>Connected Model</vt:lpstr>
      <vt:lpstr>Disconnected Model</vt:lpstr>
      <vt:lpstr>ORM Model</vt:lpstr>
      <vt:lpstr>ORM Model:  Benefits and Problems</vt:lpstr>
      <vt:lpstr>ADO.NET Architecture</vt:lpstr>
      <vt:lpstr>What is ADO.NET?</vt:lpstr>
      <vt:lpstr>Namespaces in ADO.NET</vt:lpstr>
      <vt:lpstr>Components of ADO.NET</vt:lpstr>
      <vt:lpstr>Data Providers in ADO.NET</vt:lpstr>
      <vt:lpstr>Data Providers in ADO.NET (2)</vt:lpstr>
      <vt:lpstr>Third Party Data Providers</vt:lpstr>
      <vt:lpstr>Standard Data Provider Classes</vt:lpstr>
      <vt:lpstr>ADO.NET: Connected Model</vt:lpstr>
      <vt:lpstr>ADO.NET: Disconnected Model</vt:lpstr>
      <vt:lpstr>ADO.NET: LINQ to SQL</vt:lpstr>
      <vt:lpstr>ADO.NET: Entity Framework</vt:lpstr>
      <vt:lpstr>SQL Client Data Provider</vt:lpstr>
      <vt:lpstr>SqlClient Data Provider</vt:lpstr>
      <vt:lpstr>The SqlConnection Class</vt:lpstr>
      <vt:lpstr>Connection String</vt:lpstr>
      <vt:lpstr>Connection String (2)</vt:lpstr>
      <vt:lpstr>Working with SqlConnection</vt:lpstr>
      <vt:lpstr>SqlConnection – Example</vt:lpstr>
      <vt:lpstr>ADO.NET Classes for the Connected Model</vt:lpstr>
      <vt:lpstr>SqlClient and ADO.NET Connected Model</vt:lpstr>
      <vt:lpstr>The SqlCommand Class</vt:lpstr>
      <vt:lpstr>The SqlCommand Class (2)</vt:lpstr>
      <vt:lpstr>The SqlCommand Class (3)</vt:lpstr>
      <vt:lpstr>The SqlDataReader Class</vt:lpstr>
      <vt:lpstr>SqlCommand – Example</vt:lpstr>
      <vt:lpstr>SqlDataReader – Example</vt:lpstr>
      <vt:lpstr>The SqlParameter Class</vt:lpstr>
      <vt:lpstr>Parameterized Commands – Example</vt:lpstr>
      <vt:lpstr>Primary Key Retrieval</vt:lpstr>
      <vt:lpstr>Connecting to Non-Microsoft Databases</vt:lpstr>
      <vt:lpstr>Connecting to Non-Microsoft Databases</vt:lpstr>
      <vt:lpstr>ADO.NET Data Interfaces</vt:lpstr>
      <vt:lpstr>ADO.NET Base Classes</vt:lpstr>
      <vt:lpstr>OLE DB Data Provider</vt:lpstr>
      <vt:lpstr>Connecting To OLE DB – Example</vt:lpstr>
      <vt:lpstr>Data Access with ADO.NET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Svetlin Nakov</dc:creator>
  <cp:lastModifiedBy>elev</cp:lastModifiedBy>
  <cp:revision>576</cp:revision>
  <dcterms:created xsi:type="dcterms:W3CDTF">2007-12-08T16:03:35Z</dcterms:created>
  <dcterms:modified xsi:type="dcterms:W3CDTF">2017-03-16T12:26:29Z</dcterms:modified>
</cp:coreProperties>
</file>