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7"/>
  </p:notesMasterIdLst>
  <p:handoutMasterIdLst>
    <p:handoutMasterId r:id="rId58"/>
  </p:handoutMasterIdLst>
  <p:sldIdLst>
    <p:sldId id="646" r:id="rId2"/>
    <p:sldId id="584" r:id="rId3"/>
    <p:sldId id="585" r:id="rId4"/>
    <p:sldId id="586" r:id="rId5"/>
    <p:sldId id="587" r:id="rId6"/>
    <p:sldId id="588" r:id="rId7"/>
    <p:sldId id="589" r:id="rId8"/>
    <p:sldId id="590" r:id="rId9"/>
    <p:sldId id="591" r:id="rId10"/>
    <p:sldId id="592" r:id="rId11"/>
    <p:sldId id="593" r:id="rId12"/>
    <p:sldId id="594" r:id="rId13"/>
    <p:sldId id="595" r:id="rId14"/>
    <p:sldId id="596" r:id="rId15"/>
    <p:sldId id="597" r:id="rId16"/>
    <p:sldId id="598" r:id="rId17"/>
    <p:sldId id="599" r:id="rId18"/>
    <p:sldId id="600" r:id="rId19"/>
    <p:sldId id="601" r:id="rId20"/>
    <p:sldId id="602" r:id="rId21"/>
    <p:sldId id="603" r:id="rId22"/>
    <p:sldId id="604" r:id="rId23"/>
    <p:sldId id="605" r:id="rId24"/>
    <p:sldId id="607" r:id="rId25"/>
    <p:sldId id="608" r:id="rId26"/>
    <p:sldId id="609" r:id="rId27"/>
    <p:sldId id="610" r:id="rId28"/>
    <p:sldId id="612" r:id="rId29"/>
    <p:sldId id="613" r:id="rId30"/>
    <p:sldId id="614" r:id="rId31"/>
    <p:sldId id="615" r:id="rId32"/>
    <p:sldId id="616" r:id="rId33"/>
    <p:sldId id="618" r:id="rId34"/>
    <p:sldId id="619" r:id="rId35"/>
    <p:sldId id="620" r:id="rId36"/>
    <p:sldId id="622" r:id="rId37"/>
    <p:sldId id="623" r:id="rId38"/>
    <p:sldId id="624" r:id="rId39"/>
    <p:sldId id="625" r:id="rId40"/>
    <p:sldId id="627" r:id="rId41"/>
    <p:sldId id="628" r:id="rId42"/>
    <p:sldId id="629" r:id="rId43"/>
    <p:sldId id="631" r:id="rId44"/>
    <p:sldId id="632" r:id="rId45"/>
    <p:sldId id="633" r:id="rId46"/>
    <p:sldId id="634" r:id="rId47"/>
    <p:sldId id="635" r:id="rId48"/>
    <p:sldId id="637" r:id="rId49"/>
    <p:sldId id="638" r:id="rId50"/>
    <p:sldId id="645" r:id="rId51"/>
    <p:sldId id="641" r:id="rId52"/>
    <p:sldId id="642" r:id="rId53"/>
    <p:sldId id="643" r:id="rId54"/>
    <p:sldId id="644" r:id="rId55"/>
    <p:sldId id="647" r:id="rId5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6" autoAdjust="0"/>
    <p:restoredTop sz="86497" autoAdjust="0"/>
  </p:normalViewPr>
  <p:slideViewPr>
    <p:cSldViewPr>
      <p:cViewPr varScale="1">
        <p:scale>
          <a:sx n="101" d="100"/>
          <a:sy n="101" d="100"/>
        </p:scale>
        <p:origin x="1536" y="96"/>
      </p:cViewPr>
      <p:guideLst>
        <p:guide orient="horz" pos="2160"/>
        <p:guide pos="2880"/>
      </p:guideLst>
    </p:cSldViewPr>
  </p:slideViewPr>
  <p:outlineViewPr>
    <p:cViewPr>
      <p:scale>
        <a:sx n="33" d="100"/>
        <a:sy n="33" d="100"/>
      </p:scale>
      <p:origin x="0" y="350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12/19/2016</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12/19/2016</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1953567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353075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12</a:t>
            </a:fld>
            <a:endParaRPr lang="en-US" dirty="0"/>
          </a:p>
        </p:txBody>
      </p:sp>
    </p:spTree>
    <p:extLst>
      <p:ext uri="{BB962C8B-B14F-4D97-AF65-F5344CB8AC3E}">
        <p14:creationId xmlns:p14="http://schemas.microsoft.com/office/powerpoint/2010/main" val="4196166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13</a:t>
            </a:fld>
            <a:endParaRPr lang="en-US" dirty="0"/>
          </a:p>
        </p:txBody>
      </p:sp>
    </p:spTree>
    <p:extLst>
      <p:ext uri="{BB962C8B-B14F-4D97-AF65-F5344CB8AC3E}">
        <p14:creationId xmlns:p14="http://schemas.microsoft.com/office/powerpoint/2010/main" val="218169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14</a:t>
            </a:fld>
            <a:endParaRPr lang="en-US" dirty="0"/>
          </a:p>
        </p:txBody>
      </p:sp>
    </p:spTree>
    <p:extLst>
      <p:ext uri="{BB962C8B-B14F-4D97-AF65-F5344CB8AC3E}">
        <p14:creationId xmlns:p14="http://schemas.microsoft.com/office/powerpoint/2010/main" val="1391760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15</a:t>
            </a:fld>
            <a:endParaRPr lang="en-US" dirty="0"/>
          </a:p>
        </p:txBody>
      </p:sp>
    </p:spTree>
    <p:extLst>
      <p:ext uri="{BB962C8B-B14F-4D97-AF65-F5344CB8AC3E}">
        <p14:creationId xmlns:p14="http://schemas.microsoft.com/office/powerpoint/2010/main" val="4074480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2594009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3863066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18</a:t>
            </a:fld>
            <a:endParaRPr lang="en-US" dirty="0"/>
          </a:p>
        </p:txBody>
      </p:sp>
    </p:spTree>
    <p:extLst>
      <p:ext uri="{BB962C8B-B14F-4D97-AF65-F5344CB8AC3E}">
        <p14:creationId xmlns:p14="http://schemas.microsoft.com/office/powerpoint/2010/main" val="2611626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31389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2166675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148080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21</a:t>
            </a:fld>
            <a:endParaRPr lang="en-US" dirty="0"/>
          </a:p>
        </p:txBody>
      </p:sp>
    </p:spTree>
    <p:extLst>
      <p:ext uri="{BB962C8B-B14F-4D97-AF65-F5344CB8AC3E}">
        <p14:creationId xmlns:p14="http://schemas.microsoft.com/office/powerpoint/2010/main" val="2505422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150810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4023939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24</a:t>
            </a:fld>
            <a:endParaRPr lang="en-US" dirty="0"/>
          </a:p>
        </p:txBody>
      </p:sp>
    </p:spTree>
    <p:extLst>
      <p:ext uri="{BB962C8B-B14F-4D97-AF65-F5344CB8AC3E}">
        <p14:creationId xmlns:p14="http://schemas.microsoft.com/office/powerpoint/2010/main" val="1477202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1046956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extLst>
      <p:ext uri="{BB962C8B-B14F-4D97-AF65-F5344CB8AC3E}">
        <p14:creationId xmlns:p14="http://schemas.microsoft.com/office/powerpoint/2010/main" val="2527326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1046956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28</a:t>
            </a:fld>
            <a:endParaRPr lang="en-US" dirty="0"/>
          </a:p>
        </p:txBody>
      </p:sp>
    </p:spTree>
    <p:extLst>
      <p:ext uri="{BB962C8B-B14F-4D97-AF65-F5344CB8AC3E}">
        <p14:creationId xmlns:p14="http://schemas.microsoft.com/office/powerpoint/2010/main" val="3058669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29</a:t>
            </a:fld>
            <a:endParaRPr lang="en-US" dirty="0"/>
          </a:p>
        </p:txBody>
      </p:sp>
    </p:spTree>
    <p:extLst>
      <p:ext uri="{BB962C8B-B14F-4D97-AF65-F5344CB8AC3E}">
        <p14:creationId xmlns:p14="http://schemas.microsoft.com/office/powerpoint/2010/main" val="319866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2635365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30</a:t>
            </a:fld>
            <a:endParaRPr lang="en-US" dirty="0"/>
          </a:p>
        </p:txBody>
      </p:sp>
    </p:spTree>
    <p:extLst>
      <p:ext uri="{BB962C8B-B14F-4D97-AF65-F5344CB8AC3E}">
        <p14:creationId xmlns:p14="http://schemas.microsoft.com/office/powerpoint/2010/main" val="3800557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extLst>
      <p:ext uri="{BB962C8B-B14F-4D97-AF65-F5344CB8AC3E}">
        <p14:creationId xmlns:p14="http://schemas.microsoft.com/office/powerpoint/2010/main" val="2061687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32</a:t>
            </a:fld>
            <a:endParaRPr lang="en-US" dirty="0"/>
          </a:p>
        </p:txBody>
      </p:sp>
    </p:spTree>
    <p:extLst>
      <p:ext uri="{BB962C8B-B14F-4D97-AF65-F5344CB8AC3E}">
        <p14:creationId xmlns:p14="http://schemas.microsoft.com/office/powerpoint/2010/main" val="2505022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33</a:t>
            </a:fld>
            <a:endParaRPr lang="en-US" dirty="0"/>
          </a:p>
        </p:txBody>
      </p:sp>
    </p:spTree>
    <p:extLst>
      <p:ext uri="{BB962C8B-B14F-4D97-AF65-F5344CB8AC3E}">
        <p14:creationId xmlns:p14="http://schemas.microsoft.com/office/powerpoint/2010/main" val="919582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34</a:t>
            </a:fld>
            <a:endParaRPr lang="en-US" dirty="0"/>
          </a:p>
        </p:txBody>
      </p:sp>
    </p:spTree>
    <p:extLst>
      <p:ext uri="{BB962C8B-B14F-4D97-AF65-F5344CB8AC3E}">
        <p14:creationId xmlns:p14="http://schemas.microsoft.com/office/powerpoint/2010/main" val="33831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Tree>
    <p:extLst>
      <p:ext uri="{BB962C8B-B14F-4D97-AF65-F5344CB8AC3E}">
        <p14:creationId xmlns:p14="http://schemas.microsoft.com/office/powerpoint/2010/main" val="2584189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Tree>
    <p:extLst>
      <p:ext uri="{BB962C8B-B14F-4D97-AF65-F5344CB8AC3E}">
        <p14:creationId xmlns:p14="http://schemas.microsoft.com/office/powerpoint/2010/main" val="347085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37</a:t>
            </a:fld>
            <a:endParaRPr lang="en-US" dirty="0"/>
          </a:p>
        </p:txBody>
      </p:sp>
    </p:spTree>
    <p:extLst>
      <p:ext uri="{BB962C8B-B14F-4D97-AF65-F5344CB8AC3E}">
        <p14:creationId xmlns:p14="http://schemas.microsoft.com/office/powerpoint/2010/main" val="2936640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38</a:t>
            </a:fld>
            <a:endParaRPr lang="en-US" dirty="0"/>
          </a:p>
        </p:txBody>
      </p:sp>
    </p:spTree>
    <p:extLst>
      <p:ext uri="{BB962C8B-B14F-4D97-AF65-F5344CB8AC3E}">
        <p14:creationId xmlns:p14="http://schemas.microsoft.com/office/powerpoint/2010/main" val="33707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1272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4194861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40</a:t>
            </a:fld>
            <a:endParaRPr lang="en-US" dirty="0"/>
          </a:p>
        </p:txBody>
      </p:sp>
    </p:spTree>
    <p:extLst>
      <p:ext uri="{BB962C8B-B14F-4D97-AF65-F5344CB8AC3E}">
        <p14:creationId xmlns:p14="http://schemas.microsoft.com/office/powerpoint/2010/main" val="571726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41</a:t>
            </a:fld>
            <a:endParaRPr lang="en-US" dirty="0"/>
          </a:p>
        </p:txBody>
      </p:sp>
    </p:spTree>
    <p:extLst>
      <p:ext uri="{BB962C8B-B14F-4D97-AF65-F5344CB8AC3E}">
        <p14:creationId xmlns:p14="http://schemas.microsoft.com/office/powerpoint/2010/main" val="236020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42</a:t>
            </a:fld>
            <a:endParaRPr lang="en-US" dirty="0"/>
          </a:p>
        </p:txBody>
      </p:sp>
    </p:spTree>
    <p:extLst>
      <p:ext uri="{BB962C8B-B14F-4D97-AF65-F5344CB8AC3E}">
        <p14:creationId xmlns:p14="http://schemas.microsoft.com/office/powerpoint/2010/main" val="23464913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43</a:t>
            </a:fld>
            <a:endParaRPr lang="en-US" dirty="0"/>
          </a:p>
        </p:txBody>
      </p:sp>
    </p:spTree>
    <p:extLst>
      <p:ext uri="{BB962C8B-B14F-4D97-AF65-F5344CB8AC3E}">
        <p14:creationId xmlns:p14="http://schemas.microsoft.com/office/powerpoint/2010/main" val="1361122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44</a:t>
            </a:fld>
            <a:endParaRPr lang="en-US" dirty="0"/>
          </a:p>
        </p:txBody>
      </p:sp>
    </p:spTree>
    <p:extLst>
      <p:ext uri="{BB962C8B-B14F-4D97-AF65-F5344CB8AC3E}">
        <p14:creationId xmlns:p14="http://schemas.microsoft.com/office/powerpoint/2010/main" val="17963015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45</a:t>
            </a:fld>
            <a:endParaRPr lang="en-US" dirty="0"/>
          </a:p>
        </p:txBody>
      </p:sp>
    </p:spTree>
    <p:extLst>
      <p:ext uri="{BB962C8B-B14F-4D97-AF65-F5344CB8AC3E}">
        <p14:creationId xmlns:p14="http://schemas.microsoft.com/office/powerpoint/2010/main" val="1932375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46</a:t>
            </a:fld>
            <a:endParaRPr lang="en-US" dirty="0"/>
          </a:p>
        </p:txBody>
      </p:sp>
    </p:spTree>
    <p:extLst>
      <p:ext uri="{BB962C8B-B14F-4D97-AF65-F5344CB8AC3E}">
        <p14:creationId xmlns:p14="http://schemas.microsoft.com/office/powerpoint/2010/main" val="2420114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47</a:t>
            </a:fld>
            <a:endParaRPr lang="en-US" dirty="0"/>
          </a:p>
        </p:txBody>
      </p:sp>
    </p:spTree>
    <p:extLst>
      <p:ext uri="{BB962C8B-B14F-4D97-AF65-F5344CB8AC3E}">
        <p14:creationId xmlns:p14="http://schemas.microsoft.com/office/powerpoint/2010/main" val="22819292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48</a:t>
            </a:fld>
            <a:endParaRPr lang="en-US" dirty="0"/>
          </a:p>
        </p:txBody>
      </p:sp>
    </p:spTree>
    <p:extLst>
      <p:ext uri="{BB962C8B-B14F-4D97-AF65-F5344CB8AC3E}">
        <p14:creationId xmlns:p14="http://schemas.microsoft.com/office/powerpoint/2010/main" val="2022989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49</a:t>
            </a:fld>
            <a:endParaRPr lang="en-US" dirty="0"/>
          </a:p>
        </p:txBody>
      </p:sp>
    </p:spTree>
    <p:extLst>
      <p:ext uri="{BB962C8B-B14F-4D97-AF65-F5344CB8AC3E}">
        <p14:creationId xmlns:p14="http://schemas.microsoft.com/office/powerpoint/2010/main" val="135710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41393550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50</a:t>
            </a:fld>
            <a:endParaRPr lang="en-US" dirty="0"/>
          </a:p>
        </p:txBody>
      </p:sp>
    </p:spTree>
    <p:extLst>
      <p:ext uri="{BB962C8B-B14F-4D97-AF65-F5344CB8AC3E}">
        <p14:creationId xmlns:p14="http://schemas.microsoft.com/office/powerpoint/2010/main" val="16540318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B4CB35DC-7D67-4A7E-B451-17F9AB10FCA4}" type="datetime1">
              <a:rPr lang="en-US"/>
              <a:pPr/>
              <a:t>12/19/2016</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F4138DB-064A-4FF0-8F3A-3460A926C50B}" type="slidenum">
              <a:rPr lang="en-US"/>
              <a:pPr/>
              <a:t>51</a:t>
            </a:fld>
            <a:r>
              <a:rPr lang="en-US" dirty="0"/>
              <a:t>##</a:t>
            </a:r>
            <a:endParaRPr lang="en-US" sz="1200" i="0" dirty="0"/>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393519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54EE9271-64E7-4E18-B13A-573E8CB031AE}" type="datetime1">
              <a:rPr lang="en-US"/>
              <a:pPr/>
              <a:t>12/19/2016</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37AEF22-7874-4F91-B281-84448F82A842}" type="slidenum">
              <a:rPr lang="en-US"/>
              <a:pPr/>
              <a:t>52</a:t>
            </a:fld>
            <a:r>
              <a:rPr lang="en-US" dirty="0"/>
              <a:t>##</a:t>
            </a:r>
            <a:endParaRPr lang="en-US" sz="1200" i="0" dirty="0"/>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86337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53</a:t>
            </a:fld>
            <a:endParaRPr lang="en-US" dirty="0"/>
          </a:p>
        </p:txBody>
      </p:sp>
    </p:spTree>
    <p:extLst>
      <p:ext uri="{BB962C8B-B14F-4D97-AF65-F5344CB8AC3E}">
        <p14:creationId xmlns:p14="http://schemas.microsoft.com/office/powerpoint/2010/main" val="35942797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54</a:t>
            </a:fld>
            <a:endParaRPr lang="en-US" dirty="0"/>
          </a:p>
        </p:txBody>
      </p:sp>
    </p:spTree>
    <p:extLst>
      <p:ext uri="{BB962C8B-B14F-4D97-AF65-F5344CB8AC3E}">
        <p14:creationId xmlns:p14="http://schemas.microsoft.com/office/powerpoint/2010/main" val="2391599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55</a:t>
            </a:fld>
            <a:endParaRPr lang="en-US" dirty="0"/>
          </a:p>
        </p:txBody>
      </p:sp>
    </p:spTree>
    <p:extLst>
      <p:ext uri="{BB962C8B-B14F-4D97-AF65-F5344CB8AC3E}">
        <p14:creationId xmlns:p14="http://schemas.microsoft.com/office/powerpoint/2010/main" val="391979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2401451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37261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20846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7" name="Rectangle 7"/>
          <p:cNvSpPr>
            <a:spLocks noGrp="1" noChangeArrowheads="1"/>
          </p:cNvSpPr>
          <p:nvPr>
            <p:ph type="sldNum" sz="quarter" idx="5"/>
          </p:nvPr>
        </p:nvSpPr>
        <p:spPr>
          <a:ln/>
        </p:spPr>
        <p:txBody>
          <a:bodyPr/>
          <a:lstStyle/>
          <a:p>
            <a:fld id="{3707D4D9-2110-46FA-93E5-79750BC7AF5B}" type="slidenum">
              <a:rPr lang="en-US"/>
              <a:pPr/>
              <a:t>9</a:t>
            </a:fld>
            <a:r>
              <a:rPr lang="en-US" dirty="0"/>
              <a:t>##</a:t>
            </a:r>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a:xfrm>
            <a:off x="687874" y="4415321"/>
            <a:ext cx="5506066" cy="4183164"/>
          </a:xfrm>
        </p:spPr>
        <p:txBody>
          <a:bodyPr/>
          <a:lstStyle/>
          <a:p>
            <a:pPr>
              <a:lnSpc>
                <a:spcPct val="80000"/>
              </a:lnSpc>
            </a:pPr>
            <a:endParaRPr lang="bg-BG" sz="900" dirty="0"/>
          </a:p>
        </p:txBody>
      </p:sp>
    </p:spTree>
    <p:extLst>
      <p:ext uri="{BB962C8B-B14F-4D97-AF65-F5344CB8AC3E}">
        <p14:creationId xmlns:p14="http://schemas.microsoft.com/office/powerpoint/2010/main" val="118148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hyperlink" Target="http://minkov.it/" TargetMode="External"/><Relationship Id="rId10" Type="http://schemas.openxmlformats.org/officeDocument/2006/relationships/image" Target="../media/image9.png"/><Relationship Id="rId4" Type="http://schemas.openxmlformats.org/officeDocument/2006/relationships/hyperlink" Target="http://academy.telerik.com/"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academy.telerik.com/school-academy/meetings/details/2012/01/06/desktop-applications-csharp-databases" TargetMode="External"/><Relationship Id="rId7"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forums.academy.telerik.com/" TargetMode="External"/><Relationship Id="rId11" Type="http://schemas.openxmlformats.org/officeDocument/2006/relationships/image" Target="../media/image10.png"/><Relationship Id="rId5" Type="http://schemas.openxmlformats.org/officeDocument/2006/relationships/hyperlink" Target="http://www.facebook.com/telerikacademy" TargetMode="External"/><Relationship Id="rId10" Type="http://schemas.openxmlformats.org/officeDocument/2006/relationships/image" Target="../media/image45.png"/><Relationship Id="rId4" Type="http://schemas.openxmlformats.org/officeDocument/2006/relationships/hyperlink" Target="http://academy.telerik.com/" TargetMode="External"/><Relationship Id="rId9" Type="http://schemas.openxmlformats.org/officeDocument/2006/relationships/hyperlink" Target="http://facebook.com/TelerikAcadem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rot="162465">
            <a:off x="1788915" y="466282"/>
            <a:ext cx="3970959" cy="461665"/>
          </a:xfrm>
          <a:prstGeom prst="rect">
            <a:avLst/>
          </a:prstGeom>
          <a:noFill/>
        </p:spPr>
        <p:txBody>
          <a:bodyPr wrap="none" rtlCol="0">
            <a:spAutoFit/>
          </a:bodyPr>
          <a:lstStyle/>
          <a:p>
            <a:r>
              <a:rPr lang="en-US" sz="2400" dirty="0" smtClean="0">
                <a:hlinkClick r:id="rId3"/>
              </a:rPr>
              <a:t>C# and Databases free course</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endParaRPr>
          </a:p>
        </p:txBody>
      </p:sp>
      <p:sp>
        <p:nvSpPr>
          <p:cNvPr id="33" name="Text Placeholder 3"/>
          <p:cNvSpPr>
            <a:spLocks noGrp="1"/>
          </p:cNvSpPr>
          <p:nvPr/>
        </p:nvSpPr>
        <p:spPr>
          <a:xfrm>
            <a:off x="533400" y="4478179"/>
            <a:ext cx="2834640" cy="954107"/>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Doncho Minkov</a:t>
            </a:r>
            <a:endParaRPr lang="en-US" dirty="0"/>
          </a:p>
          <a:p>
            <a:endParaRPr lang="en-US" dirty="0"/>
          </a:p>
        </p:txBody>
      </p:sp>
      <p:sp>
        <p:nvSpPr>
          <p:cNvPr id="34" name="Text Placeholder 5"/>
          <p:cNvSpPr>
            <a:spLocks noGrp="1"/>
          </p:cNvSpPr>
          <p:nvPr/>
        </p:nvSpPr>
        <p:spPr>
          <a:xfrm>
            <a:off x="533400" y="5968425"/>
            <a:ext cx="2834640" cy="338554"/>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4" tooltip="3Telerik Software Academy - Free Programming Courses"/>
              </a:rPr>
              <a:t>http://academy.telerik.com</a:t>
            </a:r>
            <a:r>
              <a:rPr lang="en-US" dirty="0" smtClean="0">
                <a:hlinkClick r:id="rId4" tooltip="3Telerik Software Academy - Free Programming Courses"/>
              </a:rPr>
              <a:t>/</a:t>
            </a:r>
            <a:endParaRPr lang="en-US" dirty="0"/>
          </a:p>
        </p:txBody>
      </p:sp>
      <p:sp>
        <p:nvSpPr>
          <p:cNvPr id="35" name="Text Placeholder 6"/>
          <p:cNvSpPr>
            <a:spLocks noGrp="1"/>
          </p:cNvSpPr>
          <p:nvPr/>
        </p:nvSpPr>
        <p:spPr>
          <a:xfrm>
            <a:off x="533400" y="4935379"/>
            <a:ext cx="2834640" cy="461665"/>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6" name="Text Placeholder 7"/>
          <p:cNvSpPr>
            <a:spLocks noGrp="1"/>
          </p:cNvSpPr>
          <p:nvPr/>
        </p:nvSpPr>
        <p:spPr>
          <a:xfrm>
            <a:off x="533400" y="5311914"/>
            <a:ext cx="2834640" cy="400110"/>
          </a:xfrm>
          <a:prstGeom prst="rect">
            <a:avLst/>
          </a:prstGeom>
          <a:noFill/>
        </p:spPr>
        <p:txBody>
          <a:bodyPr wrap="square" rtlCol="0">
            <a:spAutoFit/>
          </a:bodyPr>
          <a:lstStyle>
            <a:lvl1pPr marL="319088" indent="-319088" algn="l" rtl="0" eaLnBrk="1" fontAlgn="base" hangingPunct="1">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http://www.minkov.it</a:t>
            </a:r>
            <a:r>
              <a:rPr lang="en-US" dirty="0" smtClean="0"/>
              <a:t> </a:t>
            </a:r>
            <a:endParaRPr lang="en-US" dirty="0"/>
          </a:p>
        </p:txBody>
      </p:sp>
      <p:sp>
        <p:nvSpPr>
          <p:cNvPr id="37" name="Text Placeholder 5"/>
          <p:cNvSpPr>
            <a:spLocks noGrp="1"/>
          </p:cNvSpPr>
          <p:nvPr>
            <p:ph type="body" sz="quarter" idx="11"/>
          </p:nvPr>
        </p:nvSpPr>
        <p:spPr>
          <a:xfrm>
            <a:off x="533400" y="5655558"/>
            <a:ext cx="2834640" cy="369332"/>
          </a:xfrm>
        </p:spPr>
        <p:txBody>
          <a:bodyPr/>
          <a:lstStyle/>
          <a:p>
            <a:r>
              <a:rPr lang="en-US" dirty="0" smtClean="0"/>
              <a:t>Telerik Software Academy</a:t>
            </a:r>
            <a:endParaRPr lang="en-US" dirty="0"/>
          </a:p>
        </p:txBody>
      </p:sp>
      <p:sp>
        <p:nvSpPr>
          <p:cNvPr id="15" name="Title 1"/>
          <p:cNvSpPr>
            <a:spLocks noGrp="1"/>
          </p:cNvSpPr>
          <p:nvPr>
            <p:ph type="ctrTitle"/>
          </p:nvPr>
        </p:nvSpPr>
        <p:spPr>
          <a:xfrm>
            <a:off x="3318579" y="2370176"/>
            <a:ext cx="5334000" cy="819306"/>
          </a:xfrm>
        </p:spPr>
        <p:txBody>
          <a:bodyPr>
            <a:normAutofit fontScale="90000"/>
          </a:bodyPr>
          <a:lstStyle/>
          <a:p>
            <a:r>
              <a:rPr lang="en-US" dirty="0" smtClean="0"/>
              <a:t>ADO.NET Entity Framework</a:t>
            </a:r>
            <a:endParaRPr lang="en-US" dirty="0"/>
          </a:p>
        </p:txBody>
      </p:sp>
      <p:sp>
        <p:nvSpPr>
          <p:cNvPr id="16" name="Subtitle 2"/>
          <p:cNvSpPr>
            <a:spLocks noGrp="1"/>
          </p:cNvSpPr>
          <p:nvPr>
            <p:ph type="subTitle" idx="1"/>
          </p:nvPr>
        </p:nvSpPr>
        <p:spPr>
          <a:xfrm>
            <a:off x="3352800" y="3200400"/>
            <a:ext cx="5295900" cy="609600"/>
          </a:xfrm>
        </p:spPr>
        <p:txBody>
          <a:bodyPr>
            <a:normAutofit fontScale="85000" lnSpcReduction="20000"/>
          </a:bodyPr>
          <a:lstStyle/>
          <a:p>
            <a:r>
              <a:rPr lang="en-US" dirty="0" smtClean="0"/>
              <a:t>ORM Concepts, ADO.NET Entity</a:t>
            </a:r>
            <a:br>
              <a:rPr lang="en-US" dirty="0" smtClean="0"/>
            </a:br>
            <a:r>
              <a:rPr lang="en-US" dirty="0" smtClean="0"/>
              <a:t>Framework (EF), </a:t>
            </a:r>
            <a:r>
              <a:rPr lang="en-US" noProof="1" smtClean="0"/>
              <a:t>ObjectContext</a:t>
            </a:r>
            <a:endParaRPr lang="en-US" noProof="1"/>
          </a:p>
        </p:txBody>
      </p:sp>
      <p:pic>
        <p:nvPicPr>
          <p:cNvPr id="19" name="Picture 2" descr="http://nettuts.s3.amazonaws.com/510_webFramework/images/orm.jp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3753602" y="4577864"/>
            <a:ext cx="1961398" cy="1822936"/>
          </a:xfrm>
          <a:prstGeom prst="rect">
            <a:avLst/>
          </a:prstGeom>
          <a:noFill/>
          <a:ln>
            <a:solidFill>
              <a:schemeClr val="accent5">
                <a:lumMod val="60000"/>
                <a:lumOff val="40000"/>
              </a:schemeClr>
            </a:solidFill>
          </a:ln>
        </p:spPr>
      </p:pic>
      <p:pic>
        <p:nvPicPr>
          <p:cNvPr id="2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66800"/>
            <a:ext cx="2387846" cy="342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20"/>
          <p:cNvGrpSpPr/>
          <p:nvPr/>
        </p:nvGrpSpPr>
        <p:grpSpPr>
          <a:xfrm>
            <a:off x="6331137" y="4345736"/>
            <a:ext cx="2355663" cy="2287190"/>
            <a:chOff x="6054969" y="4234394"/>
            <a:chExt cx="2514600" cy="2509873"/>
          </a:xfrm>
        </p:grpSpPr>
        <p:pic>
          <p:nvPicPr>
            <p:cNvPr id="2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4969" y="4234394"/>
              <a:ext cx="2514600" cy="250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descr="http://www.advenio.com/sqlgrinder/images/sqlgrinder_icon_128x128.png"/>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6864839" y="5041900"/>
              <a:ext cx="920261" cy="920261"/>
            </a:xfrm>
            <a:prstGeom prst="rect">
              <a:avLst/>
            </a:prstGeom>
            <a:noFill/>
          </p:spPr>
        </p:pic>
      </p:grpSp>
      <p:pic>
        <p:nvPicPr>
          <p:cNvPr id="24" name="Picture 5"/>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7448549" y="230499"/>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descr="C:\Documents and Settings\user\Desktop\Databases.png">
            <a:hlinkClick r:id="rId3"/>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5866574" y="230499"/>
            <a:ext cx="1581975" cy="158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931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sz="3900" dirty="0"/>
              <a:t>Object Persistence Frameworks</a:t>
            </a:r>
            <a:endParaRPr lang="bg-BG" sz="3900" dirty="0"/>
          </a:p>
        </p:txBody>
      </p:sp>
      <p:sp>
        <p:nvSpPr>
          <p:cNvPr id="1299459" name="Rectangle 3"/>
          <p:cNvSpPr>
            <a:spLocks noGrp="1" noChangeArrowheads="1"/>
          </p:cNvSpPr>
          <p:nvPr>
            <p:ph idx="1"/>
          </p:nvPr>
        </p:nvSpPr>
        <p:spPr/>
        <p:txBody>
          <a:bodyPr/>
          <a:lstStyle/>
          <a:p>
            <a:pPr>
              <a:lnSpc>
                <a:spcPct val="100000"/>
              </a:lnSpc>
            </a:pPr>
            <a:r>
              <a:rPr lang="en-US" dirty="0"/>
              <a:t>Code </a:t>
            </a:r>
            <a:r>
              <a:rPr lang="en-US" dirty="0" smtClean="0"/>
              <a:t>generation tools</a:t>
            </a:r>
            <a:endParaRPr lang="en-US" dirty="0"/>
          </a:p>
          <a:p>
            <a:pPr lvl="1">
              <a:lnSpc>
                <a:spcPct val="100000"/>
              </a:lnSpc>
            </a:pPr>
            <a:r>
              <a:rPr lang="en-US" dirty="0"/>
              <a:t>Generate </a:t>
            </a:r>
            <a:r>
              <a:rPr lang="en-US" dirty="0" smtClean="0"/>
              <a:t>C#, </a:t>
            </a:r>
            <a:r>
              <a:rPr lang="en-US" dirty="0"/>
              <a:t>XML and other files</a:t>
            </a:r>
          </a:p>
          <a:p>
            <a:pPr lvl="1">
              <a:lnSpc>
                <a:spcPct val="100000"/>
              </a:lnSpc>
            </a:pPr>
            <a:r>
              <a:rPr lang="en-US" dirty="0"/>
              <a:t>Source code is compiled and </a:t>
            </a:r>
            <a:r>
              <a:rPr lang="en-US" dirty="0" smtClean="0"/>
              <a:t>used as API</a:t>
            </a:r>
            <a:endParaRPr lang="en-US" dirty="0"/>
          </a:p>
          <a:p>
            <a:pPr lvl="1">
              <a:lnSpc>
                <a:spcPct val="100000"/>
              </a:lnSpc>
            </a:pPr>
            <a:r>
              <a:rPr lang="en-US" dirty="0"/>
              <a:t>Can be highly customized</a:t>
            </a:r>
          </a:p>
          <a:p>
            <a:pPr>
              <a:lnSpc>
                <a:spcPct val="100000"/>
              </a:lnSpc>
            </a:pPr>
            <a:r>
              <a:rPr lang="en-US" dirty="0" smtClean="0"/>
              <a:t>Object-relational mapping tools</a:t>
            </a:r>
            <a:endParaRPr lang="en-US" dirty="0"/>
          </a:p>
          <a:p>
            <a:pPr lvl="1">
              <a:lnSpc>
                <a:spcPct val="100000"/>
              </a:lnSpc>
            </a:pPr>
            <a:r>
              <a:rPr lang="en-US" dirty="0"/>
              <a:t>Mappings are described in XML </a:t>
            </a:r>
            <a:r>
              <a:rPr lang="en-US" dirty="0" smtClean="0"/>
              <a:t>files or built in the classes as attributes</a:t>
            </a:r>
            <a:endParaRPr lang="en-US" dirty="0"/>
          </a:p>
          <a:p>
            <a:pPr lvl="1">
              <a:lnSpc>
                <a:spcPct val="100000"/>
              </a:lnSpc>
            </a:pPr>
            <a:r>
              <a:rPr lang="en-US" dirty="0"/>
              <a:t>No source code generation</a:t>
            </a:r>
          </a:p>
          <a:p>
            <a:pPr lvl="1">
              <a:lnSpc>
                <a:spcPct val="100000"/>
              </a:lnSpc>
            </a:pPr>
            <a:r>
              <a:rPr lang="en-US" dirty="0"/>
              <a:t>Use </a:t>
            </a:r>
            <a:r>
              <a:rPr lang="en-US" dirty="0" smtClean="0"/>
              <a:t>of single </a:t>
            </a:r>
            <a:r>
              <a:rPr lang="en-US" dirty="0"/>
              <a:t>standard API </a:t>
            </a:r>
            <a:endParaRPr lang="bg-BG" dirty="0"/>
          </a:p>
        </p:txBody>
      </p:sp>
      <p:pic>
        <p:nvPicPr>
          <p:cNvPr id="5" name="Picture 2" descr="http://nettuts.s3.amazonaws.com/510_webFramework/images/orm.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467600" y="4983146"/>
            <a:ext cx="1214110" cy="1453662"/>
          </a:xfrm>
          <a:prstGeom prst="roundRect">
            <a:avLst>
              <a:gd name="adj" fmla="val 4084"/>
            </a:avLst>
          </a:prstGeom>
          <a:noFill/>
          <a:ln>
            <a:solidFill>
              <a:schemeClr val="accent5">
                <a:lumMod val="60000"/>
                <a:lumOff val="40000"/>
              </a:schemeClr>
            </a:solidFill>
          </a:ln>
        </p:spPr>
      </p:pic>
      <p:sp>
        <p:nvSpPr>
          <p:cNvPr id="6"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10</a:t>
            </a:fld>
            <a:endParaRPr lang="en-US" sz="1100" dirty="0"/>
          </a:p>
        </p:txBody>
      </p:sp>
    </p:spTree>
    <p:extLst>
      <p:ext uri="{BB962C8B-B14F-4D97-AF65-F5344CB8AC3E}">
        <p14:creationId xmlns:p14="http://schemas.microsoft.com/office/powerpoint/2010/main" val="15528869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Frameworks in .NET</a:t>
            </a:r>
            <a:endParaRPr lang="en-US" dirty="0"/>
          </a:p>
        </p:txBody>
      </p:sp>
      <p:sp>
        <p:nvSpPr>
          <p:cNvPr id="3" name="Content Placeholder 2"/>
          <p:cNvSpPr>
            <a:spLocks noGrp="1"/>
          </p:cNvSpPr>
          <p:nvPr>
            <p:ph idx="1"/>
          </p:nvPr>
        </p:nvSpPr>
        <p:spPr/>
        <p:txBody>
          <a:bodyPr/>
          <a:lstStyle/>
          <a:p>
            <a:pPr>
              <a:lnSpc>
                <a:spcPct val="110000"/>
              </a:lnSpc>
            </a:pPr>
            <a:r>
              <a:rPr lang="en-US" dirty="0" smtClean="0"/>
              <a:t>Built-in ORM tools in .NET Framework and VS</a:t>
            </a:r>
          </a:p>
          <a:p>
            <a:pPr lvl="1">
              <a:lnSpc>
                <a:spcPct val="110000"/>
              </a:lnSpc>
            </a:pPr>
            <a:r>
              <a:rPr lang="en-US" dirty="0"/>
              <a:t>ADO.NET Entity Framework</a:t>
            </a:r>
          </a:p>
          <a:p>
            <a:pPr lvl="1">
              <a:lnSpc>
                <a:spcPct val="110000"/>
              </a:lnSpc>
            </a:pPr>
            <a:r>
              <a:rPr lang="en-US" dirty="0" smtClean="0"/>
              <a:t>LINQ-to-SQL</a:t>
            </a:r>
          </a:p>
          <a:p>
            <a:pPr lvl="1">
              <a:lnSpc>
                <a:spcPct val="110000"/>
              </a:lnSpc>
            </a:pPr>
            <a:r>
              <a:rPr lang="en-US" dirty="0" smtClean="0"/>
              <a:t>Both combine entity class mappings and code generation, SQL is generated at runtime</a:t>
            </a:r>
          </a:p>
          <a:p>
            <a:pPr>
              <a:lnSpc>
                <a:spcPct val="110000"/>
              </a:lnSpc>
            </a:pPr>
            <a:r>
              <a:rPr lang="en-US" dirty="0" smtClean="0"/>
              <a:t>Third party ORM tools</a:t>
            </a:r>
          </a:p>
          <a:p>
            <a:pPr lvl="1">
              <a:lnSpc>
                <a:spcPct val="110000"/>
              </a:lnSpc>
            </a:pPr>
            <a:r>
              <a:rPr lang="en-US" noProof="1" smtClean="0"/>
              <a:t>NHibernate</a:t>
            </a:r>
            <a:r>
              <a:rPr lang="en-US" dirty="0" smtClean="0"/>
              <a:t> – the old daddy of ORM</a:t>
            </a:r>
          </a:p>
          <a:p>
            <a:pPr lvl="1">
              <a:lnSpc>
                <a:spcPct val="110000"/>
              </a:lnSpc>
            </a:pPr>
            <a:r>
              <a:rPr lang="en-US" dirty="0" smtClean="0"/>
              <a:t>Telerik OpenAccess ORM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3151534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2514600"/>
            <a:ext cx="8305800" cy="914400"/>
          </a:xfrm>
        </p:spPr>
        <p:txBody>
          <a:bodyPr/>
          <a:lstStyle/>
          <a:p>
            <a:r>
              <a:rPr lang="en-US" dirty="0" smtClean="0"/>
              <a:t>ADO.NET Entity Framework</a:t>
            </a:r>
            <a:endParaRPr lang="bg-BG" dirty="0"/>
          </a:p>
        </p:txBody>
      </p:sp>
      <p:sp>
        <p:nvSpPr>
          <p:cNvPr id="7" name="Subtitle 6"/>
          <p:cNvSpPr>
            <a:spLocks noGrp="1"/>
          </p:cNvSpPr>
          <p:nvPr>
            <p:ph type="subTitle" idx="1"/>
          </p:nvPr>
        </p:nvSpPr>
        <p:spPr>
          <a:xfrm>
            <a:off x="1371600" y="3352800"/>
            <a:ext cx="6400800" cy="569120"/>
          </a:xfrm>
        </p:spPr>
        <p:txBody>
          <a:bodyPr/>
          <a:lstStyle/>
          <a:p>
            <a:r>
              <a:rPr lang="en-US" dirty="0" smtClean="0"/>
              <a:t>Object Relation Persistence Framework</a:t>
            </a:r>
            <a:endParaRPr lang="bg-BG" dirty="0"/>
          </a:p>
        </p:txBody>
      </p:sp>
      <p:pic>
        <p:nvPicPr>
          <p:cNvPr id="21506" name="Picture 2" descr="http://www.awicons.com/stock-icons/3d-artistic-icons/preview/framework.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562600" y="647700"/>
            <a:ext cx="2895600" cy="1409700"/>
          </a:xfrm>
          <a:prstGeom prst="roundRect">
            <a:avLst>
              <a:gd name="adj" fmla="val 4317"/>
            </a:avLst>
          </a:prstGeom>
          <a:solidFill>
            <a:srgbClr val="FFFFFF">
              <a:shade val="85000"/>
            </a:srgbClr>
          </a:solidFill>
          <a:ln>
            <a:noFill/>
          </a:ln>
          <a:effectLst>
            <a:reflection blurRad="12700" stA="38000" endPos="28000" dist="5000" dir="5400000" sy="-100000" algn="bl" rotWithShape="0"/>
          </a:effectLst>
        </p:spPr>
      </p:pic>
      <p:pic>
        <p:nvPicPr>
          <p:cNvPr id="21509" name="Picture 5" descr="E:\Movies\Job Projects\Current Job\2.9. LINQ to SQL\Untitled.png"/>
          <p:cNvPicPr>
            <a:picLocks noChangeAspect="1" noChangeArrowheads="1"/>
          </p:cNvPicPr>
          <p:nvPr/>
        </p:nvPicPr>
        <p:blipFill>
          <a:blip r:embed="rId4" cstate="screen">
            <a:lum/>
            <a:extLst>
              <a:ext uri="{28A0092B-C50C-407E-A947-70E740481C1C}">
                <a14:useLocalDpi xmlns:a14="http://schemas.microsoft.com/office/drawing/2010/main" val="0"/>
              </a:ext>
            </a:extLst>
          </a:blip>
          <a:srcRect/>
          <a:stretch>
            <a:fillRect/>
          </a:stretch>
        </p:blipFill>
        <p:spPr bwMode="auto">
          <a:xfrm rot="677335" flipH="1" flipV="1">
            <a:off x="990376" y="4427350"/>
            <a:ext cx="3847938" cy="1811814"/>
          </a:xfrm>
          <a:prstGeom prst="roundRect">
            <a:avLst>
              <a:gd name="adj" fmla="val 5574"/>
            </a:avLst>
          </a:prstGeom>
          <a:solidFill>
            <a:schemeClr val="accent6">
              <a:lumMod val="20000"/>
              <a:lumOff val="80000"/>
            </a:schemeClr>
          </a:solidFill>
          <a:effectLst/>
          <a:scene3d>
            <a:camera prst="perspectiveContrastingRightFacing"/>
            <a:lightRig rig="chilly" dir="t">
              <a:rot lat="0" lon="0" rev="16200000"/>
            </a:lightRig>
          </a:scene3d>
          <a:sp3d contourW="12700" prstMaterial="softEdge">
            <a:contourClr>
              <a:srgbClr val="42A5BC"/>
            </a:contourClr>
          </a:sp3d>
        </p:spPr>
      </p:pic>
      <p:pic>
        <p:nvPicPr>
          <p:cNvPr id="12" name="Picture 5"/>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345060" flipH="1">
            <a:off x="2373702" y="747768"/>
            <a:ext cx="1300172" cy="1261362"/>
          </a:xfrm>
          <a:prstGeom prst="rect">
            <a:avLst/>
          </a:prstGeom>
          <a:noFill/>
          <a:ln w="9525">
            <a:noFill/>
            <a:miter lim="800000"/>
            <a:headEnd/>
            <a:tailEnd/>
          </a:ln>
          <a:effectLst/>
        </p:spPr>
      </p:pic>
      <p:pic>
        <p:nvPicPr>
          <p:cNvPr id="1026" name="Picture 2" descr="http://www.theserverside.net/tt/articles/content/IntroducingEntityFramework/figure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4232134"/>
            <a:ext cx="1600200" cy="2102288"/>
          </a:xfrm>
          <a:prstGeom prst="roundRect">
            <a:avLst>
              <a:gd name="adj" fmla="val 2862"/>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670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ADO.NET EF</a:t>
            </a:r>
            <a:endParaRPr lang="bg-BG" dirty="0"/>
          </a:p>
        </p:txBody>
      </p:sp>
      <p:sp>
        <p:nvSpPr>
          <p:cNvPr id="5" name="Content Placeholder 4"/>
          <p:cNvSpPr>
            <a:spLocks noGrp="1"/>
          </p:cNvSpPr>
          <p:nvPr>
            <p:ph idx="1"/>
          </p:nvPr>
        </p:nvSpPr>
        <p:spPr>
          <a:xfrm>
            <a:off x="228600" y="914400"/>
            <a:ext cx="8686800" cy="5791200"/>
          </a:xfrm>
        </p:spPr>
        <p:txBody>
          <a:bodyPr/>
          <a:lstStyle/>
          <a:p>
            <a:pPr>
              <a:lnSpc>
                <a:spcPct val="100000"/>
              </a:lnSpc>
            </a:pPr>
            <a:r>
              <a:rPr lang="en-US" dirty="0">
                <a:solidFill>
                  <a:schemeClr val="accent5">
                    <a:lumMod val="20000"/>
                    <a:lumOff val="80000"/>
                  </a:schemeClr>
                </a:solidFill>
              </a:rPr>
              <a:t>Entity </a:t>
            </a:r>
            <a:r>
              <a:rPr lang="en-US" dirty="0" smtClean="0">
                <a:solidFill>
                  <a:schemeClr val="accent5">
                    <a:lumMod val="20000"/>
                    <a:lumOff val="80000"/>
                  </a:schemeClr>
                </a:solidFill>
              </a:rPr>
              <a:t>Framework (EF) </a:t>
            </a:r>
            <a:r>
              <a:rPr lang="en-US" dirty="0" smtClean="0"/>
              <a:t>is a standard ORM framework, part of .NET</a:t>
            </a:r>
          </a:p>
          <a:p>
            <a:pPr lvl="1">
              <a:lnSpc>
                <a:spcPct val="100000"/>
              </a:lnSpc>
            </a:pPr>
            <a:r>
              <a:rPr lang="en-US" dirty="0" smtClean="0"/>
              <a:t>Provides a run-time infrastructure for managing SQL-based database data as .NET objects</a:t>
            </a:r>
          </a:p>
          <a:p>
            <a:pPr>
              <a:lnSpc>
                <a:spcPct val="100000"/>
              </a:lnSpc>
            </a:pPr>
            <a:r>
              <a:rPr lang="en-US" dirty="0" smtClean="0"/>
              <a:t>The relational database schema is mapped to an object model (classes and associations)</a:t>
            </a:r>
          </a:p>
          <a:p>
            <a:pPr lvl="1">
              <a:lnSpc>
                <a:spcPct val="100000"/>
              </a:lnSpc>
            </a:pPr>
            <a:r>
              <a:rPr lang="en-US" dirty="0" smtClean="0"/>
              <a:t>Visual Studio has built-in tools for generating </a:t>
            </a:r>
            <a:r>
              <a:rPr lang="en-US" dirty="0">
                <a:solidFill>
                  <a:schemeClr val="accent5">
                    <a:lumMod val="20000"/>
                    <a:lumOff val="80000"/>
                  </a:schemeClr>
                </a:solidFill>
              </a:rPr>
              <a:t>Entity Framework </a:t>
            </a:r>
            <a:r>
              <a:rPr lang="en-US" dirty="0" smtClean="0"/>
              <a:t>SQL data mappings</a:t>
            </a:r>
          </a:p>
          <a:p>
            <a:pPr lvl="2">
              <a:lnSpc>
                <a:spcPct val="100000"/>
              </a:lnSpc>
            </a:pPr>
            <a:r>
              <a:rPr lang="en-US" dirty="0" smtClean="0"/>
              <a:t>Data mappings consist of C# classes and XML</a:t>
            </a:r>
          </a:p>
          <a:p>
            <a:pPr lvl="1">
              <a:lnSpc>
                <a:spcPct val="100000"/>
              </a:lnSpc>
            </a:pPr>
            <a:r>
              <a:rPr lang="en-US" dirty="0" smtClean="0"/>
              <a:t>A standard data manipulation API is provided</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270238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ADO.NET EF (</a:t>
            </a:r>
            <a:r>
              <a:rPr lang="en-US" dirty="0"/>
              <a:t>2</a:t>
            </a:r>
            <a:r>
              <a:rPr lang="en-US" dirty="0" smtClean="0"/>
              <a:t>)</a:t>
            </a:r>
            <a:endParaRPr lang="bg-BG" dirty="0"/>
          </a:p>
        </p:txBody>
      </p:sp>
      <p:sp>
        <p:nvSpPr>
          <p:cNvPr id="3" name="Content Placeholder 2"/>
          <p:cNvSpPr>
            <a:spLocks noGrp="1"/>
          </p:cNvSpPr>
          <p:nvPr>
            <p:ph idx="1"/>
          </p:nvPr>
        </p:nvSpPr>
        <p:spPr>
          <a:xfrm>
            <a:off x="228600" y="965200"/>
            <a:ext cx="8686800" cy="5715000"/>
          </a:xfrm>
        </p:spPr>
        <p:txBody>
          <a:bodyPr/>
          <a:lstStyle/>
          <a:p>
            <a:pPr>
              <a:lnSpc>
                <a:spcPct val="90000"/>
              </a:lnSpc>
            </a:pPr>
            <a:r>
              <a:rPr lang="en-US" dirty="0" smtClean="0">
                <a:solidFill>
                  <a:schemeClr val="accent5">
                    <a:lumMod val="20000"/>
                    <a:lumOff val="80000"/>
                  </a:schemeClr>
                </a:solidFill>
              </a:rPr>
              <a:t>Entity Framework </a:t>
            </a:r>
            <a:r>
              <a:rPr lang="en-US" dirty="0" smtClean="0"/>
              <a:t>provides an application programming interface (API)</a:t>
            </a:r>
          </a:p>
          <a:p>
            <a:pPr lvl="1">
              <a:lnSpc>
                <a:spcPct val="90000"/>
              </a:lnSpc>
            </a:pPr>
            <a:r>
              <a:rPr lang="en-US" dirty="0" smtClean="0"/>
              <a:t>For accessing data stored in database servers</a:t>
            </a:r>
          </a:p>
          <a:p>
            <a:pPr lvl="1">
              <a:lnSpc>
                <a:spcPct val="90000"/>
              </a:lnSpc>
            </a:pPr>
            <a:r>
              <a:rPr lang="en-US" dirty="0" smtClean="0"/>
              <a:t>Built on the top of ADO.NET and LINQ</a:t>
            </a:r>
          </a:p>
          <a:p>
            <a:pPr>
              <a:lnSpc>
                <a:spcPct val="90000"/>
              </a:lnSpc>
            </a:pPr>
            <a:r>
              <a:rPr lang="en-US" dirty="0" smtClean="0">
                <a:solidFill>
                  <a:schemeClr val="accent5">
                    <a:lumMod val="20000"/>
                    <a:lumOff val="80000"/>
                  </a:schemeClr>
                </a:solidFill>
              </a:rPr>
              <a:t>LINQ to Entities </a:t>
            </a:r>
            <a:r>
              <a:rPr lang="en-US" dirty="0" smtClean="0"/>
              <a:t>is Microsoft’s entry-level LINQ-enabled ORM implementation for database servers</a:t>
            </a:r>
          </a:p>
          <a:p>
            <a:pPr lvl="1">
              <a:lnSpc>
                <a:spcPct val="90000"/>
              </a:lnSpc>
            </a:pPr>
            <a:r>
              <a:rPr lang="en-US" dirty="0" smtClean="0"/>
              <a:t>Works with SQL Server and SQL Server Express</a:t>
            </a:r>
          </a:p>
          <a:p>
            <a:pPr lvl="1">
              <a:lnSpc>
                <a:spcPct val="90000"/>
              </a:lnSpc>
            </a:pPr>
            <a:r>
              <a:rPr lang="en-US" dirty="0" smtClean="0"/>
              <a:t>Could work with MySQL, SQLite, Oracle, etc.</a:t>
            </a:r>
          </a:p>
          <a:p>
            <a:pPr lvl="1">
              <a:lnSpc>
                <a:spcPct val="90000"/>
              </a:lnSpc>
            </a:pPr>
            <a:r>
              <a:rPr lang="en-US" dirty="0" smtClean="0"/>
              <a:t>Maps tables and one-to-many and many-to-many relationships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1100250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Data Model</a:t>
            </a:r>
          </a:p>
        </p:txBody>
      </p:sp>
      <p:sp>
        <p:nvSpPr>
          <p:cNvPr id="3" name="Content Placeholder 2"/>
          <p:cNvSpPr>
            <a:spLocks noGrp="1"/>
          </p:cNvSpPr>
          <p:nvPr>
            <p:ph idx="1"/>
          </p:nvPr>
        </p:nvSpPr>
        <p:spPr>
          <a:xfrm>
            <a:off x="228600" y="990600"/>
            <a:ext cx="8686800" cy="5715000"/>
          </a:xfrm>
        </p:spPr>
        <p:txBody>
          <a:bodyPr/>
          <a:lstStyle/>
          <a:p>
            <a:r>
              <a:rPr lang="en-US" dirty="0"/>
              <a:t>The </a:t>
            </a:r>
            <a:r>
              <a:rPr lang="en-US" dirty="0">
                <a:solidFill>
                  <a:schemeClr val="accent5">
                    <a:lumMod val="20000"/>
                    <a:lumOff val="80000"/>
                  </a:schemeClr>
                </a:solidFill>
              </a:rPr>
              <a:t>Entity Data Model (EDM)</a:t>
            </a:r>
            <a:r>
              <a:rPr lang="en-US" dirty="0"/>
              <a:t> is a schema language for </a:t>
            </a:r>
            <a:r>
              <a:rPr lang="en-US" dirty="0" smtClean="0"/>
              <a:t>entities, consisting of:</a:t>
            </a:r>
          </a:p>
          <a:p>
            <a:pPr lvl="1"/>
            <a:r>
              <a:rPr lang="en-US" dirty="0" smtClean="0"/>
              <a:t>Conceptual model (CSDL)</a:t>
            </a:r>
          </a:p>
          <a:p>
            <a:pPr lvl="1"/>
            <a:r>
              <a:rPr lang="en-US" dirty="0" smtClean="0"/>
              <a:t>Mapping (MSL)</a:t>
            </a:r>
          </a:p>
          <a:p>
            <a:pPr lvl="1"/>
            <a:r>
              <a:rPr lang="en-US" dirty="0" smtClean="0"/>
              <a:t>Storage Model (SSDL)</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2050" name="Picture 2" descr="http://www.theserverside.net/tt/articles/content/IntroducingEntityFramework/figur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216400"/>
            <a:ext cx="5486400" cy="2057400"/>
          </a:xfrm>
          <a:prstGeom prst="roundRect">
            <a:avLst>
              <a:gd name="adj" fmla="val 308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20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7086600" cy="914400"/>
          </a:xfrm>
        </p:spPr>
        <p:txBody>
          <a:bodyPr/>
          <a:lstStyle/>
          <a:p>
            <a:r>
              <a:rPr lang="en-US" dirty="0" smtClean="0"/>
              <a:t>Entity Framework Architecture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09408"/>
            <a:ext cx="7162800" cy="48913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600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Features</a:t>
            </a:r>
            <a:endParaRPr lang="bg-BG"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Entity Framework (EF)</a:t>
            </a:r>
            <a:r>
              <a:rPr lang="en-US" dirty="0" smtClean="0"/>
              <a:t> standard features:</a:t>
            </a:r>
          </a:p>
          <a:p>
            <a:pPr lvl="1">
              <a:lnSpc>
                <a:spcPct val="100000"/>
              </a:lnSpc>
            </a:pPr>
            <a:r>
              <a:rPr lang="en-US" dirty="0" smtClean="0"/>
              <a:t>Maps tables, views, stored procedures and functions as .NET objects</a:t>
            </a:r>
          </a:p>
          <a:p>
            <a:pPr lvl="1">
              <a:lnSpc>
                <a:spcPct val="100000"/>
              </a:lnSpc>
            </a:pPr>
            <a:r>
              <a:rPr lang="en-US" dirty="0" smtClean="0"/>
              <a:t>Provides LINQ-based data queries</a:t>
            </a:r>
          </a:p>
          <a:p>
            <a:pPr lvl="2">
              <a:lnSpc>
                <a:spcPct val="100000"/>
              </a:lnSpc>
            </a:pPr>
            <a:r>
              <a:rPr lang="en-US" dirty="0" smtClean="0"/>
              <a:t>Executed as </a:t>
            </a:r>
            <a:r>
              <a:rPr lang="en-US" dirty="0" smtClean="0">
                <a:solidFill>
                  <a:schemeClr val="accent5">
                    <a:lumMod val="20000"/>
                    <a:lumOff val="80000"/>
                  </a:schemeClr>
                </a:solidFill>
                <a:latin typeface="Consolas" pitchFamily="49" charset="0"/>
                <a:cs typeface="Consolas" pitchFamily="49" charset="0"/>
              </a:rPr>
              <a:t>SQL</a:t>
            </a:r>
            <a:r>
              <a:rPr lang="en-US" dirty="0" smtClean="0">
                <a:solidFill>
                  <a:schemeClr val="accent5">
                    <a:lumMod val="20000"/>
                    <a:lumOff val="80000"/>
                  </a:schemeClr>
                </a:solidFill>
                <a:latin typeface="+mj-lt"/>
                <a:cs typeface="Consolas" pitchFamily="49" charset="0"/>
              </a:rPr>
              <a:t> </a:t>
            </a:r>
            <a:r>
              <a:rPr lang="en-US" dirty="0" smtClean="0">
                <a:solidFill>
                  <a:schemeClr val="accent5">
                    <a:lumMod val="20000"/>
                    <a:lumOff val="80000"/>
                  </a:schemeClr>
                </a:solidFill>
                <a:latin typeface="Consolas" pitchFamily="49" charset="0"/>
                <a:cs typeface="Consolas" pitchFamily="49" charset="0"/>
              </a:rPr>
              <a:t>SELECTs</a:t>
            </a:r>
            <a:r>
              <a:rPr lang="en-US" dirty="0" smtClean="0"/>
              <a:t> on the database server</a:t>
            </a:r>
          </a:p>
          <a:p>
            <a:pPr lvl="1">
              <a:lnSpc>
                <a:spcPct val="100000"/>
              </a:lnSpc>
            </a:pPr>
            <a:r>
              <a:rPr lang="en-US" dirty="0" smtClean="0"/>
              <a:t>CRUD operations – </a:t>
            </a:r>
            <a:r>
              <a:rPr lang="en-US" dirty="0" smtClean="0">
                <a:solidFill>
                  <a:schemeClr val="accent5">
                    <a:lumMod val="20000"/>
                    <a:lumOff val="80000"/>
                  </a:schemeClr>
                </a:solidFill>
              </a:rPr>
              <a:t>Create</a:t>
            </a:r>
            <a:r>
              <a:rPr lang="en-US" dirty="0" smtClean="0"/>
              <a:t>/</a:t>
            </a:r>
            <a:r>
              <a:rPr lang="en-US" dirty="0" smtClean="0">
                <a:solidFill>
                  <a:schemeClr val="accent5">
                    <a:lumMod val="20000"/>
                    <a:lumOff val="80000"/>
                  </a:schemeClr>
                </a:solidFill>
              </a:rPr>
              <a:t>Read</a:t>
            </a:r>
            <a:r>
              <a:rPr lang="en-US" dirty="0" smtClean="0"/>
              <a:t>/</a:t>
            </a:r>
            <a:r>
              <a:rPr lang="en-US" dirty="0" smtClean="0">
                <a:solidFill>
                  <a:schemeClr val="accent5">
                    <a:lumMod val="20000"/>
                    <a:lumOff val="80000"/>
                  </a:schemeClr>
                </a:solidFill>
              </a:rPr>
              <a:t>Update</a:t>
            </a:r>
            <a:r>
              <a:rPr lang="en-US" dirty="0" smtClean="0"/>
              <a:t>/</a:t>
            </a:r>
            <a:r>
              <a:rPr lang="en-US" dirty="0" smtClean="0">
                <a:solidFill>
                  <a:schemeClr val="accent5">
                    <a:lumMod val="20000"/>
                    <a:lumOff val="80000"/>
                  </a:schemeClr>
                </a:solidFill>
              </a:rPr>
              <a:t>Delete</a:t>
            </a:r>
          </a:p>
          <a:p>
            <a:pPr lvl="1">
              <a:lnSpc>
                <a:spcPct val="100000"/>
              </a:lnSpc>
            </a:pPr>
            <a:r>
              <a:rPr lang="en-US" dirty="0" smtClean="0"/>
              <a:t>Create compiled queries – for executing the same parameterized query multiple times</a:t>
            </a:r>
          </a:p>
          <a:p>
            <a:pPr lvl="1">
              <a:lnSpc>
                <a:spcPct val="100000"/>
              </a:lnSpc>
            </a:pPr>
            <a:r>
              <a:rPr lang="en-US" dirty="0" smtClean="0"/>
              <a:t>Creating or deleting the database schema</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666552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 </a:t>
            </a:r>
            <a:r>
              <a:rPr lang="en-US" dirty="0" smtClean="0"/>
              <a:t>Lifecycle</a:t>
            </a:r>
            <a:endParaRPr lang="bg-BG" dirty="0"/>
          </a:p>
        </p:txBody>
      </p:sp>
      <p:sp>
        <p:nvSpPr>
          <p:cNvPr id="3" name="Content Placeholder 2"/>
          <p:cNvSpPr>
            <a:spLocks noGrp="1"/>
          </p:cNvSpPr>
          <p:nvPr>
            <p:ph idx="1"/>
          </p:nvPr>
        </p:nvSpPr>
        <p:spPr>
          <a:xfrm>
            <a:off x="228600" y="1066800"/>
            <a:ext cx="8686800" cy="5486400"/>
          </a:xfrm>
        </p:spPr>
        <p:txBody>
          <a:bodyPr/>
          <a:lstStyle/>
          <a:p>
            <a:pPr>
              <a:lnSpc>
                <a:spcPct val="100000"/>
              </a:lnSpc>
            </a:pPr>
            <a:r>
              <a:rPr lang="en-US" dirty="0" smtClean="0"/>
              <a:t>When the application starts</a:t>
            </a:r>
          </a:p>
          <a:p>
            <a:pPr lvl="1">
              <a:lnSpc>
                <a:spcPct val="100000"/>
              </a:lnSpc>
            </a:pPr>
            <a:r>
              <a:rPr lang="en-US" dirty="0" smtClean="0">
                <a:solidFill>
                  <a:schemeClr val="accent5">
                    <a:lumMod val="20000"/>
                    <a:lumOff val="80000"/>
                  </a:schemeClr>
                </a:solidFill>
              </a:rPr>
              <a:t>EF</a:t>
            </a:r>
            <a:r>
              <a:rPr lang="en-US" dirty="0" smtClean="0"/>
              <a:t> translates into SQL the language-integrated queries in the object model</a:t>
            </a:r>
          </a:p>
          <a:p>
            <a:pPr lvl="1">
              <a:lnSpc>
                <a:spcPct val="100000"/>
              </a:lnSpc>
            </a:pPr>
            <a:r>
              <a:rPr lang="en-US" dirty="0" smtClean="0"/>
              <a:t>Sends them to the database for later execution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89" y="3849624"/>
            <a:ext cx="3356811" cy="2551176"/>
          </a:xfrm>
          <a:prstGeom prst="roundRect">
            <a:avLst>
              <a:gd name="adj"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78224"/>
            <a:ext cx="3775608" cy="2779776"/>
          </a:xfrm>
          <a:prstGeom prst="roundRect">
            <a:avLst>
              <a:gd name="adj" fmla="val 979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46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Lifecycle (2)</a:t>
            </a:r>
            <a:endParaRPr lang="bg-BG" dirty="0"/>
          </a:p>
        </p:txBody>
      </p:sp>
      <p:sp>
        <p:nvSpPr>
          <p:cNvPr id="3" name="Content Placeholder 2"/>
          <p:cNvSpPr>
            <a:spLocks noGrp="1"/>
          </p:cNvSpPr>
          <p:nvPr>
            <p:ph idx="1"/>
          </p:nvPr>
        </p:nvSpPr>
        <p:spPr>
          <a:xfrm>
            <a:off x="228600" y="990600"/>
            <a:ext cx="8686800" cy="5562600"/>
          </a:xfrm>
        </p:spPr>
        <p:txBody>
          <a:bodyPr/>
          <a:lstStyle/>
          <a:p>
            <a:pPr>
              <a:lnSpc>
                <a:spcPct val="100000"/>
              </a:lnSpc>
            </a:pPr>
            <a:r>
              <a:rPr lang="en-US" dirty="0" smtClean="0"/>
              <a:t>When the database returns the results</a:t>
            </a:r>
          </a:p>
          <a:p>
            <a:pPr lvl="1">
              <a:lnSpc>
                <a:spcPct val="100000"/>
              </a:lnSpc>
            </a:pPr>
            <a:r>
              <a:rPr lang="en-US" dirty="0" smtClean="0">
                <a:solidFill>
                  <a:schemeClr val="accent5">
                    <a:lumMod val="20000"/>
                    <a:lumOff val="80000"/>
                  </a:schemeClr>
                </a:solidFill>
              </a:rPr>
              <a:t>Entity Framework </a:t>
            </a:r>
            <a:r>
              <a:rPr lang="en-US" dirty="0" smtClean="0"/>
              <a:t>translates the database rows back to .NET objects</a:t>
            </a:r>
          </a:p>
          <a:p>
            <a:pPr>
              <a:lnSpc>
                <a:spcPct val="100000"/>
              </a:lnSpc>
            </a:pPr>
            <a:r>
              <a:rPr lang="en-US" dirty="0" smtClean="0"/>
              <a:t>The database server is transparent, hidden behind the API</a:t>
            </a:r>
          </a:p>
          <a:p>
            <a:pPr marL="2825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t>LINQ is executed over </a:t>
            </a:r>
            <a:r>
              <a:rPr lang="en-US" sz="3200" noProof="1" smtClean="0">
                <a:solidFill>
                  <a:schemeClr val="accent5">
                    <a:lumMod val="20000"/>
                    <a:lumOff val="80000"/>
                  </a:schemeClr>
                </a:solidFill>
                <a:latin typeface="Consolas" pitchFamily="49" charset="0"/>
              </a:rPr>
              <a:t>IQueryable&lt;T&gt;</a:t>
            </a:r>
          </a:p>
          <a:p>
            <a:pPr marL="547687" lvl="3" indent="-282575">
              <a:lnSpc>
                <a:spcPct val="100000"/>
              </a:lnSpc>
              <a:buClr>
                <a:schemeClr val="accent5">
                  <a:lumMod val="40000"/>
                  <a:lumOff val="60000"/>
                </a:schemeClr>
              </a:buClr>
              <a:buSzPct val="70000"/>
              <a:buFont typeface="Wingdings 2" pitchFamily="18" charset="2"/>
              <a:buChar char=""/>
              <a:tabLst>
                <a:tab pos="282575" algn="l"/>
              </a:tabLst>
            </a:pPr>
            <a:r>
              <a:rPr lang="en-US" sz="3000" dirty="0" smtClean="0"/>
              <a:t>At compile time a query expression tree is emitted</a:t>
            </a:r>
          </a:p>
          <a:p>
            <a:pPr marL="547687" lvl="3" indent="-282575">
              <a:lnSpc>
                <a:spcPct val="100000"/>
              </a:lnSpc>
              <a:buClr>
                <a:schemeClr val="accent5">
                  <a:lumMod val="40000"/>
                  <a:lumOff val="60000"/>
                </a:schemeClr>
              </a:buClr>
              <a:buSzPct val="70000"/>
              <a:buFont typeface="Wingdings 2" pitchFamily="18" charset="2"/>
              <a:buChar char=""/>
              <a:tabLst>
                <a:tab pos="282575" algn="l"/>
              </a:tabLst>
            </a:pPr>
            <a:r>
              <a:rPr lang="en-US" sz="3000" dirty="0" smtClean="0"/>
              <a:t>At runtime SQL is generated and executed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269150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bg-BG" dirty="0"/>
          </a:p>
        </p:txBody>
      </p:sp>
      <p:sp>
        <p:nvSpPr>
          <p:cNvPr id="3" name="Content Placeholder 2"/>
          <p:cNvSpPr>
            <a:spLocks noGrp="1"/>
          </p:cNvSpPr>
          <p:nvPr>
            <p:ph idx="1"/>
          </p:nvPr>
        </p:nvSpPr>
        <p:spPr>
          <a:xfrm>
            <a:off x="228600" y="990600"/>
            <a:ext cx="8686800" cy="5638800"/>
          </a:xfrm>
        </p:spPr>
        <p:txBody>
          <a:bodyPr/>
          <a:lstStyle/>
          <a:p>
            <a:pPr>
              <a:lnSpc>
                <a:spcPct val="110000"/>
              </a:lnSpc>
            </a:pPr>
            <a:r>
              <a:rPr lang="en-US" dirty="0" smtClean="0"/>
              <a:t>ORM Technologies – Basic Concepts</a:t>
            </a:r>
          </a:p>
          <a:p>
            <a:pPr>
              <a:lnSpc>
                <a:spcPct val="110000"/>
              </a:lnSpc>
            </a:pPr>
            <a:r>
              <a:rPr lang="en-US" dirty="0" smtClean="0"/>
              <a:t>Entity Framework</a:t>
            </a:r>
          </a:p>
          <a:p>
            <a:pPr lvl="1">
              <a:lnSpc>
                <a:spcPct val="110000"/>
              </a:lnSpc>
            </a:pPr>
            <a:r>
              <a:rPr lang="en-US" dirty="0" smtClean="0"/>
              <a:t>Overview</a:t>
            </a:r>
          </a:p>
          <a:p>
            <a:pPr lvl="1">
              <a:lnSpc>
                <a:spcPct val="110000"/>
              </a:lnSpc>
            </a:pPr>
            <a:r>
              <a:rPr lang="en-US" dirty="0" smtClean="0"/>
              <a:t>Printing the native SQL queries</a:t>
            </a:r>
          </a:p>
          <a:p>
            <a:pPr lvl="1">
              <a:lnSpc>
                <a:spcPct val="110000"/>
              </a:lnSpc>
            </a:pPr>
            <a:r>
              <a:rPr lang="en-US" dirty="0" smtClean="0"/>
              <a:t>LINQ Components</a:t>
            </a:r>
          </a:p>
          <a:p>
            <a:pPr lvl="1">
              <a:lnSpc>
                <a:spcPct val="110000"/>
              </a:lnSpc>
            </a:pPr>
            <a:r>
              <a:rPr lang="en-US" dirty="0" smtClean="0"/>
              <a:t>Entity Files</a:t>
            </a:r>
          </a:p>
          <a:p>
            <a:pPr lvl="1">
              <a:lnSpc>
                <a:spcPct val="110000"/>
              </a:lnSpc>
            </a:pPr>
            <a:r>
              <a:rPr lang="en-US" dirty="0" smtClean="0"/>
              <a:t>The Visual Studio Designer</a:t>
            </a:r>
          </a:p>
          <a:p>
            <a:pPr lvl="1">
              <a:lnSpc>
                <a:spcPct val="110000"/>
              </a:lnSpc>
            </a:pPr>
            <a:r>
              <a:rPr lang="en-US" noProof="1" smtClean="0">
                <a:solidFill>
                  <a:schemeClr val="accent5">
                    <a:lumMod val="20000"/>
                    <a:lumOff val="80000"/>
                  </a:schemeClr>
                </a:solidFill>
                <a:latin typeface="Consolas" pitchFamily="49" charset="0"/>
              </a:rPr>
              <a:t>ObjectContext</a:t>
            </a:r>
            <a:r>
              <a:rPr lang="en-US" dirty="0" smtClean="0">
                <a:solidFill>
                  <a:schemeClr val="accent5">
                    <a:lumMod val="20000"/>
                    <a:lumOff val="80000"/>
                  </a:schemeClr>
                </a:solidFill>
                <a:latin typeface="+mj-lt"/>
              </a:rPr>
              <a:t> </a:t>
            </a:r>
            <a:r>
              <a:rPr lang="en-US" dirty="0" smtClean="0"/>
              <a:t>Class and CRUD Operations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27650" name="Picture 2" descr="http://www.bebpublishing.com/img/BOOK_ICON3.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rot="21315823">
            <a:off x="6374039" y="2007074"/>
            <a:ext cx="2229390" cy="1255830"/>
          </a:xfrm>
          <a:prstGeom prst="roundRect">
            <a:avLst>
              <a:gd name="adj" fmla="val 5308"/>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p:spPr>
      </p:pic>
    </p:spTree>
    <p:extLst>
      <p:ext uri="{BB962C8B-B14F-4D97-AF65-F5344CB8AC3E}">
        <p14:creationId xmlns:p14="http://schemas.microsoft.com/office/powerpoint/2010/main" val="451865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Components</a:t>
            </a:r>
            <a:endParaRPr lang="en-US" dirty="0"/>
          </a:p>
        </p:txBody>
      </p:sp>
      <p:sp>
        <p:nvSpPr>
          <p:cNvPr id="3" name="Content Placeholder 2"/>
          <p:cNvSpPr>
            <a:spLocks noGrp="1"/>
          </p:cNvSpPr>
          <p:nvPr>
            <p:ph idx="1"/>
          </p:nvPr>
        </p:nvSpPr>
        <p:spPr/>
        <p:txBody>
          <a:bodyPr/>
          <a:lstStyle/>
          <a:p>
            <a:pPr>
              <a:lnSpc>
                <a:spcPct val="100000"/>
              </a:lnSpc>
            </a:pPr>
            <a:r>
              <a:rPr lang="en-US" dirty="0">
                <a:solidFill>
                  <a:schemeClr val="tx1">
                    <a:lumMod val="40000"/>
                    <a:lumOff val="60000"/>
                  </a:schemeClr>
                </a:solidFill>
                <a:latin typeface="+mj-lt"/>
              </a:rPr>
              <a:t>The </a:t>
            </a:r>
            <a:r>
              <a:rPr lang="en-US" noProof="1">
                <a:solidFill>
                  <a:schemeClr val="accent5">
                    <a:lumMod val="20000"/>
                    <a:lumOff val="80000"/>
                  </a:schemeClr>
                </a:solidFill>
                <a:latin typeface="Consolas" pitchFamily="49" charset="0"/>
                <a:cs typeface="Consolas" pitchFamily="49" charset="0"/>
              </a:rPr>
              <a:t>ObjectContext</a:t>
            </a:r>
            <a:r>
              <a:rPr lang="en-US" noProof="1">
                <a:solidFill>
                  <a:schemeClr val="tx1">
                    <a:lumMod val="40000"/>
                    <a:lumOff val="60000"/>
                  </a:schemeClr>
                </a:solidFill>
                <a:latin typeface="+mj-lt"/>
              </a:rPr>
              <a:t> </a:t>
            </a:r>
            <a:r>
              <a:rPr lang="en-US" dirty="0">
                <a:solidFill>
                  <a:schemeClr val="tx1">
                    <a:lumMod val="40000"/>
                    <a:lumOff val="60000"/>
                  </a:schemeClr>
                </a:solidFill>
                <a:latin typeface="+mj-lt"/>
              </a:rPr>
              <a:t>class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ObjectContext</a:t>
            </a:r>
            <a:r>
              <a:rPr lang="en-US" noProof="1" smtClean="0">
                <a:solidFill>
                  <a:schemeClr val="accent5">
                    <a:lumMod val="20000"/>
                    <a:lumOff val="80000"/>
                  </a:schemeClr>
                </a:solidFill>
                <a:latin typeface="+mj-lt"/>
                <a:cs typeface="Consolas" pitchFamily="49" charset="0"/>
              </a:rPr>
              <a:t> </a:t>
            </a:r>
            <a:r>
              <a:rPr lang="en-US" dirty="0" smtClean="0">
                <a:latin typeface="+mj-lt"/>
              </a:rPr>
              <a:t>holds</a:t>
            </a:r>
            <a:r>
              <a:rPr lang="en-US" dirty="0" smtClean="0"/>
              <a:t> the database connection and the entity classes</a:t>
            </a:r>
          </a:p>
          <a:p>
            <a:pPr lvl="1">
              <a:lnSpc>
                <a:spcPct val="100000"/>
              </a:lnSpc>
            </a:pPr>
            <a:r>
              <a:rPr lang="en-US" dirty="0" smtClean="0"/>
              <a:t>Provides LINQ-based data access</a:t>
            </a:r>
          </a:p>
          <a:p>
            <a:pPr lvl="1">
              <a:lnSpc>
                <a:spcPct val="100000"/>
              </a:lnSpc>
            </a:pPr>
            <a:r>
              <a:rPr lang="en-US" dirty="0" smtClean="0"/>
              <a:t>Implements identity tracking, change tracking, and API for CRUD operations</a:t>
            </a:r>
          </a:p>
          <a:p>
            <a:pPr>
              <a:lnSpc>
                <a:spcPct val="100000"/>
              </a:lnSpc>
            </a:pPr>
            <a:r>
              <a:rPr lang="en-US" dirty="0" smtClean="0">
                <a:solidFill>
                  <a:schemeClr val="accent5">
                    <a:lumMod val="20000"/>
                    <a:lumOff val="80000"/>
                  </a:schemeClr>
                </a:solidFill>
              </a:rPr>
              <a:t>Entity classes</a:t>
            </a:r>
          </a:p>
          <a:p>
            <a:pPr lvl="1">
              <a:lnSpc>
                <a:spcPct val="100000"/>
              </a:lnSpc>
            </a:pPr>
            <a:r>
              <a:rPr lang="en-US" dirty="0" smtClean="0"/>
              <a:t>Each database table is typically mapped to a single entity class (C# class)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189303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 Components (2)</a:t>
            </a:r>
            <a:endParaRPr lang="en-US" dirty="0"/>
          </a:p>
        </p:txBody>
      </p:sp>
      <p:sp>
        <p:nvSpPr>
          <p:cNvPr id="3" name="Content Placeholder 2"/>
          <p:cNvSpPr>
            <a:spLocks noGrp="1"/>
          </p:cNvSpPr>
          <p:nvPr>
            <p:ph idx="1"/>
          </p:nvPr>
        </p:nvSpPr>
        <p:spPr/>
        <p:txBody>
          <a:bodyPr/>
          <a:lstStyle/>
          <a:p>
            <a:pPr>
              <a:lnSpc>
                <a:spcPct val="100000"/>
              </a:lnSpc>
            </a:pPr>
            <a:r>
              <a:rPr lang="bg-BG" dirty="0" smtClean="0">
                <a:solidFill>
                  <a:schemeClr val="accent5">
                    <a:lumMod val="20000"/>
                    <a:lumOff val="80000"/>
                  </a:schemeClr>
                </a:solidFill>
              </a:rPr>
              <a:t>Associations</a:t>
            </a:r>
            <a:endParaRPr lang="en-US" dirty="0" smtClean="0">
              <a:solidFill>
                <a:schemeClr val="accent5">
                  <a:lumMod val="20000"/>
                  <a:lumOff val="80000"/>
                </a:schemeClr>
              </a:solidFill>
            </a:endParaRPr>
          </a:p>
          <a:p>
            <a:pPr lvl="1">
              <a:lnSpc>
                <a:spcPct val="100000"/>
              </a:lnSpc>
            </a:pPr>
            <a:r>
              <a:rPr lang="en-US" dirty="0" smtClean="0"/>
              <a:t>An association is a primary key / foreign key based relationship between two entity classes</a:t>
            </a:r>
          </a:p>
          <a:p>
            <a:pPr lvl="1">
              <a:lnSpc>
                <a:spcPct val="100000"/>
              </a:lnSpc>
            </a:pPr>
            <a:r>
              <a:rPr lang="en-US" dirty="0" smtClean="0"/>
              <a:t>Allows navigation from one entity to another, e.g. </a:t>
            </a:r>
            <a:r>
              <a:rPr lang="en-US" noProof="1" smtClean="0">
                <a:solidFill>
                  <a:schemeClr val="accent5">
                    <a:lumMod val="20000"/>
                    <a:lumOff val="80000"/>
                  </a:schemeClr>
                </a:solidFill>
                <a:latin typeface="Consolas" pitchFamily="49" charset="0"/>
                <a:cs typeface="Consolas" pitchFamily="49" charset="0"/>
              </a:rPr>
              <a:t>Student.Courses</a:t>
            </a:r>
          </a:p>
          <a:p>
            <a:pPr>
              <a:lnSpc>
                <a:spcPct val="100000"/>
              </a:lnSpc>
            </a:pPr>
            <a:r>
              <a:rPr lang="en-US" dirty="0" smtClean="0">
                <a:solidFill>
                  <a:schemeClr val="accent5">
                    <a:lumMod val="20000"/>
                    <a:lumOff val="80000"/>
                  </a:schemeClr>
                </a:solidFill>
              </a:rPr>
              <a:t>Concurrency control</a:t>
            </a:r>
          </a:p>
          <a:p>
            <a:pPr lvl="1">
              <a:lnSpc>
                <a:spcPct val="100000"/>
              </a:lnSpc>
            </a:pPr>
            <a:r>
              <a:rPr lang="en-US" dirty="0" smtClean="0">
                <a:solidFill>
                  <a:schemeClr val="accent5">
                    <a:lumMod val="20000"/>
                    <a:lumOff val="80000"/>
                  </a:schemeClr>
                </a:solidFill>
              </a:rPr>
              <a:t>Entity</a:t>
            </a:r>
            <a:r>
              <a:rPr lang="en-US" dirty="0" smtClean="0"/>
              <a:t> </a:t>
            </a:r>
            <a:r>
              <a:rPr lang="en-US" dirty="0" smtClean="0">
                <a:solidFill>
                  <a:schemeClr val="accent5">
                    <a:lumMod val="20000"/>
                    <a:lumOff val="80000"/>
                  </a:schemeClr>
                </a:solidFill>
              </a:rPr>
              <a:t>Framework</a:t>
            </a:r>
            <a:r>
              <a:rPr lang="en-US" dirty="0" smtClean="0"/>
              <a:t> uses optimistic concurrency control (no locking by default)</a:t>
            </a:r>
          </a:p>
          <a:p>
            <a:pPr lvl="1">
              <a:lnSpc>
                <a:spcPct val="100000"/>
              </a:lnSpc>
            </a:pPr>
            <a:r>
              <a:rPr lang="en-US" dirty="0" smtClean="0"/>
              <a:t>Provides automatic concurrency conflict detection and means for conflicts resolution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900840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Entity Files (.</a:t>
            </a:r>
            <a:r>
              <a:rPr lang="en-US" noProof="1" smtClean="0"/>
              <a:t>edmx</a:t>
            </a:r>
            <a:r>
              <a:rPr lang="en-US" dirty="0" smtClean="0"/>
              <a:t>)</a:t>
            </a:r>
            <a:endParaRPr lang="bg-BG" dirty="0"/>
          </a:p>
        </p:txBody>
      </p:sp>
      <p:sp>
        <p:nvSpPr>
          <p:cNvPr id="3" name="Content Placeholder 2"/>
          <p:cNvSpPr>
            <a:spLocks noGrp="1"/>
          </p:cNvSpPr>
          <p:nvPr>
            <p:ph idx="1"/>
          </p:nvPr>
        </p:nvSpPr>
        <p:spPr>
          <a:xfrm>
            <a:off x="228600" y="1066800"/>
            <a:ext cx="8686800" cy="5598608"/>
          </a:xfrm>
        </p:spPr>
        <p:txBody>
          <a:bodyPr/>
          <a:lstStyle/>
          <a:p>
            <a:pPr>
              <a:lnSpc>
                <a:spcPct val="100000"/>
              </a:lnSpc>
            </a:pPr>
            <a:r>
              <a:rPr lang="en-US" dirty="0" smtClean="0"/>
              <a:t>Visual Studio has built-in Entity Framework data designer and code generator</a:t>
            </a:r>
          </a:p>
          <a:p>
            <a:pPr lvl="1">
              <a:lnSpc>
                <a:spcPct val="100000"/>
              </a:lnSpc>
            </a:pPr>
            <a:r>
              <a:rPr lang="en-US" dirty="0" smtClean="0"/>
              <a:t>Mappings are stored in </a:t>
            </a:r>
            <a:r>
              <a:rPr lang="en-US" noProof="1" smtClean="0">
                <a:solidFill>
                  <a:schemeClr val="accent5">
                    <a:lumMod val="20000"/>
                    <a:lumOff val="80000"/>
                  </a:schemeClr>
                </a:solidFill>
                <a:latin typeface="Consolas" pitchFamily="49" charset="0"/>
                <a:cs typeface="Consolas" pitchFamily="49" charset="0"/>
              </a:rPr>
              <a:t>.edmx</a:t>
            </a:r>
            <a:r>
              <a:rPr lang="en-US" noProof="1" smtClean="0">
                <a:solidFill>
                  <a:schemeClr val="accent5">
                    <a:lumMod val="20000"/>
                    <a:lumOff val="80000"/>
                  </a:schemeClr>
                </a:solidFill>
                <a:cs typeface="Consolas" pitchFamily="49" charset="0"/>
              </a:rPr>
              <a:t> </a:t>
            </a:r>
            <a:r>
              <a:rPr lang="en-US" dirty="0" smtClean="0"/>
              <a:t>files (</a:t>
            </a:r>
            <a:r>
              <a:rPr lang="en-US" dirty="0" smtClean="0">
                <a:solidFill>
                  <a:schemeClr val="accent5">
                    <a:lumMod val="20000"/>
                    <a:lumOff val="80000"/>
                  </a:schemeClr>
                </a:solidFill>
              </a:rPr>
              <a:t>E</a:t>
            </a:r>
            <a:r>
              <a:rPr lang="en-US" dirty="0" smtClean="0">
                <a:solidFill>
                  <a:srgbClr val="EBFFD2"/>
                </a:solidFill>
              </a:rPr>
              <a:t>ntity</a:t>
            </a:r>
            <a:r>
              <a:rPr lang="en-US" dirty="0" smtClean="0">
                <a:solidFill>
                  <a:schemeClr val="accent5">
                    <a:lumMod val="20000"/>
                    <a:lumOff val="80000"/>
                  </a:schemeClr>
                </a:solidFill>
              </a:rPr>
              <a:t> D</a:t>
            </a:r>
            <a:r>
              <a:rPr lang="en-US" dirty="0" smtClean="0">
                <a:solidFill>
                  <a:srgbClr val="EBFFD2"/>
                </a:solidFill>
              </a:rPr>
              <a:t>ata</a:t>
            </a:r>
            <a:r>
              <a:rPr lang="en-US" dirty="0" smtClean="0">
                <a:solidFill>
                  <a:schemeClr val="accent5">
                    <a:lumMod val="20000"/>
                    <a:lumOff val="80000"/>
                  </a:schemeClr>
                </a:solidFill>
              </a:rPr>
              <a:t> M</a:t>
            </a:r>
            <a:r>
              <a:rPr lang="en-US" dirty="0" smtClean="0">
                <a:solidFill>
                  <a:srgbClr val="EBFFD2"/>
                </a:solidFill>
              </a:rPr>
              <a:t>odel</a:t>
            </a:r>
            <a:r>
              <a:rPr lang="en-US" dirty="0" smtClean="0">
                <a:solidFill>
                  <a:schemeClr val="accent5">
                    <a:lumMod val="20000"/>
                    <a:lumOff val="80000"/>
                  </a:schemeClr>
                </a:solidFill>
              </a:rPr>
              <a:t> X</a:t>
            </a:r>
            <a:r>
              <a:rPr lang="en-US" dirty="0" smtClean="0">
                <a:solidFill>
                  <a:srgbClr val="EBFFD2"/>
                </a:solidFill>
              </a:rPr>
              <a:t>ML</a:t>
            </a:r>
            <a:r>
              <a:rPr lang="en-US" dirty="0" smtClean="0"/>
              <a:t>)</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&lt;database&gt;.edmx</a:t>
            </a:r>
            <a:r>
              <a:rPr lang="en-US" noProof="1" smtClean="0">
                <a:solidFill>
                  <a:schemeClr val="accent5">
                    <a:lumMod val="20000"/>
                    <a:lumOff val="80000"/>
                  </a:schemeClr>
                </a:solidFill>
                <a:latin typeface="+mj-lt"/>
                <a:cs typeface="Consolas" pitchFamily="49" charset="0"/>
              </a:rPr>
              <a:t> </a:t>
            </a:r>
            <a:r>
              <a:rPr lang="en-US" dirty="0" smtClean="0"/>
              <a:t>is an XML file</a:t>
            </a:r>
          </a:p>
          <a:p>
            <a:pPr lvl="2">
              <a:lnSpc>
                <a:spcPct val="100000"/>
              </a:lnSpc>
            </a:pPr>
            <a:r>
              <a:rPr lang="en-US" dirty="0" smtClean="0"/>
              <a:t>Holds metadata representing the database </a:t>
            </a:r>
            <a:r>
              <a:rPr lang="en-US" dirty="0"/>
              <a:t>schema (CSDL, MSL and </a:t>
            </a:r>
            <a:r>
              <a:rPr lang="en-US" dirty="0" smtClean="0"/>
              <a:t>SSDL models)</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&lt;database&gt;.Designer.cs</a:t>
            </a:r>
            <a:r>
              <a:rPr lang="en-US" dirty="0" smtClean="0"/>
              <a:t> file contains the C# entity classes and the </a:t>
            </a:r>
            <a:r>
              <a:rPr lang="en-US" dirty="0" smtClean="0">
                <a:solidFill>
                  <a:schemeClr val="accent5">
                    <a:lumMod val="20000"/>
                    <a:lumOff val="80000"/>
                  </a:schemeClr>
                </a:solidFill>
              </a:rPr>
              <a:t>ObjectContext </a:t>
            </a:r>
            <a:r>
              <a:rPr lang="en-US" dirty="0" smtClean="0"/>
              <a:t>class</a:t>
            </a:r>
          </a:p>
          <a:p>
            <a:pPr lvl="2">
              <a:lnSpc>
                <a:spcPct val="100000"/>
              </a:lnSpc>
            </a:pPr>
            <a:r>
              <a:rPr lang="en-US" dirty="0" smtClean="0"/>
              <a:t>One entity class for each mapped database table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154297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to Entity Files – Example</a:t>
            </a:r>
            <a:endParaRPr lang="en-US" dirty="0"/>
          </a:p>
        </p:txBody>
      </p:sp>
      <p:sp>
        <p:nvSpPr>
          <p:cNvPr id="3" name="Content Placeholder 2"/>
          <p:cNvSpPr>
            <a:spLocks noGrp="1"/>
          </p:cNvSpPr>
          <p:nvPr>
            <p:ph idx="1"/>
          </p:nvPr>
        </p:nvSpPr>
        <p:spPr>
          <a:xfrm>
            <a:off x="228600" y="990600"/>
            <a:ext cx="8686800" cy="1066800"/>
          </a:xfrm>
        </p:spPr>
        <p:txBody>
          <a:bodyPr/>
          <a:lstStyle/>
          <a:p>
            <a:pPr>
              <a:lnSpc>
                <a:spcPct val="100000"/>
              </a:lnSpc>
            </a:pPr>
            <a:r>
              <a:rPr lang="en-US" dirty="0" smtClean="0">
                <a:solidFill>
                  <a:schemeClr val="accent5">
                    <a:lumMod val="20000"/>
                    <a:lumOff val="80000"/>
                  </a:schemeClr>
                </a:solidFill>
              </a:rPr>
              <a:t>EDMX</a:t>
            </a:r>
            <a:r>
              <a:rPr lang="en-US" dirty="0" smtClean="0"/>
              <a:t> mapping for the </a:t>
            </a:r>
            <a:r>
              <a:rPr lang="en-US" noProof="1" smtClean="0">
                <a:solidFill>
                  <a:schemeClr val="accent5">
                    <a:lumMod val="20000"/>
                    <a:lumOff val="80000"/>
                  </a:schemeClr>
                </a:solidFill>
                <a:latin typeface="Consolas" pitchFamily="49" charset="0"/>
                <a:cs typeface="Consolas" pitchFamily="49" charset="0"/>
              </a:rPr>
              <a:t>Categories</a:t>
            </a:r>
            <a:r>
              <a:rPr lang="en-US" dirty="0" smtClean="0"/>
              <a:t> table from </a:t>
            </a:r>
            <a:r>
              <a:rPr lang="en-US" noProof="1" smtClean="0">
                <a:solidFill>
                  <a:schemeClr val="accent5">
                    <a:lumMod val="20000"/>
                    <a:lumOff val="80000"/>
                  </a:schemeClr>
                </a:solidFill>
                <a:latin typeface="Consolas" pitchFamily="49" charset="0"/>
                <a:cs typeface="Consolas" pitchFamily="49" charset="0"/>
              </a:rPr>
              <a:t>Northwind</a:t>
            </a:r>
            <a:r>
              <a:rPr lang="en-US" dirty="0" smtClean="0"/>
              <a:t> database in SQL Server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pic>
        <p:nvPicPr>
          <p:cNvPr id="8" name="Picture 7" descr="Category.jp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7175500" y="2438400"/>
            <a:ext cx="1524000" cy="2190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HeroicExtremeRightFacing" fov="4500000">
              <a:rot lat="798059" lon="1875834" rev="71108"/>
            </a:camera>
            <a:lightRig rig="threePt" dir="t"/>
          </a:scene3d>
        </p:spPr>
      </p:pic>
      <p:sp>
        <p:nvSpPr>
          <p:cNvPr id="11" name="Text Placeholder 5"/>
          <p:cNvSpPr txBox="1">
            <a:spLocks/>
          </p:cNvSpPr>
          <p:nvPr/>
        </p:nvSpPr>
        <p:spPr>
          <a:xfrm>
            <a:off x="304800" y="2296448"/>
            <a:ext cx="7200900" cy="393954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&lt;EntityType Name="Categories"&gt;</a:t>
            </a:r>
          </a:p>
          <a:p>
            <a:pPr lvl="0" eaLnBrk="0" hangingPunct="0">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Key&gt;</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PropertyRef Name="CategoryID" /&gt;</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Key&gt;</a:t>
            </a:r>
          </a:p>
          <a:p>
            <a:pPr lvl="0" eaLnBrk="0" hangingPunct="0">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Name="CategoryID</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Nullable="false"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Type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StoreGeneratedPattern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="Identity" /&gt;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Name="CategoryName" Type="nvarchar"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Nullable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="false" MaxLength="15" /&gt;</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Name="Description" Type="ntext"</a:t>
            </a:r>
            <a:r>
              <a:rPr lang="en-US" sz="2000" b="1" noProof="1">
                <a:solidFill>
                  <a:srgbClr val="8CF4F2"/>
                </a:solidFill>
                <a:effectLst>
                  <a:outerShdw blurRad="38100" dist="38100" dir="2700000" algn="tl">
                    <a:srgbClr val="000000">
                      <a:alpha val="43137"/>
                    </a:srgbClr>
                  </a:outerShdw>
                </a:effectLst>
                <a:latin typeface="+mn-lt"/>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lvl="0" eaLnBrk="0" hangingPunct="0">
              <a:spcBef>
                <a:spcPts val="0"/>
              </a:spcBef>
              <a:spcAft>
                <a:spcPts val="1200"/>
              </a:spcAft>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Property Name="Picture" Type="image" /&gt;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EntityType&gt;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ounded Rectangular Callout 9"/>
          <p:cNvSpPr>
            <a:spLocks noChangeArrowheads="1"/>
          </p:cNvSpPr>
          <p:nvPr/>
        </p:nvSpPr>
        <p:spPr bwMode="auto">
          <a:xfrm>
            <a:off x="6756400" y="5105400"/>
            <a:ext cx="1905000" cy="953453"/>
          </a:xfrm>
          <a:prstGeom prst="wedgeRoundRectCallout">
            <a:avLst>
              <a:gd name="adj1" fmla="val 21236"/>
              <a:gd name="adj2" fmla="val -11703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defRPr/>
            </a:pPr>
            <a:r>
              <a:rPr lang="en-US" sz="2600" b="1" dirty="0" smtClean="0">
                <a:solidFill>
                  <a:srgbClr val="F7FFE7"/>
                </a:solidFill>
                <a:effectLst>
                  <a:outerShdw blurRad="38100" dist="38100" dir="2700000" algn="tl">
                    <a:srgbClr val="000000">
                      <a:alpha val="43137"/>
                    </a:srgbClr>
                  </a:outerShdw>
                </a:effectLst>
                <a:cs typeface="Consolas" pitchFamily="49" charset="0"/>
              </a:rPr>
              <a:t>Entity class </a:t>
            </a:r>
            <a:r>
              <a:rPr lang="en-US" sz="2600" b="1" dirty="0" smtClean="0">
                <a:solidFill>
                  <a:srgbClr val="F7FFE7"/>
                </a:solidFill>
                <a:effectLst>
                  <a:outerShdw blurRad="38100" dist="38100" dir="2700000" algn="tl">
                    <a:srgbClr val="000000">
                      <a:alpha val="43137"/>
                    </a:srgbClr>
                  </a:outerShdw>
                </a:effectLst>
                <a:latin typeface="Consolas" pitchFamily="49" charset="0"/>
                <a:cs typeface="Consolas" pitchFamily="49" charset="0"/>
              </a:rPr>
              <a:t>Category</a:t>
            </a:r>
            <a:endParaRPr lang="en-US" sz="2600" b="1" dirty="0">
              <a:solidFill>
                <a:srgbClr val="F7FFE7"/>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660412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a:t>
            </a:r>
            <a:r>
              <a:rPr lang="en-US" noProof="1" smtClean="0">
                <a:latin typeface="Consolas" pitchFamily="49" charset="0"/>
                <a:cs typeface="Consolas" pitchFamily="49" charset="0"/>
              </a:rPr>
              <a:t>ObjectContext</a:t>
            </a:r>
            <a:r>
              <a:rPr lang="en-US" noProof="1" smtClean="0">
                <a:cs typeface="Consolas" pitchFamily="49" charset="0"/>
              </a:rPr>
              <a:t> </a:t>
            </a:r>
            <a:r>
              <a:rPr lang="en-US" dirty="0" smtClean="0"/>
              <a:t>Class</a:t>
            </a:r>
            <a:endParaRPr lang="bg-BG" dirty="0"/>
          </a:p>
        </p:txBody>
      </p:sp>
      <p:sp>
        <p:nvSpPr>
          <p:cNvPr id="7" name="Content Placeholder 6"/>
          <p:cNvSpPr>
            <a:spLocks noGrp="1"/>
          </p:cNvSpPr>
          <p:nvPr>
            <p:ph idx="1"/>
          </p:nvPr>
        </p:nvSpPr>
        <p:spPr>
          <a:xfrm>
            <a:off x="228600" y="965200"/>
            <a:ext cx="8686800" cy="5638800"/>
          </a:xfrm>
        </p:spPr>
        <p:txBody>
          <a:bodyPr/>
          <a:lstStyle/>
          <a:p>
            <a:pPr>
              <a:lnSpc>
                <a:spcPct val="100000"/>
              </a:lnSpc>
            </a:pPr>
            <a:r>
              <a:rPr lang="en-US" dirty="0" smtClean="0"/>
              <a:t>The </a:t>
            </a:r>
            <a:r>
              <a:rPr lang="en-US" noProof="1" smtClean="0">
                <a:solidFill>
                  <a:schemeClr val="accent5">
                    <a:lumMod val="20000"/>
                    <a:lumOff val="80000"/>
                  </a:schemeClr>
                </a:solidFill>
                <a:latin typeface="Consolas" pitchFamily="49" charset="0"/>
              </a:rPr>
              <a:t>ObjectContext</a:t>
            </a:r>
            <a:r>
              <a:rPr lang="en-US" dirty="0" smtClean="0"/>
              <a:t> class is generated by the Visual Studio designer</a:t>
            </a:r>
          </a:p>
          <a:p>
            <a:pPr>
              <a:lnSpc>
                <a:spcPct val="100000"/>
              </a:lnSpc>
            </a:pPr>
            <a:r>
              <a:rPr lang="en-US" dirty="0">
                <a:solidFill>
                  <a:schemeClr val="accent5">
                    <a:lumMod val="20000"/>
                    <a:lumOff val="80000"/>
                  </a:schemeClr>
                </a:solidFill>
                <a:latin typeface="Consolas" pitchFamily="49" charset="0"/>
              </a:rPr>
              <a:t>Object</a:t>
            </a:r>
            <a:r>
              <a:rPr lang="en-US" noProof="1" smtClean="0">
                <a:solidFill>
                  <a:schemeClr val="accent5">
                    <a:lumMod val="20000"/>
                    <a:lumOff val="80000"/>
                  </a:schemeClr>
                </a:solidFill>
                <a:latin typeface="Consolas" pitchFamily="49" charset="0"/>
              </a:rPr>
              <a:t>Context</a:t>
            </a:r>
            <a:r>
              <a:rPr lang="en-US" dirty="0" smtClean="0"/>
              <a:t> provides:</a:t>
            </a:r>
          </a:p>
          <a:p>
            <a:pPr lvl="1">
              <a:lnSpc>
                <a:spcPct val="100000"/>
              </a:lnSpc>
            </a:pPr>
            <a:r>
              <a:rPr lang="en-US" dirty="0" smtClean="0"/>
              <a:t>Methods for accessing entities (object sets) and creating new entities (</a:t>
            </a:r>
            <a:r>
              <a:rPr lang="en-US" noProof="1" smtClean="0">
                <a:solidFill>
                  <a:schemeClr val="accent5">
                    <a:lumMod val="20000"/>
                    <a:lumOff val="80000"/>
                  </a:schemeClr>
                </a:solidFill>
                <a:latin typeface="Consolas" pitchFamily="49" charset="0"/>
                <a:cs typeface="Consolas" pitchFamily="49" charset="0"/>
              </a:rPr>
              <a:t>AddTo</a:t>
            </a:r>
            <a:r>
              <a:rPr lang="en-US" dirty="0" smtClean="0">
                <a:solidFill>
                  <a:schemeClr val="accent5">
                    <a:lumMod val="20000"/>
                    <a:lumOff val="80000"/>
                  </a:schemeClr>
                </a:solidFill>
                <a:latin typeface="Consolas" pitchFamily="49" charset="0"/>
                <a:cs typeface="Consolas" pitchFamily="49" charset="0"/>
              </a:rPr>
              <a:t>…</a:t>
            </a:r>
            <a:r>
              <a:rPr lang="en-US" dirty="0" smtClean="0"/>
              <a:t> methods)</a:t>
            </a:r>
          </a:p>
          <a:p>
            <a:pPr lvl="1">
              <a:lnSpc>
                <a:spcPct val="100000"/>
              </a:lnSpc>
            </a:pPr>
            <a:r>
              <a:rPr lang="en-US" dirty="0" smtClean="0"/>
              <a:t>Ability to manipulate </a:t>
            </a:r>
            <a:r>
              <a:rPr lang="en-US" dirty="0"/>
              <a:t>d</a:t>
            </a:r>
            <a:r>
              <a:rPr lang="en-US" dirty="0" smtClean="0"/>
              <a:t>atabase data though entity classes (read, modify, delete, insert)</a:t>
            </a:r>
          </a:p>
          <a:p>
            <a:pPr lvl="1">
              <a:lnSpc>
                <a:spcPct val="100000"/>
              </a:lnSpc>
            </a:pPr>
            <a:r>
              <a:rPr lang="en-US" dirty="0" smtClean="0"/>
              <a:t>Easily navigate through the table relationships</a:t>
            </a:r>
          </a:p>
          <a:p>
            <a:pPr lvl="1">
              <a:lnSpc>
                <a:spcPct val="100000"/>
              </a:lnSpc>
            </a:pPr>
            <a:r>
              <a:rPr lang="en-US" dirty="0" smtClean="0"/>
              <a:t>Executing LINQ queries as native SQL queries</a:t>
            </a:r>
          </a:p>
          <a:p>
            <a:pPr lvl="1">
              <a:lnSpc>
                <a:spcPct val="100000"/>
              </a:lnSpc>
            </a:pPr>
            <a:r>
              <a:rPr lang="en-US" dirty="0" smtClean="0"/>
              <a:t>Create the DB schema in the database server</a:t>
            </a:r>
            <a:endParaRPr lang="bg-BG" dirty="0" smtClean="0"/>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2983066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ObjectContext Class</a:t>
            </a:r>
            <a:endParaRPr lang="bg-BG"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First create instance of the </a:t>
            </a:r>
            <a:r>
              <a:rPr lang="en-US" noProof="1" smtClean="0">
                <a:solidFill>
                  <a:schemeClr val="accent5">
                    <a:lumMod val="20000"/>
                    <a:lumOff val="80000"/>
                  </a:schemeClr>
                </a:solidFill>
                <a:latin typeface="Consolas" pitchFamily="49" charset="0"/>
              </a:rPr>
              <a:t>ObjectContext</a:t>
            </a:r>
            <a:r>
              <a:rPr lang="en-US" dirty="0" smtClean="0"/>
              <a:t>:</a:t>
            </a:r>
            <a:endParaRPr lang="en-US" dirty="0" smtClean="0">
              <a:solidFill>
                <a:schemeClr val="accent5">
                  <a:lumMod val="20000"/>
                  <a:lumOff val="80000"/>
                </a:schemeClr>
              </a:solidFill>
              <a:latin typeface="Consolas" pitchFamily="49" charset="0"/>
            </a:endParaRPr>
          </a:p>
          <a:p>
            <a:pPr lvl="1">
              <a:lnSpc>
                <a:spcPct val="100000"/>
              </a:lnSpc>
            </a:pPr>
            <a:endParaRPr lang="en-US" dirty="0" smtClean="0">
              <a:solidFill>
                <a:schemeClr val="accent5">
                  <a:lumMod val="20000"/>
                  <a:lumOff val="80000"/>
                </a:schemeClr>
              </a:solidFill>
              <a:latin typeface="Consolas" pitchFamily="49" charset="0"/>
            </a:endParaRPr>
          </a:p>
          <a:p>
            <a:pPr>
              <a:lnSpc>
                <a:spcPct val="100000"/>
              </a:lnSpc>
            </a:pPr>
            <a:r>
              <a:rPr lang="en-US" dirty="0" smtClean="0"/>
              <a:t>In the constructor you can pass a database connection string and mapping source</a:t>
            </a:r>
          </a:p>
          <a:p>
            <a:pPr>
              <a:lnSpc>
                <a:spcPct val="100000"/>
              </a:lnSpc>
            </a:pPr>
            <a:r>
              <a:rPr lang="en-US" dirty="0" smtClean="0">
                <a:solidFill>
                  <a:schemeClr val="accent5">
                    <a:lumMod val="20000"/>
                    <a:lumOff val="80000"/>
                  </a:schemeClr>
                </a:solidFill>
                <a:latin typeface="Consolas" pitchFamily="49" charset="0"/>
              </a:rPr>
              <a:t>ObjectContext</a:t>
            </a:r>
            <a:r>
              <a:rPr lang="en-US" dirty="0" smtClean="0"/>
              <a:t> properties</a:t>
            </a:r>
          </a:p>
          <a:p>
            <a:pPr lvl="1">
              <a:lnSpc>
                <a:spcPct val="100000"/>
              </a:lnSpc>
              <a:spcBef>
                <a:spcPts val="400"/>
              </a:spcBef>
            </a:pPr>
            <a:r>
              <a:rPr lang="en-US" noProof="1" smtClean="0">
                <a:solidFill>
                  <a:schemeClr val="accent5">
                    <a:lumMod val="20000"/>
                    <a:lumOff val="80000"/>
                  </a:schemeClr>
                </a:solidFill>
                <a:latin typeface="Consolas" pitchFamily="49" charset="0"/>
                <a:cs typeface="Consolas" pitchFamily="49" charset="0"/>
              </a:rPr>
              <a:t>Connection</a:t>
            </a:r>
            <a:r>
              <a:rPr lang="en-US" dirty="0" smtClean="0"/>
              <a:t> – the </a:t>
            </a:r>
            <a:r>
              <a:rPr lang="en-US" noProof="1" smtClean="0">
                <a:solidFill>
                  <a:schemeClr val="accent5">
                    <a:lumMod val="20000"/>
                    <a:lumOff val="80000"/>
                  </a:schemeClr>
                </a:solidFill>
                <a:latin typeface="Consolas" pitchFamily="49" charset="0"/>
                <a:cs typeface="Consolas" pitchFamily="49" charset="0"/>
              </a:rPr>
              <a:t>SqlConnection</a:t>
            </a:r>
            <a:r>
              <a:rPr lang="en-US" dirty="0" smtClean="0"/>
              <a:t> to be used</a:t>
            </a:r>
          </a:p>
          <a:p>
            <a:pPr lvl="1">
              <a:lnSpc>
                <a:spcPct val="100000"/>
              </a:lnSpc>
              <a:spcBef>
                <a:spcPts val="400"/>
              </a:spcBef>
            </a:pPr>
            <a:r>
              <a:rPr lang="en-US" noProof="1" smtClean="0">
                <a:solidFill>
                  <a:schemeClr val="accent5">
                    <a:lumMod val="20000"/>
                    <a:lumOff val="80000"/>
                  </a:schemeClr>
                </a:solidFill>
                <a:latin typeface="Consolas" pitchFamily="49" charset="0"/>
                <a:cs typeface="Consolas" pitchFamily="49" charset="0"/>
              </a:rPr>
              <a:t>CommandTimeout</a:t>
            </a:r>
            <a:r>
              <a:rPr lang="en-US" dirty="0" smtClean="0"/>
              <a:t> – timeout for database SQL commands execution</a:t>
            </a:r>
          </a:p>
          <a:p>
            <a:pPr lvl="1">
              <a:lnSpc>
                <a:spcPct val="100000"/>
              </a:lnSpc>
              <a:spcBef>
                <a:spcPts val="400"/>
              </a:spcBef>
            </a:pPr>
            <a:r>
              <a:rPr lang="en-US" dirty="0" smtClean="0"/>
              <a:t>All entity classes (tables) are listed as properties</a:t>
            </a:r>
          </a:p>
          <a:p>
            <a:pPr lvl="2">
              <a:lnSpc>
                <a:spcPct val="100000"/>
              </a:lnSpc>
              <a:spcBef>
                <a:spcPts val="400"/>
              </a:spcBef>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ObjectSet&lt;Order&gt;</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Orders</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get;</a:t>
            </a:r>
            <a:r>
              <a:rPr lang="en-US" noProof="1" smtClean="0">
                <a:solidFill>
                  <a:schemeClr val="accent5">
                    <a:lumMod val="20000"/>
                    <a:lumOff val="80000"/>
                  </a:schemeClr>
                </a:solidFill>
              </a:rPr>
              <a:t> </a:t>
            </a:r>
            <a:r>
              <a:rPr lang="en-US" noProof="1" smtClean="0">
                <a:solidFill>
                  <a:schemeClr val="accent5">
                    <a:lumMod val="20000"/>
                    <a:lumOff val="80000"/>
                  </a:schemeClr>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8" name="Text Placeholder 4"/>
          <p:cNvSpPr txBox="1">
            <a:spLocks/>
          </p:cNvSpPr>
          <p:nvPr/>
        </p:nvSpPr>
        <p:spPr>
          <a:xfrm>
            <a:off x="609600" y="1600200"/>
            <a:ext cx="7924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northwind = new NorthwindEntities();</a:t>
            </a:r>
          </a:p>
        </p:txBody>
      </p:sp>
    </p:spTree>
    <p:extLst>
      <p:ext uri="{BB962C8B-B14F-4D97-AF65-F5344CB8AC3E}">
        <p14:creationId xmlns:p14="http://schemas.microsoft.com/office/powerpoint/2010/main" val="2823081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with LINQ Query</a:t>
            </a:r>
            <a:endParaRPr lang="bg-BG" dirty="0"/>
          </a:p>
        </p:txBody>
      </p:sp>
      <p:sp>
        <p:nvSpPr>
          <p:cNvPr id="5" name="Content Placeholder 4"/>
          <p:cNvSpPr>
            <a:spLocks noGrp="1"/>
          </p:cNvSpPr>
          <p:nvPr>
            <p:ph idx="1"/>
          </p:nvPr>
        </p:nvSpPr>
        <p:spPr>
          <a:xfrm>
            <a:off x="228600" y="1092200"/>
            <a:ext cx="8686800" cy="2971800"/>
          </a:xfrm>
        </p:spPr>
        <p:txBody>
          <a:bodyPr>
            <a:normAutofit fontScale="92500" lnSpcReduction="10000"/>
          </a:bodyPr>
          <a:lstStyle/>
          <a:p>
            <a:pPr>
              <a:lnSpc>
                <a:spcPct val="100000"/>
              </a:lnSpc>
            </a:pPr>
            <a:r>
              <a:rPr lang="en-US" dirty="0" smtClean="0"/>
              <a:t>Executing LINQ-to-Entities query over </a:t>
            </a:r>
            <a:r>
              <a:rPr lang="en-US" dirty="0" smtClean="0">
                <a:solidFill>
                  <a:schemeClr val="accent5">
                    <a:lumMod val="20000"/>
                    <a:lumOff val="80000"/>
                  </a:schemeClr>
                </a:solidFill>
              </a:rPr>
              <a:t>EF</a:t>
            </a:r>
            <a:r>
              <a:rPr lang="en-US" dirty="0" smtClean="0"/>
              <a:t> entity:</a:t>
            </a:r>
          </a:p>
          <a:p>
            <a:pPr>
              <a:lnSpc>
                <a:spcPct val="100000"/>
              </a:lnSpc>
            </a:pPr>
            <a:endParaRPr lang="en-US" dirty="0" smtClean="0"/>
          </a:p>
          <a:p>
            <a:pPr marL="0" indent="0">
              <a:lnSpc>
                <a:spcPct val="100000"/>
              </a:lnSpc>
              <a:spcBef>
                <a:spcPts val="3600"/>
              </a:spcBef>
              <a:buNone/>
            </a:pPr>
            <a:endParaRPr lang="en-US" dirty="0" smtClean="0"/>
          </a:p>
          <a:p>
            <a:pPr>
              <a:lnSpc>
                <a:spcPct val="100000"/>
              </a:lnSpc>
              <a:spcBef>
                <a:spcPts val="3000"/>
              </a:spcBef>
            </a:pPr>
            <a:r>
              <a:rPr lang="en-US" dirty="0" smtClean="0">
                <a:solidFill>
                  <a:schemeClr val="accent5">
                    <a:lumMod val="20000"/>
                    <a:lumOff val="80000"/>
                  </a:schemeClr>
                </a:solidFill>
              </a:rPr>
              <a:t>Customers</a:t>
            </a:r>
            <a:r>
              <a:rPr lang="en-US" dirty="0" smtClean="0"/>
              <a:t> property in the </a:t>
            </a:r>
            <a:r>
              <a:rPr lang="en-US" noProof="1" smtClean="0">
                <a:solidFill>
                  <a:schemeClr val="accent5">
                    <a:lumMod val="20000"/>
                    <a:lumOff val="80000"/>
                  </a:schemeClr>
                </a:solidFill>
                <a:latin typeface="Consolas" pitchFamily="49" charset="0"/>
                <a:cs typeface="Consolas" pitchFamily="49" charset="0"/>
              </a:rPr>
              <a:t>ObjectContext</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7" name="Text Placeholder 5"/>
          <p:cNvSpPr txBox="1">
            <a:spLocks/>
          </p:cNvSpPr>
          <p:nvPr/>
        </p:nvSpPr>
        <p:spPr>
          <a:xfrm>
            <a:off x="533400" y="4152900"/>
            <a:ext cx="80772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smtClean="0"/>
              <a:t>public partial class NorthwindEntities : ObjectContext</a:t>
            </a:r>
          </a:p>
          <a:p>
            <a:r>
              <a:rPr lang="en-US" noProof="1" smtClean="0"/>
              <a:t>{</a:t>
            </a:r>
          </a:p>
          <a:p>
            <a:r>
              <a:rPr lang="en-US" noProof="1" smtClean="0"/>
              <a:t>  public ObjectSet&lt;Customer&gt; Customers</a:t>
            </a:r>
          </a:p>
          <a:p>
            <a:r>
              <a:rPr lang="en-US" noProof="1" smtClean="0"/>
              <a:t>  {   </a:t>
            </a:r>
          </a:p>
          <a:p>
            <a:r>
              <a:rPr lang="en-US" noProof="1" smtClean="0"/>
              <a:t>    get { … }</a:t>
            </a:r>
          </a:p>
          <a:p>
            <a:r>
              <a:rPr lang="en-US" noProof="1" smtClean="0"/>
              <a:t>  }</a:t>
            </a:r>
          </a:p>
          <a:p>
            <a:r>
              <a:rPr lang="en-US" noProof="1" smtClean="0"/>
              <a:t>}</a:t>
            </a:r>
            <a:endParaRPr lang="en-US" noProof="1"/>
          </a:p>
        </p:txBody>
      </p:sp>
      <p:sp>
        <p:nvSpPr>
          <p:cNvPr id="11" name="Text Placeholder 5"/>
          <p:cNvSpPr txBox="1">
            <a:spLocks/>
          </p:cNvSpPr>
          <p:nvPr/>
        </p:nvSpPr>
        <p:spPr>
          <a:xfrm>
            <a:off x="533400" y="1714500"/>
            <a:ext cx="80772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context = new NorthwindEntities();</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customers = </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c in context.Customers</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where c.City == "London"</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c;</a:t>
            </a:r>
          </a:p>
        </p:txBody>
      </p:sp>
      <p:sp>
        <p:nvSpPr>
          <p:cNvPr id="10" name="AutoShape 7"/>
          <p:cNvSpPr>
            <a:spLocks noChangeArrowheads="1"/>
          </p:cNvSpPr>
          <p:nvPr/>
        </p:nvSpPr>
        <p:spPr bwMode="auto">
          <a:xfrm>
            <a:off x="4775200" y="2346984"/>
            <a:ext cx="4000500" cy="891516"/>
          </a:xfrm>
          <a:prstGeom prst="wedgeRoundRectCallout">
            <a:avLst>
              <a:gd name="adj1" fmla="val -61738"/>
              <a:gd name="adj2" fmla="val 6918"/>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200" b="1" noProof="1" smtClean="0">
                <a:solidFill>
                  <a:srgbClr val="F7FFE7"/>
                </a:solidFill>
                <a:effectLst>
                  <a:outerShdw blurRad="38100" dist="38100" dir="2700000" algn="tl">
                    <a:srgbClr val="000000">
                      <a:alpha val="43137"/>
                    </a:srgbClr>
                  </a:outerShdw>
                </a:effectLst>
                <a:latin typeface="+mn-lt"/>
                <a:cs typeface="Consolas" pitchFamily="49" charset="0"/>
              </a:rPr>
              <a:t>The query will be executes as SQL command in the database</a:t>
            </a:r>
          </a:p>
        </p:txBody>
      </p:sp>
    </p:spTree>
    <p:extLst>
      <p:ext uri="{BB962C8B-B14F-4D97-AF65-F5344CB8AC3E}">
        <p14:creationId xmlns:p14="http://schemas.microsoft.com/office/powerpoint/2010/main" val="23679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7086600" cy="914400"/>
          </a:xfrm>
        </p:spPr>
        <p:txBody>
          <a:bodyPr/>
          <a:lstStyle/>
          <a:p>
            <a:r>
              <a:rPr lang="en-US" sz="3900" dirty="0" smtClean="0"/>
              <a:t>Logging the Native SQL Queries</a:t>
            </a:r>
            <a:endParaRPr lang="bg-BG" sz="3900" dirty="0"/>
          </a:p>
        </p:txBody>
      </p:sp>
      <p:sp>
        <p:nvSpPr>
          <p:cNvPr id="3" name="Content Placeholder 2"/>
          <p:cNvSpPr>
            <a:spLocks noGrp="1"/>
          </p:cNvSpPr>
          <p:nvPr>
            <p:ph idx="1"/>
          </p:nvPr>
        </p:nvSpPr>
        <p:spPr>
          <a:xfrm>
            <a:off x="228600" y="1143000"/>
            <a:ext cx="8686800" cy="1600200"/>
          </a:xfrm>
        </p:spPr>
        <p:txBody>
          <a:bodyPr/>
          <a:lstStyle/>
          <a:p>
            <a:pPr>
              <a:lnSpc>
                <a:spcPct val="100000"/>
              </a:lnSpc>
            </a:pPr>
            <a:r>
              <a:rPr lang="en-US" dirty="0" smtClean="0"/>
              <a:t>To print the native database SQL commands executed on the server use the following: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8" name="Text Placeholder 4"/>
          <p:cNvSpPr txBox="1">
            <a:spLocks/>
          </p:cNvSpPr>
          <p:nvPr/>
        </p:nvSpPr>
        <p:spPr>
          <a:xfrm>
            <a:off x="406400" y="2416314"/>
            <a:ext cx="83820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smtClean="0"/>
              <a:t>var query = context.Countries;</a:t>
            </a:r>
          </a:p>
          <a:p>
            <a:r>
              <a:rPr lang="en-US" noProof="1" smtClean="0"/>
              <a:t>Console.WriteLine((query as ObjectQuery).ToTraceString());</a:t>
            </a:r>
            <a:endParaRPr lang="en-US" noProof="1"/>
          </a:p>
        </p:txBody>
      </p:sp>
      <p:sp>
        <p:nvSpPr>
          <p:cNvPr id="6" name="Content Placeholder 2"/>
          <p:cNvSpPr txBox="1">
            <a:spLocks/>
          </p:cNvSpPr>
          <p:nvPr/>
        </p:nvSpPr>
        <p:spPr>
          <a:xfrm>
            <a:off x="228600" y="3352800"/>
            <a:ext cx="8686800" cy="22098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will print the SQL native query executed at the database server to select the </a:t>
            </a:r>
            <a:r>
              <a:rPr lang="en-US" dirty="0" smtClean="0">
                <a:solidFill>
                  <a:schemeClr val="accent5">
                    <a:lumMod val="20000"/>
                    <a:lumOff val="80000"/>
                  </a:schemeClr>
                </a:solidFill>
              </a:rPr>
              <a:t>Countries</a:t>
            </a:r>
          </a:p>
          <a:p>
            <a:pPr lvl="1">
              <a:lnSpc>
                <a:spcPct val="100000"/>
              </a:lnSpc>
            </a:pPr>
            <a:r>
              <a:rPr lang="en-US" dirty="0" smtClean="0"/>
              <a:t>Can be printed to file using </a:t>
            </a:r>
            <a:r>
              <a:rPr lang="en-US" dirty="0" smtClean="0">
                <a:solidFill>
                  <a:schemeClr val="accent5">
                    <a:lumMod val="20000"/>
                    <a:lumOff val="80000"/>
                  </a:schemeClr>
                </a:solidFill>
                <a:latin typeface="Consolas" pitchFamily="49" charset="0"/>
                <a:cs typeface="Consolas" pitchFamily="49" charset="0"/>
              </a:rPr>
              <a:t>StreamWriter</a:t>
            </a:r>
            <a:r>
              <a:rPr lang="en-US" dirty="0" smtClean="0">
                <a:solidFill>
                  <a:schemeClr val="accent5">
                    <a:lumMod val="20000"/>
                    <a:lumOff val="80000"/>
                  </a:schemeClr>
                </a:solidFill>
              </a:rPr>
              <a:t> </a:t>
            </a:r>
            <a:r>
              <a:rPr lang="en-US" dirty="0" smtClean="0"/>
              <a:t>class instead of </a:t>
            </a:r>
            <a:r>
              <a:rPr lang="en-US" dirty="0" smtClean="0">
                <a:solidFill>
                  <a:schemeClr val="accent5">
                    <a:lumMod val="20000"/>
                    <a:lumOff val="80000"/>
                  </a:schemeClr>
                </a:solidFill>
                <a:latin typeface="Consolas" pitchFamily="49" charset="0"/>
                <a:cs typeface="Consolas" pitchFamily="49" charset="0"/>
              </a:rPr>
              <a:t>Console</a:t>
            </a:r>
            <a:r>
              <a:rPr lang="en-US" dirty="0" smtClean="0">
                <a:solidFill>
                  <a:schemeClr val="accent5">
                    <a:lumMod val="20000"/>
                    <a:lumOff val="80000"/>
                  </a:schemeClr>
                </a:solidFill>
              </a:rPr>
              <a:t> </a:t>
            </a:r>
            <a:r>
              <a:rPr lang="en-US" dirty="0" smtClean="0"/>
              <a:t>class</a:t>
            </a:r>
          </a:p>
        </p:txBody>
      </p:sp>
    </p:spTree>
    <p:extLst>
      <p:ext uri="{BB962C8B-B14F-4D97-AF65-F5344CB8AC3E}">
        <p14:creationId xmlns:p14="http://schemas.microsoft.com/office/powerpoint/2010/main" val="730529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Data</a:t>
            </a:r>
            <a:endParaRPr lang="bg-BG" dirty="0"/>
          </a:p>
        </p:txBody>
      </p:sp>
      <p:sp>
        <p:nvSpPr>
          <p:cNvPr id="6" name="Content Placeholder 5"/>
          <p:cNvSpPr>
            <a:spLocks noGrp="1"/>
          </p:cNvSpPr>
          <p:nvPr>
            <p:ph idx="1"/>
          </p:nvPr>
        </p:nvSpPr>
        <p:spPr>
          <a:xfrm>
            <a:off x="228600" y="914400"/>
            <a:ext cx="8686800" cy="1066800"/>
          </a:xfrm>
        </p:spPr>
        <p:txBody>
          <a:bodyPr/>
          <a:lstStyle/>
          <a:p>
            <a:pPr>
              <a:lnSpc>
                <a:spcPct val="100000"/>
              </a:lnSpc>
            </a:pPr>
            <a:r>
              <a:rPr lang="en-US" noProof="1" smtClean="0"/>
              <a:t>To </a:t>
            </a:r>
            <a:r>
              <a:rPr lang="en-US" noProof="1"/>
              <a:t>create a new </a:t>
            </a:r>
            <a:r>
              <a:rPr lang="en-US" noProof="1" smtClean="0"/>
              <a:t>database row use </a:t>
            </a:r>
            <a:r>
              <a:rPr lang="en-US" noProof="1"/>
              <a:t>the method </a:t>
            </a:r>
            <a:r>
              <a:rPr lang="en-US" noProof="1" smtClean="0">
                <a:solidFill>
                  <a:schemeClr val="accent5">
                    <a:lumMod val="20000"/>
                    <a:lumOff val="80000"/>
                  </a:schemeClr>
                </a:solidFill>
              </a:rPr>
              <a:t>AddObject(…)</a:t>
            </a:r>
            <a:r>
              <a:rPr lang="en-US" noProof="1" smtClean="0"/>
              <a:t> </a:t>
            </a:r>
            <a:r>
              <a:rPr lang="en-US" noProof="1"/>
              <a:t>of the </a:t>
            </a:r>
            <a:r>
              <a:rPr lang="en-US" dirty="0"/>
              <a:t>corresponding </a:t>
            </a:r>
            <a:r>
              <a:rPr lang="en-US" noProof="1" smtClean="0"/>
              <a:t>collection:</a:t>
            </a:r>
            <a:endParaRPr lang="en-US" noProof="1"/>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7" name="Text Placeholder 5"/>
          <p:cNvSpPr txBox="1">
            <a:spLocks/>
          </p:cNvSpPr>
          <p:nvPr/>
        </p:nvSpPr>
        <p:spPr>
          <a:xfrm>
            <a:off x="609600" y="2171700"/>
            <a:ext cx="79248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Create new order object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new Order()</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OrderDate = DateTime.Now, ShipName = "Titanic",</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ShippedDate = new DateTime(1912, 4, 15),</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ShipCity = "Bottom Of The Ocean"</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object for inserting</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context.Orders.AddObject(order);</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endParaRPr kumimoji="0" lang="en-US" sz="2000" b="1" i="0" u="none" strike="noStrike" kern="1200" cap="none" spc="0" normalizeH="0" baseline="0" noProof="1" smtClean="0">
              <a:ln>
                <a:noFill/>
              </a:ln>
              <a:solidFill>
                <a:srgbClr val="8CF4F2"/>
              </a:solidFill>
              <a:effectLst>
                <a:outerShdw blurRad="38100" dist="38100" dir="2700000" algn="tl">
                  <a:srgbClr val="000000">
                    <a:alpha val="43137"/>
                  </a:srgbClr>
                </a:outerShdw>
              </a:effectLst>
              <a:uLnTx/>
              <a:uFillTx/>
              <a:latin typeface="Consolas" pitchFamily="49" charset="0"/>
              <a:cs typeface="Consolas" pitchFamily="49" charset="0"/>
            </a:endParaRPr>
          </a:p>
        </p:txBody>
      </p:sp>
      <p:sp>
        <p:nvSpPr>
          <p:cNvPr id="8" name="AutoShape 7"/>
          <p:cNvSpPr>
            <a:spLocks noChangeArrowheads="1"/>
          </p:cNvSpPr>
          <p:nvPr/>
        </p:nvSpPr>
        <p:spPr bwMode="auto">
          <a:xfrm>
            <a:off x="5943600" y="4518684"/>
            <a:ext cx="2667000" cy="891516"/>
          </a:xfrm>
          <a:prstGeom prst="wedgeRoundRectCallout">
            <a:avLst>
              <a:gd name="adj1" fmla="val -128811"/>
              <a:gd name="adj2" fmla="val 18784"/>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INSERT</a:t>
            </a:r>
          </a:p>
        </p:txBody>
      </p:sp>
      <p:sp>
        <p:nvSpPr>
          <p:cNvPr id="9" name="Content Placeholder 5"/>
          <p:cNvSpPr txBox="1">
            <a:spLocks/>
          </p:cNvSpPr>
          <p:nvPr/>
        </p:nvSpPr>
        <p:spPr>
          <a:xfrm>
            <a:off x="228600" y="5524500"/>
            <a:ext cx="8686800" cy="11049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noProof="1" smtClean="0">
                <a:solidFill>
                  <a:schemeClr val="accent5">
                    <a:lumMod val="20000"/>
                    <a:lumOff val="80000"/>
                  </a:schemeClr>
                </a:solidFill>
                <a:latin typeface="Consolas" pitchFamily="49" charset="0"/>
              </a:rPr>
              <a:t>SaveChanges()</a:t>
            </a:r>
            <a:r>
              <a:rPr lang="en-US" dirty="0" smtClean="0"/>
              <a:t> method call is required to post the SQL commands to the database</a:t>
            </a:r>
            <a:endParaRPr lang="bg-BG" dirty="0"/>
          </a:p>
        </p:txBody>
      </p:sp>
    </p:spTree>
    <p:extLst>
      <p:ext uri="{BB962C8B-B14F-4D97-AF65-F5344CB8AC3E}">
        <p14:creationId xmlns:p14="http://schemas.microsoft.com/office/powerpoint/2010/main" val="169695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Data (2)</a:t>
            </a:r>
            <a:endParaRPr lang="bg-BG" dirty="0"/>
          </a:p>
        </p:txBody>
      </p:sp>
      <p:sp>
        <p:nvSpPr>
          <p:cNvPr id="6" name="Content Placeholder 5"/>
          <p:cNvSpPr>
            <a:spLocks noGrp="1"/>
          </p:cNvSpPr>
          <p:nvPr>
            <p:ph idx="1"/>
          </p:nvPr>
        </p:nvSpPr>
        <p:spPr>
          <a:xfrm>
            <a:off x="228600" y="1066800"/>
            <a:ext cx="8686800" cy="2819400"/>
          </a:xfrm>
        </p:spPr>
        <p:txBody>
          <a:bodyPr/>
          <a:lstStyle/>
          <a:p>
            <a:pPr>
              <a:lnSpc>
                <a:spcPct val="100000"/>
              </a:lnSpc>
            </a:pPr>
            <a:r>
              <a:rPr lang="en-US" noProof="1" smtClean="0"/>
              <a:t>Creating new row can also be done by using the </a:t>
            </a:r>
            <a:r>
              <a:rPr lang="en-US" noProof="1" smtClean="0">
                <a:solidFill>
                  <a:schemeClr val="accent5">
                    <a:lumMod val="20000"/>
                    <a:lumOff val="80000"/>
                  </a:schemeClr>
                </a:solidFill>
              </a:rPr>
              <a:t>AddTo </a:t>
            </a:r>
            <a:r>
              <a:rPr lang="en-US" noProof="1" smtClean="0"/>
              <a:t>+ </a:t>
            </a:r>
            <a:r>
              <a:rPr lang="en-US" noProof="1" smtClean="0">
                <a:solidFill>
                  <a:schemeClr val="accent5">
                    <a:lumMod val="20000"/>
                    <a:lumOff val="80000"/>
                  </a:schemeClr>
                </a:solidFill>
              </a:rPr>
              <a:t>The_Entity_Name </a:t>
            </a:r>
            <a:r>
              <a:rPr lang="en-US" noProof="1"/>
              <a:t>method </a:t>
            </a:r>
            <a:r>
              <a:rPr lang="en-US" noProof="1" smtClean="0"/>
              <a:t>directly on the </a:t>
            </a:r>
            <a:r>
              <a:rPr lang="en-US" noProof="1" smtClean="0">
                <a:solidFill>
                  <a:schemeClr val="accent5">
                    <a:lumMod val="20000"/>
                    <a:lumOff val="80000"/>
                  </a:schemeClr>
                </a:solidFill>
              </a:rPr>
              <a:t>ObjectContext</a:t>
            </a:r>
          </a:p>
          <a:p>
            <a:pPr lvl="1">
              <a:lnSpc>
                <a:spcPct val="100000"/>
              </a:lnSpc>
            </a:pPr>
            <a:r>
              <a:rPr lang="en-US" noProof="1" smtClean="0"/>
              <a:t>This method is depricated</a:t>
            </a:r>
          </a:p>
          <a:p>
            <a:pPr lvl="1">
              <a:lnSpc>
                <a:spcPct val="100000"/>
              </a:lnSpc>
            </a:pPr>
            <a:r>
              <a:rPr lang="en-US" noProof="1" smtClean="0"/>
              <a:t>Better use the other one</a:t>
            </a:r>
            <a:endParaRPr lang="en-US" noProof="1"/>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7" name="Text Placeholder 5"/>
          <p:cNvSpPr txBox="1">
            <a:spLocks/>
          </p:cNvSpPr>
          <p:nvPr/>
        </p:nvSpPr>
        <p:spPr>
          <a:xfrm>
            <a:off x="685800" y="40837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object for inserting</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context.AddToOrders(order);</a:t>
            </a:r>
          </a:p>
          <a:p>
            <a:pPr lvl="0"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Post changes to database (execute SQL INSERTs)</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endParaRPr kumimoji="0" lang="en-US" sz="2000" b="1" i="0" u="none" strike="noStrike" kern="1200" cap="none" spc="0" normalizeH="0" baseline="0" noProof="1" smtClean="0">
              <a:ln>
                <a:noFill/>
              </a:ln>
              <a:solidFill>
                <a:srgbClr val="8CF4F2"/>
              </a:solidFill>
              <a:effectLst>
                <a:outerShdw blurRad="38100" dist="38100" dir="2700000" algn="tl">
                  <a:srgbClr val="000000">
                    <a:alpha val="43137"/>
                  </a:srgbClr>
                </a:outerShdw>
              </a:effectLst>
              <a:uLnTx/>
              <a:uFillTx/>
              <a:latin typeface="Consolas" pitchFamily="49" charset="0"/>
              <a:cs typeface="Consolas" pitchFamily="49" charset="0"/>
            </a:endParaRPr>
          </a:p>
        </p:txBody>
      </p:sp>
    </p:spTree>
    <p:extLst>
      <p:ext uri="{BB962C8B-B14F-4D97-AF65-F5344CB8AC3E}">
        <p14:creationId xmlns:p14="http://schemas.microsoft.com/office/powerpoint/2010/main" val="1060459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(2)</a:t>
            </a:r>
            <a:endParaRPr lang="bg-BG" dirty="0"/>
          </a:p>
        </p:txBody>
      </p:sp>
      <p:sp>
        <p:nvSpPr>
          <p:cNvPr id="3" name="Content Placeholder 2"/>
          <p:cNvSpPr>
            <a:spLocks noGrp="1"/>
          </p:cNvSpPr>
          <p:nvPr>
            <p:ph idx="1"/>
          </p:nvPr>
        </p:nvSpPr>
        <p:spPr/>
        <p:txBody>
          <a:bodyPr/>
          <a:lstStyle/>
          <a:p>
            <a:pPr>
              <a:lnSpc>
                <a:spcPct val="110000"/>
              </a:lnSpc>
            </a:pPr>
            <a:r>
              <a:rPr lang="en-US" dirty="0"/>
              <a:t>Executing Native SQL Queries</a:t>
            </a:r>
          </a:p>
          <a:p>
            <a:pPr lvl="1">
              <a:lnSpc>
                <a:spcPct val="110000"/>
              </a:lnSpc>
            </a:pPr>
            <a:r>
              <a:rPr lang="en-US" dirty="0"/>
              <a:t>Paramerterless Queries</a:t>
            </a:r>
          </a:p>
          <a:p>
            <a:pPr lvl="1">
              <a:lnSpc>
                <a:spcPct val="110000"/>
              </a:lnSpc>
            </a:pPr>
            <a:r>
              <a:rPr lang="en-US" dirty="0"/>
              <a:t>Parameterized </a:t>
            </a:r>
            <a:r>
              <a:rPr lang="en-US" dirty="0" smtClean="0"/>
              <a:t>Queries</a:t>
            </a:r>
            <a:endParaRPr lang="en-US" dirty="0"/>
          </a:p>
          <a:p>
            <a:pPr>
              <a:lnSpc>
                <a:spcPct val="110000"/>
              </a:lnSpc>
            </a:pPr>
            <a:r>
              <a:rPr lang="en-US" dirty="0"/>
              <a:t>The N+1 Query Problem</a:t>
            </a:r>
          </a:p>
          <a:p>
            <a:pPr>
              <a:lnSpc>
                <a:spcPct val="110000"/>
              </a:lnSpc>
            </a:pPr>
            <a:r>
              <a:rPr lang="en-US" dirty="0" smtClean="0"/>
              <a:t>Joining and Grouping Entities</a:t>
            </a:r>
          </a:p>
          <a:p>
            <a:pPr>
              <a:lnSpc>
                <a:spcPct val="110000"/>
              </a:lnSpc>
            </a:pPr>
            <a:r>
              <a:rPr lang="en-US" dirty="0" smtClean="0"/>
              <a:t>Attaching and Detaching Objects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27650" name="Picture 2" descr="http://www.bebpublishing.com/img/BOOK_ICON3.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rot="21315823">
            <a:off x="5925896" y="2001759"/>
            <a:ext cx="2714626" cy="1529168"/>
          </a:xfrm>
          <a:prstGeom prst="roundRect">
            <a:avLst>
              <a:gd name="adj" fmla="val 5308"/>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p:spPr>
      </p:pic>
    </p:spTree>
    <p:extLst>
      <p:ext uri="{BB962C8B-B14F-4D97-AF65-F5344CB8AC3E}">
        <p14:creationId xmlns:p14="http://schemas.microsoft.com/office/powerpoint/2010/main" val="16027173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Inserts</a:t>
            </a:r>
            <a:endParaRPr lang="en-US" dirty="0"/>
          </a:p>
        </p:txBody>
      </p:sp>
      <p:sp>
        <p:nvSpPr>
          <p:cNvPr id="3" name="Content Placeholder 2"/>
          <p:cNvSpPr>
            <a:spLocks noGrp="1"/>
          </p:cNvSpPr>
          <p:nvPr>
            <p:ph idx="1"/>
          </p:nvPr>
        </p:nvSpPr>
        <p:spPr>
          <a:xfrm>
            <a:off x="381000" y="914400"/>
            <a:ext cx="8382000" cy="1143000"/>
          </a:xfrm>
        </p:spPr>
        <p:txBody>
          <a:bodyPr/>
          <a:lstStyle/>
          <a:p>
            <a:pPr>
              <a:lnSpc>
                <a:spcPct val="100000"/>
              </a:lnSpc>
            </a:pPr>
            <a:r>
              <a:rPr lang="en-US" dirty="0" smtClean="0"/>
              <a:t>We can also add cascading entities to the database: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 name="Text Placeholder 5"/>
          <p:cNvSpPr txBox="1">
            <a:spLocks/>
          </p:cNvSpPr>
          <p:nvPr/>
        </p:nvSpPr>
        <p:spPr>
          <a:xfrm>
            <a:off x="685800" y="2090053"/>
            <a:ext cx="7772400" cy="21390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19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95000"/>
              </a:lnSpc>
            </a:pPr>
            <a:r>
              <a:rPr lang="en-US" sz="2000" dirty="0"/>
              <a:t>Country </a:t>
            </a:r>
            <a:r>
              <a:rPr lang="en-US" sz="2000" dirty="0" smtClean="0"/>
              <a:t>spain </a:t>
            </a:r>
            <a:r>
              <a:rPr lang="en-US" sz="2000" dirty="0"/>
              <a:t>= new Country();</a:t>
            </a:r>
          </a:p>
          <a:p>
            <a:pPr>
              <a:lnSpc>
                <a:spcPct val="95000"/>
              </a:lnSpc>
            </a:pPr>
            <a:r>
              <a:rPr lang="en-US" sz="2000" dirty="0"/>
              <a:t>spain.Name </a:t>
            </a:r>
            <a:r>
              <a:rPr lang="en-US" sz="2000" dirty="0" smtClean="0"/>
              <a:t>= </a:t>
            </a:r>
            <a:r>
              <a:rPr lang="en-US" sz="2000" dirty="0"/>
              <a:t>"Spain";</a:t>
            </a:r>
          </a:p>
          <a:p>
            <a:pPr>
              <a:lnSpc>
                <a:spcPct val="95000"/>
              </a:lnSpc>
            </a:pPr>
            <a:r>
              <a:rPr lang="en-US" sz="2000" dirty="0" smtClean="0"/>
              <a:t>spain.Population </a:t>
            </a:r>
            <a:r>
              <a:rPr lang="en-US" sz="2000" dirty="0"/>
              <a:t>= "46 030 10";</a:t>
            </a:r>
          </a:p>
          <a:p>
            <a:pPr>
              <a:lnSpc>
                <a:spcPct val="95000"/>
              </a:lnSpc>
            </a:pPr>
            <a:r>
              <a:rPr lang="en-US" sz="2000" dirty="0" smtClean="0"/>
              <a:t>spain.Cities.Add( new </a:t>
            </a:r>
            <a:r>
              <a:rPr lang="en-US" sz="2000" dirty="0"/>
              <a:t>City { Name = "Barcelona</a:t>
            </a:r>
            <a:r>
              <a:rPr lang="en-US" sz="2000" dirty="0" smtClean="0"/>
              <a:t>"} );</a:t>
            </a:r>
            <a:endParaRPr lang="en-US" sz="2000" dirty="0"/>
          </a:p>
          <a:p>
            <a:pPr>
              <a:lnSpc>
                <a:spcPct val="95000"/>
              </a:lnSpc>
            </a:pPr>
            <a:r>
              <a:rPr lang="en-US" sz="2000" dirty="0"/>
              <a:t>spain.Cities.Add</a:t>
            </a:r>
            <a:r>
              <a:rPr lang="en-US" sz="2000" dirty="0" smtClean="0"/>
              <a:t>( new </a:t>
            </a:r>
            <a:r>
              <a:rPr lang="en-US" sz="2000" dirty="0"/>
              <a:t>City { Name = "Madrid</a:t>
            </a:r>
            <a:r>
              <a:rPr lang="en-US" sz="2000" dirty="0" smtClean="0"/>
              <a:t>"} );</a:t>
            </a:r>
            <a:endParaRPr lang="en-US" sz="2000" dirty="0"/>
          </a:p>
          <a:p>
            <a:pPr>
              <a:lnSpc>
                <a:spcPct val="95000"/>
              </a:lnSpc>
            </a:pPr>
            <a:r>
              <a:rPr lang="en-US" sz="2000" noProof="1" smtClean="0"/>
              <a:t>countryEntities.Countries.AddObject(</a:t>
            </a:r>
            <a:r>
              <a:rPr lang="en-US" sz="2000" dirty="0" smtClean="0"/>
              <a:t>spain</a:t>
            </a:r>
            <a:r>
              <a:rPr lang="en-US" sz="2000" noProof="1" smtClean="0"/>
              <a:t>);</a:t>
            </a:r>
          </a:p>
          <a:p>
            <a:pPr>
              <a:lnSpc>
                <a:spcPct val="95000"/>
              </a:lnSpc>
            </a:pPr>
            <a:r>
              <a:rPr lang="en-US" sz="2000" noProof="1" smtClean="0"/>
              <a:t>countryEntities.SaveChanges();</a:t>
            </a:r>
            <a:endParaRPr lang="en-US" sz="2000" noProof="1"/>
          </a:p>
        </p:txBody>
      </p:sp>
      <p:sp>
        <p:nvSpPr>
          <p:cNvPr id="6" name="Content Placeholder 2"/>
          <p:cNvSpPr txBox="1">
            <a:spLocks/>
          </p:cNvSpPr>
          <p:nvPr/>
        </p:nvSpPr>
        <p:spPr>
          <a:xfrm>
            <a:off x="381000" y="4419600"/>
            <a:ext cx="8382000" cy="22098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way we don't have to add each </a:t>
            </a:r>
            <a:r>
              <a:rPr lang="en-US" dirty="0" smtClean="0">
                <a:solidFill>
                  <a:schemeClr val="accent5">
                    <a:lumMod val="20000"/>
                    <a:lumOff val="80000"/>
                  </a:schemeClr>
                </a:solidFill>
              </a:rPr>
              <a:t>City</a:t>
            </a:r>
            <a:r>
              <a:rPr lang="en-US" dirty="0" smtClean="0"/>
              <a:t> individually</a:t>
            </a:r>
          </a:p>
          <a:p>
            <a:pPr lvl="1">
              <a:lnSpc>
                <a:spcPct val="100000"/>
              </a:lnSpc>
            </a:pPr>
            <a:r>
              <a:rPr lang="en-US" dirty="0" smtClean="0"/>
              <a:t>They will be added when the </a:t>
            </a:r>
            <a:r>
              <a:rPr lang="en-US" dirty="0" smtClean="0">
                <a:solidFill>
                  <a:schemeClr val="accent5">
                    <a:lumMod val="20000"/>
                    <a:lumOff val="80000"/>
                  </a:schemeClr>
                </a:solidFill>
                <a:latin typeface="Consolas" pitchFamily="49" charset="0"/>
                <a:cs typeface="Consolas" pitchFamily="49" charset="0"/>
              </a:rPr>
              <a:t>Country</a:t>
            </a:r>
            <a:r>
              <a:rPr lang="en-US" dirty="0" smtClean="0"/>
              <a:t> entity (</a:t>
            </a:r>
            <a:r>
              <a:rPr lang="en-US" sz="3200" dirty="0" smtClean="0">
                <a:solidFill>
                  <a:schemeClr val="accent5">
                    <a:lumMod val="20000"/>
                    <a:lumOff val="80000"/>
                  </a:schemeClr>
                </a:solidFill>
              </a:rPr>
              <a:t>Spain</a:t>
            </a:r>
            <a:r>
              <a:rPr lang="en-US" dirty="0"/>
              <a:t>)</a:t>
            </a:r>
            <a:r>
              <a:rPr lang="en-US" sz="3200" dirty="0" smtClean="0"/>
              <a:t> </a:t>
            </a:r>
            <a:r>
              <a:rPr lang="en-US" dirty="0" smtClean="0"/>
              <a:t>is inserted to the database</a:t>
            </a:r>
            <a:endParaRPr lang="en-US" dirty="0"/>
          </a:p>
        </p:txBody>
      </p:sp>
    </p:spTree>
    <p:extLst>
      <p:ext uri="{BB962C8B-B14F-4D97-AF65-F5344CB8AC3E}">
        <p14:creationId xmlns:p14="http://schemas.microsoft.com/office/powerpoint/2010/main" val="402480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Updating Existing Data</a:t>
            </a:r>
            <a:endParaRPr lang="bg-BG" dirty="0"/>
          </a:p>
        </p:txBody>
      </p:sp>
      <p:sp>
        <p:nvSpPr>
          <p:cNvPr id="7" name="Content Placeholder 6"/>
          <p:cNvSpPr>
            <a:spLocks noGrp="1"/>
          </p:cNvSpPr>
          <p:nvPr>
            <p:ph idx="1"/>
          </p:nvPr>
        </p:nvSpPr>
        <p:spPr>
          <a:xfrm>
            <a:off x="228600" y="914400"/>
            <a:ext cx="8686800" cy="5715000"/>
          </a:xfrm>
        </p:spPr>
        <p:txBody>
          <a:bodyPr/>
          <a:lstStyle/>
          <a:p>
            <a:pPr>
              <a:lnSpc>
                <a:spcPct val="100000"/>
              </a:lnSpc>
            </a:pPr>
            <a:r>
              <a:rPr lang="en-US" noProof="1" smtClean="0">
                <a:solidFill>
                  <a:schemeClr val="accent5">
                    <a:lumMod val="20000"/>
                    <a:lumOff val="80000"/>
                  </a:schemeClr>
                </a:solidFill>
                <a:latin typeface="Consolas" pitchFamily="49" charset="0"/>
              </a:rPr>
              <a:t>ObjectContext</a:t>
            </a:r>
            <a:r>
              <a:rPr lang="en-US" dirty="0" smtClean="0"/>
              <a:t> allows modifying entity properties and persisting them in the database</a:t>
            </a:r>
          </a:p>
          <a:p>
            <a:pPr lvl="1">
              <a:lnSpc>
                <a:spcPct val="100000"/>
              </a:lnSpc>
            </a:pPr>
            <a:r>
              <a:rPr lang="en-US" dirty="0" smtClean="0"/>
              <a:t>Just load an entity, modify it and call </a:t>
            </a:r>
            <a:r>
              <a:rPr lang="en-US" noProof="1" smtClean="0">
                <a:solidFill>
                  <a:schemeClr val="accent5">
                    <a:lumMod val="20000"/>
                    <a:lumOff val="80000"/>
                  </a:schemeClr>
                </a:solidFill>
                <a:latin typeface="Consolas" pitchFamily="49" charset="0"/>
              </a:rPr>
              <a:t>SaveChanges</a:t>
            </a:r>
            <a:r>
              <a:rPr lang="en-US" dirty="0" smtClean="0">
                <a:solidFill>
                  <a:schemeClr val="accent5">
                    <a:lumMod val="20000"/>
                    <a:lumOff val="80000"/>
                  </a:schemeClr>
                </a:solidFill>
                <a:latin typeface="Consolas" pitchFamily="49" charset="0"/>
              </a:rPr>
              <a:t>()</a:t>
            </a:r>
            <a:endParaRPr lang="en-US" dirty="0" smtClean="0"/>
          </a:p>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ObjectContext</a:t>
            </a:r>
            <a:r>
              <a:rPr lang="en-US" dirty="0" smtClean="0">
                <a:solidFill>
                  <a:schemeClr val="accent5">
                    <a:lumMod val="20000"/>
                    <a:lumOff val="80000"/>
                  </a:schemeClr>
                </a:solidFill>
              </a:rPr>
              <a:t> </a:t>
            </a:r>
            <a:r>
              <a:rPr lang="en-US" dirty="0" smtClean="0"/>
              <a:t>automatically tracks all changes made on its entity objects</a:t>
            </a:r>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8" name="Text Placeholder 4"/>
          <p:cNvSpPr txBox="1">
            <a:spLocks/>
          </p:cNvSpPr>
          <p:nvPr/>
        </p:nvSpPr>
        <p:spPr>
          <a:xfrm>
            <a:off x="609600" y="4343400"/>
            <a:ext cx="79248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northwindEntities.Orders.First();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order.OrderDate = DateTime.Now;</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context.SaveChanges();</a:t>
            </a:r>
          </a:p>
        </p:txBody>
      </p:sp>
      <p:sp>
        <p:nvSpPr>
          <p:cNvPr id="9" name="AutoShape 7"/>
          <p:cNvSpPr>
            <a:spLocks noChangeArrowheads="1"/>
          </p:cNvSpPr>
          <p:nvPr/>
        </p:nvSpPr>
        <p:spPr bwMode="auto">
          <a:xfrm>
            <a:off x="4114800" y="5585484"/>
            <a:ext cx="4495800" cy="891516"/>
          </a:xfrm>
          <a:prstGeom prst="wedgeRoundRectCallout">
            <a:avLst>
              <a:gd name="adj1" fmla="val 425"/>
              <a:gd name="adj2" fmla="val -147433"/>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SELECT to load the first order</a:t>
            </a:r>
          </a:p>
        </p:txBody>
      </p:sp>
      <p:sp>
        <p:nvSpPr>
          <p:cNvPr id="10" name="AutoShape 7"/>
          <p:cNvSpPr>
            <a:spLocks noChangeArrowheads="1"/>
          </p:cNvSpPr>
          <p:nvPr/>
        </p:nvSpPr>
        <p:spPr bwMode="auto">
          <a:xfrm>
            <a:off x="533400" y="5585484"/>
            <a:ext cx="2667000" cy="891516"/>
          </a:xfrm>
          <a:prstGeom prst="wedgeRoundRectCallout">
            <a:avLst>
              <a:gd name="adj1" fmla="val 38678"/>
              <a:gd name="adj2" fmla="val -82359"/>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UPDATE</a:t>
            </a:r>
          </a:p>
        </p:txBody>
      </p:sp>
    </p:spTree>
    <p:extLst>
      <p:ext uri="{BB962C8B-B14F-4D97-AF65-F5344CB8AC3E}">
        <p14:creationId xmlns:p14="http://schemas.microsoft.com/office/powerpoint/2010/main" val="388353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Existing Data</a:t>
            </a:r>
            <a:endParaRPr lang="bg-BG" dirty="0"/>
          </a:p>
        </p:txBody>
      </p:sp>
      <p:sp>
        <p:nvSpPr>
          <p:cNvPr id="3" name="Content Placeholder 2"/>
          <p:cNvSpPr>
            <a:spLocks noGrp="1"/>
          </p:cNvSpPr>
          <p:nvPr>
            <p:ph idx="1"/>
          </p:nvPr>
        </p:nvSpPr>
        <p:spPr>
          <a:xfrm>
            <a:off x="228600" y="1066800"/>
            <a:ext cx="8686800" cy="2286000"/>
          </a:xfrm>
        </p:spPr>
        <p:txBody>
          <a:bodyPr/>
          <a:lstStyle/>
          <a:p>
            <a:pPr>
              <a:lnSpc>
                <a:spcPct val="100000"/>
              </a:lnSpc>
            </a:pPr>
            <a:r>
              <a:rPr lang="en-US" dirty="0" smtClean="0"/>
              <a:t>Delete is done by </a:t>
            </a:r>
            <a:r>
              <a:rPr lang="en-US" noProof="1" smtClean="0">
                <a:solidFill>
                  <a:schemeClr val="accent5">
                    <a:lumMod val="20000"/>
                    <a:lumOff val="80000"/>
                  </a:schemeClr>
                </a:solidFill>
                <a:latin typeface="Consolas" pitchFamily="49" charset="0"/>
              </a:rPr>
              <a:t>DeleteObject</a:t>
            </a:r>
            <a:r>
              <a:rPr lang="en-US" dirty="0" smtClean="0">
                <a:solidFill>
                  <a:schemeClr val="accent5">
                    <a:lumMod val="20000"/>
                    <a:lumOff val="80000"/>
                  </a:schemeClr>
                </a:solidFill>
                <a:latin typeface="Consolas" pitchFamily="49" charset="0"/>
              </a:rPr>
              <a:t>()</a:t>
            </a:r>
            <a:r>
              <a:rPr lang="en-US" dirty="0" smtClean="0"/>
              <a:t> on the specified entity collection</a:t>
            </a:r>
          </a:p>
          <a:p>
            <a:pPr>
              <a:lnSpc>
                <a:spcPct val="100000"/>
              </a:lnSpc>
            </a:pPr>
            <a:r>
              <a:rPr lang="en-US" noProof="1" smtClean="0">
                <a:solidFill>
                  <a:schemeClr val="accent5">
                    <a:lumMod val="20000"/>
                    <a:lumOff val="80000"/>
                  </a:schemeClr>
                </a:solidFill>
                <a:latin typeface="Consolas" pitchFamily="49" charset="0"/>
              </a:rPr>
              <a:t>SaveChanges</a:t>
            </a:r>
            <a:r>
              <a:rPr lang="en-US" dirty="0" smtClean="0">
                <a:solidFill>
                  <a:schemeClr val="accent5">
                    <a:lumMod val="20000"/>
                    <a:lumOff val="80000"/>
                  </a:schemeClr>
                </a:solidFill>
                <a:latin typeface="Consolas" pitchFamily="49" charset="0"/>
              </a:rPr>
              <a:t>()</a:t>
            </a:r>
            <a:r>
              <a:rPr lang="en-US" dirty="0" smtClean="0"/>
              <a:t> method performs the delete action in the database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Text Placeholder 4"/>
          <p:cNvSpPr txBox="1">
            <a:spLocks/>
          </p:cNvSpPr>
          <p:nvPr/>
        </p:nvSpPr>
        <p:spPr>
          <a:xfrm>
            <a:off x="609600" y="3505200"/>
            <a:ext cx="7772400" cy="14773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Order order = northwindEntities.Orders.First();</a:t>
            </a:r>
          </a:p>
          <a:p>
            <a:pPr lvl="0" eaLnBrk="0" hangingPunct="0">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Mark the entity for deleting on the next save</a:t>
            </a:r>
          </a:p>
          <a:p>
            <a:pPr lvl="0"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northwindEntities.Orders.DeleteObject(order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0"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northwindEntities.SaveChanges();</a:t>
            </a:r>
          </a:p>
        </p:txBody>
      </p:sp>
      <p:sp>
        <p:nvSpPr>
          <p:cNvPr id="6" name="AutoShape 7"/>
          <p:cNvSpPr>
            <a:spLocks noChangeArrowheads="1"/>
          </p:cNvSpPr>
          <p:nvPr/>
        </p:nvSpPr>
        <p:spPr bwMode="auto">
          <a:xfrm>
            <a:off x="5791200" y="4724400"/>
            <a:ext cx="2743200" cy="1317164"/>
          </a:xfrm>
          <a:prstGeom prst="wedgeRoundRectCallout">
            <a:avLst>
              <a:gd name="adj1" fmla="val -71354"/>
              <a:gd name="adj2" fmla="val -41703"/>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will execute an SQL DELETE command</a:t>
            </a:r>
          </a:p>
        </p:txBody>
      </p:sp>
    </p:spTree>
    <p:extLst>
      <p:ext uri="{BB962C8B-B14F-4D97-AF65-F5344CB8AC3E}">
        <p14:creationId xmlns:p14="http://schemas.microsoft.com/office/powerpoint/2010/main" val="28932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295401"/>
            <a:ext cx="5181600" cy="1447798"/>
          </a:xfrm>
        </p:spPr>
        <p:txBody>
          <a:bodyPr/>
          <a:lstStyle/>
          <a:p>
            <a:pPr>
              <a:lnSpc>
                <a:spcPts val="5400"/>
              </a:lnSpc>
            </a:pPr>
            <a:r>
              <a:rPr lang="en-US" dirty="0" smtClean="0"/>
              <a:t>Executing Native SQL Queries</a:t>
            </a:r>
            <a:endParaRPr lang="en-US" dirty="0"/>
          </a:p>
        </p:txBody>
      </p:sp>
      <p:sp>
        <p:nvSpPr>
          <p:cNvPr id="3" name="Subtitle 2"/>
          <p:cNvSpPr>
            <a:spLocks noGrp="1"/>
          </p:cNvSpPr>
          <p:nvPr>
            <p:ph type="subTitle" idx="1"/>
          </p:nvPr>
        </p:nvSpPr>
        <p:spPr>
          <a:xfrm>
            <a:off x="609600" y="2770908"/>
            <a:ext cx="7924800" cy="569120"/>
          </a:xfrm>
        </p:spPr>
        <p:txBody>
          <a:bodyPr/>
          <a:lstStyle/>
          <a:p>
            <a:r>
              <a:rPr lang="en-US" dirty="0" smtClean="0"/>
              <a:t>Parameterless and Parameterized</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765664"/>
            <a:ext cx="4876800" cy="2482736"/>
          </a:xfrm>
          <a:prstGeom prst="rect">
            <a:avLst/>
          </a:prstGeom>
          <a:noFill/>
          <a:ln>
            <a:noFill/>
          </a:ln>
          <a:effectLst>
            <a:glow rad="635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3030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Executing Native SQL Queries</a:t>
            </a:r>
            <a:endParaRPr lang="en-US" dirty="0"/>
          </a:p>
        </p:txBody>
      </p:sp>
      <p:sp>
        <p:nvSpPr>
          <p:cNvPr id="5" name="Content Placeholder 4"/>
          <p:cNvSpPr>
            <a:spLocks noGrp="1"/>
          </p:cNvSpPr>
          <p:nvPr>
            <p:ph idx="1"/>
          </p:nvPr>
        </p:nvSpPr>
        <p:spPr>
          <a:xfrm>
            <a:off x="228600" y="990600"/>
            <a:ext cx="8686800" cy="5410200"/>
          </a:xfrm>
        </p:spPr>
        <p:txBody>
          <a:bodyPr/>
          <a:lstStyle/>
          <a:p>
            <a:pPr>
              <a:lnSpc>
                <a:spcPct val="100000"/>
              </a:lnSpc>
            </a:pPr>
            <a:r>
              <a:rPr lang="en-US" dirty="0" smtClean="0"/>
              <a:t>Executing a native SQL query in Entity Framework directly in its database store:</a:t>
            </a:r>
          </a:p>
          <a:p>
            <a:pPr>
              <a:lnSpc>
                <a:spcPct val="100000"/>
              </a:lnSpc>
            </a:pPr>
            <a:endParaRPr lang="en-US" dirty="0" smtClean="0"/>
          </a:p>
          <a:p>
            <a:pPr>
              <a:lnSpc>
                <a:spcPct val="100000"/>
              </a:lnSpc>
            </a:pPr>
            <a:r>
              <a:rPr lang="en-US" dirty="0"/>
              <a:t>E</a:t>
            </a:r>
            <a:r>
              <a:rPr lang="en-US" dirty="0" smtClean="0"/>
              <a:t>xample:</a:t>
            </a:r>
          </a:p>
          <a:p>
            <a:pPr>
              <a:lnSpc>
                <a:spcPct val="100000"/>
              </a:lnSpc>
            </a:pPr>
            <a:endParaRPr lang="en-US" dirty="0"/>
          </a:p>
          <a:p>
            <a:pPr>
              <a:lnSpc>
                <a:spcPct val="100000"/>
              </a:lnSpc>
            </a:pPr>
            <a:endParaRPr lang="en-US" dirty="0" smtClean="0"/>
          </a:p>
          <a:p>
            <a:pPr>
              <a:lnSpc>
                <a:spcPct val="100000"/>
              </a:lnSpc>
            </a:pPr>
            <a:r>
              <a:rPr lang="en-US" dirty="0"/>
              <a:t>Examples are shown in SQL Server but the same can be done for </a:t>
            </a:r>
            <a:r>
              <a:rPr lang="en-US" dirty="0" smtClean="0"/>
              <a:t>any other database</a:t>
            </a:r>
          </a:p>
        </p:txBody>
      </p:sp>
      <p:sp>
        <p:nvSpPr>
          <p:cNvPr id="6" name="Rectangle 5"/>
          <p:cNvSpPr>
            <a:spLocks noChangeArrowheads="1"/>
          </p:cNvSpPr>
          <p:nvPr/>
        </p:nvSpPr>
        <p:spPr bwMode="auto">
          <a:xfrm>
            <a:off x="609600" y="2186821"/>
            <a:ext cx="7924800" cy="4039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ctx.ExecuteStoreQuery&lt;return-type&gt;(native-SQL-query);</a:t>
            </a:r>
          </a:p>
        </p:txBody>
      </p:sp>
      <p:sp>
        <p:nvSpPr>
          <p:cNvPr id="8" name="Rectangle 7"/>
          <p:cNvSpPr>
            <a:spLocks noChangeArrowheads="1"/>
          </p:cNvSpPr>
          <p:nvPr/>
        </p:nvSpPr>
        <p:spPr bwMode="auto">
          <a:xfrm>
            <a:off x="609600" y="3482221"/>
            <a:ext cx="7924800" cy="102548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query = "SELECT count(*) FROM dbo.Customers";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 queryResult = ctx.ExecuteStoreQuery&lt;int&gt;(query);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customersCount = queryResult.FirstOrDefault();</a:t>
            </a:r>
          </a:p>
        </p:txBody>
      </p:sp>
      <p:sp>
        <p:nvSpPr>
          <p:cNvPr id="9"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34</a:t>
            </a:fld>
            <a:endParaRPr lang="en-US" sz="1100" dirty="0"/>
          </a:p>
        </p:txBody>
      </p:sp>
    </p:spTree>
    <p:extLst>
      <p:ext uri="{BB962C8B-B14F-4D97-AF65-F5344CB8AC3E}">
        <p14:creationId xmlns:p14="http://schemas.microsoft.com/office/powerpoint/2010/main" val="4143909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76200"/>
            <a:ext cx="7086600" cy="914400"/>
          </a:xfrm>
        </p:spPr>
        <p:txBody>
          <a:bodyPr/>
          <a:lstStyle/>
          <a:p>
            <a:r>
              <a:rPr lang="en-US" sz="3800" dirty="0" smtClean="0"/>
              <a:t>Executing Native SQL Queries (2)</a:t>
            </a:r>
            <a:endParaRPr lang="en-US" sz="3800" dirty="0"/>
          </a:p>
        </p:txBody>
      </p:sp>
      <p:sp>
        <p:nvSpPr>
          <p:cNvPr id="8" name="Rectangle 7"/>
          <p:cNvSpPr>
            <a:spLocks noChangeArrowheads="1"/>
          </p:cNvSpPr>
          <p:nvPr/>
        </p:nvSpPr>
        <p:spPr bwMode="auto">
          <a:xfrm>
            <a:off x="609600" y="1929348"/>
            <a:ext cx="7924800"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NorthwindEntities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nativeSQLQuery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dbo.Employees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Country = {0} AND City = {1}";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parameters = { country, city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context.ExecuteStoreQuery&lt;string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nativeSQLQuery</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parameters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foreach (var emp in employees)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Console.WriteLine(emp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Content Placeholder 1"/>
          <p:cNvSpPr>
            <a:spLocks noGrp="1"/>
          </p:cNvSpPr>
          <p:nvPr>
            <p:ph idx="1"/>
          </p:nvPr>
        </p:nvSpPr>
        <p:spPr>
          <a:xfrm>
            <a:off x="228600" y="1066800"/>
            <a:ext cx="8686800" cy="685800"/>
          </a:xfrm>
        </p:spPr>
        <p:txBody>
          <a:bodyPr/>
          <a:lstStyle/>
          <a:p>
            <a:pPr>
              <a:lnSpc>
                <a:spcPct val="100000"/>
              </a:lnSpc>
            </a:pPr>
            <a:r>
              <a:rPr lang="en-US" dirty="0" smtClean="0"/>
              <a:t>Native SQL queries can also be parameterized:</a:t>
            </a:r>
            <a:endParaRPr lang="en-US" dirty="0">
              <a:solidFill>
                <a:schemeClr val="accent5">
                  <a:lumMod val="20000"/>
                  <a:lumOff val="80000"/>
                </a:schemeClr>
              </a:solidFill>
              <a:latin typeface="Consolas" pitchFamily="49" charset="0"/>
              <a:cs typeface="Consolas" pitchFamily="49" charset="0"/>
            </a:endParaRPr>
          </a:p>
        </p:txBody>
      </p:sp>
      <p:sp>
        <p:nvSpPr>
          <p:cNvPr id="5"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35</a:t>
            </a:fld>
            <a:endParaRPr lang="en-US" sz="1100" dirty="0"/>
          </a:p>
        </p:txBody>
      </p:sp>
    </p:spTree>
    <p:extLst>
      <p:ext uri="{BB962C8B-B14F-4D97-AF65-F5344CB8AC3E}">
        <p14:creationId xmlns:p14="http://schemas.microsoft.com/office/powerpoint/2010/main" val="1229601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924800" cy="685800"/>
          </a:xfrm>
        </p:spPr>
        <p:txBody>
          <a:bodyPr/>
          <a:lstStyle/>
          <a:p>
            <a:r>
              <a:rPr lang="en-US" dirty="0" smtClean="0"/>
              <a:t>The N+1 Query Problem</a:t>
            </a:r>
            <a:endParaRPr lang="en-US" dirty="0"/>
          </a:p>
        </p:txBody>
      </p:sp>
      <p:sp>
        <p:nvSpPr>
          <p:cNvPr id="3" name="Subtitle 2"/>
          <p:cNvSpPr>
            <a:spLocks noGrp="1"/>
          </p:cNvSpPr>
          <p:nvPr>
            <p:ph type="subTitle" idx="1"/>
          </p:nvPr>
        </p:nvSpPr>
        <p:spPr>
          <a:xfrm>
            <a:off x="381000" y="1981200"/>
            <a:ext cx="8382000" cy="609600"/>
          </a:xfrm>
        </p:spPr>
        <p:txBody>
          <a:bodyPr/>
          <a:lstStyle/>
          <a:p>
            <a:r>
              <a:rPr lang="en-US" dirty="0" smtClean="0"/>
              <a:t>What is the N+1 Query Problem and How to Avoid It?</a:t>
            </a:r>
            <a:endParaRPr lang="en-US" dirty="0"/>
          </a:p>
        </p:txBody>
      </p:sp>
      <p:pic>
        <p:nvPicPr>
          <p:cNvPr id="9218" name="Picture 2" descr="http://www.axiomint.com/images/mst/apr09/puzzle%20and%20magnifi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52600" y="2895600"/>
            <a:ext cx="5638800" cy="3302726"/>
          </a:xfrm>
          <a:prstGeom prst="roundRect">
            <a:avLst>
              <a:gd name="adj" fmla="val 11301"/>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576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N+1 Query Problem</a:t>
            </a:r>
            <a:endParaRPr lang="en-US" dirty="0"/>
          </a:p>
        </p:txBody>
      </p:sp>
      <p:sp>
        <p:nvSpPr>
          <p:cNvPr id="5" name="Content Placeholder 4"/>
          <p:cNvSpPr>
            <a:spLocks noGrp="1"/>
          </p:cNvSpPr>
          <p:nvPr>
            <p:ph idx="1"/>
          </p:nvPr>
        </p:nvSpPr>
        <p:spPr>
          <a:xfrm>
            <a:off x="152400" y="914400"/>
            <a:ext cx="8839200" cy="5715000"/>
          </a:xfrm>
        </p:spPr>
        <p:txBody>
          <a:bodyPr/>
          <a:lstStyle/>
          <a:p>
            <a:pPr>
              <a:lnSpc>
                <a:spcPct val="100000"/>
              </a:lnSpc>
            </a:pPr>
            <a:r>
              <a:rPr lang="en-US" dirty="0" smtClean="0"/>
              <a:t>What is the </a:t>
            </a:r>
            <a:r>
              <a:rPr lang="en-US" dirty="0" smtClean="0">
                <a:solidFill>
                  <a:schemeClr val="accent5">
                    <a:lumMod val="20000"/>
                    <a:lumOff val="80000"/>
                  </a:schemeClr>
                </a:solidFill>
              </a:rPr>
              <a:t>N+1 Query Problem</a:t>
            </a:r>
            <a:r>
              <a:rPr lang="en-US" dirty="0" smtClean="0"/>
              <a:t>?</a:t>
            </a:r>
          </a:p>
          <a:p>
            <a:pPr lvl="1">
              <a:lnSpc>
                <a:spcPct val="100000"/>
              </a:lnSpc>
            </a:pPr>
            <a:r>
              <a:rPr lang="en-US" dirty="0" smtClean="0"/>
              <a:t>Imagine a database that contains tables </a:t>
            </a:r>
            <a:r>
              <a:rPr lang="en-US" dirty="0" smtClean="0">
                <a:solidFill>
                  <a:schemeClr val="accent5">
                    <a:lumMod val="20000"/>
                    <a:lumOff val="80000"/>
                  </a:schemeClr>
                </a:solidFill>
                <a:latin typeface="Consolas" pitchFamily="49" charset="0"/>
                <a:cs typeface="Consolas" pitchFamily="49" charset="0"/>
              </a:rPr>
              <a:t>Customers</a:t>
            </a:r>
            <a:r>
              <a:rPr lang="en-US" dirty="0" smtClean="0">
                <a:solidFill>
                  <a:schemeClr val="accent5">
                    <a:lumMod val="20000"/>
                    <a:lumOff val="80000"/>
                  </a:schemeClr>
                </a:solidFill>
                <a:cs typeface="Consolas" pitchFamily="49" charset="0"/>
              </a:rPr>
              <a:t> </a:t>
            </a:r>
            <a:r>
              <a:rPr lang="en-US" dirty="0" smtClean="0"/>
              <a:t>and </a:t>
            </a:r>
            <a:r>
              <a:rPr lang="en-US" dirty="0" smtClean="0">
                <a:solidFill>
                  <a:schemeClr val="accent5">
                    <a:lumMod val="20000"/>
                    <a:lumOff val="80000"/>
                  </a:schemeClr>
                </a:solidFill>
                <a:latin typeface="Consolas" pitchFamily="49" charset="0"/>
                <a:cs typeface="Consolas" pitchFamily="49" charset="0"/>
              </a:rPr>
              <a:t>Orders</a:t>
            </a:r>
          </a:p>
          <a:p>
            <a:pPr lvl="2">
              <a:lnSpc>
                <a:spcPct val="100000"/>
              </a:lnSpc>
            </a:pPr>
            <a:r>
              <a:rPr lang="en-US" dirty="0" smtClean="0"/>
              <a:t>A customer has multiple orders (one-to-many relationship)</a:t>
            </a:r>
          </a:p>
          <a:p>
            <a:pPr lvl="1">
              <a:lnSpc>
                <a:spcPct val="100000"/>
              </a:lnSpc>
            </a:pPr>
            <a:r>
              <a:rPr lang="en-US" dirty="0" smtClean="0"/>
              <a:t>We want to print each </a:t>
            </a:r>
            <a:r>
              <a:rPr lang="en-US" dirty="0" smtClean="0">
                <a:solidFill>
                  <a:schemeClr val="accent5">
                    <a:lumMod val="20000"/>
                    <a:lumOff val="80000"/>
                  </a:schemeClr>
                </a:solidFill>
                <a:latin typeface="Consolas" pitchFamily="49" charset="0"/>
                <a:cs typeface="Consolas" pitchFamily="49" charset="0"/>
              </a:rPr>
              <a:t>Customer</a:t>
            </a:r>
            <a:r>
              <a:rPr lang="en-US" dirty="0" smtClean="0"/>
              <a:t> and its </a:t>
            </a:r>
            <a:r>
              <a:rPr lang="en-US" dirty="0" smtClean="0">
                <a:solidFill>
                  <a:schemeClr val="accent5">
                    <a:lumMod val="20000"/>
                    <a:lumOff val="80000"/>
                  </a:schemeClr>
                </a:solidFill>
                <a:latin typeface="Consolas" pitchFamily="49" charset="0"/>
                <a:cs typeface="Consolas" pitchFamily="49" charset="0"/>
              </a:rPr>
              <a:t>Orders</a:t>
            </a:r>
            <a:r>
              <a:rPr lang="en-US" dirty="0" smtClean="0"/>
              <a:t>:</a:t>
            </a:r>
          </a:p>
        </p:txBody>
      </p:sp>
      <p:sp>
        <p:nvSpPr>
          <p:cNvPr id="6" name="Text Placeholder 4"/>
          <p:cNvSpPr txBox="1">
            <a:spLocks/>
          </p:cNvSpPr>
          <p:nvPr/>
        </p:nvSpPr>
        <p:spPr>
          <a:xfrm>
            <a:off x="685800" y="4291786"/>
            <a:ext cx="7772400" cy="21852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smtClean="0"/>
              <a:t>foreach (var cust in context.Customers)</a:t>
            </a:r>
          </a:p>
          <a:p>
            <a:r>
              <a:rPr lang="en-US" noProof="1" smtClean="0"/>
              <a:t>{</a:t>
            </a:r>
          </a:p>
          <a:p>
            <a:pPr>
              <a:lnSpc>
                <a:spcPct val="70000"/>
              </a:lnSpc>
            </a:pPr>
            <a:r>
              <a:rPr lang="en-US" noProof="1" smtClean="0"/>
              <a:t>  Console.WriteLine(cust.CompanyName + "\nOrders:");</a:t>
            </a:r>
          </a:p>
          <a:p>
            <a:r>
              <a:rPr lang="en-US" noProof="1" smtClean="0"/>
              <a:t>  foreach (var order in cust.Orders) </a:t>
            </a:r>
          </a:p>
          <a:p>
            <a:r>
              <a:rPr lang="en-US" noProof="1"/>
              <a:t> </a:t>
            </a:r>
            <a:r>
              <a:rPr lang="en-US" noProof="1" smtClean="0"/>
              <a:t> {</a:t>
            </a:r>
          </a:p>
          <a:p>
            <a:pPr>
              <a:lnSpc>
                <a:spcPct val="70000"/>
              </a:lnSpc>
            </a:pPr>
            <a:r>
              <a:rPr lang="en-US" noProof="1" smtClean="0"/>
              <a:t>     Console.WriteLine("{0}", order.OrderID);</a:t>
            </a:r>
          </a:p>
          <a:p>
            <a:pPr>
              <a:lnSpc>
                <a:spcPct val="70000"/>
              </a:lnSpc>
            </a:pPr>
            <a:r>
              <a:rPr lang="en-US" noProof="1" smtClean="0"/>
              <a:t>  }</a:t>
            </a:r>
          </a:p>
          <a:p>
            <a:pPr>
              <a:lnSpc>
                <a:spcPct val="70000"/>
              </a:lnSpc>
            </a:pPr>
            <a:r>
              <a:rPr lang="en-US" noProof="1" smtClean="0"/>
              <a:t>}</a:t>
            </a:r>
            <a:endParaRPr lang="en-US" noProof="1"/>
          </a:p>
        </p:txBody>
      </p:sp>
      <p:sp>
        <p:nvSpPr>
          <p:cNvPr id="7"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37</a:t>
            </a:fld>
            <a:endParaRPr lang="en-US" sz="1100" dirty="0"/>
          </a:p>
        </p:txBody>
      </p:sp>
    </p:spTree>
    <p:extLst>
      <p:ext uri="{BB962C8B-B14F-4D97-AF65-F5344CB8AC3E}">
        <p14:creationId xmlns:p14="http://schemas.microsoft.com/office/powerpoint/2010/main" val="35640099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30141"/>
            <a:ext cx="7086600" cy="914400"/>
          </a:xfrm>
        </p:spPr>
        <p:txBody>
          <a:bodyPr/>
          <a:lstStyle/>
          <a:p>
            <a:r>
              <a:rPr lang="en-US" dirty="0" smtClean="0"/>
              <a:t>The N+1 Query Problem (2)</a:t>
            </a:r>
            <a:endParaRPr lang="en-US" dirty="0"/>
          </a:p>
        </p:txBody>
      </p:sp>
      <p:sp>
        <p:nvSpPr>
          <p:cNvPr id="6" name="Text Placeholder 4"/>
          <p:cNvSpPr txBox="1">
            <a:spLocks/>
          </p:cNvSpPr>
          <p:nvPr/>
        </p:nvSpPr>
        <p:spPr>
          <a:xfrm>
            <a:off x="609600" y="2103968"/>
            <a:ext cx="7924800" cy="21852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a:t>foreach (var cust in context.Customers)</a:t>
            </a:r>
          </a:p>
          <a:p>
            <a:r>
              <a:rPr lang="en-US" noProof="1"/>
              <a:t>{</a:t>
            </a:r>
          </a:p>
          <a:p>
            <a:pPr>
              <a:lnSpc>
                <a:spcPct val="70000"/>
              </a:lnSpc>
            </a:pPr>
            <a:r>
              <a:rPr lang="en-US" noProof="1"/>
              <a:t>  Console.WriteLine(cust.CompanyName + "\nOrders:");</a:t>
            </a:r>
          </a:p>
          <a:p>
            <a:r>
              <a:rPr lang="en-US" noProof="1"/>
              <a:t>  foreach (var order in cust.Orders) </a:t>
            </a:r>
          </a:p>
          <a:p>
            <a:r>
              <a:rPr lang="en-US" noProof="1"/>
              <a:t>  {</a:t>
            </a:r>
          </a:p>
          <a:p>
            <a:pPr>
              <a:lnSpc>
                <a:spcPct val="70000"/>
              </a:lnSpc>
            </a:pPr>
            <a:r>
              <a:rPr lang="en-US" noProof="1"/>
              <a:t>     Console.WriteLine("{0}", order.OrderID);</a:t>
            </a:r>
          </a:p>
          <a:p>
            <a:pPr>
              <a:lnSpc>
                <a:spcPct val="70000"/>
              </a:lnSpc>
            </a:pPr>
            <a:r>
              <a:rPr lang="en-US" noProof="1"/>
              <a:t>  }</a:t>
            </a:r>
          </a:p>
          <a:p>
            <a:pPr>
              <a:lnSpc>
                <a:spcPct val="70000"/>
              </a:lnSpc>
            </a:pPr>
            <a:r>
              <a:rPr lang="en-US" noProof="1"/>
              <a:t>}</a:t>
            </a:r>
          </a:p>
        </p:txBody>
      </p:sp>
      <p:sp>
        <p:nvSpPr>
          <p:cNvPr id="7" name="AutoShape 7"/>
          <p:cNvSpPr>
            <a:spLocks noChangeArrowheads="1"/>
          </p:cNvSpPr>
          <p:nvPr/>
        </p:nvSpPr>
        <p:spPr bwMode="auto">
          <a:xfrm>
            <a:off x="2895600" y="925321"/>
            <a:ext cx="5791200" cy="1233679"/>
          </a:xfrm>
          <a:custGeom>
            <a:avLst/>
            <a:gdLst>
              <a:gd name="connsiteX0" fmla="*/ 0 w 5791200"/>
              <a:gd name="connsiteY0" fmla="*/ 77646 h 465867"/>
              <a:gd name="connsiteX1" fmla="*/ 77646 w 5791200"/>
              <a:gd name="connsiteY1" fmla="*/ 0 h 465867"/>
              <a:gd name="connsiteX2" fmla="*/ 3378200 w 5791200"/>
              <a:gd name="connsiteY2" fmla="*/ 0 h 465867"/>
              <a:gd name="connsiteX3" fmla="*/ 3378200 w 5791200"/>
              <a:gd name="connsiteY3" fmla="*/ 0 h 465867"/>
              <a:gd name="connsiteX4" fmla="*/ 4826000 w 5791200"/>
              <a:gd name="connsiteY4" fmla="*/ 0 h 465867"/>
              <a:gd name="connsiteX5" fmla="*/ 5713554 w 5791200"/>
              <a:gd name="connsiteY5" fmla="*/ 0 h 465867"/>
              <a:gd name="connsiteX6" fmla="*/ 5791200 w 5791200"/>
              <a:gd name="connsiteY6" fmla="*/ 77646 h 465867"/>
              <a:gd name="connsiteX7" fmla="*/ 5791200 w 5791200"/>
              <a:gd name="connsiteY7" fmla="*/ 271756 h 465867"/>
              <a:gd name="connsiteX8" fmla="*/ 5791200 w 5791200"/>
              <a:gd name="connsiteY8" fmla="*/ 271756 h 465867"/>
              <a:gd name="connsiteX9" fmla="*/ 5791200 w 5791200"/>
              <a:gd name="connsiteY9" fmla="*/ 388223 h 465867"/>
              <a:gd name="connsiteX10" fmla="*/ 5791200 w 5791200"/>
              <a:gd name="connsiteY10" fmla="*/ 388221 h 465867"/>
              <a:gd name="connsiteX11" fmla="*/ 5713554 w 5791200"/>
              <a:gd name="connsiteY11" fmla="*/ 465867 h 465867"/>
              <a:gd name="connsiteX12" fmla="*/ 4826000 w 5791200"/>
              <a:gd name="connsiteY12" fmla="*/ 465867 h 465867"/>
              <a:gd name="connsiteX13" fmla="*/ 4726198 w 5791200"/>
              <a:gd name="connsiteY13" fmla="*/ 1284479 h 465867"/>
              <a:gd name="connsiteX14" fmla="*/ 3378200 w 5791200"/>
              <a:gd name="connsiteY14" fmla="*/ 465867 h 465867"/>
              <a:gd name="connsiteX15" fmla="*/ 77646 w 5791200"/>
              <a:gd name="connsiteY15" fmla="*/ 465867 h 465867"/>
              <a:gd name="connsiteX16" fmla="*/ 0 w 5791200"/>
              <a:gd name="connsiteY16" fmla="*/ 388221 h 465867"/>
              <a:gd name="connsiteX17" fmla="*/ 0 w 5791200"/>
              <a:gd name="connsiteY17" fmla="*/ 388223 h 465867"/>
              <a:gd name="connsiteX18" fmla="*/ 0 w 5791200"/>
              <a:gd name="connsiteY18" fmla="*/ 271756 h 465867"/>
              <a:gd name="connsiteX19" fmla="*/ 0 w 5791200"/>
              <a:gd name="connsiteY19" fmla="*/ 271756 h 465867"/>
              <a:gd name="connsiteX20" fmla="*/ 0 w 5791200"/>
              <a:gd name="connsiteY20" fmla="*/ 77646 h 465867"/>
              <a:gd name="connsiteX0" fmla="*/ 0 w 5791200"/>
              <a:gd name="connsiteY0" fmla="*/ 77646 h 1284479"/>
              <a:gd name="connsiteX1" fmla="*/ 77646 w 5791200"/>
              <a:gd name="connsiteY1" fmla="*/ 0 h 1284479"/>
              <a:gd name="connsiteX2" fmla="*/ 3378200 w 5791200"/>
              <a:gd name="connsiteY2" fmla="*/ 0 h 1284479"/>
              <a:gd name="connsiteX3" fmla="*/ 3378200 w 5791200"/>
              <a:gd name="connsiteY3" fmla="*/ 0 h 1284479"/>
              <a:gd name="connsiteX4" fmla="*/ 4826000 w 5791200"/>
              <a:gd name="connsiteY4" fmla="*/ 0 h 1284479"/>
              <a:gd name="connsiteX5" fmla="*/ 5713554 w 5791200"/>
              <a:gd name="connsiteY5" fmla="*/ 0 h 1284479"/>
              <a:gd name="connsiteX6" fmla="*/ 5791200 w 5791200"/>
              <a:gd name="connsiteY6" fmla="*/ 77646 h 1284479"/>
              <a:gd name="connsiteX7" fmla="*/ 5791200 w 5791200"/>
              <a:gd name="connsiteY7" fmla="*/ 271756 h 1284479"/>
              <a:gd name="connsiteX8" fmla="*/ 5791200 w 5791200"/>
              <a:gd name="connsiteY8" fmla="*/ 271756 h 1284479"/>
              <a:gd name="connsiteX9" fmla="*/ 5791200 w 5791200"/>
              <a:gd name="connsiteY9" fmla="*/ 388223 h 1284479"/>
              <a:gd name="connsiteX10" fmla="*/ 5791200 w 5791200"/>
              <a:gd name="connsiteY10" fmla="*/ 388221 h 1284479"/>
              <a:gd name="connsiteX11" fmla="*/ 5713554 w 5791200"/>
              <a:gd name="connsiteY11" fmla="*/ 465867 h 1284479"/>
              <a:gd name="connsiteX12" fmla="*/ 5461000 w 5791200"/>
              <a:gd name="connsiteY12" fmla="*/ 465867 h 1284479"/>
              <a:gd name="connsiteX13" fmla="*/ 4726198 w 5791200"/>
              <a:gd name="connsiteY13" fmla="*/ 1284479 h 1284479"/>
              <a:gd name="connsiteX14" fmla="*/ 3378200 w 5791200"/>
              <a:gd name="connsiteY14" fmla="*/ 465867 h 1284479"/>
              <a:gd name="connsiteX15" fmla="*/ 77646 w 5791200"/>
              <a:gd name="connsiteY15" fmla="*/ 465867 h 1284479"/>
              <a:gd name="connsiteX16" fmla="*/ 0 w 5791200"/>
              <a:gd name="connsiteY16" fmla="*/ 388221 h 1284479"/>
              <a:gd name="connsiteX17" fmla="*/ 0 w 5791200"/>
              <a:gd name="connsiteY17" fmla="*/ 388223 h 1284479"/>
              <a:gd name="connsiteX18" fmla="*/ 0 w 5791200"/>
              <a:gd name="connsiteY18" fmla="*/ 271756 h 1284479"/>
              <a:gd name="connsiteX19" fmla="*/ 0 w 5791200"/>
              <a:gd name="connsiteY19" fmla="*/ 271756 h 1284479"/>
              <a:gd name="connsiteX20" fmla="*/ 0 w 5791200"/>
              <a:gd name="connsiteY20" fmla="*/ 77646 h 1284479"/>
              <a:gd name="connsiteX0" fmla="*/ 0 w 5791200"/>
              <a:gd name="connsiteY0" fmla="*/ 77646 h 1284479"/>
              <a:gd name="connsiteX1" fmla="*/ 77646 w 5791200"/>
              <a:gd name="connsiteY1" fmla="*/ 0 h 1284479"/>
              <a:gd name="connsiteX2" fmla="*/ 3378200 w 5791200"/>
              <a:gd name="connsiteY2" fmla="*/ 0 h 1284479"/>
              <a:gd name="connsiteX3" fmla="*/ 3378200 w 5791200"/>
              <a:gd name="connsiteY3" fmla="*/ 0 h 1284479"/>
              <a:gd name="connsiteX4" fmla="*/ 4826000 w 5791200"/>
              <a:gd name="connsiteY4" fmla="*/ 0 h 1284479"/>
              <a:gd name="connsiteX5" fmla="*/ 5713554 w 5791200"/>
              <a:gd name="connsiteY5" fmla="*/ 0 h 1284479"/>
              <a:gd name="connsiteX6" fmla="*/ 5791200 w 5791200"/>
              <a:gd name="connsiteY6" fmla="*/ 77646 h 1284479"/>
              <a:gd name="connsiteX7" fmla="*/ 5791200 w 5791200"/>
              <a:gd name="connsiteY7" fmla="*/ 271756 h 1284479"/>
              <a:gd name="connsiteX8" fmla="*/ 5791200 w 5791200"/>
              <a:gd name="connsiteY8" fmla="*/ 271756 h 1284479"/>
              <a:gd name="connsiteX9" fmla="*/ 5791200 w 5791200"/>
              <a:gd name="connsiteY9" fmla="*/ 388223 h 1284479"/>
              <a:gd name="connsiteX10" fmla="*/ 5791200 w 5791200"/>
              <a:gd name="connsiteY10" fmla="*/ 388221 h 1284479"/>
              <a:gd name="connsiteX11" fmla="*/ 5713554 w 5791200"/>
              <a:gd name="connsiteY11" fmla="*/ 465867 h 1284479"/>
              <a:gd name="connsiteX12" fmla="*/ 5461000 w 5791200"/>
              <a:gd name="connsiteY12" fmla="*/ 465867 h 1284479"/>
              <a:gd name="connsiteX13" fmla="*/ 4726198 w 5791200"/>
              <a:gd name="connsiteY13" fmla="*/ 1284479 h 1284479"/>
              <a:gd name="connsiteX14" fmla="*/ 5130800 w 5791200"/>
              <a:gd name="connsiteY14" fmla="*/ 465867 h 1284479"/>
              <a:gd name="connsiteX15" fmla="*/ 77646 w 5791200"/>
              <a:gd name="connsiteY15" fmla="*/ 465867 h 1284479"/>
              <a:gd name="connsiteX16" fmla="*/ 0 w 5791200"/>
              <a:gd name="connsiteY16" fmla="*/ 388221 h 1284479"/>
              <a:gd name="connsiteX17" fmla="*/ 0 w 5791200"/>
              <a:gd name="connsiteY17" fmla="*/ 388223 h 1284479"/>
              <a:gd name="connsiteX18" fmla="*/ 0 w 5791200"/>
              <a:gd name="connsiteY18" fmla="*/ 271756 h 1284479"/>
              <a:gd name="connsiteX19" fmla="*/ 0 w 5791200"/>
              <a:gd name="connsiteY19" fmla="*/ 271756 h 1284479"/>
              <a:gd name="connsiteX20" fmla="*/ 0 w 5791200"/>
              <a:gd name="connsiteY20" fmla="*/ 77646 h 1284479"/>
              <a:gd name="connsiteX0" fmla="*/ 0 w 5791200"/>
              <a:gd name="connsiteY0" fmla="*/ 77646 h 1284479"/>
              <a:gd name="connsiteX1" fmla="*/ 77646 w 5791200"/>
              <a:gd name="connsiteY1" fmla="*/ 0 h 1284479"/>
              <a:gd name="connsiteX2" fmla="*/ 3378200 w 5791200"/>
              <a:gd name="connsiteY2" fmla="*/ 0 h 1284479"/>
              <a:gd name="connsiteX3" fmla="*/ 3378200 w 5791200"/>
              <a:gd name="connsiteY3" fmla="*/ 0 h 1284479"/>
              <a:gd name="connsiteX4" fmla="*/ 4826000 w 5791200"/>
              <a:gd name="connsiteY4" fmla="*/ 0 h 1284479"/>
              <a:gd name="connsiteX5" fmla="*/ 5713554 w 5791200"/>
              <a:gd name="connsiteY5" fmla="*/ 0 h 1284479"/>
              <a:gd name="connsiteX6" fmla="*/ 5791200 w 5791200"/>
              <a:gd name="connsiteY6" fmla="*/ 77646 h 1284479"/>
              <a:gd name="connsiteX7" fmla="*/ 5791200 w 5791200"/>
              <a:gd name="connsiteY7" fmla="*/ 271756 h 1284479"/>
              <a:gd name="connsiteX8" fmla="*/ 5791200 w 5791200"/>
              <a:gd name="connsiteY8" fmla="*/ 271756 h 1284479"/>
              <a:gd name="connsiteX9" fmla="*/ 5791200 w 5791200"/>
              <a:gd name="connsiteY9" fmla="*/ 388223 h 1284479"/>
              <a:gd name="connsiteX10" fmla="*/ 5791200 w 5791200"/>
              <a:gd name="connsiteY10" fmla="*/ 388221 h 1284479"/>
              <a:gd name="connsiteX11" fmla="*/ 5713554 w 5791200"/>
              <a:gd name="connsiteY11" fmla="*/ 465867 h 1284479"/>
              <a:gd name="connsiteX12" fmla="*/ 5461000 w 5791200"/>
              <a:gd name="connsiteY12" fmla="*/ 465867 h 1284479"/>
              <a:gd name="connsiteX13" fmla="*/ 4726198 w 5791200"/>
              <a:gd name="connsiteY13" fmla="*/ 1284479 h 1284479"/>
              <a:gd name="connsiteX14" fmla="*/ 4775200 w 5791200"/>
              <a:gd name="connsiteY14" fmla="*/ 465867 h 1284479"/>
              <a:gd name="connsiteX15" fmla="*/ 77646 w 5791200"/>
              <a:gd name="connsiteY15" fmla="*/ 465867 h 1284479"/>
              <a:gd name="connsiteX16" fmla="*/ 0 w 5791200"/>
              <a:gd name="connsiteY16" fmla="*/ 388221 h 1284479"/>
              <a:gd name="connsiteX17" fmla="*/ 0 w 5791200"/>
              <a:gd name="connsiteY17" fmla="*/ 388223 h 1284479"/>
              <a:gd name="connsiteX18" fmla="*/ 0 w 5791200"/>
              <a:gd name="connsiteY18" fmla="*/ 271756 h 1284479"/>
              <a:gd name="connsiteX19" fmla="*/ 0 w 5791200"/>
              <a:gd name="connsiteY19" fmla="*/ 271756 h 1284479"/>
              <a:gd name="connsiteX20" fmla="*/ 0 w 5791200"/>
              <a:gd name="connsiteY20" fmla="*/ 77646 h 1284479"/>
              <a:gd name="connsiteX0" fmla="*/ 0 w 5791200"/>
              <a:gd name="connsiteY0" fmla="*/ 77646 h 1284479"/>
              <a:gd name="connsiteX1" fmla="*/ 77646 w 5791200"/>
              <a:gd name="connsiteY1" fmla="*/ 0 h 1284479"/>
              <a:gd name="connsiteX2" fmla="*/ 3378200 w 5791200"/>
              <a:gd name="connsiteY2" fmla="*/ 0 h 1284479"/>
              <a:gd name="connsiteX3" fmla="*/ 3378200 w 5791200"/>
              <a:gd name="connsiteY3" fmla="*/ 0 h 1284479"/>
              <a:gd name="connsiteX4" fmla="*/ 4826000 w 5791200"/>
              <a:gd name="connsiteY4" fmla="*/ 0 h 1284479"/>
              <a:gd name="connsiteX5" fmla="*/ 5713554 w 5791200"/>
              <a:gd name="connsiteY5" fmla="*/ 0 h 1284479"/>
              <a:gd name="connsiteX6" fmla="*/ 5791200 w 5791200"/>
              <a:gd name="connsiteY6" fmla="*/ 77646 h 1284479"/>
              <a:gd name="connsiteX7" fmla="*/ 5791200 w 5791200"/>
              <a:gd name="connsiteY7" fmla="*/ 271756 h 1284479"/>
              <a:gd name="connsiteX8" fmla="*/ 5791200 w 5791200"/>
              <a:gd name="connsiteY8" fmla="*/ 271756 h 1284479"/>
              <a:gd name="connsiteX9" fmla="*/ 5791200 w 5791200"/>
              <a:gd name="connsiteY9" fmla="*/ 388223 h 1284479"/>
              <a:gd name="connsiteX10" fmla="*/ 5791200 w 5791200"/>
              <a:gd name="connsiteY10" fmla="*/ 388221 h 1284479"/>
              <a:gd name="connsiteX11" fmla="*/ 5713554 w 5791200"/>
              <a:gd name="connsiteY11" fmla="*/ 465867 h 1284479"/>
              <a:gd name="connsiteX12" fmla="*/ 5461000 w 5791200"/>
              <a:gd name="connsiteY12" fmla="*/ 465867 h 1284479"/>
              <a:gd name="connsiteX13" fmla="*/ 4345198 w 5791200"/>
              <a:gd name="connsiteY13" fmla="*/ 1284479 h 1284479"/>
              <a:gd name="connsiteX14" fmla="*/ 4775200 w 5791200"/>
              <a:gd name="connsiteY14" fmla="*/ 465867 h 1284479"/>
              <a:gd name="connsiteX15" fmla="*/ 77646 w 5791200"/>
              <a:gd name="connsiteY15" fmla="*/ 465867 h 1284479"/>
              <a:gd name="connsiteX16" fmla="*/ 0 w 5791200"/>
              <a:gd name="connsiteY16" fmla="*/ 388221 h 1284479"/>
              <a:gd name="connsiteX17" fmla="*/ 0 w 5791200"/>
              <a:gd name="connsiteY17" fmla="*/ 388223 h 1284479"/>
              <a:gd name="connsiteX18" fmla="*/ 0 w 5791200"/>
              <a:gd name="connsiteY18" fmla="*/ 271756 h 1284479"/>
              <a:gd name="connsiteX19" fmla="*/ 0 w 5791200"/>
              <a:gd name="connsiteY19" fmla="*/ 271756 h 1284479"/>
              <a:gd name="connsiteX20" fmla="*/ 0 w 5791200"/>
              <a:gd name="connsiteY20" fmla="*/ 77646 h 1284479"/>
              <a:gd name="connsiteX0" fmla="*/ 0 w 5791200"/>
              <a:gd name="connsiteY0" fmla="*/ 77646 h 1284479"/>
              <a:gd name="connsiteX1" fmla="*/ 77646 w 5791200"/>
              <a:gd name="connsiteY1" fmla="*/ 0 h 1284479"/>
              <a:gd name="connsiteX2" fmla="*/ 3378200 w 5791200"/>
              <a:gd name="connsiteY2" fmla="*/ 0 h 1284479"/>
              <a:gd name="connsiteX3" fmla="*/ 3378200 w 5791200"/>
              <a:gd name="connsiteY3" fmla="*/ 0 h 1284479"/>
              <a:gd name="connsiteX4" fmla="*/ 4826000 w 5791200"/>
              <a:gd name="connsiteY4" fmla="*/ 0 h 1284479"/>
              <a:gd name="connsiteX5" fmla="*/ 5713554 w 5791200"/>
              <a:gd name="connsiteY5" fmla="*/ 0 h 1284479"/>
              <a:gd name="connsiteX6" fmla="*/ 5791200 w 5791200"/>
              <a:gd name="connsiteY6" fmla="*/ 77646 h 1284479"/>
              <a:gd name="connsiteX7" fmla="*/ 5791200 w 5791200"/>
              <a:gd name="connsiteY7" fmla="*/ 271756 h 1284479"/>
              <a:gd name="connsiteX8" fmla="*/ 5791200 w 5791200"/>
              <a:gd name="connsiteY8" fmla="*/ 271756 h 1284479"/>
              <a:gd name="connsiteX9" fmla="*/ 5791200 w 5791200"/>
              <a:gd name="connsiteY9" fmla="*/ 388223 h 1284479"/>
              <a:gd name="connsiteX10" fmla="*/ 5791200 w 5791200"/>
              <a:gd name="connsiteY10" fmla="*/ 388221 h 1284479"/>
              <a:gd name="connsiteX11" fmla="*/ 5713554 w 5791200"/>
              <a:gd name="connsiteY11" fmla="*/ 465867 h 1284479"/>
              <a:gd name="connsiteX12" fmla="*/ 5232400 w 5791200"/>
              <a:gd name="connsiteY12" fmla="*/ 465867 h 1284479"/>
              <a:gd name="connsiteX13" fmla="*/ 4345198 w 5791200"/>
              <a:gd name="connsiteY13" fmla="*/ 1284479 h 1284479"/>
              <a:gd name="connsiteX14" fmla="*/ 4775200 w 5791200"/>
              <a:gd name="connsiteY14" fmla="*/ 465867 h 1284479"/>
              <a:gd name="connsiteX15" fmla="*/ 77646 w 5791200"/>
              <a:gd name="connsiteY15" fmla="*/ 465867 h 1284479"/>
              <a:gd name="connsiteX16" fmla="*/ 0 w 5791200"/>
              <a:gd name="connsiteY16" fmla="*/ 388221 h 1284479"/>
              <a:gd name="connsiteX17" fmla="*/ 0 w 5791200"/>
              <a:gd name="connsiteY17" fmla="*/ 388223 h 1284479"/>
              <a:gd name="connsiteX18" fmla="*/ 0 w 5791200"/>
              <a:gd name="connsiteY18" fmla="*/ 271756 h 1284479"/>
              <a:gd name="connsiteX19" fmla="*/ 0 w 5791200"/>
              <a:gd name="connsiteY19" fmla="*/ 271756 h 1284479"/>
              <a:gd name="connsiteX20" fmla="*/ 0 w 5791200"/>
              <a:gd name="connsiteY20" fmla="*/ 77646 h 1284479"/>
              <a:gd name="connsiteX0" fmla="*/ 0 w 5791200"/>
              <a:gd name="connsiteY0" fmla="*/ 77646 h 1233679"/>
              <a:gd name="connsiteX1" fmla="*/ 77646 w 5791200"/>
              <a:gd name="connsiteY1" fmla="*/ 0 h 1233679"/>
              <a:gd name="connsiteX2" fmla="*/ 3378200 w 5791200"/>
              <a:gd name="connsiteY2" fmla="*/ 0 h 1233679"/>
              <a:gd name="connsiteX3" fmla="*/ 3378200 w 5791200"/>
              <a:gd name="connsiteY3" fmla="*/ 0 h 1233679"/>
              <a:gd name="connsiteX4" fmla="*/ 4826000 w 5791200"/>
              <a:gd name="connsiteY4" fmla="*/ 0 h 1233679"/>
              <a:gd name="connsiteX5" fmla="*/ 5713554 w 5791200"/>
              <a:gd name="connsiteY5" fmla="*/ 0 h 1233679"/>
              <a:gd name="connsiteX6" fmla="*/ 5791200 w 5791200"/>
              <a:gd name="connsiteY6" fmla="*/ 77646 h 1233679"/>
              <a:gd name="connsiteX7" fmla="*/ 5791200 w 5791200"/>
              <a:gd name="connsiteY7" fmla="*/ 271756 h 1233679"/>
              <a:gd name="connsiteX8" fmla="*/ 5791200 w 5791200"/>
              <a:gd name="connsiteY8" fmla="*/ 271756 h 1233679"/>
              <a:gd name="connsiteX9" fmla="*/ 5791200 w 5791200"/>
              <a:gd name="connsiteY9" fmla="*/ 388223 h 1233679"/>
              <a:gd name="connsiteX10" fmla="*/ 5791200 w 5791200"/>
              <a:gd name="connsiteY10" fmla="*/ 388221 h 1233679"/>
              <a:gd name="connsiteX11" fmla="*/ 5713554 w 5791200"/>
              <a:gd name="connsiteY11" fmla="*/ 465867 h 1233679"/>
              <a:gd name="connsiteX12" fmla="*/ 5232400 w 5791200"/>
              <a:gd name="connsiteY12" fmla="*/ 465867 h 1233679"/>
              <a:gd name="connsiteX13" fmla="*/ 4408698 w 5791200"/>
              <a:gd name="connsiteY13" fmla="*/ 1233679 h 1233679"/>
              <a:gd name="connsiteX14" fmla="*/ 4775200 w 5791200"/>
              <a:gd name="connsiteY14" fmla="*/ 465867 h 1233679"/>
              <a:gd name="connsiteX15" fmla="*/ 77646 w 5791200"/>
              <a:gd name="connsiteY15" fmla="*/ 465867 h 1233679"/>
              <a:gd name="connsiteX16" fmla="*/ 0 w 5791200"/>
              <a:gd name="connsiteY16" fmla="*/ 388221 h 1233679"/>
              <a:gd name="connsiteX17" fmla="*/ 0 w 5791200"/>
              <a:gd name="connsiteY17" fmla="*/ 388223 h 1233679"/>
              <a:gd name="connsiteX18" fmla="*/ 0 w 5791200"/>
              <a:gd name="connsiteY18" fmla="*/ 271756 h 1233679"/>
              <a:gd name="connsiteX19" fmla="*/ 0 w 5791200"/>
              <a:gd name="connsiteY19" fmla="*/ 271756 h 1233679"/>
              <a:gd name="connsiteX20" fmla="*/ 0 w 5791200"/>
              <a:gd name="connsiteY20" fmla="*/ 77646 h 123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91200" h="1233679">
                <a:moveTo>
                  <a:pt x="0" y="77646"/>
                </a:moveTo>
                <a:cubicBezTo>
                  <a:pt x="0" y="34763"/>
                  <a:pt x="34763" y="0"/>
                  <a:pt x="77646" y="0"/>
                </a:cubicBezTo>
                <a:lnTo>
                  <a:pt x="3378200" y="0"/>
                </a:lnTo>
                <a:lnTo>
                  <a:pt x="3378200" y="0"/>
                </a:lnTo>
                <a:lnTo>
                  <a:pt x="4826000" y="0"/>
                </a:lnTo>
                <a:lnTo>
                  <a:pt x="5713554" y="0"/>
                </a:lnTo>
                <a:cubicBezTo>
                  <a:pt x="5756437" y="0"/>
                  <a:pt x="5791200" y="34763"/>
                  <a:pt x="5791200" y="77646"/>
                </a:cubicBezTo>
                <a:lnTo>
                  <a:pt x="5791200" y="271756"/>
                </a:lnTo>
                <a:lnTo>
                  <a:pt x="5791200" y="271756"/>
                </a:lnTo>
                <a:lnTo>
                  <a:pt x="5791200" y="388223"/>
                </a:lnTo>
                <a:lnTo>
                  <a:pt x="5791200" y="388221"/>
                </a:lnTo>
                <a:cubicBezTo>
                  <a:pt x="5791200" y="431104"/>
                  <a:pt x="5756437" y="465867"/>
                  <a:pt x="5713554" y="465867"/>
                </a:cubicBezTo>
                <a:lnTo>
                  <a:pt x="5232400" y="465867"/>
                </a:lnTo>
                <a:lnTo>
                  <a:pt x="4408698" y="1233679"/>
                </a:lnTo>
                <a:lnTo>
                  <a:pt x="4775200" y="465867"/>
                </a:lnTo>
                <a:lnTo>
                  <a:pt x="77646" y="465867"/>
                </a:lnTo>
                <a:cubicBezTo>
                  <a:pt x="34763" y="465867"/>
                  <a:pt x="0" y="431104"/>
                  <a:pt x="0" y="388221"/>
                </a:cubicBezTo>
                <a:lnTo>
                  <a:pt x="0" y="388223"/>
                </a:lnTo>
                <a:lnTo>
                  <a:pt x="0" y="271756"/>
                </a:lnTo>
                <a:lnTo>
                  <a:pt x="0" y="271756"/>
                </a:lnTo>
                <a:lnTo>
                  <a:pt x="0" y="77646"/>
                </a:lnTo>
                <a:close/>
              </a:path>
            </a:pathLst>
          </a:cu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A single query to retrieve the countries</a:t>
            </a:r>
          </a:p>
        </p:txBody>
      </p:sp>
      <p:sp>
        <p:nvSpPr>
          <p:cNvPr id="8" name="AutoShape 7"/>
          <p:cNvSpPr>
            <a:spLocks noChangeArrowheads="1"/>
          </p:cNvSpPr>
          <p:nvPr/>
        </p:nvSpPr>
        <p:spPr bwMode="auto">
          <a:xfrm>
            <a:off x="3365500" y="3303054"/>
            <a:ext cx="4800600" cy="1421346"/>
          </a:xfrm>
          <a:custGeom>
            <a:avLst/>
            <a:gdLst>
              <a:gd name="connsiteX0" fmla="*/ 0 w 4800600"/>
              <a:gd name="connsiteY0" fmla="*/ 148589 h 891516"/>
              <a:gd name="connsiteX1" fmla="*/ 148589 w 4800600"/>
              <a:gd name="connsiteY1" fmla="*/ 0 h 891516"/>
              <a:gd name="connsiteX2" fmla="*/ 800100 w 4800600"/>
              <a:gd name="connsiteY2" fmla="*/ 0 h 891516"/>
              <a:gd name="connsiteX3" fmla="*/ 1279744 w 4800600"/>
              <a:gd name="connsiteY3" fmla="*/ -629713 h 891516"/>
              <a:gd name="connsiteX4" fmla="*/ 2000250 w 4800600"/>
              <a:gd name="connsiteY4" fmla="*/ 0 h 891516"/>
              <a:gd name="connsiteX5" fmla="*/ 4652011 w 4800600"/>
              <a:gd name="connsiteY5" fmla="*/ 0 h 891516"/>
              <a:gd name="connsiteX6" fmla="*/ 4800600 w 4800600"/>
              <a:gd name="connsiteY6" fmla="*/ 148589 h 891516"/>
              <a:gd name="connsiteX7" fmla="*/ 4800600 w 4800600"/>
              <a:gd name="connsiteY7" fmla="*/ 148586 h 891516"/>
              <a:gd name="connsiteX8" fmla="*/ 4800600 w 4800600"/>
              <a:gd name="connsiteY8" fmla="*/ 148586 h 891516"/>
              <a:gd name="connsiteX9" fmla="*/ 4800600 w 4800600"/>
              <a:gd name="connsiteY9" fmla="*/ 371465 h 891516"/>
              <a:gd name="connsiteX10" fmla="*/ 4800600 w 4800600"/>
              <a:gd name="connsiteY10" fmla="*/ 742927 h 891516"/>
              <a:gd name="connsiteX11" fmla="*/ 4652011 w 4800600"/>
              <a:gd name="connsiteY11" fmla="*/ 891516 h 891516"/>
              <a:gd name="connsiteX12" fmla="*/ 2000250 w 4800600"/>
              <a:gd name="connsiteY12" fmla="*/ 891516 h 891516"/>
              <a:gd name="connsiteX13" fmla="*/ 800100 w 4800600"/>
              <a:gd name="connsiteY13" fmla="*/ 891516 h 891516"/>
              <a:gd name="connsiteX14" fmla="*/ 800100 w 4800600"/>
              <a:gd name="connsiteY14" fmla="*/ 891516 h 891516"/>
              <a:gd name="connsiteX15" fmla="*/ 148589 w 4800600"/>
              <a:gd name="connsiteY15" fmla="*/ 891516 h 891516"/>
              <a:gd name="connsiteX16" fmla="*/ 0 w 4800600"/>
              <a:gd name="connsiteY16" fmla="*/ 742927 h 891516"/>
              <a:gd name="connsiteX17" fmla="*/ 0 w 4800600"/>
              <a:gd name="connsiteY17" fmla="*/ 371465 h 891516"/>
              <a:gd name="connsiteX18" fmla="*/ 0 w 4800600"/>
              <a:gd name="connsiteY18" fmla="*/ 148586 h 891516"/>
              <a:gd name="connsiteX19" fmla="*/ 0 w 4800600"/>
              <a:gd name="connsiteY19" fmla="*/ 148586 h 891516"/>
              <a:gd name="connsiteX20" fmla="*/ 0 w 4800600"/>
              <a:gd name="connsiteY20" fmla="*/ 148589 h 891516"/>
              <a:gd name="connsiteX0" fmla="*/ 0 w 4800600"/>
              <a:gd name="connsiteY0" fmla="*/ 778302 h 1521229"/>
              <a:gd name="connsiteX1" fmla="*/ 148589 w 4800600"/>
              <a:gd name="connsiteY1" fmla="*/ 629713 h 1521229"/>
              <a:gd name="connsiteX2" fmla="*/ 1257300 w 4800600"/>
              <a:gd name="connsiteY2" fmla="*/ 629713 h 1521229"/>
              <a:gd name="connsiteX3" fmla="*/ 1279744 w 4800600"/>
              <a:gd name="connsiteY3" fmla="*/ 0 h 1521229"/>
              <a:gd name="connsiteX4" fmla="*/ 2000250 w 4800600"/>
              <a:gd name="connsiteY4" fmla="*/ 629713 h 1521229"/>
              <a:gd name="connsiteX5" fmla="*/ 4652011 w 4800600"/>
              <a:gd name="connsiteY5" fmla="*/ 629713 h 1521229"/>
              <a:gd name="connsiteX6" fmla="*/ 4800600 w 4800600"/>
              <a:gd name="connsiteY6" fmla="*/ 778302 h 1521229"/>
              <a:gd name="connsiteX7" fmla="*/ 4800600 w 4800600"/>
              <a:gd name="connsiteY7" fmla="*/ 778299 h 1521229"/>
              <a:gd name="connsiteX8" fmla="*/ 4800600 w 4800600"/>
              <a:gd name="connsiteY8" fmla="*/ 778299 h 1521229"/>
              <a:gd name="connsiteX9" fmla="*/ 4800600 w 4800600"/>
              <a:gd name="connsiteY9" fmla="*/ 1001178 h 1521229"/>
              <a:gd name="connsiteX10" fmla="*/ 4800600 w 4800600"/>
              <a:gd name="connsiteY10" fmla="*/ 1372640 h 1521229"/>
              <a:gd name="connsiteX11" fmla="*/ 4652011 w 4800600"/>
              <a:gd name="connsiteY11" fmla="*/ 1521229 h 1521229"/>
              <a:gd name="connsiteX12" fmla="*/ 2000250 w 4800600"/>
              <a:gd name="connsiteY12" fmla="*/ 1521229 h 1521229"/>
              <a:gd name="connsiteX13" fmla="*/ 800100 w 4800600"/>
              <a:gd name="connsiteY13" fmla="*/ 1521229 h 1521229"/>
              <a:gd name="connsiteX14" fmla="*/ 800100 w 4800600"/>
              <a:gd name="connsiteY14" fmla="*/ 1521229 h 1521229"/>
              <a:gd name="connsiteX15" fmla="*/ 148589 w 4800600"/>
              <a:gd name="connsiteY15" fmla="*/ 1521229 h 1521229"/>
              <a:gd name="connsiteX16" fmla="*/ 0 w 4800600"/>
              <a:gd name="connsiteY16" fmla="*/ 1372640 h 1521229"/>
              <a:gd name="connsiteX17" fmla="*/ 0 w 4800600"/>
              <a:gd name="connsiteY17" fmla="*/ 1001178 h 1521229"/>
              <a:gd name="connsiteX18" fmla="*/ 0 w 4800600"/>
              <a:gd name="connsiteY18" fmla="*/ 778299 h 1521229"/>
              <a:gd name="connsiteX19" fmla="*/ 0 w 4800600"/>
              <a:gd name="connsiteY19" fmla="*/ 778299 h 1521229"/>
              <a:gd name="connsiteX20" fmla="*/ 0 w 4800600"/>
              <a:gd name="connsiteY20" fmla="*/ 778302 h 1521229"/>
              <a:gd name="connsiteX0" fmla="*/ 0 w 4800600"/>
              <a:gd name="connsiteY0" fmla="*/ 778302 h 1521229"/>
              <a:gd name="connsiteX1" fmla="*/ 148589 w 4800600"/>
              <a:gd name="connsiteY1" fmla="*/ 629713 h 1521229"/>
              <a:gd name="connsiteX2" fmla="*/ 1257300 w 4800600"/>
              <a:gd name="connsiteY2" fmla="*/ 629713 h 1521229"/>
              <a:gd name="connsiteX3" fmla="*/ 1444844 w 4800600"/>
              <a:gd name="connsiteY3" fmla="*/ 0 h 1521229"/>
              <a:gd name="connsiteX4" fmla="*/ 2000250 w 4800600"/>
              <a:gd name="connsiteY4" fmla="*/ 629713 h 1521229"/>
              <a:gd name="connsiteX5" fmla="*/ 4652011 w 4800600"/>
              <a:gd name="connsiteY5" fmla="*/ 629713 h 1521229"/>
              <a:gd name="connsiteX6" fmla="*/ 4800600 w 4800600"/>
              <a:gd name="connsiteY6" fmla="*/ 778302 h 1521229"/>
              <a:gd name="connsiteX7" fmla="*/ 4800600 w 4800600"/>
              <a:gd name="connsiteY7" fmla="*/ 778299 h 1521229"/>
              <a:gd name="connsiteX8" fmla="*/ 4800600 w 4800600"/>
              <a:gd name="connsiteY8" fmla="*/ 778299 h 1521229"/>
              <a:gd name="connsiteX9" fmla="*/ 4800600 w 4800600"/>
              <a:gd name="connsiteY9" fmla="*/ 1001178 h 1521229"/>
              <a:gd name="connsiteX10" fmla="*/ 4800600 w 4800600"/>
              <a:gd name="connsiteY10" fmla="*/ 1372640 h 1521229"/>
              <a:gd name="connsiteX11" fmla="*/ 4652011 w 4800600"/>
              <a:gd name="connsiteY11" fmla="*/ 1521229 h 1521229"/>
              <a:gd name="connsiteX12" fmla="*/ 2000250 w 4800600"/>
              <a:gd name="connsiteY12" fmla="*/ 1521229 h 1521229"/>
              <a:gd name="connsiteX13" fmla="*/ 800100 w 4800600"/>
              <a:gd name="connsiteY13" fmla="*/ 1521229 h 1521229"/>
              <a:gd name="connsiteX14" fmla="*/ 800100 w 4800600"/>
              <a:gd name="connsiteY14" fmla="*/ 1521229 h 1521229"/>
              <a:gd name="connsiteX15" fmla="*/ 148589 w 4800600"/>
              <a:gd name="connsiteY15" fmla="*/ 1521229 h 1521229"/>
              <a:gd name="connsiteX16" fmla="*/ 0 w 4800600"/>
              <a:gd name="connsiteY16" fmla="*/ 1372640 h 1521229"/>
              <a:gd name="connsiteX17" fmla="*/ 0 w 4800600"/>
              <a:gd name="connsiteY17" fmla="*/ 1001178 h 1521229"/>
              <a:gd name="connsiteX18" fmla="*/ 0 w 4800600"/>
              <a:gd name="connsiteY18" fmla="*/ 778299 h 1521229"/>
              <a:gd name="connsiteX19" fmla="*/ 0 w 4800600"/>
              <a:gd name="connsiteY19" fmla="*/ 778299 h 1521229"/>
              <a:gd name="connsiteX20" fmla="*/ 0 w 4800600"/>
              <a:gd name="connsiteY20" fmla="*/ 778302 h 1521229"/>
              <a:gd name="connsiteX0" fmla="*/ 0 w 4800600"/>
              <a:gd name="connsiteY0" fmla="*/ 778302 h 1521229"/>
              <a:gd name="connsiteX1" fmla="*/ 148589 w 4800600"/>
              <a:gd name="connsiteY1" fmla="*/ 629713 h 1521229"/>
              <a:gd name="connsiteX2" fmla="*/ 1257300 w 4800600"/>
              <a:gd name="connsiteY2" fmla="*/ 629713 h 1521229"/>
              <a:gd name="connsiteX3" fmla="*/ 1444844 w 4800600"/>
              <a:gd name="connsiteY3" fmla="*/ 0 h 1521229"/>
              <a:gd name="connsiteX4" fmla="*/ 1416050 w 4800600"/>
              <a:gd name="connsiteY4" fmla="*/ 629713 h 1521229"/>
              <a:gd name="connsiteX5" fmla="*/ 4652011 w 4800600"/>
              <a:gd name="connsiteY5" fmla="*/ 629713 h 1521229"/>
              <a:gd name="connsiteX6" fmla="*/ 4800600 w 4800600"/>
              <a:gd name="connsiteY6" fmla="*/ 778302 h 1521229"/>
              <a:gd name="connsiteX7" fmla="*/ 4800600 w 4800600"/>
              <a:gd name="connsiteY7" fmla="*/ 778299 h 1521229"/>
              <a:gd name="connsiteX8" fmla="*/ 4800600 w 4800600"/>
              <a:gd name="connsiteY8" fmla="*/ 778299 h 1521229"/>
              <a:gd name="connsiteX9" fmla="*/ 4800600 w 4800600"/>
              <a:gd name="connsiteY9" fmla="*/ 1001178 h 1521229"/>
              <a:gd name="connsiteX10" fmla="*/ 4800600 w 4800600"/>
              <a:gd name="connsiteY10" fmla="*/ 1372640 h 1521229"/>
              <a:gd name="connsiteX11" fmla="*/ 4652011 w 4800600"/>
              <a:gd name="connsiteY11" fmla="*/ 1521229 h 1521229"/>
              <a:gd name="connsiteX12" fmla="*/ 2000250 w 4800600"/>
              <a:gd name="connsiteY12" fmla="*/ 1521229 h 1521229"/>
              <a:gd name="connsiteX13" fmla="*/ 800100 w 4800600"/>
              <a:gd name="connsiteY13" fmla="*/ 1521229 h 1521229"/>
              <a:gd name="connsiteX14" fmla="*/ 800100 w 4800600"/>
              <a:gd name="connsiteY14" fmla="*/ 1521229 h 1521229"/>
              <a:gd name="connsiteX15" fmla="*/ 148589 w 4800600"/>
              <a:gd name="connsiteY15" fmla="*/ 1521229 h 1521229"/>
              <a:gd name="connsiteX16" fmla="*/ 0 w 4800600"/>
              <a:gd name="connsiteY16" fmla="*/ 1372640 h 1521229"/>
              <a:gd name="connsiteX17" fmla="*/ 0 w 4800600"/>
              <a:gd name="connsiteY17" fmla="*/ 1001178 h 1521229"/>
              <a:gd name="connsiteX18" fmla="*/ 0 w 4800600"/>
              <a:gd name="connsiteY18" fmla="*/ 778299 h 1521229"/>
              <a:gd name="connsiteX19" fmla="*/ 0 w 4800600"/>
              <a:gd name="connsiteY19" fmla="*/ 778299 h 1521229"/>
              <a:gd name="connsiteX20" fmla="*/ 0 w 4800600"/>
              <a:gd name="connsiteY20" fmla="*/ 778302 h 1521229"/>
              <a:gd name="connsiteX0" fmla="*/ 0 w 4800600"/>
              <a:gd name="connsiteY0" fmla="*/ 778302 h 1521229"/>
              <a:gd name="connsiteX1" fmla="*/ 148589 w 4800600"/>
              <a:gd name="connsiteY1" fmla="*/ 629713 h 1521229"/>
              <a:gd name="connsiteX2" fmla="*/ 1257300 w 4800600"/>
              <a:gd name="connsiteY2" fmla="*/ 629713 h 1521229"/>
              <a:gd name="connsiteX3" fmla="*/ 1686144 w 4800600"/>
              <a:gd name="connsiteY3" fmla="*/ 0 h 1521229"/>
              <a:gd name="connsiteX4" fmla="*/ 1416050 w 4800600"/>
              <a:gd name="connsiteY4" fmla="*/ 629713 h 1521229"/>
              <a:gd name="connsiteX5" fmla="*/ 4652011 w 4800600"/>
              <a:gd name="connsiteY5" fmla="*/ 629713 h 1521229"/>
              <a:gd name="connsiteX6" fmla="*/ 4800600 w 4800600"/>
              <a:gd name="connsiteY6" fmla="*/ 778302 h 1521229"/>
              <a:gd name="connsiteX7" fmla="*/ 4800600 w 4800600"/>
              <a:gd name="connsiteY7" fmla="*/ 778299 h 1521229"/>
              <a:gd name="connsiteX8" fmla="*/ 4800600 w 4800600"/>
              <a:gd name="connsiteY8" fmla="*/ 778299 h 1521229"/>
              <a:gd name="connsiteX9" fmla="*/ 4800600 w 4800600"/>
              <a:gd name="connsiteY9" fmla="*/ 1001178 h 1521229"/>
              <a:gd name="connsiteX10" fmla="*/ 4800600 w 4800600"/>
              <a:gd name="connsiteY10" fmla="*/ 1372640 h 1521229"/>
              <a:gd name="connsiteX11" fmla="*/ 4652011 w 4800600"/>
              <a:gd name="connsiteY11" fmla="*/ 1521229 h 1521229"/>
              <a:gd name="connsiteX12" fmla="*/ 2000250 w 4800600"/>
              <a:gd name="connsiteY12" fmla="*/ 1521229 h 1521229"/>
              <a:gd name="connsiteX13" fmla="*/ 800100 w 4800600"/>
              <a:gd name="connsiteY13" fmla="*/ 1521229 h 1521229"/>
              <a:gd name="connsiteX14" fmla="*/ 800100 w 4800600"/>
              <a:gd name="connsiteY14" fmla="*/ 1521229 h 1521229"/>
              <a:gd name="connsiteX15" fmla="*/ 148589 w 4800600"/>
              <a:gd name="connsiteY15" fmla="*/ 1521229 h 1521229"/>
              <a:gd name="connsiteX16" fmla="*/ 0 w 4800600"/>
              <a:gd name="connsiteY16" fmla="*/ 1372640 h 1521229"/>
              <a:gd name="connsiteX17" fmla="*/ 0 w 4800600"/>
              <a:gd name="connsiteY17" fmla="*/ 1001178 h 1521229"/>
              <a:gd name="connsiteX18" fmla="*/ 0 w 4800600"/>
              <a:gd name="connsiteY18" fmla="*/ 778299 h 1521229"/>
              <a:gd name="connsiteX19" fmla="*/ 0 w 4800600"/>
              <a:gd name="connsiteY19" fmla="*/ 778299 h 1521229"/>
              <a:gd name="connsiteX20" fmla="*/ 0 w 4800600"/>
              <a:gd name="connsiteY20" fmla="*/ 778302 h 1521229"/>
              <a:gd name="connsiteX0" fmla="*/ 0 w 4800600"/>
              <a:gd name="connsiteY0" fmla="*/ 778302 h 1521229"/>
              <a:gd name="connsiteX1" fmla="*/ 148589 w 4800600"/>
              <a:gd name="connsiteY1" fmla="*/ 629713 h 1521229"/>
              <a:gd name="connsiteX2" fmla="*/ 1206500 w 4800600"/>
              <a:gd name="connsiteY2" fmla="*/ 629713 h 1521229"/>
              <a:gd name="connsiteX3" fmla="*/ 1686144 w 4800600"/>
              <a:gd name="connsiteY3" fmla="*/ 0 h 1521229"/>
              <a:gd name="connsiteX4" fmla="*/ 1416050 w 4800600"/>
              <a:gd name="connsiteY4" fmla="*/ 629713 h 1521229"/>
              <a:gd name="connsiteX5" fmla="*/ 4652011 w 4800600"/>
              <a:gd name="connsiteY5" fmla="*/ 629713 h 1521229"/>
              <a:gd name="connsiteX6" fmla="*/ 4800600 w 4800600"/>
              <a:gd name="connsiteY6" fmla="*/ 778302 h 1521229"/>
              <a:gd name="connsiteX7" fmla="*/ 4800600 w 4800600"/>
              <a:gd name="connsiteY7" fmla="*/ 778299 h 1521229"/>
              <a:gd name="connsiteX8" fmla="*/ 4800600 w 4800600"/>
              <a:gd name="connsiteY8" fmla="*/ 778299 h 1521229"/>
              <a:gd name="connsiteX9" fmla="*/ 4800600 w 4800600"/>
              <a:gd name="connsiteY9" fmla="*/ 1001178 h 1521229"/>
              <a:gd name="connsiteX10" fmla="*/ 4800600 w 4800600"/>
              <a:gd name="connsiteY10" fmla="*/ 1372640 h 1521229"/>
              <a:gd name="connsiteX11" fmla="*/ 4652011 w 4800600"/>
              <a:gd name="connsiteY11" fmla="*/ 1521229 h 1521229"/>
              <a:gd name="connsiteX12" fmla="*/ 2000250 w 4800600"/>
              <a:gd name="connsiteY12" fmla="*/ 1521229 h 1521229"/>
              <a:gd name="connsiteX13" fmla="*/ 800100 w 4800600"/>
              <a:gd name="connsiteY13" fmla="*/ 1521229 h 1521229"/>
              <a:gd name="connsiteX14" fmla="*/ 800100 w 4800600"/>
              <a:gd name="connsiteY14" fmla="*/ 1521229 h 1521229"/>
              <a:gd name="connsiteX15" fmla="*/ 148589 w 4800600"/>
              <a:gd name="connsiteY15" fmla="*/ 1521229 h 1521229"/>
              <a:gd name="connsiteX16" fmla="*/ 0 w 4800600"/>
              <a:gd name="connsiteY16" fmla="*/ 1372640 h 1521229"/>
              <a:gd name="connsiteX17" fmla="*/ 0 w 4800600"/>
              <a:gd name="connsiteY17" fmla="*/ 1001178 h 1521229"/>
              <a:gd name="connsiteX18" fmla="*/ 0 w 4800600"/>
              <a:gd name="connsiteY18" fmla="*/ 778299 h 1521229"/>
              <a:gd name="connsiteX19" fmla="*/ 0 w 4800600"/>
              <a:gd name="connsiteY19" fmla="*/ 778299 h 1521229"/>
              <a:gd name="connsiteX20" fmla="*/ 0 w 4800600"/>
              <a:gd name="connsiteY20" fmla="*/ 778302 h 1521229"/>
              <a:gd name="connsiteX0" fmla="*/ 0 w 4800600"/>
              <a:gd name="connsiteY0" fmla="*/ 778302 h 1521229"/>
              <a:gd name="connsiteX1" fmla="*/ 148589 w 4800600"/>
              <a:gd name="connsiteY1" fmla="*/ 629713 h 1521229"/>
              <a:gd name="connsiteX2" fmla="*/ 1206500 w 4800600"/>
              <a:gd name="connsiteY2" fmla="*/ 629713 h 1521229"/>
              <a:gd name="connsiteX3" fmla="*/ 1686144 w 4800600"/>
              <a:gd name="connsiteY3" fmla="*/ 0 h 1521229"/>
              <a:gd name="connsiteX4" fmla="*/ 1466850 w 4800600"/>
              <a:gd name="connsiteY4" fmla="*/ 629713 h 1521229"/>
              <a:gd name="connsiteX5" fmla="*/ 4652011 w 4800600"/>
              <a:gd name="connsiteY5" fmla="*/ 629713 h 1521229"/>
              <a:gd name="connsiteX6" fmla="*/ 4800600 w 4800600"/>
              <a:gd name="connsiteY6" fmla="*/ 778302 h 1521229"/>
              <a:gd name="connsiteX7" fmla="*/ 4800600 w 4800600"/>
              <a:gd name="connsiteY7" fmla="*/ 778299 h 1521229"/>
              <a:gd name="connsiteX8" fmla="*/ 4800600 w 4800600"/>
              <a:gd name="connsiteY8" fmla="*/ 778299 h 1521229"/>
              <a:gd name="connsiteX9" fmla="*/ 4800600 w 4800600"/>
              <a:gd name="connsiteY9" fmla="*/ 1001178 h 1521229"/>
              <a:gd name="connsiteX10" fmla="*/ 4800600 w 4800600"/>
              <a:gd name="connsiteY10" fmla="*/ 1372640 h 1521229"/>
              <a:gd name="connsiteX11" fmla="*/ 4652011 w 4800600"/>
              <a:gd name="connsiteY11" fmla="*/ 1521229 h 1521229"/>
              <a:gd name="connsiteX12" fmla="*/ 2000250 w 4800600"/>
              <a:gd name="connsiteY12" fmla="*/ 1521229 h 1521229"/>
              <a:gd name="connsiteX13" fmla="*/ 800100 w 4800600"/>
              <a:gd name="connsiteY13" fmla="*/ 1521229 h 1521229"/>
              <a:gd name="connsiteX14" fmla="*/ 800100 w 4800600"/>
              <a:gd name="connsiteY14" fmla="*/ 1521229 h 1521229"/>
              <a:gd name="connsiteX15" fmla="*/ 148589 w 4800600"/>
              <a:gd name="connsiteY15" fmla="*/ 1521229 h 1521229"/>
              <a:gd name="connsiteX16" fmla="*/ 0 w 4800600"/>
              <a:gd name="connsiteY16" fmla="*/ 1372640 h 1521229"/>
              <a:gd name="connsiteX17" fmla="*/ 0 w 4800600"/>
              <a:gd name="connsiteY17" fmla="*/ 1001178 h 1521229"/>
              <a:gd name="connsiteX18" fmla="*/ 0 w 4800600"/>
              <a:gd name="connsiteY18" fmla="*/ 778299 h 1521229"/>
              <a:gd name="connsiteX19" fmla="*/ 0 w 4800600"/>
              <a:gd name="connsiteY19" fmla="*/ 778299 h 1521229"/>
              <a:gd name="connsiteX20" fmla="*/ 0 w 4800600"/>
              <a:gd name="connsiteY20" fmla="*/ 778302 h 1521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00600" h="1521229">
                <a:moveTo>
                  <a:pt x="0" y="778302"/>
                </a:moveTo>
                <a:cubicBezTo>
                  <a:pt x="0" y="696239"/>
                  <a:pt x="66526" y="629713"/>
                  <a:pt x="148589" y="629713"/>
                </a:cubicBezTo>
                <a:lnTo>
                  <a:pt x="1206500" y="629713"/>
                </a:lnTo>
                <a:lnTo>
                  <a:pt x="1686144" y="0"/>
                </a:lnTo>
                <a:lnTo>
                  <a:pt x="1466850" y="629713"/>
                </a:lnTo>
                <a:lnTo>
                  <a:pt x="4652011" y="629713"/>
                </a:lnTo>
                <a:cubicBezTo>
                  <a:pt x="4734074" y="629713"/>
                  <a:pt x="4800600" y="696239"/>
                  <a:pt x="4800600" y="778302"/>
                </a:cubicBezTo>
                <a:lnTo>
                  <a:pt x="4800600" y="778299"/>
                </a:lnTo>
                <a:lnTo>
                  <a:pt x="4800600" y="778299"/>
                </a:lnTo>
                <a:lnTo>
                  <a:pt x="4800600" y="1001178"/>
                </a:lnTo>
                <a:lnTo>
                  <a:pt x="4800600" y="1372640"/>
                </a:lnTo>
                <a:cubicBezTo>
                  <a:pt x="4800600" y="1454703"/>
                  <a:pt x="4734074" y="1521229"/>
                  <a:pt x="4652011" y="1521229"/>
                </a:cubicBezTo>
                <a:lnTo>
                  <a:pt x="2000250" y="1521229"/>
                </a:lnTo>
                <a:lnTo>
                  <a:pt x="800100" y="1521229"/>
                </a:lnTo>
                <a:lnTo>
                  <a:pt x="800100" y="1521229"/>
                </a:lnTo>
                <a:lnTo>
                  <a:pt x="148589" y="1521229"/>
                </a:lnTo>
                <a:cubicBezTo>
                  <a:pt x="66526" y="1521229"/>
                  <a:pt x="0" y="1454703"/>
                  <a:pt x="0" y="1372640"/>
                </a:cubicBezTo>
                <a:lnTo>
                  <a:pt x="0" y="1001178"/>
                </a:lnTo>
                <a:lnTo>
                  <a:pt x="0" y="778299"/>
                </a:lnTo>
                <a:lnTo>
                  <a:pt x="0" y="778299"/>
                </a:lnTo>
                <a:lnTo>
                  <a:pt x="0" y="778302"/>
                </a:lnTo>
                <a:close/>
              </a:path>
            </a:pathLst>
          </a:cu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endParaRPr lang="en-US" sz="2600" b="1" noProof="1" smtClean="0">
              <a:solidFill>
                <a:srgbClr val="F7FFE7"/>
              </a:solidFill>
              <a:effectLst>
                <a:outerShdw blurRad="38100" dist="38100" dir="2700000" algn="tl">
                  <a:srgbClr val="000000">
                    <a:alpha val="43137"/>
                  </a:srgbClr>
                </a:outerShdw>
              </a:effectLst>
              <a:latin typeface="+mn-lt"/>
              <a:cs typeface="Consolas" pitchFamily="49" charset="0"/>
            </a:endParaRPr>
          </a:p>
          <a:p>
            <a:pPr algn="ctr" eaLnBrk="0" hangingPunct="0">
              <a:lnSpc>
                <a:spcPts val="3000"/>
              </a:lnSpc>
              <a:spcBef>
                <a:spcPts val="180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Additional N queries to retrieve the cities in each country</a:t>
            </a:r>
          </a:p>
        </p:txBody>
      </p:sp>
      <p:sp>
        <p:nvSpPr>
          <p:cNvPr id="9" name="Content Placeholder 4"/>
          <p:cNvSpPr>
            <a:spLocks noGrp="1"/>
          </p:cNvSpPr>
          <p:nvPr>
            <p:ph idx="1"/>
          </p:nvPr>
        </p:nvSpPr>
        <p:spPr>
          <a:xfrm>
            <a:off x="152400" y="4800600"/>
            <a:ext cx="8763000" cy="1828800"/>
          </a:xfrm>
        </p:spPr>
        <p:txBody>
          <a:bodyPr/>
          <a:lstStyle/>
          <a:p>
            <a:pPr>
              <a:lnSpc>
                <a:spcPct val="100000"/>
              </a:lnSpc>
            </a:pPr>
            <a:r>
              <a:rPr lang="en-US" dirty="0" smtClean="0"/>
              <a:t>Imagine we have 100 countries in the database</a:t>
            </a:r>
          </a:p>
          <a:p>
            <a:pPr lvl="1">
              <a:lnSpc>
                <a:spcPct val="100000"/>
              </a:lnSpc>
            </a:pPr>
            <a:r>
              <a:rPr lang="en-US" dirty="0" smtClean="0"/>
              <a:t>That's 101 SQL queries </a:t>
            </a:r>
            <a:r>
              <a:rPr lang="en-US" dirty="0" smtClean="0">
                <a:sym typeface="Wingdings" pitchFamily="2" charset="2"/>
              </a:rPr>
              <a:t> very slow!</a:t>
            </a:r>
          </a:p>
          <a:p>
            <a:pPr lvl="1">
              <a:lnSpc>
                <a:spcPct val="100000"/>
              </a:lnSpc>
            </a:pPr>
            <a:r>
              <a:rPr lang="en-US" dirty="0" smtClean="0">
                <a:sym typeface="Wingdings" pitchFamily="2" charset="2"/>
              </a:rPr>
              <a:t>We could do the same with a single SQL query</a:t>
            </a:r>
            <a:endParaRPr lang="en-US" dirty="0" smtClean="0"/>
          </a:p>
        </p:txBody>
      </p:sp>
      <p:sp>
        <p:nvSpPr>
          <p:cNvPr id="3" name="Rectangle 2"/>
          <p:cNvSpPr/>
          <p:nvPr/>
        </p:nvSpPr>
        <p:spPr>
          <a:xfrm>
            <a:off x="152400" y="1420109"/>
            <a:ext cx="8839200" cy="584775"/>
          </a:xfrm>
          <a:prstGeom prst="rect">
            <a:avLst/>
          </a:prstGeom>
        </p:spPr>
        <p:txBody>
          <a:bodyPr wrap="square">
            <a:spAutoFit/>
          </a:bodyPr>
          <a:lstStyle/>
          <a:p>
            <a:pPr marL="282575" lvl="0" indent="-282575">
              <a:spcBef>
                <a:spcPts val="600"/>
              </a:spcBef>
              <a:spcAft>
                <a:spcPts val="600"/>
              </a:spcAft>
              <a:buClr>
                <a:srgbClr val="46A6BD">
                  <a:lumMod val="40000"/>
                  <a:lumOff val="60000"/>
                </a:srgb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Corbel"/>
              </a:rPr>
              <a:t>This code </a:t>
            </a:r>
            <a:r>
              <a:rPr lang="en-US" sz="3200" b="1" dirty="0">
                <a:solidFill>
                  <a:srgbClr val="EBFFD2"/>
                </a:solidFill>
                <a:effectLst>
                  <a:outerShdw blurRad="38100" dist="38100" dir="2700000" algn="tl">
                    <a:srgbClr val="000000">
                      <a:alpha val="43137"/>
                    </a:srgbClr>
                  </a:outerShdw>
                </a:effectLst>
                <a:latin typeface="Corbel"/>
              </a:rPr>
              <a:t>will execute N+1 DB </a:t>
            </a:r>
            <a:r>
              <a:rPr lang="en-US" sz="3200" b="1" dirty="0" smtClean="0">
                <a:solidFill>
                  <a:srgbClr val="EBFFD2"/>
                </a:solidFill>
                <a:effectLst>
                  <a:outerShdw blurRad="38100" dist="38100" dir="2700000" algn="tl">
                    <a:srgbClr val="000000">
                      <a:alpha val="43137"/>
                    </a:srgbClr>
                  </a:outerShdw>
                </a:effectLst>
                <a:latin typeface="Corbel"/>
              </a:rPr>
              <a:t>queries:</a:t>
            </a:r>
            <a:endParaRPr lang="en-US" sz="3200" b="1" dirty="0">
              <a:solidFill>
                <a:srgbClr val="EBFFD2"/>
              </a:solidFill>
              <a:effectLst>
                <a:outerShdw blurRad="38100" dist="38100" dir="2700000" algn="tl">
                  <a:srgbClr val="000000">
                    <a:alpha val="43137"/>
                  </a:srgbClr>
                </a:outerShdw>
              </a:effectLst>
              <a:latin typeface="Corbel"/>
            </a:endParaRPr>
          </a:p>
        </p:txBody>
      </p:sp>
      <p:sp>
        <p:nvSpPr>
          <p:cNvPr id="10"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38</a:t>
            </a:fld>
            <a:endParaRPr lang="en-US" sz="1100" dirty="0"/>
          </a:p>
        </p:txBody>
      </p:sp>
    </p:spTree>
    <p:extLst>
      <p:ext uri="{BB962C8B-B14F-4D97-AF65-F5344CB8AC3E}">
        <p14:creationId xmlns:p14="http://schemas.microsoft.com/office/powerpoint/2010/main" val="218590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smtClean="0"/>
              <a:t>Solution to the N+1 Query Problem</a:t>
            </a:r>
            <a:endParaRPr lang="en-US" dirty="0"/>
          </a:p>
        </p:txBody>
      </p:sp>
      <p:sp>
        <p:nvSpPr>
          <p:cNvPr id="3" name="Content Placeholder 2"/>
          <p:cNvSpPr>
            <a:spLocks noGrp="1"/>
          </p:cNvSpPr>
          <p:nvPr>
            <p:ph idx="1"/>
          </p:nvPr>
        </p:nvSpPr>
        <p:spPr>
          <a:xfrm>
            <a:off x="228600" y="1219200"/>
            <a:ext cx="8686800" cy="5334000"/>
          </a:xfrm>
        </p:spPr>
        <p:txBody>
          <a:bodyPr/>
          <a:lstStyle/>
          <a:p>
            <a:r>
              <a:rPr lang="en-US" dirty="0"/>
              <a:t>Fortunately there is </a:t>
            </a:r>
            <a:r>
              <a:rPr lang="en-US" dirty="0" smtClean="0"/>
              <a:t>an easy </a:t>
            </a:r>
            <a:r>
              <a:rPr lang="en-US" dirty="0"/>
              <a:t>way </a:t>
            </a:r>
            <a:r>
              <a:rPr lang="en-US" dirty="0" smtClean="0"/>
              <a:t>in EF to </a:t>
            </a:r>
            <a:r>
              <a:rPr lang="en-US" dirty="0"/>
              <a:t>avoid </a:t>
            </a:r>
            <a:r>
              <a:rPr lang="en-US" dirty="0" smtClean="0"/>
              <a:t>the N+1 query problem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 name="Text Placeholder 4"/>
          <p:cNvSpPr txBox="1">
            <a:spLocks/>
          </p:cNvSpPr>
          <p:nvPr/>
        </p:nvSpPr>
        <p:spPr>
          <a:xfrm>
            <a:off x="685800" y="3541455"/>
            <a:ext cx="77724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lvl="0" eaLnBrk="0" hangingPunct="0">
              <a:spcBef>
                <a:spcPts val="0"/>
              </a:spcBef>
              <a:buClr>
                <a:schemeClr val="accent5">
                  <a:lumMod val="40000"/>
                  <a:lumOff val="60000"/>
                </a:schemeClr>
              </a:buClr>
              <a:buSzPct val="70000"/>
              <a:defRPr sz="2000" b="1">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stStyle>
          <a:p>
            <a:r>
              <a:rPr lang="en-US" noProof="1" smtClean="0"/>
              <a:t>foreach (var country in </a:t>
            </a:r>
          </a:p>
          <a:p>
            <a:r>
              <a:rPr lang="en-US" noProof="1" smtClean="0"/>
              <a:t>  countriesEntities.Countries.Include("Cities"))</a:t>
            </a:r>
          </a:p>
          <a:p>
            <a:r>
              <a:rPr lang="en-US" noProof="1" smtClean="0"/>
              <a:t>{</a:t>
            </a:r>
          </a:p>
          <a:p>
            <a:r>
              <a:rPr lang="en-US" noProof="1" smtClean="0"/>
              <a:t>   foreach (var city in country.Cities)</a:t>
            </a:r>
          </a:p>
          <a:p>
            <a:r>
              <a:rPr lang="en-US" noProof="1" smtClean="0"/>
              <a:t>   {</a:t>
            </a:r>
          </a:p>
          <a:p>
            <a:r>
              <a:rPr lang="en-US" noProof="1" smtClean="0"/>
              <a:t>      Console.WriteLine(" {0}", city.CityName);</a:t>
            </a:r>
          </a:p>
          <a:p>
            <a:r>
              <a:rPr lang="en-US" noProof="1" smtClean="0"/>
              <a:t>   }</a:t>
            </a:r>
          </a:p>
          <a:p>
            <a:r>
              <a:rPr lang="en-US" noProof="1" smtClean="0"/>
              <a:t>}</a:t>
            </a:r>
            <a:endParaRPr lang="en-US" noProof="1"/>
          </a:p>
        </p:txBody>
      </p:sp>
      <p:sp>
        <p:nvSpPr>
          <p:cNvPr id="6" name="AutoShape 7"/>
          <p:cNvSpPr>
            <a:spLocks noChangeArrowheads="1"/>
          </p:cNvSpPr>
          <p:nvPr/>
        </p:nvSpPr>
        <p:spPr bwMode="auto">
          <a:xfrm>
            <a:off x="1524000" y="2385084"/>
            <a:ext cx="7010400" cy="891516"/>
          </a:xfrm>
          <a:prstGeom prst="wedgeRoundRectCallout">
            <a:avLst>
              <a:gd name="adj1" fmla="val 2567"/>
              <a:gd name="adj2" fmla="val 115840"/>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Using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Include(…)</a:t>
            </a:r>
            <a:r>
              <a:rPr lang="en-US" sz="2600" b="1" noProof="1">
                <a:solidFill>
                  <a:srgbClr val="F7FFE7"/>
                </a:solidFill>
                <a:effectLst>
                  <a:outerShdw blurRad="38100" dist="38100" dir="2700000" algn="tl">
                    <a:srgbClr val="000000">
                      <a:alpha val="43137"/>
                    </a:srgbClr>
                  </a:outerShdw>
                </a:effectLst>
                <a:latin typeface="+mn-lt"/>
                <a:cs typeface="Consolas" pitchFamily="49" charset="0"/>
              </a:rPr>
              <a:t> method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only one SQL query with join is made to get the child entities</a:t>
            </a:r>
            <a:endPar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7"/>
          <p:cNvSpPr>
            <a:spLocks noChangeArrowheads="1"/>
          </p:cNvSpPr>
          <p:nvPr/>
        </p:nvSpPr>
        <p:spPr bwMode="auto">
          <a:xfrm>
            <a:off x="3505200" y="4835953"/>
            <a:ext cx="5029200" cy="1575234"/>
          </a:xfrm>
          <a:custGeom>
            <a:avLst/>
            <a:gdLst>
              <a:gd name="connsiteX0" fmla="*/ 0 w 5029200"/>
              <a:gd name="connsiteY0" fmla="*/ 148589 h 891516"/>
              <a:gd name="connsiteX1" fmla="*/ 148589 w 5029200"/>
              <a:gd name="connsiteY1" fmla="*/ 0 h 891516"/>
              <a:gd name="connsiteX2" fmla="*/ 838200 w 5029200"/>
              <a:gd name="connsiteY2" fmla="*/ 0 h 891516"/>
              <a:gd name="connsiteX3" fmla="*/ 1757907 w 5029200"/>
              <a:gd name="connsiteY3" fmla="*/ -794180 h 891516"/>
              <a:gd name="connsiteX4" fmla="*/ 2095500 w 5029200"/>
              <a:gd name="connsiteY4" fmla="*/ 0 h 891516"/>
              <a:gd name="connsiteX5" fmla="*/ 4880611 w 5029200"/>
              <a:gd name="connsiteY5" fmla="*/ 0 h 891516"/>
              <a:gd name="connsiteX6" fmla="*/ 5029200 w 5029200"/>
              <a:gd name="connsiteY6" fmla="*/ 148589 h 891516"/>
              <a:gd name="connsiteX7" fmla="*/ 5029200 w 5029200"/>
              <a:gd name="connsiteY7" fmla="*/ 148586 h 891516"/>
              <a:gd name="connsiteX8" fmla="*/ 5029200 w 5029200"/>
              <a:gd name="connsiteY8" fmla="*/ 148586 h 891516"/>
              <a:gd name="connsiteX9" fmla="*/ 5029200 w 5029200"/>
              <a:gd name="connsiteY9" fmla="*/ 371465 h 891516"/>
              <a:gd name="connsiteX10" fmla="*/ 5029200 w 5029200"/>
              <a:gd name="connsiteY10" fmla="*/ 742927 h 891516"/>
              <a:gd name="connsiteX11" fmla="*/ 4880611 w 5029200"/>
              <a:gd name="connsiteY11" fmla="*/ 891516 h 891516"/>
              <a:gd name="connsiteX12" fmla="*/ 2095500 w 5029200"/>
              <a:gd name="connsiteY12" fmla="*/ 891516 h 891516"/>
              <a:gd name="connsiteX13" fmla="*/ 838200 w 5029200"/>
              <a:gd name="connsiteY13" fmla="*/ 891516 h 891516"/>
              <a:gd name="connsiteX14" fmla="*/ 838200 w 5029200"/>
              <a:gd name="connsiteY14" fmla="*/ 891516 h 891516"/>
              <a:gd name="connsiteX15" fmla="*/ 148589 w 5029200"/>
              <a:gd name="connsiteY15" fmla="*/ 891516 h 891516"/>
              <a:gd name="connsiteX16" fmla="*/ 0 w 5029200"/>
              <a:gd name="connsiteY16" fmla="*/ 742927 h 891516"/>
              <a:gd name="connsiteX17" fmla="*/ 0 w 5029200"/>
              <a:gd name="connsiteY17" fmla="*/ 371465 h 891516"/>
              <a:gd name="connsiteX18" fmla="*/ 0 w 5029200"/>
              <a:gd name="connsiteY18" fmla="*/ 148586 h 891516"/>
              <a:gd name="connsiteX19" fmla="*/ 0 w 5029200"/>
              <a:gd name="connsiteY19" fmla="*/ 148586 h 891516"/>
              <a:gd name="connsiteX20" fmla="*/ 0 w 5029200"/>
              <a:gd name="connsiteY20" fmla="*/ 148589 h 891516"/>
              <a:gd name="connsiteX0" fmla="*/ 0 w 5029200"/>
              <a:gd name="connsiteY0" fmla="*/ 942769 h 1685696"/>
              <a:gd name="connsiteX1" fmla="*/ 148589 w 5029200"/>
              <a:gd name="connsiteY1" fmla="*/ 794180 h 1685696"/>
              <a:gd name="connsiteX2" fmla="*/ 1460500 w 5029200"/>
              <a:gd name="connsiteY2" fmla="*/ 781480 h 1685696"/>
              <a:gd name="connsiteX3" fmla="*/ 1757907 w 5029200"/>
              <a:gd name="connsiteY3" fmla="*/ 0 h 1685696"/>
              <a:gd name="connsiteX4" fmla="*/ 2095500 w 5029200"/>
              <a:gd name="connsiteY4" fmla="*/ 794180 h 1685696"/>
              <a:gd name="connsiteX5" fmla="*/ 4880611 w 5029200"/>
              <a:gd name="connsiteY5" fmla="*/ 794180 h 1685696"/>
              <a:gd name="connsiteX6" fmla="*/ 5029200 w 5029200"/>
              <a:gd name="connsiteY6" fmla="*/ 942769 h 1685696"/>
              <a:gd name="connsiteX7" fmla="*/ 5029200 w 5029200"/>
              <a:gd name="connsiteY7" fmla="*/ 942766 h 1685696"/>
              <a:gd name="connsiteX8" fmla="*/ 5029200 w 5029200"/>
              <a:gd name="connsiteY8" fmla="*/ 942766 h 1685696"/>
              <a:gd name="connsiteX9" fmla="*/ 5029200 w 5029200"/>
              <a:gd name="connsiteY9" fmla="*/ 1165645 h 1685696"/>
              <a:gd name="connsiteX10" fmla="*/ 5029200 w 5029200"/>
              <a:gd name="connsiteY10" fmla="*/ 1537107 h 1685696"/>
              <a:gd name="connsiteX11" fmla="*/ 4880611 w 5029200"/>
              <a:gd name="connsiteY11" fmla="*/ 1685696 h 1685696"/>
              <a:gd name="connsiteX12" fmla="*/ 2095500 w 5029200"/>
              <a:gd name="connsiteY12" fmla="*/ 1685696 h 1685696"/>
              <a:gd name="connsiteX13" fmla="*/ 838200 w 5029200"/>
              <a:gd name="connsiteY13" fmla="*/ 1685696 h 1685696"/>
              <a:gd name="connsiteX14" fmla="*/ 838200 w 5029200"/>
              <a:gd name="connsiteY14" fmla="*/ 1685696 h 1685696"/>
              <a:gd name="connsiteX15" fmla="*/ 148589 w 5029200"/>
              <a:gd name="connsiteY15" fmla="*/ 1685696 h 1685696"/>
              <a:gd name="connsiteX16" fmla="*/ 0 w 5029200"/>
              <a:gd name="connsiteY16" fmla="*/ 1537107 h 1685696"/>
              <a:gd name="connsiteX17" fmla="*/ 0 w 5029200"/>
              <a:gd name="connsiteY17" fmla="*/ 1165645 h 1685696"/>
              <a:gd name="connsiteX18" fmla="*/ 0 w 5029200"/>
              <a:gd name="connsiteY18" fmla="*/ 942766 h 1685696"/>
              <a:gd name="connsiteX19" fmla="*/ 0 w 5029200"/>
              <a:gd name="connsiteY19" fmla="*/ 942766 h 1685696"/>
              <a:gd name="connsiteX20" fmla="*/ 0 w 5029200"/>
              <a:gd name="connsiteY20" fmla="*/ 942769 h 1685696"/>
              <a:gd name="connsiteX0" fmla="*/ 0 w 5029200"/>
              <a:gd name="connsiteY0" fmla="*/ 942769 h 1685696"/>
              <a:gd name="connsiteX1" fmla="*/ 148589 w 5029200"/>
              <a:gd name="connsiteY1" fmla="*/ 794180 h 1685696"/>
              <a:gd name="connsiteX2" fmla="*/ 1460500 w 5029200"/>
              <a:gd name="connsiteY2" fmla="*/ 781480 h 1685696"/>
              <a:gd name="connsiteX3" fmla="*/ 1757907 w 5029200"/>
              <a:gd name="connsiteY3" fmla="*/ 0 h 1685696"/>
              <a:gd name="connsiteX4" fmla="*/ 1612900 w 5029200"/>
              <a:gd name="connsiteY4" fmla="*/ 806880 h 1685696"/>
              <a:gd name="connsiteX5" fmla="*/ 4880611 w 5029200"/>
              <a:gd name="connsiteY5" fmla="*/ 794180 h 1685696"/>
              <a:gd name="connsiteX6" fmla="*/ 5029200 w 5029200"/>
              <a:gd name="connsiteY6" fmla="*/ 942769 h 1685696"/>
              <a:gd name="connsiteX7" fmla="*/ 5029200 w 5029200"/>
              <a:gd name="connsiteY7" fmla="*/ 942766 h 1685696"/>
              <a:gd name="connsiteX8" fmla="*/ 5029200 w 5029200"/>
              <a:gd name="connsiteY8" fmla="*/ 942766 h 1685696"/>
              <a:gd name="connsiteX9" fmla="*/ 5029200 w 5029200"/>
              <a:gd name="connsiteY9" fmla="*/ 1165645 h 1685696"/>
              <a:gd name="connsiteX10" fmla="*/ 5029200 w 5029200"/>
              <a:gd name="connsiteY10" fmla="*/ 1537107 h 1685696"/>
              <a:gd name="connsiteX11" fmla="*/ 4880611 w 5029200"/>
              <a:gd name="connsiteY11" fmla="*/ 1685696 h 1685696"/>
              <a:gd name="connsiteX12" fmla="*/ 2095500 w 5029200"/>
              <a:gd name="connsiteY12" fmla="*/ 1685696 h 1685696"/>
              <a:gd name="connsiteX13" fmla="*/ 838200 w 5029200"/>
              <a:gd name="connsiteY13" fmla="*/ 1685696 h 1685696"/>
              <a:gd name="connsiteX14" fmla="*/ 838200 w 5029200"/>
              <a:gd name="connsiteY14" fmla="*/ 1685696 h 1685696"/>
              <a:gd name="connsiteX15" fmla="*/ 148589 w 5029200"/>
              <a:gd name="connsiteY15" fmla="*/ 1685696 h 1685696"/>
              <a:gd name="connsiteX16" fmla="*/ 0 w 5029200"/>
              <a:gd name="connsiteY16" fmla="*/ 1537107 h 1685696"/>
              <a:gd name="connsiteX17" fmla="*/ 0 w 5029200"/>
              <a:gd name="connsiteY17" fmla="*/ 1165645 h 1685696"/>
              <a:gd name="connsiteX18" fmla="*/ 0 w 5029200"/>
              <a:gd name="connsiteY18" fmla="*/ 942766 h 1685696"/>
              <a:gd name="connsiteX19" fmla="*/ 0 w 5029200"/>
              <a:gd name="connsiteY19" fmla="*/ 942766 h 1685696"/>
              <a:gd name="connsiteX20" fmla="*/ 0 w 5029200"/>
              <a:gd name="connsiteY20" fmla="*/ 942769 h 1685696"/>
              <a:gd name="connsiteX0" fmla="*/ 0 w 5029200"/>
              <a:gd name="connsiteY0" fmla="*/ 942769 h 1685696"/>
              <a:gd name="connsiteX1" fmla="*/ 148589 w 5029200"/>
              <a:gd name="connsiteY1" fmla="*/ 794180 h 1685696"/>
              <a:gd name="connsiteX2" fmla="*/ 1460500 w 5029200"/>
              <a:gd name="connsiteY2" fmla="*/ 781480 h 1685696"/>
              <a:gd name="connsiteX3" fmla="*/ 1757907 w 5029200"/>
              <a:gd name="connsiteY3" fmla="*/ 0 h 1685696"/>
              <a:gd name="connsiteX4" fmla="*/ 1739900 w 5029200"/>
              <a:gd name="connsiteY4" fmla="*/ 794180 h 1685696"/>
              <a:gd name="connsiteX5" fmla="*/ 4880611 w 5029200"/>
              <a:gd name="connsiteY5" fmla="*/ 794180 h 1685696"/>
              <a:gd name="connsiteX6" fmla="*/ 5029200 w 5029200"/>
              <a:gd name="connsiteY6" fmla="*/ 942769 h 1685696"/>
              <a:gd name="connsiteX7" fmla="*/ 5029200 w 5029200"/>
              <a:gd name="connsiteY7" fmla="*/ 942766 h 1685696"/>
              <a:gd name="connsiteX8" fmla="*/ 5029200 w 5029200"/>
              <a:gd name="connsiteY8" fmla="*/ 942766 h 1685696"/>
              <a:gd name="connsiteX9" fmla="*/ 5029200 w 5029200"/>
              <a:gd name="connsiteY9" fmla="*/ 1165645 h 1685696"/>
              <a:gd name="connsiteX10" fmla="*/ 5029200 w 5029200"/>
              <a:gd name="connsiteY10" fmla="*/ 1537107 h 1685696"/>
              <a:gd name="connsiteX11" fmla="*/ 4880611 w 5029200"/>
              <a:gd name="connsiteY11" fmla="*/ 1685696 h 1685696"/>
              <a:gd name="connsiteX12" fmla="*/ 2095500 w 5029200"/>
              <a:gd name="connsiteY12" fmla="*/ 1685696 h 1685696"/>
              <a:gd name="connsiteX13" fmla="*/ 838200 w 5029200"/>
              <a:gd name="connsiteY13" fmla="*/ 1685696 h 1685696"/>
              <a:gd name="connsiteX14" fmla="*/ 838200 w 5029200"/>
              <a:gd name="connsiteY14" fmla="*/ 1685696 h 1685696"/>
              <a:gd name="connsiteX15" fmla="*/ 148589 w 5029200"/>
              <a:gd name="connsiteY15" fmla="*/ 1685696 h 1685696"/>
              <a:gd name="connsiteX16" fmla="*/ 0 w 5029200"/>
              <a:gd name="connsiteY16" fmla="*/ 1537107 h 1685696"/>
              <a:gd name="connsiteX17" fmla="*/ 0 w 5029200"/>
              <a:gd name="connsiteY17" fmla="*/ 1165645 h 1685696"/>
              <a:gd name="connsiteX18" fmla="*/ 0 w 5029200"/>
              <a:gd name="connsiteY18" fmla="*/ 942766 h 1685696"/>
              <a:gd name="connsiteX19" fmla="*/ 0 w 5029200"/>
              <a:gd name="connsiteY19" fmla="*/ 942766 h 1685696"/>
              <a:gd name="connsiteX20" fmla="*/ 0 w 5029200"/>
              <a:gd name="connsiteY20" fmla="*/ 942769 h 168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9200" h="1685696">
                <a:moveTo>
                  <a:pt x="0" y="942769"/>
                </a:moveTo>
                <a:cubicBezTo>
                  <a:pt x="0" y="860706"/>
                  <a:pt x="66526" y="794180"/>
                  <a:pt x="148589" y="794180"/>
                </a:cubicBezTo>
                <a:lnTo>
                  <a:pt x="1460500" y="781480"/>
                </a:lnTo>
                <a:lnTo>
                  <a:pt x="1757907" y="0"/>
                </a:lnTo>
                <a:lnTo>
                  <a:pt x="1739900" y="794180"/>
                </a:lnTo>
                <a:lnTo>
                  <a:pt x="4880611" y="794180"/>
                </a:lnTo>
                <a:cubicBezTo>
                  <a:pt x="4962674" y="794180"/>
                  <a:pt x="5029200" y="860706"/>
                  <a:pt x="5029200" y="942769"/>
                </a:cubicBezTo>
                <a:lnTo>
                  <a:pt x="5029200" y="942766"/>
                </a:lnTo>
                <a:lnTo>
                  <a:pt x="5029200" y="942766"/>
                </a:lnTo>
                <a:lnTo>
                  <a:pt x="5029200" y="1165645"/>
                </a:lnTo>
                <a:lnTo>
                  <a:pt x="5029200" y="1537107"/>
                </a:lnTo>
                <a:cubicBezTo>
                  <a:pt x="5029200" y="1619170"/>
                  <a:pt x="4962674" y="1685696"/>
                  <a:pt x="4880611" y="1685696"/>
                </a:cubicBezTo>
                <a:lnTo>
                  <a:pt x="2095500" y="1685696"/>
                </a:lnTo>
                <a:lnTo>
                  <a:pt x="838200" y="1685696"/>
                </a:lnTo>
                <a:lnTo>
                  <a:pt x="838200" y="1685696"/>
                </a:lnTo>
                <a:lnTo>
                  <a:pt x="148589" y="1685696"/>
                </a:lnTo>
                <a:cubicBezTo>
                  <a:pt x="66526" y="1685696"/>
                  <a:pt x="0" y="1619170"/>
                  <a:pt x="0" y="1537107"/>
                </a:cubicBezTo>
                <a:lnTo>
                  <a:pt x="0" y="1165645"/>
                </a:lnTo>
                <a:lnTo>
                  <a:pt x="0" y="942766"/>
                </a:lnTo>
                <a:lnTo>
                  <a:pt x="0" y="942766"/>
                </a:lnTo>
                <a:lnTo>
                  <a:pt x="0" y="942769"/>
                </a:lnTo>
                <a:close/>
              </a:path>
            </a:pathLst>
          </a:cu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endParaRPr lang="en-US" sz="2600" b="1" noProof="1" smtClean="0">
              <a:solidFill>
                <a:srgbClr val="F7FFE7"/>
              </a:solidFill>
              <a:effectLst>
                <a:outerShdw blurRad="38100" dist="38100" dir="2700000" algn="tl">
                  <a:srgbClr val="000000">
                    <a:alpha val="43137"/>
                  </a:srgbClr>
                </a:outerShdw>
              </a:effectLst>
              <a:latin typeface="+mn-lt"/>
              <a:cs typeface="Consolas" pitchFamily="49" charset="0"/>
            </a:endParaRPr>
          </a:p>
          <a:p>
            <a:pPr algn="ctr" eaLnBrk="0" hangingPunct="0">
              <a:lnSpc>
                <a:spcPts val="3000"/>
              </a:lnSpc>
              <a:spcBef>
                <a:spcPts val="0"/>
              </a:spcBef>
              <a:buClr>
                <a:schemeClr val="accent5">
                  <a:lumMod val="40000"/>
                  <a:lumOff val="60000"/>
                </a:schemeClr>
              </a:buClr>
              <a:buSzPct val="70000"/>
            </a:pPr>
            <a:endParaRPr lang="en-US" sz="2600" b="1" noProof="1">
              <a:solidFill>
                <a:srgbClr val="F7FFE7"/>
              </a:solidFill>
              <a:effectLst>
                <a:outerShdw blurRad="38100" dist="38100" dir="2700000" algn="tl">
                  <a:srgbClr val="000000">
                    <a:alpha val="43137"/>
                  </a:srgbClr>
                </a:outerShdw>
              </a:effectLst>
              <a:latin typeface="+mn-lt"/>
              <a:cs typeface="Consolas" pitchFamily="49" charset="0"/>
            </a:endParaRPr>
          </a:p>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No additional SQL queries are made here for the child entities</a:t>
            </a:r>
            <a:endPar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7539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200400"/>
            <a:ext cx="7620000" cy="685800"/>
          </a:xfrm>
        </p:spPr>
        <p:txBody>
          <a:bodyPr/>
          <a:lstStyle/>
          <a:p>
            <a:r>
              <a:rPr lang="en-US" dirty="0" smtClean="0"/>
              <a:t>Introduction to ORM</a:t>
            </a:r>
            <a:endParaRPr lang="bg-BG" dirty="0"/>
          </a:p>
        </p:txBody>
      </p:sp>
      <p:sp>
        <p:nvSpPr>
          <p:cNvPr id="3" name="Subtitle 2"/>
          <p:cNvSpPr>
            <a:spLocks noGrp="1"/>
          </p:cNvSpPr>
          <p:nvPr>
            <p:ph type="subTitle" idx="1"/>
          </p:nvPr>
        </p:nvSpPr>
        <p:spPr>
          <a:xfrm>
            <a:off x="762000" y="3926679"/>
            <a:ext cx="7620000" cy="569120"/>
          </a:xfrm>
        </p:spPr>
        <p:txBody>
          <a:bodyPr/>
          <a:lstStyle/>
          <a:p>
            <a:r>
              <a:rPr lang="en-US" dirty="0" smtClean="0"/>
              <a:t>Object-Relational Mapping (ORM) Technologies</a:t>
            </a:r>
            <a:endParaRPr lang="bg-BG" dirty="0"/>
          </a:p>
        </p:txBody>
      </p:sp>
      <p:pic>
        <p:nvPicPr>
          <p:cNvPr id="26626" name="Picture 2" descr="http://www.rbwm.gov.uk/travel/MapIcons/ZoomI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105400" y="4495800"/>
            <a:ext cx="2171700" cy="2171700"/>
          </a:xfrm>
          <a:prstGeom prst="rect">
            <a:avLst/>
          </a:prstGeom>
          <a:ln>
            <a:noFill/>
          </a:ln>
          <a:effectLst>
            <a:softEdge rad="112500"/>
          </a:effectLst>
          <a:scene3d>
            <a:camera prst="isometricTopUp"/>
            <a:lightRig rig="threePt" dir="t"/>
          </a:scene3d>
        </p:spPr>
      </p:pic>
      <p:pic>
        <p:nvPicPr>
          <p:cNvPr id="26628" name="Picture 4" descr="http://www.gloucestercathedral.org.uk/map.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21396048">
            <a:off x="4557040" y="609030"/>
            <a:ext cx="3756178" cy="2177128"/>
          </a:xfrm>
          <a:prstGeom prst="rect">
            <a:avLst/>
          </a:prstGeom>
          <a:ln>
            <a:noFill/>
          </a:ln>
          <a:effectLst>
            <a:softEdge rad="112500"/>
          </a:effectLst>
          <a:scene3d>
            <a:camera prst="perspectiveHeroicExtremeLeftFacing"/>
            <a:lightRig rig="threePt" dir="t"/>
          </a:scene3d>
        </p:spPr>
      </p:pic>
      <p:pic>
        <p:nvPicPr>
          <p:cNvPr id="27650" name="Picture 2" descr="http://nettuts.s3.amazonaws.com/510_webFramework/images/orm.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552199">
            <a:off x="1515745" y="606638"/>
            <a:ext cx="3002514" cy="2248240"/>
          </a:xfrm>
          <a:prstGeom prst="rect">
            <a:avLst/>
          </a:prstGeom>
          <a:ln>
            <a:noFill/>
          </a:ln>
          <a:effectLst>
            <a:softEdge rad="112500"/>
          </a:effectLst>
          <a:scene3d>
            <a:camera prst="perspectiveContrastingRightFacing"/>
            <a:lightRig rig="threePt" dir="t"/>
          </a:scene3d>
        </p:spPr>
      </p:pic>
      <p:pic>
        <p:nvPicPr>
          <p:cNvPr id="7" name="Picture 6" descr="http://www.artistsvalley.com/images/icons/Database%20Application%20Icons/SQL%20Script%20Filter/256x256/SQL%20Script%20Filter.jp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1905000" y="4648200"/>
            <a:ext cx="1752600" cy="1752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52959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990600"/>
            <a:ext cx="4724400" cy="1752598"/>
          </a:xfrm>
        </p:spPr>
        <p:txBody>
          <a:bodyPr/>
          <a:lstStyle/>
          <a:p>
            <a:pPr>
              <a:lnSpc>
                <a:spcPts val="5400"/>
              </a:lnSpc>
            </a:pPr>
            <a:r>
              <a:rPr lang="en-US" dirty="0" smtClean="0"/>
              <a:t>Joining and Grouping Tables</a:t>
            </a:r>
            <a:endParaRPr lang="en-US" dirty="0"/>
          </a:p>
        </p:txBody>
      </p:sp>
      <p:sp>
        <p:nvSpPr>
          <p:cNvPr id="3" name="Subtitle 2"/>
          <p:cNvSpPr>
            <a:spLocks noGrp="1"/>
          </p:cNvSpPr>
          <p:nvPr>
            <p:ph type="subTitle" idx="1"/>
          </p:nvPr>
        </p:nvSpPr>
        <p:spPr>
          <a:xfrm>
            <a:off x="3810000" y="2707478"/>
            <a:ext cx="4724400" cy="569120"/>
          </a:xfrm>
        </p:spPr>
        <p:txBody>
          <a:bodyPr/>
          <a:lstStyle/>
          <a:p>
            <a:r>
              <a:rPr lang="en-US" dirty="0" smtClean="0"/>
              <a:t>Join and Group Using LINQ</a:t>
            </a:r>
            <a:endParaRPr lang="en-US" dirty="0"/>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66800"/>
            <a:ext cx="2438400" cy="237744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48" y="4038600"/>
            <a:ext cx="4467252" cy="207168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95725"/>
            <a:ext cx="2562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681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Joining Tables in EF</a:t>
            </a:r>
            <a:endParaRPr lang="en-US" dirty="0"/>
          </a:p>
        </p:txBody>
      </p:sp>
      <p:sp>
        <p:nvSpPr>
          <p:cNvPr id="5" name="Content Placeholder 4"/>
          <p:cNvSpPr>
            <a:spLocks noGrp="1"/>
          </p:cNvSpPr>
          <p:nvPr>
            <p:ph idx="1"/>
          </p:nvPr>
        </p:nvSpPr>
        <p:spPr>
          <a:xfrm>
            <a:off x="228600" y="914400"/>
            <a:ext cx="8686800" cy="5638800"/>
          </a:xfrm>
        </p:spPr>
        <p:txBody>
          <a:bodyPr/>
          <a:lstStyle/>
          <a:p>
            <a:pPr>
              <a:lnSpc>
                <a:spcPct val="100000"/>
              </a:lnSpc>
            </a:pPr>
            <a:r>
              <a:rPr lang="en-US" dirty="0" smtClean="0"/>
              <a:t>In </a:t>
            </a:r>
            <a:r>
              <a:rPr lang="en-US" dirty="0" smtClean="0">
                <a:solidFill>
                  <a:schemeClr val="accent5">
                    <a:lumMod val="20000"/>
                    <a:lumOff val="80000"/>
                  </a:schemeClr>
                </a:solidFill>
              </a:rPr>
              <a:t>EF</a:t>
            </a:r>
            <a:r>
              <a:rPr lang="en-US" dirty="0" smtClean="0"/>
              <a:t> we can join tables in </a:t>
            </a:r>
            <a:r>
              <a:rPr lang="en-US" dirty="0" smtClean="0">
                <a:solidFill>
                  <a:schemeClr val="accent5">
                    <a:lumMod val="20000"/>
                    <a:lumOff val="80000"/>
                  </a:schemeClr>
                </a:solidFill>
              </a:rPr>
              <a:t>LINQ</a:t>
            </a:r>
            <a:r>
              <a:rPr lang="en-US" dirty="0"/>
              <a:t> </a:t>
            </a:r>
            <a:r>
              <a:rPr lang="en-US" dirty="0" smtClean="0"/>
              <a:t>or by using extension methods on </a:t>
            </a:r>
            <a:r>
              <a:rPr lang="en-US" noProof="1" smtClean="0">
                <a:solidFill>
                  <a:schemeClr val="accent5">
                    <a:lumMod val="20000"/>
                    <a:lumOff val="80000"/>
                  </a:schemeClr>
                </a:solidFill>
                <a:latin typeface="Consolas" pitchFamily="49" charset="0"/>
                <a:cs typeface="Consolas" pitchFamily="49" charset="0"/>
              </a:rPr>
              <a:t>IEnumerable&lt;T&gt;</a:t>
            </a:r>
          </a:p>
          <a:p>
            <a:pPr lvl="1">
              <a:lnSpc>
                <a:spcPct val="100000"/>
              </a:lnSpc>
            </a:pPr>
            <a:r>
              <a:rPr lang="en-US" dirty="0" smtClean="0"/>
              <a:t>The same way like when joining collections</a:t>
            </a:r>
            <a:endParaRPr lang="en-US" dirty="0"/>
          </a:p>
        </p:txBody>
      </p:sp>
      <p:sp>
        <p:nvSpPr>
          <p:cNvPr id="6" name="Rectangle 4"/>
          <p:cNvSpPr>
            <a:spLocks noChangeArrowheads="1"/>
          </p:cNvSpPr>
          <p:nvPr/>
        </p:nvSpPr>
        <p:spPr bwMode="auto">
          <a:xfrm>
            <a:off x="685800" y="3914804"/>
            <a:ext cx="7315200" cy="2638396"/>
          </a:xfrm>
          <a:prstGeom prst="rect">
            <a:avLst/>
          </a:prstGeom>
          <a:solidFill>
            <a:srgbClr val="3D4344"/>
          </a:solidFill>
          <a:ln w="12700">
            <a:solidFill>
              <a:schemeClr val="accent5">
                <a:lumMod val="60000"/>
                <a:lumOff val="40000"/>
              </a:schemeClr>
            </a:solidFill>
          </a:ln>
          <a:effectLst>
            <a:outerShdw blurRad="127000" sx="105000" sy="105000" algn="ctr" rotWithShape="0">
              <a:prstClr val="black">
                <a:alpha val="50000"/>
              </a:prstClr>
            </a:outerShdw>
          </a:effectLst>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 custSuppl =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customer in northwindEntities.Customers</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supplier in northwindEntities.Suppliers</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customer.Country equals supplier.Country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new {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CustomerName = customer.CompanyName,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Supplier = supplier.CompanyName,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Country = customer.Country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ounded Rectangle 6"/>
          <p:cNvSpPr>
            <a:spLocks noChangeArrowheads="1"/>
          </p:cNvSpPr>
          <p:nvPr/>
        </p:nvSpPr>
        <p:spPr bwMode="auto">
          <a:xfrm>
            <a:off x="2971800" y="2667000"/>
            <a:ext cx="5638801" cy="1545202"/>
          </a:xfrm>
          <a:prstGeom prst="roundRect">
            <a:avLst>
              <a:gd name="adj" fmla="val 2789"/>
            </a:avLst>
          </a:prstGeom>
          <a:solidFill>
            <a:srgbClr val="3D4344"/>
          </a:solidFill>
          <a:ln w="12700">
            <a:solidFill>
              <a:schemeClr val="accent5">
                <a:lumMod val="60000"/>
                <a:lumOff val="40000"/>
              </a:schemeClr>
            </a:solidFill>
          </a:ln>
          <a:effectLst>
            <a:outerShdw blurRad="127000" sx="105000" sy="105000" algn="ctr" rotWithShape="0">
              <a:prstClr val="black">
                <a:alpha val="50000"/>
              </a:prstClr>
            </a:outerShdw>
          </a:effectLst>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northwindEntities.Customers.  </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Join(northwindEntities.Suppliers,                </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(c=&gt;c.Country), (s=&gt;s.Country), (c,s)=&gt;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{Customer = c.CompanyName, Supplier = </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s.CompanyName, Country = c.Country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41</a:t>
            </a:fld>
            <a:endParaRPr lang="en-US" sz="1100" dirty="0"/>
          </a:p>
        </p:txBody>
      </p:sp>
    </p:spTree>
    <p:extLst>
      <p:ext uri="{BB962C8B-B14F-4D97-AF65-F5344CB8AC3E}">
        <p14:creationId xmlns:p14="http://schemas.microsoft.com/office/powerpoint/2010/main" val="225261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Grouping Tables in EF</a:t>
            </a:r>
            <a:endParaRPr lang="en-US" dirty="0"/>
          </a:p>
        </p:txBody>
      </p:sp>
      <p:sp>
        <p:nvSpPr>
          <p:cNvPr id="5" name="Content Placeholder 4"/>
          <p:cNvSpPr>
            <a:spLocks noGrp="1"/>
          </p:cNvSpPr>
          <p:nvPr>
            <p:ph idx="1"/>
          </p:nvPr>
        </p:nvSpPr>
        <p:spPr>
          <a:xfrm>
            <a:off x="304800" y="990600"/>
            <a:ext cx="8534400" cy="5334000"/>
          </a:xfrm>
        </p:spPr>
        <p:txBody>
          <a:bodyPr/>
          <a:lstStyle/>
          <a:p>
            <a:r>
              <a:rPr lang="en-US" dirty="0" smtClean="0"/>
              <a:t>Grouping also can be done by LINQ</a:t>
            </a:r>
          </a:p>
          <a:p>
            <a:pPr lvl="1"/>
            <a:r>
              <a:rPr lang="en-US" dirty="0" smtClean="0"/>
              <a:t>The same ways as with collections in LINQ</a:t>
            </a:r>
          </a:p>
          <a:p>
            <a:pPr marL="282575" lvl="1" indent="-282575">
              <a:buClr>
                <a:schemeClr val="accent5">
                  <a:lumMod val="40000"/>
                  <a:lumOff val="60000"/>
                </a:schemeClr>
              </a:buClr>
              <a:buSzPct val="70000"/>
              <a:buFont typeface="Wingdings 2" pitchFamily="18" charset="2"/>
              <a:buChar char=""/>
              <a:tabLst>
                <a:tab pos="282575" algn="l"/>
              </a:tabLst>
            </a:pPr>
            <a:r>
              <a:rPr lang="en-US" dirty="0" smtClean="0"/>
              <a:t>Grouping with LINQ:</a:t>
            </a:r>
          </a:p>
          <a:p>
            <a:pPr marL="282575" lvl="1" indent="-282575">
              <a:buClr>
                <a:schemeClr val="accent5">
                  <a:lumMod val="40000"/>
                  <a:lumOff val="60000"/>
                </a:schemeClr>
              </a:buClr>
              <a:buSzPct val="70000"/>
              <a:buFont typeface="Wingdings 2" pitchFamily="18" charset="2"/>
              <a:buChar char=""/>
              <a:tabLst>
                <a:tab pos="282575" algn="l"/>
              </a:tabLst>
            </a:pPr>
            <a:endParaRPr lang="en-US" dirty="0"/>
          </a:p>
          <a:p>
            <a:pPr marL="282575" lvl="1" indent="-282575">
              <a:buClr>
                <a:schemeClr val="accent5">
                  <a:lumMod val="40000"/>
                  <a:lumOff val="60000"/>
                </a:schemeClr>
              </a:buClr>
              <a:buSzPct val="70000"/>
              <a:buFont typeface="Wingdings 2" pitchFamily="18" charset="2"/>
              <a:buChar char=""/>
              <a:tabLst>
                <a:tab pos="282575" algn="l"/>
              </a:tabLst>
            </a:pPr>
            <a:endParaRPr lang="en-US" dirty="0" smtClean="0"/>
          </a:p>
          <a:p>
            <a:pPr marL="282575" lvl="1" indent="-282575">
              <a:buClr>
                <a:schemeClr val="accent5">
                  <a:lumMod val="40000"/>
                  <a:lumOff val="60000"/>
                </a:schemeClr>
              </a:buClr>
              <a:buSzPct val="70000"/>
              <a:buFont typeface="Wingdings 2" pitchFamily="18" charset="2"/>
              <a:buChar char=""/>
              <a:tabLst>
                <a:tab pos="282575" algn="l"/>
              </a:tabLst>
            </a:pPr>
            <a:r>
              <a:rPr lang="en-US" dirty="0" smtClean="0"/>
              <a:t>Grouping with extension methods:</a:t>
            </a:r>
            <a:endParaRPr lang="en-US" dirty="0"/>
          </a:p>
          <a:p>
            <a:pPr marL="282575" lvl="1" indent="-282575">
              <a:buClr>
                <a:schemeClr val="accent5">
                  <a:lumMod val="40000"/>
                  <a:lumOff val="60000"/>
                </a:schemeClr>
              </a:buClr>
              <a:buSzPct val="70000"/>
              <a:buFont typeface="Wingdings 2" pitchFamily="18" charset="2"/>
              <a:buChar char=""/>
              <a:tabLst>
                <a:tab pos="282575" algn="l"/>
              </a:tabLst>
            </a:pPr>
            <a:endParaRPr lang="en-US" dirty="0"/>
          </a:p>
        </p:txBody>
      </p:sp>
      <p:sp>
        <p:nvSpPr>
          <p:cNvPr id="6" name="Rectangle 4"/>
          <p:cNvSpPr>
            <a:spLocks noChangeArrowheads="1"/>
          </p:cNvSpPr>
          <p:nvPr/>
        </p:nvSpPr>
        <p:spPr bwMode="auto">
          <a:xfrm>
            <a:off x="685800" y="2971800"/>
            <a:ext cx="7772400" cy="1068736"/>
          </a:xfrm>
          <a:prstGeom prst="rect">
            <a:avLst/>
          </a:prstGeom>
          <a:solidFill>
            <a:srgbClr val="3D4344"/>
          </a:solidFill>
          <a:ln w="12700">
            <a:solidFill>
              <a:schemeClr val="accent5">
                <a:lumMod val="60000"/>
                <a:lumOff val="40000"/>
              </a:schemeClr>
            </a:solidFill>
          </a:ln>
          <a:effectLst/>
        </p:spPr>
        <p:txBody>
          <a:bodyPr wrap="square" tIns="72000" bIns="72000">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var groupedCustomers = </a:t>
            </a:r>
            <a:endPar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a:t>
            </a: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customer in northwindEntities.Customers</a:t>
            </a:r>
          </a:p>
          <a:p>
            <a:pPr eaLnBrk="0" hangingPunct="0">
              <a:spcBef>
                <a:spcPts val="0"/>
              </a:spcBef>
              <a:buClr>
                <a:schemeClr val="accent5">
                  <a:lumMod val="40000"/>
                  <a:lumOff val="60000"/>
                </a:schemeClr>
              </a:buClr>
              <a:buSzPct val="70000"/>
            </a:pP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group </a:t>
            </a: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customer by </a:t>
            </a: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Customer.Country</a:t>
            </a: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ounded Rectangle 6"/>
          <p:cNvSpPr>
            <a:spLocks noChangeArrowheads="1"/>
          </p:cNvSpPr>
          <p:nvPr/>
        </p:nvSpPr>
        <p:spPr bwMode="auto">
          <a:xfrm>
            <a:off x="660400" y="4940728"/>
            <a:ext cx="7797800" cy="1079072"/>
          </a:xfrm>
          <a:prstGeom prst="roundRect">
            <a:avLst>
              <a:gd name="adj" fmla="val 0"/>
            </a:avLst>
          </a:prstGeom>
          <a:solidFill>
            <a:srgbClr val="3D4344"/>
          </a:solidFill>
          <a:ln w="12700">
            <a:solidFill>
              <a:schemeClr val="accent5">
                <a:lumMod val="60000"/>
                <a:lumOff val="40000"/>
              </a:schemeClr>
            </a:solidFill>
          </a:ln>
          <a:effectLst/>
        </p:spPr>
        <p:txBody>
          <a:bodyPr wrap="square" tIns="72000" bIns="72000">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var groupedCustomers = </a:t>
            </a:r>
          </a:p>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northwindEntities.Customers.GroupBy(</a:t>
            </a:r>
          </a:p>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customer =&gt; customer.Country);</a:t>
            </a:r>
          </a:p>
        </p:txBody>
      </p:sp>
      <p:sp>
        <p:nvSpPr>
          <p:cNvPr id="9" name="Content Placeholder 4"/>
          <p:cNvSpPr txBox="1">
            <a:spLocks/>
          </p:cNvSpPr>
          <p:nvPr/>
        </p:nvSpPr>
        <p:spPr>
          <a:xfrm>
            <a:off x="304800" y="2590800"/>
            <a:ext cx="8534400" cy="5334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endParaRPr lang="en-US" dirty="0"/>
          </a:p>
        </p:txBody>
      </p:sp>
      <p:sp>
        <p:nvSpPr>
          <p:cNvPr id="10" name="Content Placeholder 4"/>
          <p:cNvSpPr txBox="1">
            <a:spLocks/>
          </p:cNvSpPr>
          <p:nvPr/>
        </p:nvSpPr>
        <p:spPr>
          <a:xfrm>
            <a:off x="304800" y="4648200"/>
            <a:ext cx="8534400" cy="5334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lnSpc>
                <a:spcPct val="100000"/>
              </a:lnSpc>
            </a:pPr>
            <a:endParaRPr lang="en-US" dirty="0"/>
          </a:p>
        </p:txBody>
      </p:sp>
      <p:sp>
        <p:nvSpPr>
          <p:cNvPr id="8"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42</a:t>
            </a:fld>
            <a:endParaRPr lang="en-US" sz="1100" dirty="0"/>
          </a:p>
        </p:txBody>
      </p:sp>
    </p:spTree>
    <p:extLst>
      <p:ext uri="{BB962C8B-B14F-4D97-AF65-F5344CB8AC3E}">
        <p14:creationId xmlns:p14="http://schemas.microsoft.com/office/powerpoint/2010/main" val="118931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676401"/>
            <a:ext cx="6553200" cy="1371599"/>
          </a:xfrm>
        </p:spPr>
        <p:txBody>
          <a:bodyPr/>
          <a:lstStyle/>
          <a:p>
            <a:pPr>
              <a:lnSpc>
                <a:spcPts val="5400"/>
              </a:lnSpc>
            </a:pPr>
            <a:r>
              <a:rPr lang="en-US" dirty="0" smtClean="0"/>
              <a:t>Attaching and Detaching Objects</a:t>
            </a:r>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99" y="3657599"/>
            <a:ext cx="3771901" cy="2263141"/>
          </a:xfrm>
          <a:prstGeom prst="roundRect">
            <a:avLst>
              <a:gd name="adj" fmla="val 688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549015"/>
            <a:ext cx="18288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49843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7086600" cy="914400"/>
          </a:xfrm>
        </p:spPr>
        <p:txBody>
          <a:bodyPr/>
          <a:lstStyle/>
          <a:p>
            <a:r>
              <a:rPr lang="en-US" dirty="0" smtClean="0"/>
              <a:t>Attaching and Detaching Objects</a:t>
            </a:r>
            <a:endParaRPr lang="en-US" dirty="0"/>
          </a:p>
        </p:txBody>
      </p:sp>
      <p:sp>
        <p:nvSpPr>
          <p:cNvPr id="3" name="Content Placeholder 2"/>
          <p:cNvSpPr>
            <a:spLocks noGrp="1"/>
          </p:cNvSpPr>
          <p:nvPr>
            <p:ph idx="1"/>
          </p:nvPr>
        </p:nvSpPr>
        <p:spPr>
          <a:xfrm>
            <a:off x="228600" y="1447800"/>
            <a:ext cx="8686800" cy="5029200"/>
          </a:xfrm>
        </p:spPr>
        <p:txBody>
          <a:bodyPr/>
          <a:lstStyle/>
          <a:p>
            <a:pPr>
              <a:lnSpc>
                <a:spcPct val="100000"/>
              </a:lnSpc>
            </a:pPr>
            <a:r>
              <a:rPr lang="en-US" dirty="0"/>
              <a:t>In </a:t>
            </a:r>
            <a:r>
              <a:rPr lang="en-US" dirty="0" smtClean="0"/>
              <a:t>Entity Framework, </a:t>
            </a:r>
            <a:r>
              <a:rPr lang="en-US" dirty="0"/>
              <a:t>objects can be attached to or detached from an object </a:t>
            </a:r>
            <a:r>
              <a:rPr lang="en-US" dirty="0" smtClean="0"/>
              <a:t>context</a:t>
            </a:r>
          </a:p>
          <a:p>
            <a:pPr>
              <a:lnSpc>
                <a:spcPct val="100000"/>
              </a:lnSpc>
            </a:pPr>
            <a:r>
              <a:rPr lang="en-US" dirty="0" smtClean="0">
                <a:solidFill>
                  <a:schemeClr val="accent5">
                    <a:lumMod val="20000"/>
                    <a:lumOff val="80000"/>
                  </a:schemeClr>
                </a:solidFill>
              </a:rPr>
              <a:t>Attached</a:t>
            </a:r>
            <a:r>
              <a:rPr lang="en-US" dirty="0" smtClean="0"/>
              <a:t> objects </a:t>
            </a:r>
            <a:r>
              <a:rPr lang="en-US" dirty="0"/>
              <a:t>are tracked and managed by </a:t>
            </a:r>
            <a:r>
              <a:rPr lang="en-US" dirty="0" smtClean="0"/>
              <a:t>the </a:t>
            </a:r>
            <a:r>
              <a:rPr lang="en-US" noProof="1" smtClean="0">
                <a:solidFill>
                  <a:schemeClr val="accent5">
                    <a:lumMod val="20000"/>
                    <a:lumOff val="80000"/>
                  </a:schemeClr>
                </a:solidFill>
              </a:rPr>
              <a:t>ObjectContext</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SaveChanges()</a:t>
            </a:r>
            <a:r>
              <a:rPr lang="en-US" dirty="0" smtClean="0"/>
              <a:t> persists all changes in DB</a:t>
            </a:r>
            <a:endParaRPr lang="en-US" dirty="0"/>
          </a:p>
          <a:p>
            <a:pPr>
              <a:lnSpc>
                <a:spcPct val="100000"/>
              </a:lnSpc>
            </a:pPr>
            <a:r>
              <a:rPr lang="en-US" dirty="0" smtClean="0">
                <a:solidFill>
                  <a:schemeClr val="accent5">
                    <a:lumMod val="20000"/>
                    <a:lumOff val="80000"/>
                  </a:schemeClr>
                </a:solidFill>
              </a:rPr>
              <a:t>Detached</a:t>
            </a:r>
            <a:r>
              <a:rPr lang="en-US" dirty="0" smtClean="0"/>
              <a:t> </a:t>
            </a:r>
            <a:r>
              <a:rPr lang="en-US" dirty="0"/>
              <a:t>objects are not referenced by the </a:t>
            </a:r>
            <a:r>
              <a:rPr lang="en-US" noProof="1" smtClean="0">
                <a:solidFill>
                  <a:schemeClr val="accent5">
                    <a:lumMod val="20000"/>
                    <a:lumOff val="80000"/>
                  </a:schemeClr>
                </a:solidFill>
              </a:rPr>
              <a:t>ObjectContext</a:t>
            </a:r>
          </a:p>
          <a:p>
            <a:pPr lvl="1">
              <a:lnSpc>
                <a:spcPct val="100000"/>
              </a:lnSpc>
            </a:pPr>
            <a:r>
              <a:rPr lang="en-US" dirty="0" smtClean="0"/>
              <a:t>Behave like a normal objects, like all others, which are not related to EF</a:t>
            </a:r>
            <a:endParaRPr lang="en-US" dirty="0"/>
          </a:p>
          <a:p>
            <a:pPr>
              <a:lnSpc>
                <a:spcPct val="100000"/>
              </a:lnSpc>
            </a:pP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44</a:t>
            </a:fld>
            <a:endParaRPr lang="en-US" sz="1100" dirty="0"/>
          </a:p>
        </p:txBody>
      </p:sp>
    </p:spTree>
    <p:extLst>
      <p:ext uri="{BB962C8B-B14F-4D97-AF65-F5344CB8AC3E}">
        <p14:creationId xmlns:p14="http://schemas.microsoft.com/office/powerpoint/2010/main" val="1665910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Detached Objects</a:t>
            </a:r>
            <a:endParaRPr lang="en-US" dirty="0"/>
          </a:p>
        </p:txBody>
      </p:sp>
      <p:sp>
        <p:nvSpPr>
          <p:cNvPr id="3" name="Content Placeholder 2"/>
          <p:cNvSpPr>
            <a:spLocks noGrp="1"/>
          </p:cNvSpPr>
          <p:nvPr>
            <p:ph idx="1"/>
          </p:nvPr>
        </p:nvSpPr>
        <p:spPr>
          <a:xfrm>
            <a:off x="228600" y="1143000"/>
            <a:ext cx="8686800" cy="5410200"/>
          </a:xfrm>
        </p:spPr>
        <p:txBody>
          <a:bodyPr/>
          <a:lstStyle/>
          <a:p>
            <a:pPr>
              <a:lnSpc>
                <a:spcPct val="100000"/>
              </a:lnSpc>
            </a:pPr>
            <a:r>
              <a:rPr lang="en-US" dirty="0"/>
              <a:t>When a query is executed inside an </a:t>
            </a:r>
            <a:r>
              <a:rPr lang="en-US" dirty="0" smtClean="0">
                <a:solidFill>
                  <a:schemeClr val="accent5">
                    <a:lumMod val="20000"/>
                    <a:lumOff val="80000"/>
                  </a:schemeClr>
                </a:solidFill>
                <a:latin typeface="Consolas" pitchFamily="49" charset="0"/>
                <a:cs typeface="Consolas" pitchFamily="49" charset="0"/>
              </a:rPr>
              <a:t>ObjectContext</a:t>
            </a:r>
            <a:r>
              <a:rPr lang="en-US" dirty="0" smtClean="0"/>
              <a:t>, </a:t>
            </a:r>
            <a:r>
              <a:rPr lang="en-US" dirty="0"/>
              <a:t>the returned objects are automatically attached </a:t>
            </a:r>
            <a:r>
              <a:rPr lang="en-US" dirty="0" smtClean="0"/>
              <a:t>to it</a:t>
            </a:r>
          </a:p>
          <a:p>
            <a:pPr>
              <a:lnSpc>
                <a:spcPct val="100000"/>
              </a:lnSpc>
            </a:pPr>
            <a:r>
              <a:rPr lang="en-US" dirty="0" smtClean="0"/>
              <a:t>When a context is destroyed, all objects in it are automatically detached</a:t>
            </a:r>
          </a:p>
          <a:p>
            <a:pPr lvl="1">
              <a:lnSpc>
                <a:spcPct val="100000"/>
              </a:lnSpc>
            </a:pPr>
            <a:r>
              <a:rPr lang="en-US" dirty="0" smtClean="0"/>
              <a:t>E.g. in Web applications between the requests</a:t>
            </a:r>
          </a:p>
          <a:p>
            <a:pPr>
              <a:lnSpc>
                <a:spcPct val="100000"/>
              </a:lnSpc>
            </a:pPr>
            <a:r>
              <a:rPr lang="en-US" dirty="0" smtClean="0"/>
              <a:t>You might late attach to a new </a:t>
            </a:r>
            <a:r>
              <a:rPr lang="en-US" dirty="0"/>
              <a:t>context objects that have </a:t>
            </a:r>
            <a:r>
              <a:rPr lang="en-US" dirty="0" smtClean="0"/>
              <a:t>been previously detached</a:t>
            </a:r>
            <a:endParaRPr lang="en-US" dirty="0"/>
          </a:p>
        </p:txBody>
      </p:sp>
      <p:sp>
        <p:nvSpPr>
          <p:cNvPr id="5"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45</a:t>
            </a:fld>
            <a:endParaRPr lang="en-US" sz="1100" dirty="0"/>
          </a:p>
        </p:txBody>
      </p:sp>
    </p:spTree>
    <p:extLst>
      <p:ext uri="{BB962C8B-B14F-4D97-AF65-F5344CB8AC3E}">
        <p14:creationId xmlns:p14="http://schemas.microsoft.com/office/powerpoint/2010/main" val="795104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Detaching Objects</a:t>
            </a:r>
            <a:endParaRPr lang="en-US" dirty="0"/>
          </a:p>
        </p:txBody>
      </p:sp>
      <p:sp>
        <p:nvSpPr>
          <p:cNvPr id="3" name="Content Placeholder 2"/>
          <p:cNvSpPr>
            <a:spLocks noGrp="1"/>
          </p:cNvSpPr>
          <p:nvPr>
            <p:ph idx="1"/>
          </p:nvPr>
        </p:nvSpPr>
        <p:spPr>
          <a:xfrm>
            <a:off x="228600" y="990600"/>
            <a:ext cx="8686800" cy="5714999"/>
          </a:xfrm>
        </p:spPr>
        <p:txBody>
          <a:bodyPr/>
          <a:lstStyle/>
          <a:p>
            <a:pPr>
              <a:lnSpc>
                <a:spcPct val="100000"/>
              </a:lnSpc>
            </a:pPr>
            <a:r>
              <a:rPr lang="en-US" dirty="0" smtClean="0"/>
              <a:t>When an object is detached?</a:t>
            </a:r>
          </a:p>
          <a:p>
            <a:pPr lvl="1">
              <a:lnSpc>
                <a:spcPct val="100000"/>
              </a:lnSpc>
            </a:pPr>
            <a:r>
              <a:rPr lang="en-US" dirty="0" smtClean="0"/>
              <a:t>When we obtain the object from an </a:t>
            </a:r>
            <a:r>
              <a:rPr lang="en-US" dirty="0" smtClean="0">
                <a:solidFill>
                  <a:schemeClr val="accent5">
                    <a:lumMod val="20000"/>
                    <a:lumOff val="80000"/>
                  </a:schemeClr>
                </a:solidFill>
                <a:latin typeface="Consolas" pitchFamily="49" charset="0"/>
                <a:cs typeface="Consolas" pitchFamily="49" charset="0"/>
              </a:rPr>
              <a:t>ObjectContext</a:t>
            </a:r>
            <a:r>
              <a:rPr lang="en-US" dirty="0" smtClean="0"/>
              <a:t> and the </a:t>
            </a:r>
            <a:r>
              <a:rPr lang="en-US" dirty="0" smtClean="0">
                <a:solidFill>
                  <a:schemeClr val="accent5">
                    <a:lumMod val="20000"/>
                    <a:lumOff val="80000"/>
                  </a:schemeClr>
                </a:solidFill>
                <a:latin typeface="Consolas" pitchFamily="49" charset="0"/>
                <a:cs typeface="Consolas" pitchFamily="49" charset="0"/>
              </a:rPr>
              <a:t>Dispose</a:t>
            </a:r>
            <a:r>
              <a:rPr lang="en-US" dirty="0" smtClean="0"/>
              <a:t> it</a:t>
            </a:r>
          </a:p>
          <a:p>
            <a:pPr lvl="1">
              <a:lnSpc>
                <a:spcPct val="100000"/>
              </a:lnSpc>
            </a:pPr>
            <a:r>
              <a:rPr lang="en-US" dirty="0" smtClean="0"/>
              <a:t>Manually: by calling </a:t>
            </a:r>
            <a:r>
              <a:rPr lang="en-US" dirty="0" smtClean="0">
                <a:solidFill>
                  <a:schemeClr val="accent5">
                    <a:lumMod val="20000"/>
                    <a:lumOff val="80000"/>
                  </a:schemeClr>
                </a:solidFill>
                <a:latin typeface="Consolas" pitchFamily="49" charset="0"/>
                <a:cs typeface="Consolas" pitchFamily="49" charset="0"/>
              </a:rPr>
              <a:t>Detach</a:t>
            </a:r>
            <a:r>
              <a:rPr lang="en-US" dirty="0" smtClean="0"/>
              <a:t>(…) method</a:t>
            </a:r>
          </a:p>
        </p:txBody>
      </p:sp>
      <p:sp>
        <p:nvSpPr>
          <p:cNvPr id="4" name="Rounded Rectangle 3"/>
          <p:cNvSpPr>
            <a:spLocks noChangeArrowheads="1"/>
          </p:cNvSpPr>
          <p:nvPr/>
        </p:nvSpPr>
        <p:spPr bwMode="auto">
          <a:xfrm>
            <a:off x="609600" y="3505200"/>
            <a:ext cx="7924800" cy="2943591"/>
          </a:xfrm>
          <a:prstGeom prst="roundRect">
            <a:avLst>
              <a:gd name="adj" fmla="val 0"/>
            </a:avLst>
          </a:prstGeom>
          <a:solidFill>
            <a:srgbClr val="3D4344"/>
          </a:solidFill>
          <a:ln w="12700">
            <a:solidFill>
              <a:schemeClr val="accent5">
                <a:lumMod val="60000"/>
                <a:lumOff val="40000"/>
              </a:schemeClr>
            </a:solidFill>
          </a:ln>
          <a:effectLst/>
        </p:spPr>
        <p:txBody>
          <a:bodyPr wrap="square" tIns="72000" bIns="72000">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Product GetProduct(int 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using (NorthwindEntities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NorthwindEntities())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northwindEntities.Products.First(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p.ProductID == 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46</a:t>
            </a:fld>
            <a:endParaRPr lang="en-US" sz="1100" dirty="0"/>
          </a:p>
        </p:txBody>
      </p:sp>
      <p:sp>
        <p:nvSpPr>
          <p:cNvPr id="6" name="AutoShape 7"/>
          <p:cNvSpPr>
            <a:spLocks noChangeArrowheads="1"/>
          </p:cNvSpPr>
          <p:nvPr/>
        </p:nvSpPr>
        <p:spPr bwMode="auto">
          <a:xfrm>
            <a:off x="1676400" y="5867400"/>
            <a:ext cx="5867400" cy="465867"/>
          </a:xfrm>
          <a:prstGeom prst="wedgeRoundRectCallout">
            <a:avLst>
              <a:gd name="adj1" fmla="val -55759"/>
              <a:gd name="adj2" fmla="val -39558"/>
              <a:gd name="adj3" fmla="val 16667"/>
            </a:avLst>
          </a:prstGeom>
          <a:solidFill>
            <a:srgbClr val="9F8471"/>
          </a:solidFill>
          <a:ln w="6350">
            <a:solidFill>
              <a:schemeClr val="tx1">
                <a:lumMod val="20000"/>
                <a:lumOff val="80000"/>
              </a:schemeClr>
            </a:solidFill>
          </a:ln>
        </p:spPr>
        <p:txBody>
          <a:bodyPr wrap="square" tIns="18000" bIns="18000">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Now the returned product is detached</a:t>
            </a:r>
            <a:endPar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4800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Attaching Objects</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When we want to update a detached object we need to reattach it and the update it</a:t>
            </a:r>
          </a:p>
          <a:p>
            <a:pPr lvl="1">
              <a:lnSpc>
                <a:spcPct val="100000"/>
              </a:lnSpc>
            </a:pPr>
            <a:r>
              <a:rPr lang="en-US" dirty="0"/>
              <a:t>Done by the </a:t>
            </a:r>
            <a:r>
              <a:rPr lang="en-US" dirty="0">
                <a:solidFill>
                  <a:schemeClr val="accent5">
                    <a:lumMod val="20000"/>
                    <a:lumOff val="80000"/>
                  </a:schemeClr>
                </a:solidFill>
                <a:latin typeface="Consolas" pitchFamily="49" charset="0"/>
                <a:cs typeface="Consolas" pitchFamily="49" charset="0"/>
              </a:rPr>
              <a:t>Attach(…)</a:t>
            </a:r>
            <a:r>
              <a:rPr lang="en-US" dirty="0"/>
              <a:t> method of the </a:t>
            </a:r>
            <a:r>
              <a:rPr lang="en-US" dirty="0" smtClean="0"/>
              <a:t>context</a:t>
            </a:r>
          </a:p>
        </p:txBody>
      </p:sp>
      <p:sp>
        <p:nvSpPr>
          <p:cNvPr id="4" name="Rounded Rectangle 3"/>
          <p:cNvSpPr>
            <a:spLocks noChangeArrowheads="1"/>
          </p:cNvSpPr>
          <p:nvPr/>
        </p:nvSpPr>
        <p:spPr bwMode="auto">
          <a:xfrm>
            <a:off x="609600" y="2949028"/>
            <a:ext cx="7924800" cy="3223172"/>
          </a:xfrm>
          <a:prstGeom prst="roundRect">
            <a:avLst>
              <a:gd name="adj" fmla="val 0"/>
            </a:avLst>
          </a:prstGeom>
          <a:solidFill>
            <a:srgbClr val="3D4344"/>
          </a:solidFill>
          <a:ln w="12700">
            <a:solidFill>
              <a:schemeClr val="accent5">
                <a:lumMod val="60000"/>
                <a:lumOff val="40000"/>
              </a:schemeClr>
            </a:solidFill>
          </a:ln>
          <a:effectLst/>
        </p:spPr>
        <p:txBody>
          <a:bodyPr wrap="square" tIns="72000" bIns="72000">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UpdatePrice(Product product, decimal newPrice)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using (NorthwindEntities northwindEntities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NorthwindEntities())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northwindEntities.Products.Attach(product);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product.UnitPrice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newPrice;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northwindEntities.SaveChanges();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47</a:t>
            </a:fld>
            <a:endParaRPr lang="en-US" sz="1100" dirty="0"/>
          </a:p>
        </p:txBody>
      </p:sp>
    </p:spTree>
    <p:extLst>
      <p:ext uri="{BB962C8B-B14F-4D97-AF65-F5344CB8AC3E}">
        <p14:creationId xmlns:p14="http://schemas.microsoft.com/office/powerpoint/2010/main" val="165204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924800" cy="685800"/>
          </a:xfrm>
        </p:spPr>
        <p:txBody>
          <a:bodyPr/>
          <a:lstStyle/>
          <a:p>
            <a:r>
              <a:rPr lang="en-US" dirty="0" smtClean="0"/>
              <a:t>Using Transactions in EF</a:t>
            </a:r>
            <a:endParaRPr lang="en-US" dirty="0"/>
          </a:p>
        </p:txBody>
      </p:sp>
      <p:sp>
        <p:nvSpPr>
          <p:cNvPr id="3" name="Subtitle 2"/>
          <p:cNvSpPr>
            <a:spLocks noGrp="1"/>
          </p:cNvSpPr>
          <p:nvPr>
            <p:ph type="subTitle" idx="1"/>
          </p:nvPr>
        </p:nvSpPr>
        <p:spPr>
          <a:xfrm>
            <a:off x="609600" y="2174079"/>
            <a:ext cx="7924800" cy="569120"/>
          </a:xfrm>
        </p:spPr>
        <p:txBody>
          <a:bodyPr/>
          <a:lstStyle/>
          <a:p>
            <a:r>
              <a:rPr lang="en-US" dirty="0" smtClean="0"/>
              <a:t>Just Use the </a:t>
            </a:r>
            <a:r>
              <a:rPr lang="en-US" noProof="1" smtClean="0">
                <a:solidFill>
                  <a:schemeClr val="accent5">
                    <a:lumMod val="20000"/>
                    <a:lumOff val="80000"/>
                  </a:schemeClr>
                </a:solidFill>
                <a:latin typeface="Consolas" pitchFamily="49" charset="0"/>
                <a:cs typeface="Consolas" pitchFamily="49" charset="0"/>
              </a:rPr>
              <a:t>TransactionScope</a:t>
            </a:r>
            <a:r>
              <a:rPr lang="en-US" dirty="0" smtClean="0"/>
              <a:t> Class</a:t>
            </a:r>
            <a:endParaRPr lang="en-US" dirty="0"/>
          </a:p>
        </p:txBody>
      </p:sp>
      <p:pic>
        <p:nvPicPr>
          <p:cNvPr id="4" name="Picture 2" descr="C:\Users\Peter\Pictures\Kartinki Telerik\Untitled4.jpg"/>
          <p:cNvPicPr>
            <a:picLocks noChangeAspect="1" noChangeArrowheads="1"/>
          </p:cNvPicPr>
          <p:nvPr/>
        </p:nvPicPr>
        <p:blipFill>
          <a:blip r:embed="rId3" cstate="print">
            <a:lum contrast="20000"/>
            <a:extLst>
              <a:ext uri="{28A0092B-C50C-407E-A947-70E740481C1C}">
                <a14:useLocalDpi xmlns:a14="http://schemas.microsoft.com/office/drawing/2010/main" val="0"/>
              </a:ext>
            </a:extLst>
          </a:blip>
          <a:srcRect/>
          <a:stretch>
            <a:fillRect/>
          </a:stretch>
        </p:blipFill>
        <p:spPr bwMode="auto">
          <a:xfrm>
            <a:off x="1905000" y="3505201"/>
            <a:ext cx="5562600" cy="2438399"/>
          </a:xfrm>
          <a:prstGeom prst="roundRect">
            <a:avLst>
              <a:gd name="adj" fmla="val 18841"/>
            </a:avLst>
          </a:prstGeom>
          <a:ln w="28575">
            <a:solidFill>
              <a:schemeClr val="tx1"/>
            </a:solidFill>
          </a:ln>
          <a:effectLst>
            <a:softEdge rad="635000"/>
          </a:effectLst>
          <a:scene3d>
            <a:camera prst="perspectiveContrastingLeftFacing">
              <a:rot lat="300000" lon="19800000" rev="0"/>
            </a:camera>
            <a:lightRig rig="threePt" dir="t">
              <a:rot lat="0" lon="0" rev="2700000"/>
            </a:lightRig>
          </a:scene3d>
          <a:sp3d>
            <a:bevelT w="63500" h="50800"/>
          </a:sp3d>
        </p:spPr>
      </p:pic>
      <p:pic>
        <p:nvPicPr>
          <p:cNvPr id="5" name="Picture 2" descr="http://www.kofax.com/etransactions/images/icon-100-no-transaction-cost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4267200"/>
            <a:ext cx="2057400" cy="2057400"/>
          </a:xfrm>
          <a:prstGeom prst="rect">
            <a:avLst/>
          </a:prstGeom>
          <a:ln>
            <a:noFill/>
          </a:ln>
          <a:effectLst>
            <a:outerShdw blurRad="292100" dist="139700" dir="2700000" algn="tl" rotWithShape="0">
              <a:srgbClr val="333333">
                <a:alpha val="65000"/>
              </a:srgbClr>
            </a:outerShdw>
          </a:effectLst>
        </p:spPr>
      </p:pic>
      <p:pic>
        <p:nvPicPr>
          <p:cNvPr id="6" name="Picture 6" descr="http://www.scimonocesoftware.com/seefinance/SEE%20Finance%20Help/images/Edit_Transaction_128x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084909">
            <a:off x="1116852" y="3174250"/>
            <a:ext cx="1828800" cy="1828800"/>
          </a:xfrm>
          <a:prstGeom prst="rect">
            <a:avLst/>
          </a:prstGeom>
          <a:ln>
            <a:noFill/>
          </a:ln>
          <a:effectLst>
            <a:outerShdw blurRad="292100" dist="139700" dir="2700000" algn="tl" rotWithShape="0">
              <a:srgbClr val="333333">
                <a:alpha val="65000"/>
              </a:srgbClr>
            </a:outerShdw>
          </a:effectLst>
        </p:spPr>
      </p:pic>
      <p:pic>
        <p:nvPicPr>
          <p:cNvPr id="7" name="Picture 8" descr="http://www.banctec.com/uploads/pics/software_lg_icon_0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66435">
            <a:off x="3119499" y="4112722"/>
            <a:ext cx="1989272" cy="1924050"/>
          </a:xfrm>
          <a:prstGeom prst="rect">
            <a:avLst/>
          </a:prstGeom>
          <a:ln>
            <a:noFill/>
          </a:ln>
          <a:effectLst>
            <a:glow rad="228600">
              <a:schemeClr val="accent6">
                <a:satMod val="175000"/>
                <a:alpha val="40000"/>
              </a:schemeClr>
            </a:glow>
            <a:outerShdw blurRad="292100" dist="139700" dir="2700000" algn="tl" rotWithShape="0">
              <a:srgbClr val="333333">
                <a:alpha val="65000"/>
              </a:srgbClr>
            </a:outerShdw>
          </a:effectLst>
        </p:spPr>
      </p:pic>
      <p:pic>
        <p:nvPicPr>
          <p:cNvPr id="8" name="Picture 2" descr="http://dryicons.com/images/icon_sets/aesthetica/png/128x128/databas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422994">
            <a:off x="4938244" y="3054090"/>
            <a:ext cx="1407980" cy="10879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5226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Using Transactions in EF</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To perform transactional logic, just use the </a:t>
            </a:r>
            <a:r>
              <a:rPr lang="en-US" noProof="1" smtClean="0">
                <a:solidFill>
                  <a:schemeClr val="accent5">
                    <a:lumMod val="20000"/>
                    <a:lumOff val="80000"/>
                  </a:schemeClr>
                </a:solidFill>
                <a:latin typeface="Consolas" pitchFamily="49" charset="0"/>
                <a:cs typeface="Consolas" pitchFamily="49" charset="0"/>
              </a:rPr>
              <a:t>TransactionScope</a:t>
            </a:r>
            <a:r>
              <a:rPr lang="en-US" dirty="0" smtClean="0"/>
              <a:t> class</a:t>
            </a:r>
          </a:p>
          <a:p>
            <a:pPr lvl="1">
              <a:lnSpc>
                <a:spcPct val="100000"/>
              </a:lnSpc>
            </a:pPr>
            <a:r>
              <a:rPr lang="en-US" dirty="0" smtClean="0"/>
              <a:t>You may need to add reference to </a:t>
            </a:r>
            <a:r>
              <a:rPr lang="en-US" dirty="0" smtClean="0">
                <a:solidFill>
                  <a:schemeClr val="accent5">
                    <a:lumMod val="20000"/>
                    <a:lumOff val="80000"/>
                  </a:schemeClr>
                </a:solidFill>
                <a:latin typeface="Consolas" pitchFamily="49" charset="0"/>
                <a:cs typeface="Consolas" pitchFamily="49" charset="0"/>
              </a:rPr>
              <a:t>System.Transactions.dll</a:t>
            </a:r>
          </a:p>
        </p:txBody>
      </p:sp>
      <p:sp>
        <p:nvSpPr>
          <p:cNvPr id="4" name="Rounded Rectangle 3"/>
          <p:cNvSpPr>
            <a:spLocks noChangeArrowheads="1"/>
          </p:cNvSpPr>
          <p:nvPr/>
        </p:nvSpPr>
        <p:spPr bwMode="auto">
          <a:xfrm>
            <a:off x="609600" y="3433017"/>
            <a:ext cx="7924800" cy="2530675"/>
          </a:xfrm>
          <a:prstGeom prst="roundRect">
            <a:avLst>
              <a:gd name="adj" fmla="val 0"/>
            </a:avLst>
          </a:prstGeom>
          <a:solidFill>
            <a:srgbClr val="3D4344"/>
          </a:solidFill>
          <a:ln w="12700">
            <a:solidFill>
              <a:schemeClr val="accent5">
                <a:lumMod val="60000"/>
                <a:lumOff val="40000"/>
              </a:schemeClr>
            </a:solidFill>
          </a:ln>
          <a:effectLst/>
        </p:spPr>
        <p:txBody>
          <a:bodyPr wrap="square" tIns="72000" bIns="72000">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(TransactionScope scope = new TransactionScope())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NorthwindEntities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context = new NorthwindEntities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6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Perform a series of changes in the context</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context.SaveChanges();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scope.Complete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49</a:t>
            </a:fld>
            <a:endParaRPr lang="en-US" sz="1100" dirty="0"/>
          </a:p>
        </p:txBody>
      </p:sp>
    </p:spTree>
    <p:extLst>
      <p:ext uri="{BB962C8B-B14F-4D97-AF65-F5344CB8AC3E}">
        <p14:creationId xmlns:p14="http://schemas.microsoft.com/office/powerpoint/2010/main" val="13375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ORM Technologies</a:t>
            </a:r>
            <a:endParaRPr lang="bg-BG" dirty="0"/>
          </a:p>
        </p:txBody>
      </p:sp>
      <p:sp>
        <p:nvSpPr>
          <p:cNvPr id="5" name="Content Placeholder 4"/>
          <p:cNvSpPr>
            <a:spLocks noGrp="1"/>
          </p:cNvSpPr>
          <p:nvPr>
            <p:ph idx="1"/>
          </p:nvPr>
        </p:nvSpPr>
        <p:spPr>
          <a:xfrm>
            <a:off x="228600" y="990600"/>
            <a:ext cx="8686800" cy="5638800"/>
          </a:xfrm>
        </p:spPr>
        <p:txBody>
          <a:bodyPr/>
          <a:lstStyle/>
          <a:p>
            <a:pPr>
              <a:lnSpc>
                <a:spcPct val="100000"/>
              </a:lnSpc>
            </a:pPr>
            <a:r>
              <a:rPr lang="en-US" dirty="0" smtClean="0">
                <a:solidFill>
                  <a:schemeClr val="accent5">
                    <a:lumMod val="20000"/>
                    <a:lumOff val="80000"/>
                  </a:schemeClr>
                </a:solidFill>
              </a:rPr>
              <a:t>Object-Relational Mapping (ORM)</a:t>
            </a:r>
            <a:r>
              <a:rPr lang="en-US" dirty="0" smtClean="0"/>
              <a:t> is a programming technique for automatic mapping and converting data</a:t>
            </a:r>
          </a:p>
          <a:p>
            <a:pPr lvl="1">
              <a:lnSpc>
                <a:spcPct val="100000"/>
              </a:lnSpc>
            </a:pPr>
            <a:r>
              <a:rPr lang="en-US" dirty="0" smtClean="0"/>
              <a:t>Between relational database tables and object-oriented classes and objects</a:t>
            </a:r>
          </a:p>
          <a:p>
            <a:pPr>
              <a:lnSpc>
                <a:spcPct val="100000"/>
              </a:lnSpc>
            </a:pPr>
            <a:r>
              <a:rPr lang="en-US" dirty="0" smtClean="0"/>
              <a:t>ORM creates a “virtual object database“ </a:t>
            </a:r>
          </a:p>
          <a:p>
            <a:pPr lvl="1">
              <a:lnSpc>
                <a:spcPct val="100000"/>
              </a:lnSpc>
            </a:pPr>
            <a:r>
              <a:rPr lang="en-US" dirty="0" smtClean="0"/>
              <a:t>Which can be used from within the programming language, e.g. C# or Java</a:t>
            </a:r>
          </a:p>
          <a:p>
            <a:pPr>
              <a:lnSpc>
                <a:spcPct val="100000"/>
              </a:lnSpc>
            </a:pPr>
            <a:r>
              <a:rPr lang="en-US" dirty="0" smtClean="0">
                <a:solidFill>
                  <a:schemeClr val="accent5">
                    <a:lumMod val="20000"/>
                    <a:lumOff val="80000"/>
                  </a:schemeClr>
                </a:solidFill>
              </a:rPr>
              <a:t>ORM frameworks</a:t>
            </a:r>
            <a:r>
              <a:rPr lang="en-US" dirty="0" smtClean="0"/>
              <a:t> automate the ORM process</a:t>
            </a:r>
          </a:p>
          <a:p>
            <a:pPr lvl="1">
              <a:lnSpc>
                <a:spcPct val="100000"/>
              </a:lnSpc>
            </a:pPr>
            <a:r>
              <a:rPr lang="en-US" dirty="0" smtClean="0"/>
              <a:t>A.k.a. </a:t>
            </a:r>
            <a:r>
              <a:rPr lang="en-US" dirty="0" smtClean="0">
                <a:solidFill>
                  <a:schemeClr val="accent5">
                    <a:lumMod val="20000"/>
                    <a:lumOff val="80000"/>
                  </a:schemeClr>
                </a:solidFill>
              </a:rPr>
              <a:t>object-relational persistence frameworks</a:t>
            </a:r>
            <a:endParaRPr lang="bg-BG" dirty="0">
              <a:solidFill>
                <a:schemeClr val="accent5">
                  <a:lumMod val="20000"/>
                  <a:lumOff val="80000"/>
                </a:schemeClr>
              </a:solidFill>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2648937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ADO.NET Entity </a:t>
            </a:r>
            <a:r>
              <a:rPr lang="en-US" dirty="0" smtClean="0"/>
              <a:t>Framework</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smtClean="0">
                <a:hlinkClick r:id="rId3"/>
              </a:rPr>
              <a:t>http://academy.telerik.com</a:t>
            </a:r>
            <a:endParaRPr lang="en-US" dirty="0"/>
          </a:p>
        </p:txBody>
      </p:sp>
    </p:spTree>
    <p:extLst>
      <p:ext uri="{BB962C8B-B14F-4D97-AF65-F5344CB8AC3E}">
        <p14:creationId xmlns:p14="http://schemas.microsoft.com/office/powerpoint/2010/main" val="2281357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a:p>
        </p:txBody>
      </p:sp>
      <p:sp>
        <p:nvSpPr>
          <p:cNvPr id="425987" name="Rectangle 3"/>
          <p:cNvSpPr>
            <a:spLocks noGrp="1" noChangeArrowheads="1"/>
          </p:cNvSpPr>
          <p:nvPr>
            <p:ph idx="1"/>
          </p:nvPr>
        </p:nvSpPr>
        <p:spPr>
          <a:xfrm>
            <a:off x="152400" y="801687"/>
            <a:ext cx="8839200" cy="5827713"/>
          </a:xfrm>
        </p:spPr>
        <p:txBody>
          <a:bodyPr/>
          <a:lstStyle/>
          <a:p>
            <a:pPr marL="452438" indent="-452438">
              <a:lnSpc>
                <a:spcPct val="100000"/>
              </a:lnSpc>
              <a:spcBef>
                <a:spcPts val="300"/>
              </a:spcBef>
              <a:buFontTx/>
              <a:buAutoNum type="arabicPeriod"/>
              <a:tabLst/>
            </a:pPr>
            <a:r>
              <a:rPr lang="en-US" sz="2800" dirty="0"/>
              <a:t>Using </a:t>
            </a:r>
            <a:r>
              <a:rPr lang="en-US" sz="2800" dirty="0" smtClean="0"/>
              <a:t>the Visual </a:t>
            </a:r>
            <a:r>
              <a:rPr lang="en-US" sz="2800" dirty="0"/>
              <a:t>Studio </a:t>
            </a:r>
            <a:r>
              <a:rPr lang="en-US" sz="2800" dirty="0" smtClean="0"/>
              <a:t>Entity Framework designer </a:t>
            </a:r>
            <a:r>
              <a:rPr lang="en-US" sz="2800" dirty="0"/>
              <a:t>create a </a:t>
            </a:r>
            <a:r>
              <a:rPr lang="en-US" sz="2800" noProof="1" smtClean="0">
                <a:solidFill>
                  <a:schemeClr val="accent5">
                    <a:lumMod val="20000"/>
                    <a:lumOff val="80000"/>
                  </a:schemeClr>
                </a:solidFill>
                <a:latin typeface="Consolas" pitchFamily="49" charset="0"/>
                <a:cs typeface="Consolas" pitchFamily="49" charset="0"/>
              </a:rPr>
              <a:t>ObjectContext</a:t>
            </a:r>
            <a:r>
              <a:rPr lang="en-US" sz="2800" dirty="0" smtClean="0"/>
              <a:t> for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a:t>
            </a:r>
            <a:endParaRPr lang="en-US" sz="2800" dirty="0"/>
          </a:p>
          <a:p>
            <a:pPr marL="452438" indent="-452438">
              <a:lnSpc>
                <a:spcPct val="100000"/>
              </a:lnSpc>
              <a:spcBef>
                <a:spcPts val="300"/>
              </a:spcBef>
              <a:buFontTx/>
              <a:buAutoNum type="arabicPeriod"/>
              <a:tabLst/>
            </a:pPr>
            <a:r>
              <a:rPr lang="en-US" sz="2800" dirty="0"/>
              <a:t>Create a </a:t>
            </a:r>
            <a:r>
              <a:rPr lang="en-US" sz="2800" dirty="0" smtClean="0"/>
              <a:t>DAO class </a:t>
            </a:r>
            <a:r>
              <a:rPr lang="en-US" sz="2800" dirty="0"/>
              <a:t>with static methods </a:t>
            </a:r>
            <a:r>
              <a:rPr lang="en-US" sz="2800" dirty="0" smtClean="0"/>
              <a:t>which </a:t>
            </a:r>
            <a:r>
              <a:rPr lang="en-US" sz="2800" dirty="0"/>
              <a:t>provide functionality for inserting, </a:t>
            </a:r>
            <a:r>
              <a:rPr lang="en-US" sz="2800" dirty="0" smtClean="0"/>
              <a:t>modifying </a:t>
            </a:r>
            <a:r>
              <a:rPr lang="en-US" sz="2800" dirty="0"/>
              <a:t>and deleting customers</a:t>
            </a:r>
            <a:r>
              <a:rPr lang="en-US" sz="2800" dirty="0" smtClean="0"/>
              <a:t>. Write a testing class.</a:t>
            </a:r>
            <a:endParaRPr lang="en-US" sz="2800" dirty="0"/>
          </a:p>
          <a:p>
            <a:pPr marL="452438" indent="-452438">
              <a:lnSpc>
                <a:spcPct val="100000"/>
              </a:lnSpc>
              <a:spcBef>
                <a:spcPts val="300"/>
              </a:spcBef>
              <a:buFontTx/>
              <a:buAutoNum type="arabicPeriod"/>
              <a:tabLst/>
            </a:pPr>
            <a:r>
              <a:rPr lang="en-US" sz="2800" dirty="0" smtClean="0"/>
              <a:t>Write </a:t>
            </a:r>
            <a:r>
              <a:rPr lang="en-US" sz="2800" dirty="0"/>
              <a:t>a method that </a:t>
            </a:r>
            <a:r>
              <a:rPr lang="en-US" sz="2800" dirty="0" smtClean="0"/>
              <a:t>finds </a:t>
            </a:r>
            <a:r>
              <a:rPr lang="en-US" sz="2800" dirty="0"/>
              <a:t>all customers </a:t>
            </a:r>
            <a:r>
              <a:rPr lang="en-US" sz="2800" dirty="0" smtClean="0"/>
              <a:t>who have orders made in 1997 </a:t>
            </a:r>
            <a:r>
              <a:rPr lang="en-US" sz="2800" dirty="0"/>
              <a:t>and </a:t>
            </a:r>
            <a:r>
              <a:rPr lang="en-US" sz="2800" dirty="0" smtClean="0"/>
              <a:t>shipped to Canada.</a:t>
            </a:r>
          </a:p>
          <a:p>
            <a:pPr marL="452438" indent="-452438">
              <a:lnSpc>
                <a:spcPct val="100000"/>
              </a:lnSpc>
              <a:spcBef>
                <a:spcPts val="300"/>
              </a:spcBef>
              <a:buFontTx/>
              <a:buAutoNum type="arabicPeriod"/>
              <a:tabLst/>
            </a:pPr>
            <a:r>
              <a:rPr lang="en-US" sz="2800" dirty="0" smtClean="0"/>
              <a:t>Implement previous by using native SQL query and executing it through the </a:t>
            </a:r>
            <a:r>
              <a:rPr lang="en-US" sz="2800" noProof="1" smtClean="0">
                <a:solidFill>
                  <a:schemeClr val="accent5">
                    <a:lumMod val="20000"/>
                    <a:lumOff val="80000"/>
                  </a:schemeClr>
                </a:solidFill>
                <a:latin typeface="Consolas" pitchFamily="49" charset="0"/>
                <a:cs typeface="Consolas" pitchFamily="49" charset="0"/>
              </a:rPr>
              <a:t>ObjectContext</a:t>
            </a:r>
            <a:r>
              <a:rPr lang="en-US" sz="2800" dirty="0" smtClean="0"/>
              <a:t>.</a:t>
            </a:r>
          </a:p>
          <a:p>
            <a:pPr marL="452438" indent="-452438">
              <a:lnSpc>
                <a:spcPct val="100000"/>
              </a:lnSpc>
              <a:spcBef>
                <a:spcPts val="300"/>
              </a:spcBef>
              <a:buFontTx/>
              <a:buAutoNum type="arabicPeriod"/>
              <a:tabLst/>
            </a:pPr>
            <a:r>
              <a:rPr lang="en-US" sz="2800" dirty="0" smtClean="0"/>
              <a:t>Write a method that finds all the sales by specified region and period (start / end dates).</a:t>
            </a:r>
            <a:endParaRPr lang="en-US" sz="2800"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4026731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Exercises (2)</a:t>
            </a:r>
            <a:endParaRPr lang="bg-BG"/>
          </a:p>
        </p:txBody>
      </p:sp>
      <p:sp>
        <p:nvSpPr>
          <p:cNvPr id="501763" name="Rectangle 3"/>
          <p:cNvSpPr>
            <a:spLocks noGrp="1" noChangeArrowheads="1"/>
          </p:cNvSpPr>
          <p:nvPr>
            <p:ph idx="1"/>
          </p:nvPr>
        </p:nvSpPr>
        <p:spPr>
          <a:xfrm>
            <a:off x="152400" y="914401"/>
            <a:ext cx="8839200" cy="5751512"/>
          </a:xfrm>
        </p:spPr>
        <p:txBody>
          <a:bodyPr/>
          <a:lstStyle/>
          <a:p>
            <a:pPr marL="452438" indent="-452438">
              <a:buFont typeface="+mj-lt"/>
              <a:buAutoNum type="arabicPeriod" startAt="6"/>
              <a:tabLst/>
            </a:pPr>
            <a:r>
              <a:rPr lang="en-US" sz="2800" dirty="0" smtClean="0"/>
              <a:t>Create a database called </a:t>
            </a:r>
            <a:r>
              <a:rPr lang="en-US" sz="2800" noProof="1" smtClean="0">
                <a:solidFill>
                  <a:schemeClr val="accent5">
                    <a:lumMod val="20000"/>
                    <a:lumOff val="80000"/>
                  </a:schemeClr>
                </a:solidFill>
                <a:latin typeface="Consolas" pitchFamily="49" charset="0"/>
                <a:cs typeface="Consolas" pitchFamily="49" charset="0"/>
              </a:rPr>
              <a:t>NorthwindTwin</a:t>
            </a:r>
            <a:r>
              <a:rPr lang="en-US" sz="2800" dirty="0" smtClean="0"/>
              <a:t> with the same structure as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using the features from </a:t>
            </a:r>
            <a:r>
              <a:rPr lang="en-US" sz="2800" noProof="1" smtClean="0">
                <a:solidFill>
                  <a:schemeClr val="accent5">
                    <a:lumMod val="20000"/>
                    <a:lumOff val="80000"/>
                  </a:schemeClr>
                </a:solidFill>
                <a:latin typeface="Consolas" pitchFamily="49" charset="0"/>
                <a:cs typeface="Consolas" pitchFamily="49" charset="0"/>
              </a:rPr>
              <a:t>ObjectContext</a:t>
            </a:r>
            <a:r>
              <a:rPr lang="en-US" sz="2800" dirty="0" smtClean="0"/>
              <a:t>. Find for the API for schema generation in MSDN or in Google.</a:t>
            </a:r>
          </a:p>
          <a:p>
            <a:pPr marL="452438" indent="-452438">
              <a:buFont typeface="+mj-lt"/>
              <a:buAutoNum type="arabicPeriod" startAt="6"/>
              <a:tabLst/>
            </a:pPr>
            <a:r>
              <a:rPr lang="en-US" sz="2800" dirty="0" smtClean="0"/>
              <a:t>Try to open two different data contexts and perform concurrent changes on the same records. What will happen at </a:t>
            </a:r>
            <a:r>
              <a:rPr lang="en-US" sz="2800" noProof="1" smtClean="0">
                <a:solidFill>
                  <a:schemeClr val="accent5">
                    <a:lumMod val="20000"/>
                    <a:lumOff val="80000"/>
                  </a:schemeClr>
                </a:solidFill>
                <a:latin typeface="Consolas" pitchFamily="49" charset="0"/>
                <a:cs typeface="Consolas" pitchFamily="49" charset="0"/>
              </a:rPr>
              <a:t>SaveChanges()</a:t>
            </a:r>
            <a:r>
              <a:rPr lang="en-US" sz="2800" dirty="0" smtClean="0"/>
              <a:t>? How to deal with it?</a:t>
            </a:r>
          </a:p>
          <a:p>
            <a:pPr marL="452438" indent="-452438">
              <a:buFontTx/>
              <a:buAutoNum type="arabicPeriod" startAt="6"/>
              <a:tabLst/>
            </a:pPr>
            <a:r>
              <a:rPr lang="en-US" sz="2800" dirty="0" smtClean="0"/>
              <a:t>By inheriting the </a:t>
            </a:r>
            <a:r>
              <a:rPr lang="en-US" sz="2800" dirty="0" smtClean="0">
                <a:solidFill>
                  <a:schemeClr val="accent5">
                    <a:lumMod val="20000"/>
                    <a:lumOff val="80000"/>
                  </a:schemeClr>
                </a:solidFill>
                <a:latin typeface="Consolas" pitchFamily="49" charset="0"/>
                <a:cs typeface="Consolas" pitchFamily="49" charset="0"/>
              </a:rPr>
              <a:t>Employee</a:t>
            </a:r>
            <a:r>
              <a:rPr lang="en-US" sz="2800" dirty="0" smtClean="0"/>
              <a:t> entity class create </a:t>
            </a:r>
            <a:r>
              <a:rPr lang="en-US" sz="2800" dirty="0"/>
              <a:t>a class which allows </a:t>
            </a:r>
            <a:r>
              <a:rPr lang="en-US" sz="2800" dirty="0" smtClean="0"/>
              <a:t>employees to </a:t>
            </a:r>
            <a:r>
              <a:rPr lang="en-US" sz="2800" dirty="0"/>
              <a:t>access </a:t>
            </a:r>
            <a:r>
              <a:rPr lang="en-US" sz="2800" dirty="0" smtClean="0"/>
              <a:t>their corresponding </a:t>
            </a:r>
            <a:r>
              <a:rPr lang="en-US" sz="2800" dirty="0"/>
              <a:t>territories as property </a:t>
            </a:r>
            <a:r>
              <a:rPr lang="en-US" sz="2800" dirty="0" smtClean="0"/>
              <a:t>of type </a:t>
            </a:r>
            <a:r>
              <a:rPr lang="en-US" sz="2800" noProof="1" smtClean="0">
                <a:solidFill>
                  <a:schemeClr val="accent5">
                    <a:lumMod val="20000"/>
                    <a:lumOff val="80000"/>
                  </a:schemeClr>
                </a:solidFill>
                <a:latin typeface="Consolas" pitchFamily="49" charset="0"/>
                <a:cs typeface="Consolas" pitchFamily="49" charset="0"/>
              </a:rPr>
              <a:t>EntitySet&lt;T&gt;</a:t>
            </a:r>
            <a:r>
              <a:rPr lang="en-US" sz="2800" dirty="0" smtClean="0"/>
              <a:t>.</a:t>
            </a:r>
            <a:endParaRPr lang="en-US" sz="2800"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0422305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(3)</a:t>
            </a:r>
            <a:endParaRPr lang="en-US" dirty="0"/>
          </a:p>
        </p:txBody>
      </p:sp>
      <p:sp>
        <p:nvSpPr>
          <p:cNvPr id="3" name="Content Placeholder 2"/>
          <p:cNvSpPr>
            <a:spLocks noGrp="1"/>
          </p:cNvSpPr>
          <p:nvPr>
            <p:ph idx="1"/>
          </p:nvPr>
        </p:nvSpPr>
        <p:spPr/>
        <p:txBody>
          <a:bodyPr/>
          <a:lstStyle/>
          <a:p>
            <a:pPr marL="452438" indent="-452438">
              <a:buFont typeface="+mj-lt"/>
              <a:buAutoNum type="arabicPeriod" startAt="9"/>
              <a:tabLst/>
            </a:pPr>
            <a:r>
              <a:rPr lang="en-US" sz="2800" dirty="0" smtClean="0"/>
              <a:t>Create a method that places a new order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The order should contain several order items. Use transaction to ensure the data consistency.</a:t>
            </a:r>
          </a:p>
          <a:p>
            <a:pPr marL="452438" indent="-452438">
              <a:buFont typeface="+mj-lt"/>
              <a:buAutoNum type="arabicPeriod" startAt="9"/>
              <a:tabLst/>
            </a:pPr>
            <a:r>
              <a:rPr lang="en-US" sz="2800" dirty="0" smtClean="0"/>
              <a:t>Create a stored procedures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for finding the total incomes for given supplier name and period (start date, end date). Implement a C# method that calls the stored procedure and returns the retuned record set.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556443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(4)</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1"/>
              <a:tabLst/>
            </a:pPr>
            <a:r>
              <a:rPr lang="en-US" sz="2800" dirty="0" smtClean="0"/>
              <a:t>Create a database holding users and groups. Create a transactional EF based method that creates an user and puts it in a group "Admins". In case the group "Admins" do not exist, create the group in the same transaction. If some of the operations fail (e.g. the username already exist), cancel the entire transaction.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737363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"C</a:t>
            </a:r>
            <a:r>
              <a:rPr lang="en-US" dirty="0"/>
              <a:t># and Databases " </a:t>
            </a:r>
            <a:r>
              <a:rPr lang="en-US" dirty="0" smtClean="0"/>
              <a:t>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hlinkClick r:id="rId3"/>
              </a:rPr>
              <a:t>academy.telerik.com/…</a:t>
            </a:r>
            <a:r>
              <a:rPr lang="en-US" dirty="0" err="1" smtClean="0">
                <a:hlinkClick r:id="rId3"/>
              </a:rPr>
              <a:t>csharp</a:t>
            </a:r>
            <a:r>
              <a:rPr lang="en-US" dirty="0" smtClean="0">
                <a:hlinkClick r:id="rId3"/>
              </a:rPr>
              <a:t>-databases</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6" tooltip="Telerik Software Academy Forums - Community for Programmers"/>
              </a:rPr>
              <a:t>forums.academy.telerik.com</a:t>
            </a:r>
            <a:endParaRPr lang="en-US" noProof="1"/>
          </a:p>
        </p:txBody>
      </p:sp>
      <p:pic>
        <p:nvPicPr>
          <p:cNvPr id="5" name="Picture 5">
            <a:hlinkClick r:id="rId6" tooltip="Telerik Software Academy Forums - Discussion Board for Developers"/>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4" tooltip="Telerik Software Academy"/>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758902"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9" tooltip="Telerik Academy @ Facebook"/>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Documents and Settings\user\Desktop\Databases.png">
            <a:hlinkClick r:id="rId3" tooltip="C# and Databases"/>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394761" y="990600"/>
            <a:ext cx="1581975" cy="15819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275297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Frameworks</a:t>
            </a:r>
            <a:endParaRPr lang="bg-BG"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ORM</a:t>
            </a:r>
            <a:r>
              <a:rPr lang="en-US" dirty="0" smtClean="0"/>
              <a:t> </a:t>
            </a:r>
            <a:r>
              <a:rPr lang="en-US" dirty="0" smtClean="0">
                <a:solidFill>
                  <a:schemeClr val="accent5">
                    <a:lumMod val="20000"/>
                    <a:lumOff val="80000"/>
                  </a:schemeClr>
                </a:solidFill>
              </a:rPr>
              <a:t>frameworks</a:t>
            </a:r>
            <a:r>
              <a:rPr lang="en-US" dirty="0" smtClean="0"/>
              <a:t> typically provide the following functionality:</a:t>
            </a:r>
          </a:p>
          <a:p>
            <a:pPr lvl="1">
              <a:lnSpc>
                <a:spcPct val="100000"/>
              </a:lnSpc>
            </a:pPr>
            <a:r>
              <a:rPr lang="en-US" dirty="0" smtClean="0"/>
              <a:t>Creating object model by database schema</a:t>
            </a:r>
          </a:p>
          <a:p>
            <a:pPr lvl="1">
              <a:lnSpc>
                <a:spcPct val="100000"/>
              </a:lnSpc>
            </a:pPr>
            <a:r>
              <a:rPr lang="en-US" dirty="0" smtClean="0"/>
              <a:t>Creating database schema by object model</a:t>
            </a:r>
          </a:p>
          <a:p>
            <a:pPr lvl="1">
              <a:lnSpc>
                <a:spcPct val="100000"/>
              </a:lnSpc>
            </a:pPr>
            <a:r>
              <a:rPr lang="en-US" dirty="0" smtClean="0"/>
              <a:t>Querying data by object-oriented API</a:t>
            </a:r>
          </a:p>
          <a:p>
            <a:pPr lvl="1">
              <a:lnSpc>
                <a:spcPct val="100000"/>
              </a:lnSpc>
            </a:pPr>
            <a:r>
              <a:rPr lang="en-US" dirty="0" smtClean="0"/>
              <a:t>Data manipulation operations</a:t>
            </a:r>
          </a:p>
          <a:p>
            <a:pPr lvl="2">
              <a:lnSpc>
                <a:spcPct val="100000"/>
              </a:lnSpc>
            </a:pPr>
            <a:r>
              <a:rPr lang="en-US" dirty="0" smtClean="0">
                <a:solidFill>
                  <a:schemeClr val="accent5">
                    <a:lumMod val="20000"/>
                    <a:lumOff val="80000"/>
                  </a:schemeClr>
                </a:solidFill>
              </a:rPr>
              <a:t>CRUD</a:t>
            </a:r>
            <a:r>
              <a:rPr lang="en-US" dirty="0" smtClean="0"/>
              <a:t> – create, retrieve, update, delete</a:t>
            </a:r>
          </a:p>
          <a:p>
            <a:pPr>
              <a:lnSpc>
                <a:spcPct val="100000"/>
              </a:lnSpc>
            </a:pPr>
            <a:r>
              <a:rPr lang="en-US" dirty="0" smtClean="0">
                <a:solidFill>
                  <a:schemeClr val="accent5">
                    <a:lumMod val="20000"/>
                    <a:lumOff val="80000"/>
                  </a:schemeClr>
                </a:solidFill>
              </a:rPr>
              <a:t>ORM</a:t>
            </a:r>
            <a:r>
              <a:rPr lang="bg-BG" dirty="0" smtClean="0">
                <a:solidFill>
                  <a:schemeClr val="accent5">
                    <a:lumMod val="20000"/>
                    <a:lumOff val="80000"/>
                  </a:schemeClr>
                </a:solidFill>
              </a:rPr>
              <a:t> </a:t>
            </a:r>
            <a:r>
              <a:rPr lang="en-US" dirty="0" smtClean="0">
                <a:solidFill>
                  <a:schemeClr val="accent5">
                    <a:lumMod val="20000"/>
                    <a:lumOff val="80000"/>
                  </a:schemeClr>
                </a:solidFill>
              </a:rPr>
              <a:t>frameworks</a:t>
            </a:r>
            <a:r>
              <a:rPr lang="en-US" dirty="0" smtClean="0"/>
              <a:t> automatically generate SQL to perform the requested data operations</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127303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Mapping – Example</a:t>
            </a:r>
            <a:endParaRPr lang="bg-BG"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Database and Entities mapping diagrams for a subset of the </a:t>
            </a:r>
            <a:r>
              <a:rPr lang="en-US" noProof="1" smtClean="0">
                <a:solidFill>
                  <a:schemeClr val="accent5">
                    <a:lumMod val="20000"/>
                    <a:lumOff val="80000"/>
                  </a:schemeClr>
                </a:solidFill>
                <a:latin typeface="Consolas" pitchFamily="49" charset="0"/>
                <a:cs typeface="Consolas" pitchFamily="49" charset="0"/>
              </a:rPr>
              <a:t>Northwind</a:t>
            </a:r>
            <a:r>
              <a:rPr lang="en-US" dirty="0" smtClean="0"/>
              <a:t> database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5" name="Picture 4" descr="Cc161164.LINQtoRelDataFig1(en-us,MSDN.10).jp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762000" y="3200400"/>
            <a:ext cx="3061252" cy="3200400"/>
          </a:xfrm>
          <a:prstGeom prst="roundRect">
            <a:avLst>
              <a:gd name="adj" fmla="val 1772"/>
            </a:avLst>
          </a:prstGeom>
          <a:solidFill>
            <a:srgbClr val="FFFFFF">
              <a:shade val="85000"/>
            </a:srgbClr>
          </a:solidFill>
          <a:ln>
            <a:noFill/>
          </a:ln>
          <a:effectLst/>
        </p:spPr>
      </p:pic>
      <p:sp>
        <p:nvSpPr>
          <p:cNvPr id="7" name="Rounded Rectangular Callout 6"/>
          <p:cNvSpPr>
            <a:spLocks noChangeArrowheads="1"/>
          </p:cNvSpPr>
          <p:nvPr/>
        </p:nvSpPr>
        <p:spPr bwMode="auto">
          <a:xfrm>
            <a:off x="762000" y="2196703"/>
            <a:ext cx="2819400" cy="851297"/>
          </a:xfrm>
          <a:prstGeom prst="wedgeRoundRectCallout">
            <a:avLst>
              <a:gd name="adj1" fmla="val -9732"/>
              <a:gd name="adj2" fmla="val 83421"/>
              <a:gd name="adj3" fmla="val 16667"/>
            </a:avLst>
          </a:prstGeom>
          <a:solidFill>
            <a:srgbClr val="9F8471"/>
          </a:solidFill>
          <a:ln w="6350">
            <a:solidFill>
              <a:schemeClr val="tx1">
                <a:lumMod val="20000"/>
                <a:lumOff val="80000"/>
              </a:schemeClr>
            </a:solidFill>
          </a:ln>
        </p:spPr>
        <p:txBody>
          <a:bodyPr wrap="square" tIns="0" bIns="0">
            <a:spAutoFit/>
          </a:bodyPr>
          <a:lstStyle/>
          <a:p>
            <a:pPr algn="ctr" eaLnBrk="0" hangingPunct="0">
              <a:lnSpc>
                <a:spcPts val="3000"/>
              </a:lnSpc>
              <a:spcBef>
                <a:spcPts val="0"/>
              </a:spcBef>
              <a:buClr>
                <a:schemeClr val="accent5">
                  <a:lumMod val="40000"/>
                  <a:lumOff val="60000"/>
                </a:schemeClr>
              </a:buClr>
              <a:buSzPct val="70000"/>
              <a:defRPr/>
            </a:pPr>
            <a:r>
              <a:rPr lang="en-US" sz="2600" b="1" dirty="0" smtClean="0">
                <a:solidFill>
                  <a:srgbClr val="F7FFE7"/>
                </a:solidFill>
                <a:effectLst>
                  <a:outerShdw blurRad="38100" dist="38100" dir="2700000" algn="tl">
                    <a:srgbClr val="000000">
                      <a:alpha val="43137"/>
                    </a:srgbClr>
                  </a:outerShdw>
                </a:effectLst>
                <a:cs typeface="Consolas" pitchFamily="49" charset="0"/>
              </a:rPr>
              <a:t>Relational database schema</a:t>
            </a:r>
            <a:endParaRPr lang="en-US" sz="2600" b="1" dirty="0">
              <a:solidFill>
                <a:srgbClr val="F7FFE7"/>
              </a:solidFill>
              <a:effectLst>
                <a:outerShdw blurRad="38100" dist="38100" dir="2700000" algn="tl">
                  <a:srgbClr val="000000">
                    <a:alpha val="43137"/>
                  </a:srgbClr>
                </a:outerShdw>
              </a:effectLst>
              <a:cs typeface="Consolas" pitchFamily="49"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536" y="3200400"/>
            <a:ext cx="2714264" cy="3200400"/>
          </a:xfrm>
          <a:prstGeom prst="roundRect">
            <a:avLst>
              <a:gd name="adj" fmla="val 1772"/>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a:spLocks noChangeArrowheads="1"/>
          </p:cNvSpPr>
          <p:nvPr/>
        </p:nvSpPr>
        <p:spPr bwMode="auto">
          <a:xfrm>
            <a:off x="5943600" y="2196703"/>
            <a:ext cx="2362200" cy="851297"/>
          </a:xfrm>
          <a:prstGeom prst="wedgeRoundRectCallout">
            <a:avLst>
              <a:gd name="adj1" fmla="val -33527"/>
              <a:gd name="adj2" fmla="val 84556"/>
              <a:gd name="adj3" fmla="val 16667"/>
            </a:avLst>
          </a:prstGeom>
          <a:solidFill>
            <a:srgbClr val="9F8471"/>
          </a:solidFill>
          <a:ln w="6350">
            <a:solidFill>
              <a:schemeClr val="tx1">
                <a:lumMod val="20000"/>
                <a:lumOff val="80000"/>
              </a:schemeClr>
            </a:solidFill>
          </a:ln>
        </p:spPr>
        <p:txBody>
          <a:bodyPr wrap="square" tIns="0" bIns="0">
            <a:spAutoFit/>
          </a:bodyPr>
          <a:lstStyle/>
          <a:p>
            <a:pPr algn="ctr" eaLnBrk="0" hangingPunct="0">
              <a:lnSpc>
                <a:spcPts val="3000"/>
              </a:lnSpc>
              <a:spcBef>
                <a:spcPts val="0"/>
              </a:spcBef>
              <a:buClr>
                <a:schemeClr val="accent5">
                  <a:lumMod val="40000"/>
                  <a:lumOff val="60000"/>
                </a:schemeClr>
              </a:buClr>
              <a:buSzPct val="70000"/>
              <a:defRPr/>
            </a:pPr>
            <a:r>
              <a:rPr lang="en-US" sz="2800" b="1" dirty="0" smtClean="0">
                <a:solidFill>
                  <a:srgbClr val="F7FFE7"/>
                </a:solidFill>
                <a:effectLst>
                  <a:outerShdw blurRad="38100" dist="38100" dir="2700000" algn="tl">
                    <a:srgbClr val="000000">
                      <a:alpha val="43137"/>
                    </a:srgbClr>
                  </a:outerShdw>
                </a:effectLst>
                <a:cs typeface="Consolas" pitchFamily="49" charset="0"/>
              </a:rPr>
              <a:t>ORM Entities (C# Classes)</a:t>
            </a:r>
            <a:endParaRPr lang="en-US" sz="2800" b="1" dirty="0">
              <a:solidFill>
                <a:srgbClr val="F7FFE7"/>
              </a:solidFill>
              <a:effectLst>
                <a:outerShdw blurRad="38100" dist="38100" dir="2700000" algn="tl">
                  <a:srgbClr val="000000">
                    <a:alpha val="43137"/>
                  </a:srgbClr>
                </a:outerShdw>
              </a:effectLst>
              <a:cs typeface="Consolas" pitchFamily="49" charset="0"/>
            </a:endParaRPr>
          </a:p>
        </p:txBody>
      </p:sp>
      <p:grpSp>
        <p:nvGrpSpPr>
          <p:cNvPr id="6" name="Group 5"/>
          <p:cNvGrpSpPr/>
          <p:nvPr/>
        </p:nvGrpSpPr>
        <p:grpSpPr>
          <a:xfrm>
            <a:off x="3378200" y="3810000"/>
            <a:ext cx="2362200" cy="1924920"/>
            <a:chOff x="3200400" y="3984579"/>
            <a:chExt cx="2362200" cy="1924920"/>
          </a:xfrm>
        </p:grpSpPr>
        <p:sp>
          <p:nvSpPr>
            <p:cNvPr id="9" name="Cloud 8"/>
            <p:cNvSpPr/>
            <p:nvPr/>
          </p:nvSpPr>
          <p:spPr>
            <a:xfrm>
              <a:off x="3200400" y="4343400"/>
              <a:ext cx="2362200" cy="1371600"/>
            </a:xfrm>
            <a:prstGeom prst="cloud">
              <a:avLst/>
            </a:prstGeom>
            <a:solidFill>
              <a:srgbClr val="6E7D7B"/>
            </a:solidFill>
            <a:ln w="31750" cap="rnd">
              <a:solidFill>
                <a:schemeClr val="accent5">
                  <a:lumMod val="20000"/>
                  <a:lumOff val="80000"/>
                  <a:alpha val="25000"/>
                </a:schemeClr>
              </a:solidFill>
              <a:round/>
            </a:ln>
            <a:effectLst/>
            <a:scene3d>
              <a:camera prst="orthographicFront">
                <a:rot lat="0" lon="0" rev="0"/>
              </a:camera>
              <a:lightRig rig="contrasting" dir="t">
                <a:rot lat="0" lon="0" rev="1500000"/>
              </a:lightRig>
            </a:scene3d>
            <a:sp3d prstMaterial="metal">
              <a:bevelT w="88900" h="88900"/>
            </a:sp3d>
          </p:spPr>
          <p:txBody>
            <a:bodyPr wrap="square" lIns="0" tIns="0" rIns="0" bIns="0" anchor="ctr" anchorCtr="0">
              <a:noAutofit/>
            </a:bodyPr>
            <a:lstStyle/>
            <a:p>
              <a:pPr algn="ctr" eaLnBrk="0" hangingPunct="0">
                <a:spcBef>
                  <a:spcPts val="0"/>
                </a:spcBef>
                <a:buClr>
                  <a:schemeClr val="accent5">
                    <a:lumMod val="40000"/>
                    <a:lumOff val="60000"/>
                  </a:schemeClr>
                </a:buClr>
                <a:buSzPct val="70000"/>
                <a:defRPr/>
              </a:pPr>
              <a:r>
                <a:rPr lang="en-US" sz="2400" b="1" dirty="0" smtClean="0">
                  <a:solidFill>
                    <a:srgbClr val="F7FFE7"/>
                  </a:solidFill>
                  <a:effectLst>
                    <a:outerShdw blurRad="38100" dist="38100" dir="2700000" algn="tl">
                      <a:srgbClr val="000000">
                        <a:alpha val="43137"/>
                      </a:srgbClr>
                    </a:outerShdw>
                  </a:effectLst>
                  <a:latin typeface="Corbel" pitchFamily="34" charset="0"/>
                  <a:cs typeface="Consolas" pitchFamily="49" charset="0"/>
                </a:rPr>
                <a:t>ORM</a:t>
              </a:r>
            </a:p>
            <a:p>
              <a:pPr algn="ctr" eaLnBrk="0" hangingPunct="0">
                <a:spcBef>
                  <a:spcPts val="0"/>
                </a:spcBef>
                <a:buClr>
                  <a:schemeClr val="accent5">
                    <a:lumMod val="40000"/>
                    <a:lumOff val="60000"/>
                  </a:schemeClr>
                </a:buClr>
                <a:buSzPct val="70000"/>
                <a:defRPr/>
              </a:pPr>
              <a:r>
                <a:rPr lang="en-US" sz="2400" b="1" dirty="0" smtClean="0">
                  <a:solidFill>
                    <a:srgbClr val="F7FFE7"/>
                  </a:solidFill>
                  <a:effectLst>
                    <a:outerShdw blurRad="38100" dist="38100" dir="2700000" algn="tl">
                      <a:srgbClr val="000000">
                        <a:alpha val="43137"/>
                      </a:srgbClr>
                    </a:outerShdw>
                  </a:effectLst>
                  <a:cs typeface="Consolas" pitchFamily="49" charset="0"/>
                </a:rPr>
                <a:t>Framework</a:t>
              </a:r>
              <a:endParaRPr lang="en-US" sz="2400" b="1" dirty="0" smtClean="0">
                <a:solidFill>
                  <a:srgbClr val="F7FFE7"/>
                </a:solidFill>
                <a:effectLst>
                  <a:outerShdw blurRad="38100" dist="38100" dir="2700000" algn="tl">
                    <a:srgbClr val="000000">
                      <a:alpha val="43137"/>
                    </a:srgbClr>
                  </a:outerShdw>
                </a:effectLst>
                <a:latin typeface="Corbel" pitchFamily="34" charset="0"/>
                <a:cs typeface="Consolas" pitchFamily="49" charset="0"/>
              </a:endParaRPr>
            </a:p>
          </p:txBody>
        </p:sp>
        <p:pic>
          <p:nvPicPr>
            <p:cNvPr id="25603" name="Picture 3"/>
            <p:cNvPicPr>
              <a:picLocks noChangeAspect="1" noChangeArrowheads="1"/>
            </p:cNvPicPr>
            <p:nvPr/>
          </p:nvPicPr>
          <p:blipFill>
            <a:blip r:embed="rId5"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1331847">
              <a:off x="4880070" y="5433772"/>
              <a:ext cx="618484" cy="460374"/>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pic>
          <p:nvPicPr>
            <p:cNvPr id="12" name="Picture 3"/>
            <p:cNvPicPr>
              <a:picLocks noChangeAspect="1" noChangeArrowheads="1"/>
            </p:cNvPicPr>
            <p:nvPr/>
          </p:nvPicPr>
          <p:blipFill>
            <a:blip r:embed="rId6"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18856795" flipH="1" flipV="1">
              <a:off x="4900938" y="4094838"/>
              <a:ext cx="613562" cy="393043"/>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pic>
          <p:nvPicPr>
            <p:cNvPr id="14" name="Picture 3"/>
            <p:cNvPicPr>
              <a:picLocks noChangeAspect="1" noChangeArrowheads="1"/>
            </p:cNvPicPr>
            <p:nvPr/>
          </p:nvPicPr>
          <p:blipFill>
            <a:blip r:embed="rId7"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2977975" flipV="1">
              <a:off x="3353070" y="4133145"/>
              <a:ext cx="598982" cy="440703"/>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pic>
          <p:nvPicPr>
            <p:cNvPr id="13" name="Picture 3"/>
            <p:cNvPicPr>
              <a:picLocks noChangeAspect="1" noChangeArrowheads="1"/>
            </p:cNvPicPr>
            <p:nvPr/>
          </p:nvPicPr>
          <p:blipFill>
            <a:blip r:embed="rId8" cstate="screen">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9304629" flipV="1">
              <a:off x="3262164" y="5479687"/>
              <a:ext cx="618484" cy="429812"/>
            </a:xfrm>
            <a:prstGeom prst="rect">
              <a:avLst/>
            </a:prstGeom>
            <a:noFill/>
            <a:ln w="9525">
              <a:noFill/>
              <a:miter lim="800000"/>
              <a:headEnd/>
              <a:tailEnd/>
            </a:ln>
            <a:effectLst>
              <a:outerShdw blurRad="101600" dist="12700" dir="2700000" sx="110000" sy="110000" algn="tl" rotWithShape="0">
                <a:prstClr val="black">
                  <a:alpha val="30000"/>
                </a:prstClr>
              </a:outerShdw>
            </a:effectLst>
          </p:spPr>
        </p:pic>
      </p:grpSp>
    </p:spTree>
    <p:extLst>
      <p:ext uri="{BB962C8B-B14F-4D97-AF65-F5344CB8AC3E}">
        <p14:creationId xmlns:p14="http://schemas.microsoft.com/office/powerpoint/2010/main" val="36400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ORM Advantages</a:t>
            </a:r>
            <a:endParaRPr lang="bg-BG" dirty="0"/>
          </a:p>
        </p:txBody>
      </p:sp>
      <p:sp>
        <p:nvSpPr>
          <p:cNvPr id="3" name="Content Placeholder 2"/>
          <p:cNvSpPr>
            <a:spLocks noGrp="1"/>
          </p:cNvSpPr>
          <p:nvPr>
            <p:ph idx="1"/>
          </p:nvPr>
        </p:nvSpPr>
        <p:spPr/>
        <p:txBody>
          <a:bodyPr/>
          <a:lstStyle/>
          <a:p>
            <a:pPr>
              <a:lnSpc>
                <a:spcPct val="100000"/>
              </a:lnSpc>
            </a:pPr>
            <a:r>
              <a:rPr lang="en-US" dirty="0" smtClean="0"/>
              <a:t>Object-relational mapping advantages</a:t>
            </a:r>
          </a:p>
          <a:p>
            <a:pPr lvl="1">
              <a:lnSpc>
                <a:spcPct val="100000"/>
              </a:lnSpc>
            </a:pPr>
            <a:r>
              <a:rPr lang="en-US" dirty="0" smtClean="0"/>
              <a:t>Developer productivity</a:t>
            </a:r>
          </a:p>
          <a:p>
            <a:pPr lvl="2">
              <a:lnSpc>
                <a:spcPct val="100000"/>
              </a:lnSpc>
            </a:pPr>
            <a:r>
              <a:rPr lang="en-US" dirty="0" smtClean="0"/>
              <a:t>Writing less code</a:t>
            </a:r>
          </a:p>
          <a:p>
            <a:pPr lvl="1">
              <a:lnSpc>
                <a:spcPct val="100000"/>
              </a:lnSpc>
            </a:pPr>
            <a:r>
              <a:rPr lang="da-DK" dirty="0" smtClean="0"/>
              <a:t>Abstract from differences between object and relational world</a:t>
            </a:r>
          </a:p>
          <a:p>
            <a:pPr lvl="2">
              <a:lnSpc>
                <a:spcPct val="100000"/>
              </a:lnSpc>
            </a:pPr>
            <a:r>
              <a:rPr lang="da-DK" dirty="0" smtClean="0"/>
              <a:t>Complexity hidden within ORM</a:t>
            </a:r>
          </a:p>
          <a:p>
            <a:pPr lvl="1">
              <a:lnSpc>
                <a:spcPct val="100000"/>
              </a:lnSpc>
            </a:pPr>
            <a:r>
              <a:rPr lang="en-US" dirty="0" smtClean="0"/>
              <a:t>Manageability of the CRUD operations for complex relationships</a:t>
            </a:r>
          </a:p>
          <a:p>
            <a:pPr lvl="1">
              <a:lnSpc>
                <a:spcPct val="100000"/>
              </a:lnSpc>
            </a:pPr>
            <a:r>
              <a:rPr lang="en-US" dirty="0" smtClean="0"/>
              <a:t>Easier maintainability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504021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p:txBody>
          <a:bodyPr/>
          <a:lstStyle/>
          <a:p>
            <a:r>
              <a:rPr lang="da-DK" dirty="0"/>
              <a:t>Approaches to ORM</a:t>
            </a:r>
          </a:p>
        </p:txBody>
      </p:sp>
      <p:sp>
        <p:nvSpPr>
          <p:cNvPr id="1244163" name="Rectangle 3"/>
          <p:cNvSpPr>
            <a:spLocks noGrp="1" noChangeArrowheads="1"/>
          </p:cNvSpPr>
          <p:nvPr>
            <p:ph idx="1"/>
          </p:nvPr>
        </p:nvSpPr>
        <p:spPr>
          <a:xfrm>
            <a:off x="228600" y="889000"/>
            <a:ext cx="8686800" cy="5686425"/>
          </a:xfrm>
        </p:spPr>
        <p:txBody>
          <a:bodyPr/>
          <a:lstStyle/>
          <a:p>
            <a:pPr>
              <a:lnSpc>
                <a:spcPct val="100000"/>
              </a:lnSpc>
            </a:pPr>
            <a:r>
              <a:rPr lang="da-DK" dirty="0" smtClean="0"/>
              <a:t>Template-based code generation vs. entity classes mappings</a:t>
            </a:r>
          </a:p>
          <a:p>
            <a:pPr>
              <a:lnSpc>
                <a:spcPct val="100000"/>
              </a:lnSpc>
            </a:pPr>
            <a:r>
              <a:rPr lang="da-DK" dirty="0" smtClean="0"/>
              <a:t>SQL generation (design time / runtime) vs. mapping existing SQL</a:t>
            </a:r>
          </a:p>
          <a:p>
            <a:pPr>
              <a:lnSpc>
                <a:spcPct val="100000"/>
              </a:lnSpc>
            </a:pPr>
            <a:r>
              <a:rPr lang="da-DK" dirty="0" smtClean="0"/>
              <a:t>Entity </a:t>
            </a:r>
            <a:r>
              <a:rPr lang="da-DK" dirty="0"/>
              <a:t>classes representation</a:t>
            </a:r>
            <a:endParaRPr lang="da-DK" noProof="1"/>
          </a:p>
          <a:p>
            <a:pPr lvl="1">
              <a:lnSpc>
                <a:spcPct val="100000"/>
              </a:lnSpc>
            </a:pPr>
            <a:r>
              <a:rPr lang="en-US" dirty="0"/>
              <a:t>Entities are just </a:t>
            </a:r>
            <a:r>
              <a:rPr lang="en-US" dirty="0" smtClean="0"/>
              <a:t>POCO </a:t>
            </a:r>
            <a:r>
              <a:rPr lang="en-US" dirty="0"/>
              <a:t>(Plain Old </a:t>
            </a:r>
            <a:r>
              <a:rPr lang="en-US" dirty="0" smtClean="0"/>
              <a:t>C# Objects</a:t>
            </a:r>
            <a:r>
              <a:rPr lang="en-US" dirty="0"/>
              <a:t>)</a:t>
            </a:r>
          </a:p>
          <a:p>
            <a:pPr lvl="1">
              <a:lnSpc>
                <a:spcPct val="100000"/>
              </a:lnSpc>
            </a:pPr>
            <a:r>
              <a:rPr lang="en-US" dirty="0"/>
              <a:t>Entities implement</a:t>
            </a:r>
            <a:r>
              <a:rPr lang="da-DK" dirty="0"/>
              <a:t> </a:t>
            </a:r>
            <a:r>
              <a:rPr lang="da-DK" dirty="0" smtClean="0"/>
              <a:t>special </a:t>
            </a:r>
            <a:r>
              <a:rPr lang="da-DK" dirty="0" smtClean="0">
                <a:solidFill>
                  <a:schemeClr val="accent5">
                    <a:lumMod val="20000"/>
                    <a:lumOff val="80000"/>
                  </a:schemeClr>
                </a:solidFill>
                <a:latin typeface="Consolas" pitchFamily="49" charset="0"/>
                <a:cs typeface="Consolas" pitchFamily="49" charset="0"/>
              </a:rPr>
              <a:t>IPersistent</a:t>
            </a:r>
            <a:r>
              <a:rPr lang="da-DK" dirty="0" smtClean="0"/>
              <a:t> interface or extend </a:t>
            </a:r>
            <a:r>
              <a:rPr lang="da-DK" dirty="0">
                <a:solidFill>
                  <a:schemeClr val="accent5">
                    <a:lumMod val="20000"/>
                    <a:lumOff val="80000"/>
                  </a:schemeClr>
                </a:solidFill>
                <a:latin typeface="Consolas" pitchFamily="49" charset="0"/>
                <a:cs typeface="Consolas" pitchFamily="49" charset="0"/>
              </a:rPr>
              <a:t>PersistentBase</a:t>
            </a:r>
            <a:r>
              <a:rPr lang="da-DK" dirty="0"/>
              <a:t> class</a:t>
            </a:r>
          </a:p>
          <a:p>
            <a:pPr>
              <a:lnSpc>
                <a:spcPct val="100000"/>
              </a:lnSpc>
            </a:pPr>
            <a:r>
              <a:rPr lang="da-DK" dirty="0" smtClean="0"/>
              <a:t>Configuring </a:t>
            </a:r>
            <a:r>
              <a:rPr lang="da-DK" dirty="0"/>
              <a:t>mappings</a:t>
            </a:r>
          </a:p>
          <a:p>
            <a:pPr lvl="1">
              <a:lnSpc>
                <a:spcPct val="100000"/>
              </a:lnSpc>
            </a:pPr>
            <a:r>
              <a:rPr lang="da-DK" dirty="0"/>
              <a:t>DB schema data vs. XML vs. </a:t>
            </a:r>
            <a:r>
              <a:rPr lang="da-DK" dirty="0" smtClean="0"/>
              <a:t>annotations</a:t>
            </a:r>
          </a:p>
        </p:txBody>
      </p:sp>
      <p:sp>
        <p:nvSpPr>
          <p:cNvPr id="5" name="Slide Number Placeholder 3"/>
          <p:cNvSpPr>
            <a:spLocks noGrp="1"/>
          </p:cNvSpPr>
          <p:nvPr>
            <p:ph type="sldNum" sz="quarter" idx="4294967295"/>
          </p:nvPr>
        </p:nvSpPr>
        <p:spPr>
          <a:xfrm>
            <a:off x="8686800" y="6553200"/>
            <a:ext cx="457200" cy="228600"/>
          </a:xfrm>
          <a:prstGeom prst="rect">
            <a:avLst/>
          </a:prstGeom>
        </p:spPr>
        <p:txBody>
          <a:bodyPr anchor="ctr" anchorCtr="0"/>
          <a:lstStyle/>
          <a:p>
            <a:pPr algn="r"/>
            <a:fld id="{58452FF4-89E3-4D1B-9927-2DBDC00E58D7}" type="slidenum">
              <a:rPr lang="en-US" sz="1100"/>
              <a:pPr algn="r"/>
              <a:t>9</a:t>
            </a:fld>
            <a:endParaRPr lang="en-US" sz="1100" dirty="0"/>
          </a:p>
        </p:txBody>
      </p:sp>
    </p:spTree>
    <p:extLst>
      <p:ext uri="{BB962C8B-B14F-4D97-AF65-F5344CB8AC3E}">
        <p14:creationId xmlns:p14="http://schemas.microsoft.com/office/powerpoint/2010/main" val="4257091397"/>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1507</TotalTime>
  <Words>3055</Words>
  <Application>Microsoft Office PowerPoint</Application>
  <PresentationFormat>Bildspel på skärmen (4:3)</PresentationFormat>
  <Paragraphs>540</Paragraphs>
  <Slides>55</Slides>
  <Notes>55</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55</vt:i4>
      </vt:variant>
    </vt:vector>
  </HeadingPairs>
  <TitlesOfParts>
    <vt:vector size="62" baseType="lpstr">
      <vt:lpstr>Calibri</vt:lpstr>
      <vt:lpstr>Cambria</vt:lpstr>
      <vt:lpstr>Consolas</vt:lpstr>
      <vt:lpstr>Corbel</vt:lpstr>
      <vt:lpstr>Wingdings</vt:lpstr>
      <vt:lpstr>Wingdings 2</vt:lpstr>
      <vt:lpstr>Telerik Academy</vt:lpstr>
      <vt:lpstr>ADO.NET Entity Framework</vt:lpstr>
      <vt:lpstr>Table of Contents</vt:lpstr>
      <vt:lpstr>Table of Contents (2)</vt:lpstr>
      <vt:lpstr>Introduction to ORM</vt:lpstr>
      <vt:lpstr>ORM Technologies</vt:lpstr>
      <vt:lpstr>ORM Frameworks</vt:lpstr>
      <vt:lpstr>ORM Mapping – Example</vt:lpstr>
      <vt:lpstr>ORM Advantages</vt:lpstr>
      <vt:lpstr>Approaches to ORM</vt:lpstr>
      <vt:lpstr>Object Persistence Frameworks</vt:lpstr>
      <vt:lpstr>ORM Frameworks in .NET</vt:lpstr>
      <vt:lpstr>ADO.NET Entity Framework</vt:lpstr>
      <vt:lpstr>Overview of ADO.NET EF</vt:lpstr>
      <vt:lpstr>Overview of ADO.NET EF (2)</vt:lpstr>
      <vt:lpstr>Entity Data Model</vt:lpstr>
      <vt:lpstr>Entity Framework Architecture</vt:lpstr>
      <vt:lpstr>Entity Framework Features</vt:lpstr>
      <vt:lpstr>Entity Framework Lifecycle</vt:lpstr>
      <vt:lpstr>Entity Framework Lifecycle (2)</vt:lpstr>
      <vt:lpstr>EF Components</vt:lpstr>
      <vt:lpstr>EF Components (2)</vt:lpstr>
      <vt:lpstr>LINQ to Entity Files (.edmx)</vt:lpstr>
      <vt:lpstr>LINQ to Entity Files – Example</vt:lpstr>
      <vt:lpstr>The ObjectContext Class</vt:lpstr>
      <vt:lpstr>Using ObjectContext Class</vt:lpstr>
      <vt:lpstr>Reading Data with LINQ Query</vt:lpstr>
      <vt:lpstr>Logging the Native SQL Queries</vt:lpstr>
      <vt:lpstr>Creating New Data</vt:lpstr>
      <vt:lpstr>Creating New Data (2)</vt:lpstr>
      <vt:lpstr>Cascading Inserts</vt:lpstr>
      <vt:lpstr>Updating Existing Data</vt:lpstr>
      <vt:lpstr>Deleting Existing Data</vt:lpstr>
      <vt:lpstr>Executing Native SQL Queries</vt:lpstr>
      <vt:lpstr>Executing Native SQL Queries</vt:lpstr>
      <vt:lpstr>Executing Native SQL Queries (2)</vt:lpstr>
      <vt:lpstr>The N+1 Query Problem</vt:lpstr>
      <vt:lpstr>The N+1 Query Problem</vt:lpstr>
      <vt:lpstr>The N+1 Query Problem (2)</vt:lpstr>
      <vt:lpstr>Solution to the N+1 Query Problem</vt:lpstr>
      <vt:lpstr>Joining and Grouping Tables</vt:lpstr>
      <vt:lpstr>Joining Tables in EF</vt:lpstr>
      <vt:lpstr>Grouping Tables in EF</vt:lpstr>
      <vt:lpstr>Attaching and Detaching Objects</vt:lpstr>
      <vt:lpstr>Attaching and Detaching Objects</vt:lpstr>
      <vt:lpstr>Attaching Detached Objects</vt:lpstr>
      <vt:lpstr>Detaching Objects</vt:lpstr>
      <vt:lpstr>Attaching Objects</vt:lpstr>
      <vt:lpstr>Using Transactions in EF</vt:lpstr>
      <vt:lpstr>Using Transactions in EF</vt:lpstr>
      <vt:lpstr>ADO.NET Entity Framework</vt:lpstr>
      <vt:lpstr>Exercises</vt:lpstr>
      <vt:lpstr>Exercises (2)</vt:lpstr>
      <vt:lpstr>Exercises (3)</vt:lpstr>
      <vt:lpstr>Exercises (4)</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subject>C# and databases</dc:subject>
  <dc:creator>Doncho Minkov</dc:creator>
  <cp:keywords>telerik academy, free courses, C# databases, .NET, ADO.NET, entity, overview, CRUD, joining, Entities, attaching, detaching</cp:keywords>
  <dc:description>ADO.NET Entity Framework - ORM Concepts, ADO.NET Entity Framework (EF), ObjectContext
Telerik Software Academy: http://academy.telerik.com/school-academy/meetings/details/2012/01/06/desktop-applications-csharp-databases
The website and all video materials are in Bulgarian.
ORM Technologies – Basic Concepts
Entity Framework
Overview
Printing the native SQL queries
LINQ Components
Entity Files
The Visual Studio Designer
ObjectContext Class and CRUD Operations
Executing Native SQL Queries
Paramerterless Queries
Parameterized Queries
The N+1 Query Problem
Joining and Grouping Entities
Attaching and Detaching Objects
updated by I.Kolchagov ivankol (at) yahoo.com</dc:description>
  <cp:lastModifiedBy>elev</cp:lastModifiedBy>
  <cp:revision>343</cp:revision>
  <dcterms:created xsi:type="dcterms:W3CDTF">2007-12-08T16:03:35Z</dcterms:created>
  <dcterms:modified xsi:type="dcterms:W3CDTF">2016-12-19T09:31:42Z</dcterms:modified>
  <cp:category>software engineering</cp:category>
</cp:coreProperties>
</file>