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7" r:id="rId6"/>
    <p:sldId id="268" r:id="rId7"/>
    <p:sldId id="265" r:id="rId8"/>
    <p:sldId id="276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0" r:id="rId17"/>
    <p:sldId id="261" r:id="rId18"/>
    <p:sldId id="263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5" autoAdjust="0"/>
    <p:restoredTop sz="66591" autoAdjust="0"/>
  </p:normalViewPr>
  <p:slideViewPr>
    <p:cSldViewPr snapToGrid="0">
      <p:cViewPr varScale="1">
        <p:scale>
          <a:sx n="117" d="100"/>
          <a:sy n="117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9410A-5752-4A31-9B55-01936E41380F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9B520-6AE5-4D22-8ED6-D119B61B9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71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Welcome</a:t>
            </a:r>
            <a:r>
              <a:rPr lang="en-GB" baseline="0" dirty="0" smtClean="0"/>
              <a:t> to the Face Recognition In the Wild Workshop, brought to you by City’s Data Science Society and me, Daniel Sikar a year two MSc Data Science Student.</a:t>
            </a:r>
          </a:p>
          <a:p>
            <a:r>
              <a:rPr lang="en-GB" baseline="0" dirty="0" smtClean="0"/>
              <a:t>So Jacob, Nik, Ben, would you like to say a word or two about the Society?</a:t>
            </a:r>
          </a:p>
          <a:p>
            <a:r>
              <a:rPr lang="en-GB" baseline="0" dirty="0" smtClean="0"/>
              <a:t>Thanks. And about me…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9B520-6AE5-4D22-8ED6-D119B61B94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1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the programme today, what we will cover.</a:t>
            </a:r>
          </a:p>
          <a:p>
            <a:r>
              <a:rPr lang="en-GB" dirty="0" smtClean="0"/>
              <a:t>First a quick demo of a working system.</a:t>
            </a:r>
            <a:r>
              <a:rPr lang="en-GB" baseline="0" dirty="0" smtClean="0"/>
              <a:t> </a:t>
            </a:r>
          </a:p>
          <a:p>
            <a:r>
              <a:rPr lang="en-GB" baseline="0" dirty="0" smtClean="0"/>
              <a:t>Then my motivation for getting involved with computer vision.</a:t>
            </a:r>
          </a:p>
          <a:p>
            <a:r>
              <a:rPr lang="en-GB" baseline="0" dirty="0" smtClean="0"/>
              <a:t>The hardware, what you would need to build a similar system of your own.</a:t>
            </a:r>
          </a:p>
          <a:p>
            <a:r>
              <a:rPr lang="en-GB" baseline="0" dirty="0" smtClean="0"/>
              <a:t>Some of the algorithms that are out there, and what we will be using here.</a:t>
            </a:r>
          </a:p>
          <a:p>
            <a:r>
              <a:rPr lang="en-GB" baseline="0" dirty="0" smtClean="0"/>
              <a:t>Training a so called “model” to recognise faces</a:t>
            </a:r>
          </a:p>
          <a:p>
            <a:r>
              <a:rPr lang="en-GB" baseline="0" dirty="0" smtClean="0"/>
              <a:t>Another demonstration, with the new trained model.</a:t>
            </a:r>
          </a:p>
          <a:p>
            <a:r>
              <a:rPr lang="en-GB" baseline="0" dirty="0" smtClean="0"/>
              <a:t>Ethical issues with computer vision in public spaces.</a:t>
            </a:r>
          </a:p>
          <a:p>
            <a:r>
              <a:rPr lang="en-GB" baseline="0" dirty="0" smtClean="0"/>
              <a:t>And a Q a </a:t>
            </a:r>
            <a:r>
              <a:rPr lang="en-GB" baseline="0" dirty="0" err="1" smtClean="0"/>
              <a:t>A</a:t>
            </a:r>
            <a:r>
              <a:rPr lang="en-GB" baseline="0" dirty="0" smtClean="0"/>
              <a:t> session. So let’s get started.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9B520-6AE5-4D22-8ED6-D119B61B94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326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I am going to talk a little bit</a:t>
            </a:r>
            <a:r>
              <a:rPr lang="en-GB" baseline="0" dirty="0" smtClean="0"/>
              <a:t> about my transition from rules-based computing to using machine-learning models.</a:t>
            </a:r>
          </a:p>
          <a:p>
            <a:r>
              <a:rPr lang="en-GB" baseline="0" dirty="0" smtClean="0"/>
              <a:t>So what does that mean. The “traditional way” in quotes, to develop software is you have a set of rules that come from a product specification, and describe how the product should work.</a:t>
            </a:r>
          </a:p>
          <a:p>
            <a:r>
              <a:rPr lang="en-GB" baseline="0" dirty="0" smtClean="0"/>
              <a:t>Then we, as software developers, implement those rules. And typically, that could turn into a bunch of if then statements.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9B520-6AE5-4D22-8ED6-D119B61B942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394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we are seeing here is a plot with three signal, two from</a:t>
            </a:r>
            <a:r>
              <a:rPr lang="en-GB" baseline="0" dirty="0" smtClean="0"/>
              <a:t> the pyroelectric sensors set to detect flame. Those are the blue and orange traces, and one pyroelectric sensor set to detect so called black body heat sources, such as a red hot wire you would find in an infrared heater.</a:t>
            </a:r>
          </a:p>
          <a:p>
            <a:r>
              <a:rPr lang="en-GB" baseline="0" dirty="0" smtClean="0"/>
              <a:t>By the way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9B520-6AE5-4D22-8ED6-D119B61B942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96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we are seeing here is a plot with three signal, two from</a:t>
            </a:r>
            <a:r>
              <a:rPr lang="en-GB" baseline="0" dirty="0" smtClean="0"/>
              <a:t> the pyroelectric sensors set to detect flame. Those are the blue and orange traces, and one pyroelectric sensor set to detect so called black body heat sources, such as a red hot wire you would find in an infrared heater.</a:t>
            </a:r>
          </a:p>
          <a:p>
            <a:r>
              <a:rPr lang="en-GB" baseline="0" dirty="0" smtClean="0"/>
              <a:t>By the way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9B520-6AE5-4D22-8ED6-D119B61B942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178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</a:t>
            </a:r>
            <a:r>
              <a:rPr lang="en-GB" baseline="0" dirty="0" smtClean="0"/>
              <a:t> this is the </a:t>
            </a:r>
            <a:r>
              <a:rPr lang="en-GB" baseline="0" dirty="0" err="1" smtClean="0"/>
              <a:t>Rpi</a:t>
            </a:r>
            <a:r>
              <a:rPr lang="en-GB" baseline="0" dirty="0" smtClean="0"/>
              <a:t> Zero W,</a:t>
            </a:r>
          </a:p>
          <a:p>
            <a:r>
              <a:rPr lang="en-GB" baseline="0" dirty="0" smtClean="0"/>
              <a:t>Broadcom 1GHz single-core CPU</a:t>
            </a:r>
          </a:p>
          <a:p>
            <a:r>
              <a:rPr lang="en-GB" baseline="0" dirty="0" smtClean="0"/>
              <a:t>512 MB RAM</a:t>
            </a:r>
          </a:p>
          <a:p>
            <a:r>
              <a:rPr lang="en-GB" baseline="0" dirty="0" smtClean="0"/>
              <a:t>Integrated Graphics Cards</a:t>
            </a:r>
          </a:p>
          <a:p>
            <a:r>
              <a:rPr lang="en-GB" baseline="0" dirty="0" smtClean="0"/>
              <a:t>802.11bng wireless</a:t>
            </a:r>
          </a:p>
          <a:p>
            <a:r>
              <a:rPr lang="en-GB" baseline="0" dirty="0" smtClean="0"/>
              <a:t>Bluetooth 4.1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CSI (camera serial interface) camera connector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9B520-6AE5-4D22-8ED6-D119B61B942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69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</a:t>
            </a:r>
            <a:r>
              <a:rPr lang="en-GB" baseline="0" dirty="0" smtClean="0"/>
              <a:t> this is the </a:t>
            </a:r>
            <a:r>
              <a:rPr lang="en-GB" baseline="0" dirty="0" err="1" smtClean="0"/>
              <a:t>Rpi</a:t>
            </a:r>
            <a:r>
              <a:rPr lang="en-GB" baseline="0" dirty="0" smtClean="0"/>
              <a:t> Zero W,</a:t>
            </a:r>
          </a:p>
          <a:p>
            <a:r>
              <a:rPr lang="en-GB" baseline="0" dirty="0" smtClean="0"/>
              <a:t>Broadcom 1GHz single-core CPU</a:t>
            </a:r>
          </a:p>
          <a:p>
            <a:r>
              <a:rPr lang="en-GB" baseline="0" dirty="0" smtClean="0"/>
              <a:t>512 MB RAM</a:t>
            </a:r>
          </a:p>
          <a:p>
            <a:r>
              <a:rPr lang="en-GB" baseline="0" dirty="0" smtClean="0"/>
              <a:t>Integrated Graphics Cards</a:t>
            </a:r>
          </a:p>
          <a:p>
            <a:r>
              <a:rPr lang="en-GB" baseline="0" dirty="0" smtClean="0"/>
              <a:t>802.11bng wireless</a:t>
            </a:r>
          </a:p>
          <a:p>
            <a:r>
              <a:rPr lang="en-GB" baseline="0" dirty="0" smtClean="0"/>
              <a:t>Bluetooth 4.1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CSI (camera serial interface) camera connector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9B520-6AE5-4D22-8ED6-D119B61B942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44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1C6-F390-42F7-809E-5081E54ED33F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F96-3012-474E-882C-72DA4032E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96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1C6-F390-42F7-809E-5081E54ED33F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F96-3012-474E-882C-72DA4032E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11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1C6-F390-42F7-809E-5081E54ED33F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F96-3012-474E-882C-72DA4032E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02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1C6-F390-42F7-809E-5081E54ED33F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F96-3012-474E-882C-72DA4032E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04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1C6-F390-42F7-809E-5081E54ED33F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F96-3012-474E-882C-72DA4032E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15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1C6-F390-42F7-809E-5081E54ED33F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F96-3012-474E-882C-72DA4032E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47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1C6-F390-42F7-809E-5081E54ED33F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F96-3012-474E-882C-72DA4032E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22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1C6-F390-42F7-809E-5081E54ED33F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F96-3012-474E-882C-72DA4032E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61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1C6-F390-42F7-809E-5081E54ED33F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F96-3012-474E-882C-72DA4032E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73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1C6-F390-42F7-809E-5081E54ED33F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F96-3012-474E-882C-72DA4032E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12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1C6-F390-42F7-809E-5081E54ED33F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F96-3012-474E-882C-72DA4032E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75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51C6-F390-42F7-809E-5081E54ED33F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90F96-3012-474E-882C-72DA4032E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25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8123"/>
            <a:ext cx="9144000" cy="1149178"/>
          </a:xfrm>
        </p:spPr>
        <p:txBody>
          <a:bodyPr/>
          <a:lstStyle/>
          <a:p>
            <a:r>
              <a:rPr lang="en-GB" dirty="0" smtClean="0"/>
              <a:t>Face Recognition In The Wild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0983" y="4938038"/>
            <a:ext cx="3873527" cy="1192028"/>
          </a:xfrm>
        </p:spPr>
        <p:txBody>
          <a:bodyPr>
            <a:normAutofit/>
          </a:bodyPr>
          <a:lstStyle/>
          <a:p>
            <a:r>
              <a:rPr lang="en-GB" dirty="0" smtClean="0"/>
              <a:t>Data Science Society</a:t>
            </a:r>
          </a:p>
          <a:p>
            <a:r>
              <a:rPr lang="en-GB" dirty="0" smtClean="0"/>
              <a:t>City, University of London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85" y="2464659"/>
            <a:ext cx="2269524" cy="2269524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524000" y="1841156"/>
            <a:ext cx="9144000" cy="72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 smtClean="0"/>
              <a:t>Brought to you by:</a:t>
            </a:r>
            <a:endParaRPr lang="en-GB" sz="3600" dirty="0"/>
          </a:p>
        </p:txBody>
      </p:sp>
      <p:sp>
        <p:nvSpPr>
          <p:cNvPr id="7" name="Rectangle 6"/>
          <p:cNvSpPr/>
          <p:nvPr/>
        </p:nvSpPr>
        <p:spPr>
          <a:xfrm>
            <a:off x="7006281" y="4938038"/>
            <a:ext cx="35505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 smtClean="0"/>
              <a:t>Daniel Sikar</a:t>
            </a:r>
          </a:p>
          <a:p>
            <a:pPr algn="ctr"/>
            <a:r>
              <a:rPr lang="en-GB" sz="2400" dirty="0" smtClean="0"/>
              <a:t>MSc Data Science – PT2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001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Raspberry Pi Zero W - Connections 1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18" y="1825625"/>
            <a:ext cx="5410163" cy="435133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26" y="1770856"/>
            <a:ext cx="5546355" cy="44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3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Raspberry Pi Zero W - Connections 1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18" y="1825625"/>
            <a:ext cx="5410163" cy="435133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26" y="1770856"/>
            <a:ext cx="5546355" cy="4460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677" y="1716087"/>
            <a:ext cx="5614451" cy="451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Raspberry Pi Zero W - Connections 1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18" y="1825625"/>
            <a:ext cx="5410163" cy="435133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26" y="1770856"/>
            <a:ext cx="5546355" cy="4460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773" y="1770856"/>
            <a:ext cx="5614451" cy="4515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820" y="1770856"/>
            <a:ext cx="5614451" cy="451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Raspberry Pi Zero W - Connections 2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14" y="1288297"/>
            <a:ext cx="5273821" cy="4351338"/>
          </a:xfrm>
        </p:spPr>
      </p:pic>
    </p:spTree>
    <p:extLst>
      <p:ext uri="{BB962C8B-B14F-4D97-AF65-F5344CB8AC3E}">
        <p14:creationId xmlns:p14="http://schemas.microsoft.com/office/powerpoint/2010/main" val="255935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Raspberry Pi Zero W - Connections 3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893" y="1553467"/>
            <a:ext cx="4581427" cy="4581427"/>
          </a:xfrm>
        </p:spPr>
      </p:pic>
    </p:spTree>
    <p:extLst>
      <p:ext uri="{BB962C8B-B14F-4D97-AF65-F5344CB8AC3E}">
        <p14:creationId xmlns:p14="http://schemas.microsoft.com/office/powerpoint/2010/main" val="5266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Inside the box – getting this thing to work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Install</a:t>
            </a:r>
          </a:p>
          <a:p>
            <a:r>
              <a:rPr lang="en-GB" dirty="0" smtClean="0"/>
              <a:t>Libraries</a:t>
            </a:r>
          </a:p>
          <a:p>
            <a:r>
              <a:rPr lang="en-GB" dirty="0" smtClean="0"/>
              <a:t>Models</a:t>
            </a:r>
          </a:p>
          <a:p>
            <a:r>
              <a:rPr lang="en-GB" dirty="0" smtClean="0"/>
              <a:t>Training</a:t>
            </a:r>
          </a:p>
          <a:p>
            <a:r>
              <a:rPr lang="en-GB" dirty="0" smtClean="0"/>
              <a:t>Running</a:t>
            </a:r>
          </a:p>
        </p:txBody>
      </p:sp>
    </p:spTree>
    <p:extLst>
      <p:ext uri="{BB962C8B-B14F-4D97-AF65-F5344CB8AC3E}">
        <p14:creationId xmlns:p14="http://schemas.microsoft.com/office/powerpoint/2010/main" val="2104277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Computer Vision / Machine Learning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Challenges (low power)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11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we implement such a system?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Hardware BOM</a:t>
            </a:r>
          </a:p>
          <a:p>
            <a:r>
              <a:rPr lang="en-GB" dirty="0" smtClean="0"/>
              <a:t>Software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774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Ethical Aspects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 smtClean="0"/>
              <a:t>Long Term Care</a:t>
            </a:r>
          </a:p>
          <a:p>
            <a:r>
              <a:rPr lang="en-GB" dirty="0" smtClean="0"/>
              <a:t>How is making the decision?</a:t>
            </a:r>
          </a:p>
          <a:p>
            <a:r>
              <a:rPr lang="en-GB" dirty="0" smtClean="0"/>
              <a:t>Inferring gender, sexual orientation, ethnicity, age</a:t>
            </a:r>
          </a:p>
          <a:p>
            <a:r>
              <a:rPr lang="en-GB" dirty="0" smtClean="0"/>
              <a:t>Privacy?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7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Closing remarks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Bringing a product to market (regulated vs. unregulated)</a:t>
            </a:r>
          </a:p>
          <a:p>
            <a:r>
              <a:rPr lang="en-GB" dirty="0" smtClean="0"/>
              <a:t>Questions ???</a:t>
            </a:r>
          </a:p>
          <a:p>
            <a:endParaRPr lang="en-GB" dirty="0"/>
          </a:p>
          <a:p>
            <a:r>
              <a:rPr lang="en-GB" dirty="0" smtClean="0"/>
              <a:t>Contact details</a:t>
            </a:r>
          </a:p>
          <a:p>
            <a:r>
              <a:rPr lang="en-GB" dirty="0" smtClean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100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will cover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Computer Vision deployment – demo</a:t>
            </a:r>
          </a:p>
          <a:p>
            <a:r>
              <a:rPr lang="en-GB" dirty="0" smtClean="0"/>
              <a:t>Motivation</a:t>
            </a:r>
          </a:p>
          <a:p>
            <a:r>
              <a:rPr lang="en-GB" dirty="0" smtClean="0"/>
              <a:t>The hardware</a:t>
            </a:r>
          </a:p>
          <a:p>
            <a:r>
              <a:rPr lang="en-GB" dirty="0" smtClean="0"/>
              <a:t>Face recognition algorithms</a:t>
            </a:r>
          </a:p>
          <a:p>
            <a:r>
              <a:rPr lang="en-GB" dirty="0" smtClean="0"/>
              <a:t>Training a model</a:t>
            </a:r>
          </a:p>
          <a:p>
            <a:r>
              <a:rPr lang="en-GB" dirty="0" smtClean="0"/>
              <a:t>Another demo</a:t>
            </a:r>
          </a:p>
          <a:p>
            <a:r>
              <a:rPr lang="en-GB" dirty="0" smtClean="0"/>
              <a:t>Ethical issues</a:t>
            </a:r>
          </a:p>
          <a:p>
            <a:r>
              <a:rPr lang="en-GB" dirty="0" smtClean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computer vision?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Cases</a:t>
            </a:r>
          </a:p>
          <a:p>
            <a:r>
              <a:rPr lang="en-GB" dirty="0" smtClean="0"/>
              <a:t>Quick 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0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take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Flame detectors</a:t>
            </a:r>
          </a:p>
          <a:p>
            <a:r>
              <a:rPr lang="en-GB" dirty="0" smtClean="0"/>
              <a:t>Signal processing</a:t>
            </a:r>
          </a:p>
          <a:p>
            <a:r>
              <a:rPr lang="en-GB" dirty="0" smtClean="0"/>
              <a:t>“Rules-based”</a:t>
            </a:r>
          </a:p>
          <a:p>
            <a:r>
              <a:rPr lang="en-GB" dirty="0" smtClean="0"/>
              <a:t>Thresholds</a:t>
            </a:r>
          </a:p>
          <a:p>
            <a:r>
              <a:rPr lang="en-GB" dirty="0" smtClean="0"/>
              <a:t>Counts</a:t>
            </a:r>
          </a:p>
          <a:p>
            <a:r>
              <a:rPr lang="en-GB" dirty="0" smtClean="0"/>
              <a:t>Exceptions to the rule (e.g. 5G interference)</a:t>
            </a:r>
          </a:p>
        </p:txBody>
      </p:sp>
    </p:spTree>
    <p:extLst>
      <p:ext uri="{BB962C8B-B14F-4D97-AF65-F5344CB8AC3E}">
        <p14:creationId xmlns:p14="http://schemas.microsoft.com/office/powerpoint/2010/main" val="15765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Detecting a flame – the traditional way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092" y="1447979"/>
            <a:ext cx="8575589" cy="4877266"/>
          </a:xfrm>
        </p:spPr>
      </p:pic>
    </p:spTree>
    <p:extLst>
      <p:ext uri="{BB962C8B-B14F-4D97-AF65-F5344CB8AC3E}">
        <p14:creationId xmlns:p14="http://schemas.microsoft.com/office/powerpoint/2010/main" val="14190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Detecting a flame – false alarm (EMI)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70" y="1547317"/>
            <a:ext cx="8801649" cy="47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1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Raspberry Pi Zero W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379" y="1412039"/>
            <a:ext cx="9637241" cy="4690124"/>
          </a:xfrm>
        </p:spPr>
      </p:pic>
    </p:spTree>
    <p:extLst>
      <p:ext uri="{BB962C8B-B14F-4D97-AF65-F5344CB8AC3E}">
        <p14:creationId xmlns:p14="http://schemas.microsoft.com/office/powerpoint/2010/main" val="226933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Raspberry Pi Zero </a:t>
            </a:r>
            <a:r>
              <a:rPr lang="en-GB" dirty="0" smtClean="0"/>
              <a:t>W – Memory Card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096294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4671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Raspberry Pi Zero W - Connections 1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18" y="1825625"/>
            <a:ext cx="5410163" cy="4351338"/>
          </a:xfrm>
        </p:spPr>
      </p:pic>
    </p:spTree>
    <p:extLst>
      <p:ext uri="{BB962C8B-B14F-4D97-AF65-F5344CB8AC3E}">
        <p14:creationId xmlns:p14="http://schemas.microsoft.com/office/powerpoint/2010/main" val="206885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10375</TotalTime>
  <Words>657</Words>
  <Application>Microsoft Office PowerPoint</Application>
  <PresentationFormat>Widescreen</PresentationFormat>
  <Paragraphs>100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Face Recognition In The Wild</vt:lpstr>
      <vt:lpstr>What we will cover</vt:lpstr>
      <vt:lpstr>Why computer vision? </vt:lpstr>
      <vt:lpstr>My take </vt:lpstr>
      <vt:lpstr>Detecting a flame – the traditional way</vt:lpstr>
      <vt:lpstr>Detecting a flame – false alarm (EMI)</vt:lpstr>
      <vt:lpstr>Raspberry Pi Zero W</vt:lpstr>
      <vt:lpstr>Raspberry Pi Zero W – Memory Card</vt:lpstr>
      <vt:lpstr>Raspberry Pi Zero W - Connections 1</vt:lpstr>
      <vt:lpstr>Raspberry Pi Zero W - Connections 1</vt:lpstr>
      <vt:lpstr>Raspberry Pi Zero W - Connections 1</vt:lpstr>
      <vt:lpstr>Raspberry Pi Zero W - Connections 1</vt:lpstr>
      <vt:lpstr>Raspberry Pi Zero W - Connections 2</vt:lpstr>
      <vt:lpstr>Raspberry Pi Zero W - Connections 3</vt:lpstr>
      <vt:lpstr>Inside the box – getting this thing to work 1</vt:lpstr>
      <vt:lpstr>Computer Vision / Machine Learning </vt:lpstr>
      <vt:lpstr>How do we implement such a system?</vt:lpstr>
      <vt:lpstr>Ethical Aspects</vt:lpstr>
      <vt:lpstr>Closing remarks </vt:lpstr>
    </vt:vector>
  </TitlesOfParts>
  <Company>TIFS UK and Ireland I&amp;S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Splash screen</dc:title>
  <dc:creator>Daniel Sikar</dc:creator>
  <cp:lastModifiedBy>Daniel Sikar</cp:lastModifiedBy>
  <cp:revision>22</cp:revision>
  <dcterms:created xsi:type="dcterms:W3CDTF">2020-02-26T17:01:54Z</dcterms:created>
  <dcterms:modified xsi:type="dcterms:W3CDTF">2020-03-05T11:53:24Z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e01c0c-f9b3-4dc4-af0b-a82110cc37cd_Enabled">
    <vt:lpwstr>True</vt:lpwstr>
  </property>
  <property fmtid="{D5CDD505-2E9C-101B-9397-08002B2CF9AE}" pid="3" name="MSIP_Label_6be01c0c-f9b3-4dc4-af0b-a82110cc37cd_SiteId">
    <vt:lpwstr>a1f1e214-7ded-45b6-81a1-9e8ae3459641</vt:lpwstr>
  </property>
  <property fmtid="{D5CDD505-2E9C-101B-9397-08002B2CF9AE}" pid="4" name="MSIP_Label_6be01c0c-f9b3-4dc4-af0b-a82110cc37cd_Owner">
    <vt:lpwstr>jsikard@jci.com</vt:lpwstr>
  </property>
  <property fmtid="{D5CDD505-2E9C-101B-9397-08002B2CF9AE}" pid="5" name="MSIP_Label_6be01c0c-f9b3-4dc4-af0b-a82110cc37cd_SetDate">
    <vt:lpwstr>2020-02-26T17:10:54.1611494Z</vt:lpwstr>
  </property>
  <property fmtid="{D5CDD505-2E9C-101B-9397-08002B2CF9AE}" pid="6" name="MSIP_Label_6be01c0c-f9b3-4dc4-af0b-a82110cc37cd_Name">
    <vt:lpwstr>Internal</vt:lpwstr>
  </property>
  <property fmtid="{D5CDD505-2E9C-101B-9397-08002B2CF9AE}" pid="7" name="MSIP_Label_6be01c0c-f9b3-4dc4-af0b-a82110cc37cd_Application">
    <vt:lpwstr>Microsoft Azure Information Protection</vt:lpwstr>
  </property>
  <property fmtid="{D5CDD505-2E9C-101B-9397-08002B2CF9AE}" pid="8" name="MSIP_Label_6be01c0c-f9b3-4dc4-af0b-a82110cc37cd_ActionId">
    <vt:lpwstr>e1e3d4da-698b-4f47-abd5-ef992a8f9b17</vt:lpwstr>
  </property>
  <property fmtid="{D5CDD505-2E9C-101B-9397-08002B2CF9AE}" pid="9" name="MSIP_Label_6be01c0c-f9b3-4dc4-af0b-a82110cc37cd_Extended_MSFT_Method">
    <vt:lpwstr>Automatic</vt:lpwstr>
  </property>
  <property fmtid="{D5CDD505-2E9C-101B-9397-08002B2CF9AE}" pid="10" name="Information Classification">
    <vt:lpwstr>Internal</vt:lpwstr>
  </property>
</Properties>
</file>