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3"/>
  </p:notesMasterIdLst>
  <p:sldIdLst>
    <p:sldId id="256" r:id="rId2"/>
    <p:sldId id="257" r:id="rId3"/>
    <p:sldId id="258" r:id="rId4"/>
    <p:sldId id="259" r:id="rId5"/>
    <p:sldId id="267" r:id="rId6"/>
    <p:sldId id="268" r:id="rId7"/>
    <p:sldId id="265" r:id="rId8"/>
    <p:sldId id="276" r:id="rId9"/>
    <p:sldId id="269" r:id="rId10"/>
    <p:sldId id="270" r:id="rId11"/>
    <p:sldId id="271" r:id="rId12"/>
    <p:sldId id="272" r:id="rId13"/>
    <p:sldId id="273" r:id="rId14"/>
    <p:sldId id="274" r:id="rId15"/>
    <p:sldId id="275" r:id="rId16"/>
    <p:sldId id="260" r:id="rId17"/>
    <p:sldId id="261" r:id="rId18"/>
    <p:sldId id="263" r:id="rId19"/>
    <p:sldId id="279" r:id="rId20"/>
    <p:sldId id="278" r:id="rId21"/>
    <p:sldId id="281" r:id="rId22"/>
    <p:sldId id="282" r:id="rId23"/>
    <p:sldId id="280" r:id="rId24"/>
    <p:sldId id="283" r:id="rId25"/>
    <p:sldId id="284" r:id="rId26"/>
    <p:sldId id="285" r:id="rId27"/>
    <p:sldId id="286" r:id="rId28"/>
    <p:sldId id="277" r:id="rId29"/>
    <p:sldId id="288" r:id="rId30"/>
    <p:sldId id="287"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Sikar" initials="DS" lastIdx="1" clrIdx="0">
    <p:extLst>
      <p:ext uri="{19B8F6BF-5375-455C-9EA6-DF929625EA0E}">
        <p15:presenceInfo xmlns:p15="http://schemas.microsoft.com/office/powerpoint/2012/main" userId="S-1-5-21-1765983803-316477791-2961354661-3495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8" autoAdjust="0"/>
    <p:restoredTop sz="66591" autoAdjust="0"/>
  </p:normalViewPr>
  <p:slideViewPr>
    <p:cSldViewPr snapToGrid="0">
      <p:cViewPr varScale="1">
        <p:scale>
          <a:sx n="78" d="100"/>
          <a:sy n="78" d="100"/>
        </p:scale>
        <p:origin x="1638" y="90"/>
      </p:cViewPr>
      <p:guideLst/>
    </p:cSldViewPr>
  </p:slideViewPr>
  <p:outlineViewPr>
    <p:cViewPr>
      <p:scale>
        <a:sx n="33" d="100"/>
        <a:sy n="33" d="100"/>
      </p:scale>
      <p:origin x="0" y="-19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3-11T16:42:58.062"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9410A-5752-4A31-9B55-01936E41380F}" type="datetimeFigureOut">
              <a:rPr lang="en-GB" smtClean="0"/>
              <a:t>11/03/2020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9B520-6AE5-4D22-8ED6-D119B61B942D}" type="slidenum">
              <a:rPr lang="en-GB" smtClean="0"/>
              <a:t>‹#›</a:t>
            </a:fld>
            <a:endParaRPr lang="en-GB"/>
          </a:p>
        </p:txBody>
      </p:sp>
    </p:spTree>
    <p:extLst>
      <p:ext uri="{BB962C8B-B14F-4D97-AF65-F5344CB8AC3E}">
        <p14:creationId xmlns:p14="http://schemas.microsoft.com/office/powerpoint/2010/main" val="166771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to the Face Recognition In the Wild Workshop, brought to you by City’s Data Science Society and me, Daniel Sikar a year two MSc Data Science Student.</a:t>
            </a:r>
          </a:p>
          <a:p>
            <a:r>
              <a:rPr lang="en-GB" baseline="0" dirty="0" smtClean="0"/>
              <a:t>So Jacob, Nik, Ben, would you like to say a word or two about the Society?</a:t>
            </a:r>
          </a:p>
          <a:p>
            <a:r>
              <a:rPr lang="en-GB" baseline="0" dirty="0" smtClean="0"/>
              <a:t>Thanks. And about me…</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a:t>
            </a:fld>
            <a:endParaRPr lang="en-GB"/>
          </a:p>
        </p:txBody>
      </p:sp>
    </p:spTree>
    <p:extLst>
      <p:ext uri="{BB962C8B-B14F-4D97-AF65-F5344CB8AC3E}">
        <p14:creationId xmlns:p14="http://schemas.microsoft.com/office/powerpoint/2010/main" val="3589919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We, as Department of Computer Science post-graduate students, must operate within the University’s Research Ethics Framework. Final year projects need to comply.  Failure to obtain approval for research that requires it means that you will not be covered by the University’s </a:t>
            </a:r>
            <a:r>
              <a:rPr lang="en-GB" baseline="0" dirty="0" err="1" smtClean="0"/>
              <a:t>indeminity</a:t>
            </a:r>
            <a:r>
              <a:rPr lang="en-GB" baseline="0" dirty="0" smtClean="0"/>
              <a:t>. Likely to result in you failing your project and may result in disciplinary action.</a:t>
            </a:r>
          </a:p>
          <a:p>
            <a:endParaRPr lang="en-GB" baseline="0" dirty="0" smtClean="0"/>
          </a:p>
          <a:p>
            <a:r>
              <a:rPr lang="en-GB" baseline="0" dirty="0" smtClean="0"/>
              <a:t>Then we need to submit, together with our project proposal which will become our dissertation, a Research Ethics Review Form, to establish the kind of approval required for the project.</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20</a:t>
            </a:fld>
            <a:endParaRPr lang="en-GB"/>
          </a:p>
        </p:txBody>
      </p:sp>
    </p:spTree>
    <p:extLst>
      <p:ext uri="{BB962C8B-B14F-4D97-AF65-F5344CB8AC3E}">
        <p14:creationId xmlns:p14="http://schemas.microsoft.com/office/powerpoint/2010/main" val="167549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Let’s see what this form looks like,</a:t>
            </a:r>
            <a:r>
              <a:rPr lang="en-GB" sz="1200" i="0" kern="1200" baseline="0" dirty="0" smtClean="0">
                <a:solidFill>
                  <a:schemeClr val="tx1"/>
                </a:solidFill>
                <a:effectLst/>
                <a:latin typeface="+mn-lt"/>
                <a:ea typeface="+mn-ea"/>
                <a:cs typeface="+mn-cs"/>
              </a:rPr>
              <a:t> what kind of (YES/NO) questions you need to answer.</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So these are some of the questions one</a:t>
            </a:r>
            <a:r>
              <a:rPr lang="en-GB" sz="1200" i="0" kern="1200" baseline="0" dirty="0" smtClean="0">
                <a:solidFill>
                  <a:schemeClr val="tx1"/>
                </a:solidFill>
                <a:effectLst/>
                <a:latin typeface="+mn-lt"/>
                <a:ea typeface="+mn-ea"/>
                <a:cs typeface="+mn-cs"/>
              </a:rPr>
              <a:t> would find in the Research Ethics Review Form, Part A:</a:t>
            </a:r>
          </a:p>
          <a:p>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Mental Capacity Act: Such research needs to be approved by an external ethics committee such as NRES or the Social Care Research Ethics Committee - http://www.scie.org.uk/research/ethics-committee/</a:t>
            </a:r>
          </a:p>
          <a:p>
            <a:endParaRPr lang="en-GB" sz="1200" i="1"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Criminal Justice System: Such research needs to be authorised by the ethics approval system of the National Offender Management Service.</a:t>
            </a:r>
          </a:p>
          <a:p>
            <a:endParaRPr lang="en-GB" baseline="0" dirty="0" smtClean="0"/>
          </a:p>
          <a:p>
            <a:r>
              <a:rPr lang="en-GB" sz="1200" i="0" kern="1200" dirty="0" smtClean="0">
                <a:solidFill>
                  <a:schemeClr val="tx1"/>
                </a:solidFill>
                <a:effectLst/>
                <a:latin typeface="+mn-lt"/>
                <a:ea typeface="+mn-ea"/>
                <a:cs typeface="+mn-cs"/>
              </a:rPr>
              <a:t>Disclosing information:</a:t>
            </a:r>
            <a:r>
              <a:rPr lang="en-GB" sz="1200" i="0" kern="1200" baseline="0" dirty="0" smtClean="0">
                <a:solidFill>
                  <a:schemeClr val="tx1"/>
                </a:solidFill>
                <a:effectLst/>
                <a:latin typeface="+mn-lt"/>
                <a:ea typeface="+mn-ea"/>
                <a:cs typeface="+mn-cs"/>
              </a:rPr>
              <a:t> </a:t>
            </a:r>
            <a:r>
              <a:rPr lang="en-GB" sz="1200" i="0" kern="1200" dirty="0" smtClean="0">
                <a:solidFill>
                  <a:schemeClr val="tx1"/>
                </a:solidFill>
                <a:effectLst/>
                <a:latin typeface="+mn-lt"/>
                <a:ea typeface="+mn-ea"/>
                <a:cs typeface="+mn-cs"/>
              </a:rPr>
              <a:t>For example, but not limited to: racial or ethnic origin; political opinions; religious beliefs; trade union membership; physical or mental health; sexual life; criminal offences and proceedings</a:t>
            </a:r>
            <a:endParaRPr lang="en-GB" i="0" baseline="0" dirty="0" smtClean="0"/>
          </a:p>
          <a:p>
            <a:endParaRPr lang="en-GB" dirty="0" smtClean="0"/>
          </a:p>
          <a:p>
            <a:r>
              <a:rPr lang="en-GB" sz="1200" i="0" kern="1200" dirty="0" smtClean="0">
                <a:solidFill>
                  <a:schemeClr val="tx1"/>
                </a:solidFill>
                <a:effectLst/>
                <a:latin typeface="+mn-lt"/>
                <a:ea typeface="+mn-ea"/>
                <a:cs typeface="+mn-cs"/>
              </a:rPr>
              <a:t>This includes adults with cognitive and / or learning disabilities, adults with physical disabilities and older people.</a:t>
            </a:r>
            <a:endParaRPr lang="en-GB" i="0" dirty="0"/>
          </a:p>
        </p:txBody>
      </p:sp>
      <p:sp>
        <p:nvSpPr>
          <p:cNvPr id="4" name="Slide Number Placeholder 3"/>
          <p:cNvSpPr>
            <a:spLocks noGrp="1"/>
          </p:cNvSpPr>
          <p:nvPr>
            <p:ph type="sldNum" sz="quarter" idx="10"/>
          </p:nvPr>
        </p:nvSpPr>
        <p:spPr/>
        <p:txBody>
          <a:bodyPr/>
          <a:lstStyle/>
          <a:p>
            <a:fld id="{C219B520-6AE5-4D22-8ED6-D119B61B942D}" type="slidenum">
              <a:rPr lang="en-GB" smtClean="0"/>
              <a:t>21</a:t>
            </a:fld>
            <a:endParaRPr lang="en-GB"/>
          </a:p>
        </p:txBody>
      </p:sp>
    </p:spTree>
    <p:extLst>
      <p:ext uri="{BB962C8B-B14F-4D97-AF65-F5344CB8AC3E}">
        <p14:creationId xmlns:p14="http://schemas.microsoft.com/office/powerpoint/2010/main" val="118344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baseline="0" dirty="0" smtClean="0">
                <a:solidFill>
                  <a:schemeClr val="tx1"/>
                </a:solidFill>
                <a:effectLst/>
                <a:latin typeface="+mn-lt"/>
                <a:ea typeface="+mn-ea"/>
                <a:cs typeface="+mn-cs"/>
              </a:rPr>
              <a:t>And some of the question from part B, the Ethics Proportionate Review Form, based on answers to Part A, so you might not need to complete this part, depending on nature of research:</a:t>
            </a:r>
          </a:p>
          <a:p>
            <a:endParaRPr lang="en-GB" sz="1200" i="0" kern="1200" baseline="0" dirty="0" smtClean="0">
              <a:solidFill>
                <a:schemeClr val="tx1"/>
              </a:solidFill>
              <a:effectLst/>
              <a:latin typeface="+mn-lt"/>
              <a:ea typeface="+mn-ea"/>
              <a:cs typeface="+mn-cs"/>
            </a:endParaRPr>
          </a:p>
          <a:p>
            <a:r>
              <a:rPr lang="en-GB" sz="1200" i="0" kern="1200" baseline="0" dirty="0" smtClean="0">
                <a:solidFill>
                  <a:schemeClr val="tx1"/>
                </a:solidFill>
                <a:effectLst/>
                <a:latin typeface="+mn-lt"/>
                <a:ea typeface="+mn-ea"/>
                <a:cs typeface="+mn-cs"/>
              </a:rPr>
              <a:t>Consent: must attach drafts of the participant information sheet(s) and consent form(s) </a:t>
            </a: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sz="1200" i="0" kern="1200" baseline="0" dirty="0" smtClean="0">
              <a:solidFill>
                <a:schemeClr val="tx1"/>
              </a:solidFill>
              <a:effectLst/>
              <a:latin typeface="+mn-lt"/>
              <a:ea typeface="+mn-ea"/>
              <a:cs typeface="+mn-cs"/>
            </a:endParaRPr>
          </a:p>
          <a:p>
            <a:endParaRPr lang="en-GB" i="0" dirty="0"/>
          </a:p>
        </p:txBody>
      </p:sp>
      <p:sp>
        <p:nvSpPr>
          <p:cNvPr id="4" name="Slide Number Placeholder 3"/>
          <p:cNvSpPr>
            <a:spLocks noGrp="1"/>
          </p:cNvSpPr>
          <p:nvPr>
            <p:ph type="sldNum" sz="quarter" idx="10"/>
          </p:nvPr>
        </p:nvSpPr>
        <p:spPr/>
        <p:txBody>
          <a:bodyPr/>
          <a:lstStyle/>
          <a:p>
            <a:fld id="{C219B520-6AE5-4D22-8ED6-D119B61B942D}" type="slidenum">
              <a:rPr lang="en-GB" smtClean="0"/>
              <a:t>22</a:t>
            </a:fld>
            <a:endParaRPr lang="en-GB"/>
          </a:p>
        </p:txBody>
      </p:sp>
    </p:spTree>
    <p:extLst>
      <p:ext uri="{BB962C8B-B14F-4D97-AF65-F5344CB8AC3E}">
        <p14:creationId xmlns:p14="http://schemas.microsoft.com/office/powerpoint/2010/main" val="333705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Anna is one of the full-time</a:t>
            </a:r>
            <a:r>
              <a:rPr lang="en-GB" baseline="0" dirty="0" smtClean="0"/>
              <a:t> students that started in the same year as me. She did her final year dissertation based around medical imaging. Now computer vision is an area where a lot of research is happening and we see this by the number of papers submitted to conferences, and their content. So there are competitions such as ImageNet - Large Scale Visual Recognition Challenge. So let’s look at these highly accurate image classifiers…</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23</a:t>
            </a:fld>
            <a:endParaRPr lang="en-GB"/>
          </a:p>
        </p:txBody>
      </p:sp>
    </p:spTree>
    <p:extLst>
      <p:ext uri="{BB962C8B-B14F-4D97-AF65-F5344CB8AC3E}">
        <p14:creationId xmlns:p14="http://schemas.microsoft.com/office/powerpoint/2010/main" val="178525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 can see that</a:t>
            </a:r>
            <a:r>
              <a:rPr lang="en-GB" baseline="0" dirty="0" smtClean="0"/>
              <a:t> based on the error rates from the ImageNet Challenge, from 2015, this specific type of algorithm, called a Neural Network, from 2015 can classify images better than humans.</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24</a:t>
            </a:fld>
            <a:endParaRPr lang="en-GB"/>
          </a:p>
        </p:txBody>
      </p:sp>
    </p:spTree>
    <p:extLst>
      <p:ext uri="{BB962C8B-B14F-4D97-AF65-F5344CB8AC3E}">
        <p14:creationId xmlns:p14="http://schemas.microsoft.com/office/powerpoint/2010/main" val="155867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look at</a:t>
            </a:r>
            <a:r>
              <a:rPr lang="en-GB" baseline="0" dirty="0" smtClean="0"/>
              <a:t> t</a:t>
            </a:r>
            <a:r>
              <a:rPr lang="en-GB" dirty="0" smtClean="0"/>
              <a:t>he evolution of</a:t>
            </a:r>
            <a:r>
              <a:rPr lang="en-GB" baseline="0" dirty="0" smtClean="0"/>
              <a:t> the winning entries from 2010 to 2015, so called Convolutional Neural Networks have outperformed hand-crafted descriptors and shallow networks by a large margin.</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25</a:t>
            </a:fld>
            <a:endParaRPr lang="en-GB"/>
          </a:p>
        </p:txBody>
      </p:sp>
    </p:spTree>
    <p:extLst>
      <p:ext uri="{BB962C8B-B14F-4D97-AF65-F5344CB8AC3E}">
        <p14:creationId xmlns:p14="http://schemas.microsoft.com/office/powerpoint/2010/main" val="1528893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this is the architecture of the 2012 ImageNet Challenge winner, the </a:t>
            </a:r>
            <a:r>
              <a:rPr lang="en-GB" dirty="0" err="1" smtClean="0"/>
              <a:t>AlexNet</a:t>
            </a:r>
            <a:r>
              <a:rPr lang="en-GB" dirty="0" smtClean="0"/>
              <a:t> convolutional neural</a:t>
            </a:r>
            <a:r>
              <a:rPr lang="en-GB" baseline="0" dirty="0" smtClean="0"/>
              <a:t> network, which is a so called deep network, with many so-called hidden layers. For further details please refer to the original paper. Suffice to say the network has 60 million parameters, nine layers and the images are being filters up till the sixth layer with so called convolutions, so an operation with two vectors where you convolve a filter with the signal, which in this case is the image. So somehow, the decision to label a cat, a cat, and a dog, a dog, somehow that decision is encoded in the middle of a model that was trained using this network.</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26</a:t>
            </a:fld>
            <a:endParaRPr lang="en-GB"/>
          </a:p>
        </p:txBody>
      </p:sp>
    </p:spTree>
    <p:extLst>
      <p:ext uri="{BB962C8B-B14F-4D97-AF65-F5344CB8AC3E}">
        <p14:creationId xmlns:p14="http://schemas.microsoft.com/office/powerpoint/2010/main" val="2110838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a:t>
            </a:r>
            <a:r>
              <a:rPr lang="en-GB" baseline="0" dirty="0" smtClean="0"/>
              <a:t> let’s look at another classifier known as a Support Vector Machine or SVM. In this case it is a binary classifier and can only distinguish between two classes. So let’s say our green dots are our cats and our blue squares are our dogs. Let’s just look at the dividing line and try to work out what kind of equation would represent that line, and let’s say that equation is y = -x + 5, so the slope is equal to -1 and the intercept on the y axis is 5, and that x (x1) represents weight and y (x2) represents height.</a:t>
            </a:r>
          </a:p>
          <a:p>
            <a:r>
              <a:rPr lang="en-GB" baseline="0" dirty="0" smtClean="0"/>
              <a:t>If we put this equation in the form x + y – 5 = 0, and plug in, say values 1 for x and 1 for y, we can -3 which is less than zero, so that tells us if the creature weights 1 unit of weight and if one using of height tall, than our classifier says that creature is a cat. Now if we plug in say, x = 3 and y = 5, the result is positive 1, which is greater than zero, so our classifier says that creature is a dog, and that would be a crude comparison (because with the previous neural network we are dealing with images) but a start in the discussion about </a:t>
            </a:r>
            <a:r>
              <a:rPr lang="en-GB" baseline="0" dirty="0" err="1" smtClean="0"/>
              <a:t>explainability</a:t>
            </a:r>
            <a:r>
              <a:rPr lang="en-GB" baseline="0" dirty="0" smtClean="0"/>
              <a:t>, and that the SVM classifier is explainable, because we can explain how the decision was made, whereas with the CNN, is it harder to make that kind of statement.</a:t>
            </a:r>
          </a:p>
          <a:p>
            <a:endParaRPr lang="en-GB" baseline="0" dirty="0" smtClean="0"/>
          </a:p>
          <a:p>
            <a:r>
              <a:rPr lang="en-GB" baseline="0" dirty="0" smtClean="0"/>
              <a:t>So in the case of medical imaging, where you want to be able to say why your classifier is making a decision, maybe that is the choice you, like Anna, will have to make.</a:t>
            </a:r>
          </a:p>
          <a:p>
            <a:endParaRPr lang="en-GB" baseline="0" dirty="0" smtClean="0"/>
          </a:p>
          <a:p>
            <a:r>
              <a:rPr lang="en-GB" baseline="0" dirty="0" smtClean="0"/>
              <a:t>Ok, so that’s a brief discussion on </a:t>
            </a:r>
            <a:r>
              <a:rPr lang="en-GB" baseline="0" dirty="0" err="1" smtClean="0"/>
              <a:t>explainability</a:t>
            </a:r>
            <a:r>
              <a:rPr lang="en-GB" baseline="0" dirty="0" smtClean="0"/>
              <a:t>, next, more ethical aspects…</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27</a:t>
            </a:fld>
            <a:endParaRPr lang="en-GB"/>
          </a:p>
        </p:txBody>
      </p:sp>
    </p:spTree>
    <p:extLst>
      <p:ext uri="{BB962C8B-B14F-4D97-AF65-F5344CB8AC3E}">
        <p14:creationId xmlns:p14="http://schemas.microsoft.com/office/powerpoint/2010/main" val="21370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these bullet points are based on the </a:t>
            </a:r>
            <a:r>
              <a:rPr lang="en-GB" dirty="0" err="1" smtClean="0"/>
              <a:t>arquive</a:t>
            </a:r>
            <a:r>
              <a:rPr lang="en-GB" dirty="0" smtClean="0"/>
              <a:t> X article quoted here, “Food for thought: Ethical considerations of user trust in computer vision”</a:t>
            </a:r>
          </a:p>
          <a:p>
            <a:endParaRPr lang="en-GB" dirty="0" smtClean="0"/>
          </a:p>
          <a:p>
            <a:r>
              <a:rPr lang="en-GB" dirty="0" smtClean="0"/>
              <a:t>In Canada,</a:t>
            </a:r>
            <a:r>
              <a:rPr lang="en-GB" baseline="0" dirty="0" smtClean="0"/>
              <a:t> </a:t>
            </a:r>
            <a:r>
              <a:rPr lang="en-GB" dirty="0" smtClean="0"/>
              <a:t>food and fluid intake tracking are mandated in LTC for those at risk for malnutrition. Existing</a:t>
            </a:r>
            <a:r>
              <a:rPr lang="en-GB" baseline="0" dirty="0" smtClean="0"/>
              <a:t> methods rely on </a:t>
            </a:r>
            <a:r>
              <a:rPr lang="en-GB" baseline="0" dirty="0" err="1" smtClean="0"/>
              <a:t>restrospective</a:t>
            </a:r>
            <a:r>
              <a:rPr lang="en-GB" baseline="0" dirty="0" smtClean="0"/>
              <a:t> methods, so you look at someone and figure out if that person has been eating enough and is well hydrated. So the idea is to harness computer vision, using techniques such as image segmentation, and try to work out what the intake was like.</a:t>
            </a:r>
          </a:p>
          <a:p>
            <a:endParaRPr lang="en-GB" baseline="0" dirty="0" smtClean="0"/>
          </a:p>
          <a:p>
            <a:r>
              <a:rPr lang="en-GB" baseline="0" dirty="0" smtClean="0"/>
              <a:t>So the authors of this study emphasize that “</a:t>
            </a:r>
            <a:r>
              <a:rPr lang="en-GB" dirty="0" smtClean="0"/>
              <a:t>it must be clear that decision making rests with humans and reinforce that the AFINI-T system is a decision-making aid.</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28</a:t>
            </a:fld>
            <a:endParaRPr lang="en-GB"/>
          </a:p>
        </p:txBody>
      </p:sp>
    </p:spTree>
    <p:extLst>
      <p:ext uri="{BB962C8B-B14F-4D97-AF65-F5344CB8AC3E}">
        <p14:creationId xmlns:p14="http://schemas.microsoft.com/office/powerpoint/2010/main" val="3686334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a:t>
            </a:r>
            <a:r>
              <a:rPr lang="en-GB" baseline="0" dirty="0" smtClean="0"/>
              <a:t> final topic from our bullet points, do algorithms discriminate – quick show of hands, how many people here believe the algorithms, these decision making processes being made by computers, using some form of machine learning, which is turn falls under Artificial Intelligence, do these algorithms discriminate? </a:t>
            </a:r>
          </a:p>
          <a:p>
            <a:r>
              <a:rPr lang="en-GB" baseline="0" dirty="0" smtClean="0"/>
              <a:t>Now what could these fabled algorithms be doing, in those cold data centres, processing all our personal data and making decisions about mortgages, loans, health insurance, credit rating, risk, etc. It’s a bit crazy what is going on, specially when we talk about big data, and the amount of our data that the internet giants hold, and are able to cross-reference, to make inferences about us, who we are and how we behave.</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29</a:t>
            </a:fld>
            <a:endParaRPr lang="en-GB"/>
          </a:p>
        </p:txBody>
      </p:sp>
    </p:spTree>
    <p:extLst>
      <p:ext uri="{BB962C8B-B14F-4D97-AF65-F5344CB8AC3E}">
        <p14:creationId xmlns:p14="http://schemas.microsoft.com/office/powerpoint/2010/main" val="375586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programme today, what we will cover.</a:t>
            </a:r>
          </a:p>
          <a:p>
            <a:r>
              <a:rPr lang="en-GB" dirty="0" smtClean="0"/>
              <a:t>First a quick demo of a working system.</a:t>
            </a:r>
            <a:r>
              <a:rPr lang="en-GB" baseline="0" dirty="0" smtClean="0"/>
              <a:t> </a:t>
            </a:r>
          </a:p>
          <a:p>
            <a:r>
              <a:rPr lang="en-GB" baseline="0" dirty="0" smtClean="0"/>
              <a:t>Then my motivation for getting involved with computer vision.</a:t>
            </a:r>
          </a:p>
          <a:p>
            <a:r>
              <a:rPr lang="en-GB" baseline="0" dirty="0" smtClean="0"/>
              <a:t>The hardware, what you would need to build a similar system of your own.</a:t>
            </a:r>
          </a:p>
          <a:p>
            <a:r>
              <a:rPr lang="en-GB" baseline="0" dirty="0" smtClean="0"/>
              <a:t>Some of the algorithms that are out there, and what we will be using here.</a:t>
            </a:r>
          </a:p>
          <a:p>
            <a:r>
              <a:rPr lang="en-GB" baseline="0" dirty="0" smtClean="0"/>
              <a:t>Training a so called “model” to recognise faces</a:t>
            </a:r>
          </a:p>
          <a:p>
            <a:r>
              <a:rPr lang="en-GB" baseline="0" dirty="0" smtClean="0"/>
              <a:t>Another demonstration, with the new trained model.</a:t>
            </a:r>
          </a:p>
          <a:p>
            <a:r>
              <a:rPr lang="en-GB" baseline="0" dirty="0" smtClean="0"/>
              <a:t>Ethical issues with computer vision in public spaces.</a:t>
            </a:r>
          </a:p>
          <a:p>
            <a:r>
              <a:rPr lang="en-GB" baseline="0" dirty="0" smtClean="0"/>
              <a:t>And a Q a </a:t>
            </a:r>
            <a:r>
              <a:rPr lang="en-GB" baseline="0" dirty="0" err="1" smtClean="0"/>
              <a:t>A</a:t>
            </a:r>
            <a:r>
              <a:rPr lang="en-GB" baseline="0" dirty="0" smtClean="0"/>
              <a:t> session. So let’s get started.</a:t>
            </a:r>
          </a:p>
        </p:txBody>
      </p:sp>
      <p:sp>
        <p:nvSpPr>
          <p:cNvPr id="4" name="Slide Number Placeholder 3"/>
          <p:cNvSpPr>
            <a:spLocks noGrp="1"/>
          </p:cNvSpPr>
          <p:nvPr>
            <p:ph type="sldNum" sz="quarter" idx="10"/>
          </p:nvPr>
        </p:nvSpPr>
        <p:spPr/>
        <p:txBody>
          <a:bodyPr/>
          <a:lstStyle/>
          <a:p>
            <a:fld id="{C219B520-6AE5-4D22-8ED6-D119B61B942D}" type="slidenum">
              <a:rPr lang="en-GB" smtClean="0"/>
              <a:t>2</a:t>
            </a:fld>
            <a:endParaRPr lang="en-GB"/>
          </a:p>
        </p:txBody>
      </p:sp>
    </p:spTree>
    <p:extLst>
      <p:ext uri="{BB962C8B-B14F-4D97-AF65-F5344CB8AC3E}">
        <p14:creationId xmlns:p14="http://schemas.microsoft.com/office/powerpoint/2010/main" val="280232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I am going to talk a little bit</a:t>
            </a:r>
            <a:r>
              <a:rPr lang="en-GB" baseline="0" dirty="0" smtClean="0"/>
              <a:t> about my transition from rules-based computing to using machine-learning models.</a:t>
            </a:r>
          </a:p>
          <a:p>
            <a:r>
              <a:rPr lang="en-GB" baseline="0" dirty="0" smtClean="0"/>
              <a:t>So what does that mean. The “traditional way” in quotes, to develop software is you have a set of rules that come from a product specification, and describe how the product should work.</a:t>
            </a:r>
          </a:p>
          <a:p>
            <a:r>
              <a:rPr lang="en-GB" baseline="0" dirty="0" smtClean="0"/>
              <a:t>Then we, as software developers, implement those rules. And typically, that could turn into a bunch of if then statements.</a:t>
            </a:r>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4</a:t>
            </a:fld>
            <a:endParaRPr lang="en-GB"/>
          </a:p>
        </p:txBody>
      </p:sp>
    </p:spTree>
    <p:extLst>
      <p:ext uri="{BB962C8B-B14F-4D97-AF65-F5344CB8AC3E}">
        <p14:creationId xmlns:p14="http://schemas.microsoft.com/office/powerpoint/2010/main" val="1974394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we are seeing here is a plot with three signal, two from</a:t>
            </a:r>
            <a:r>
              <a:rPr lang="en-GB" baseline="0" dirty="0" smtClean="0"/>
              <a:t> the pyroelectric sensors set to detect flame. Those are the blue and orange traces, and one pyroelectric sensor set to detect so called black body heat sources, such as a red hot wire you would find in an infrared heater.</a:t>
            </a:r>
          </a:p>
          <a:p>
            <a:r>
              <a:rPr lang="en-GB" baseline="0" dirty="0" smtClean="0"/>
              <a:t>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5</a:t>
            </a:fld>
            <a:endParaRPr lang="en-GB"/>
          </a:p>
        </p:txBody>
      </p:sp>
    </p:spTree>
    <p:extLst>
      <p:ext uri="{BB962C8B-B14F-4D97-AF65-F5344CB8AC3E}">
        <p14:creationId xmlns:p14="http://schemas.microsoft.com/office/powerpoint/2010/main" val="199596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we are seeing here is a plot with three signal, two from</a:t>
            </a:r>
            <a:r>
              <a:rPr lang="en-GB" baseline="0" dirty="0" smtClean="0"/>
              <a:t> the pyroelectric sensors set to detect flame. Those are the blue and orange traces, and one pyroelectric sensor set to detect so called black body heat sources, such as a red hot wire you would find in an infrared heater.</a:t>
            </a:r>
          </a:p>
          <a:p>
            <a:r>
              <a:rPr lang="en-GB" baseline="0" dirty="0" smtClean="0"/>
              <a:t>By the way</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6</a:t>
            </a:fld>
            <a:endParaRPr lang="en-GB"/>
          </a:p>
        </p:txBody>
      </p:sp>
    </p:spTree>
    <p:extLst>
      <p:ext uri="{BB962C8B-B14F-4D97-AF65-F5344CB8AC3E}">
        <p14:creationId xmlns:p14="http://schemas.microsoft.com/office/powerpoint/2010/main" val="233117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a:t>
            </a:r>
            <a:r>
              <a:rPr lang="en-GB" baseline="0" dirty="0" err="1" smtClean="0"/>
              <a:t>Rpi</a:t>
            </a:r>
            <a:r>
              <a:rPr lang="en-GB" baseline="0" dirty="0" smtClean="0"/>
              <a:t> Zero W,</a:t>
            </a:r>
          </a:p>
          <a:p>
            <a:r>
              <a:rPr lang="en-GB" baseline="0" dirty="0" smtClean="0"/>
              <a:t>Broadcom 1GHz single-core CPU</a:t>
            </a:r>
          </a:p>
          <a:p>
            <a:r>
              <a:rPr lang="en-GB" baseline="0" dirty="0" smtClean="0"/>
              <a:t>512 MB RAM</a:t>
            </a:r>
          </a:p>
          <a:p>
            <a:r>
              <a:rPr lang="en-GB" baseline="0" dirty="0" smtClean="0"/>
              <a:t>Integrated Graphics Cards</a:t>
            </a:r>
          </a:p>
          <a:p>
            <a:r>
              <a:rPr lang="en-GB" baseline="0" dirty="0" smtClean="0"/>
              <a:t>802.11bng wireless</a:t>
            </a:r>
          </a:p>
          <a:p>
            <a:r>
              <a:rPr lang="en-GB" baseline="0" dirty="0" smtClean="0"/>
              <a:t>Bluetooth 4.1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CSI (camera serial interface) camera connector</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7</a:t>
            </a:fld>
            <a:endParaRPr lang="en-GB"/>
          </a:p>
        </p:txBody>
      </p:sp>
    </p:spTree>
    <p:extLst>
      <p:ext uri="{BB962C8B-B14F-4D97-AF65-F5344CB8AC3E}">
        <p14:creationId xmlns:p14="http://schemas.microsoft.com/office/powerpoint/2010/main" val="22876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this is the </a:t>
            </a:r>
            <a:r>
              <a:rPr lang="en-GB" baseline="0" dirty="0" err="1" smtClean="0"/>
              <a:t>Rpi</a:t>
            </a:r>
            <a:r>
              <a:rPr lang="en-GB" baseline="0" dirty="0" smtClean="0"/>
              <a:t> Zero W,</a:t>
            </a:r>
          </a:p>
          <a:p>
            <a:r>
              <a:rPr lang="en-GB" baseline="0" dirty="0" smtClean="0"/>
              <a:t>Broadcom 1GHz single-core CPU</a:t>
            </a:r>
          </a:p>
          <a:p>
            <a:r>
              <a:rPr lang="en-GB" baseline="0" dirty="0" smtClean="0"/>
              <a:t>512 MB RAM</a:t>
            </a:r>
          </a:p>
          <a:p>
            <a:r>
              <a:rPr lang="en-GB" baseline="0" dirty="0" smtClean="0"/>
              <a:t>Integrated Graphics Cards</a:t>
            </a:r>
          </a:p>
          <a:p>
            <a:r>
              <a:rPr lang="en-GB" baseline="0" dirty="0" smtClean="0"/>
              <a:t>802.11bng wireless</a:t>
            </a:r>
          </a:p>
          <a:p>
            <a:r>
              <a:rPr lang="en-GB" baseline="0" dirty="0" smtClean="0"/>
              <a:t>Bluetooth 4.1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CSI (camera serial interface) camera connector</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8</a:t>
            </a:fld>
            <a:endParaRPr lang="en-GB"/>
          </a:p>
        </p:txBody>
      </p:sp>
    </p:spTree>
    <p:extLst>
      <p:ext uri="{BB962C8B-B14F-4D97-AF65-F5344CB8AC3E}">
        <p14:creationId xmlns:p14="http://schemas.microsoft.com/office/powerpoint/2010/main" val="340544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18</a:t>
            </a:fld>
            <a:endParaRPr lang="en-GB"/>
          </a:p>
        </p:txBody>
      </p:sp>
    </p:spTree>
    <p:extLst>
      <p:ext uri="{BB962C8B-B14F-4D97-AF65-F5344CB8AC3E}">
        <p14:creationId xmlns:p14="http://schemas.microsoft.com/office/powerpoint/2010/main" val="303733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About</a:t>
            </a:r>
            <a:r>
              <a:rPr lang="en-GB" baseline="0" dirty="0" smtClean="0"/>
              <a:t> </a:t>
            </a:r>
            <a:r>
              <a:rPr lang="en-GB" baseline="0" dirty="0" err="1" smtClean="0"/>
              <a:t>explainability</a:t>
            </a:r>
            <a:r>
              <a:rPr lang="en-GB" baseline="0" dirty="0" smtClean="0"/>
              <a:t>, that’s a hot topic in Machine Learning today, judging by my modules so far. Ethics is much talked about. </a:t>
            </a:r>
            <a:endParaRPr lang="en-GB" dirty="0"/>
          </a:p>
        </p:txBody>
      </p:sp>
      <p:sp>
        <p:nvSpPr>
          <p:cNvPr id="4" name="Slide Number Placeholder 3"/>
          <p:cNvSpPr>
            <a:spLocks noGrp="1"/>
          </p:cNvSpPr>
          <p:nvPr>
            <p:ph type="sldNum" sz="quarter" idx="10"/>
          </p:nvPr>
        </p:nvSpPr>
        <p:spPr/>
        <p:txBody>
          <a:bodyPr/>
          <a:lstStyle/>
          <a:p>
            <a:fld id="{C219B520-6AE5-4D22-8ED6-D119B61B942D}" type="slidenum">
              <a:rPr lang="en-GB" smtClean="0"/>
              <a:t>19</a:t>
            </a:fld>
            <a:endParaRPr lang="en-GB"/>
          </a:p>
        </p:txBody>
      </p:sp>
    </p:spTree>
    <p:extLst>
      <p:ext uri="{BB962C8B-B14F-4D97-AF65-F5344CB8AC3E}">
        <p14:creationId xmlns:p14="http://schemas.microsoft.com/office/powerpoint/2010/main" val="148873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13596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0481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4340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92704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851C6-F390-42F7-809E-5081E54ED33F}" type="datetimeFigureOut">
              <a:rPr lang="en-GB" smtClean="0"/>
              <a:t>11/03/2020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202015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D851C6-F390-42F7-809E-5081E54ED33F}" type="datetimeFigureOut">
              <a:rPr lang="en-GB" smtClean="0"/>
              <a:t>11/03/2020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131047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D851C6-F390-42F7-809E-5081E54ED33F}" type="datetimeFigureOut">
              <a:rPr lang="en-GB" smtClean="0"/>
              <a:t>11/03/2020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92522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D851C6-F390-42F7-809E-5081E54ED33F}" type="datetimeFigureOut">
              <a:rPr lang="en-GB" smtClean="0"/>
              <a:t>11/03/2020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6476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51C6-F390-42F7-809E-5081E54ED33F}" type="datetimeFigureOut">
              <a:rPr lang="en-GB" smtClean="0"/>
              <a:t>11/03/2020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17473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51C6-F390-42F7-809E-5081E54ED33F}" type="datetimeFigureOut">
              <a:rPr lang="en-GB" smtClean="0"/>
              <a:t>11/03/2020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341012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51C6-F390-42F7-809E-5081E54ED33F}" type="datetimeFigureOut">
              <a:rPr lang="en-GB" smtClean="0"/>
              <a:t>11/03/2020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990F96-3012-474E-882C-72DA4032E58C}" type="slidenum">
              <a:rPr lang="en-GB" smtClean="0"/>
              <a:t>‹#›</a:t>
            </a:fld>
            <a:endParaRPr lang="en-GB"/>
          </a:p>
        </p:txBody>
      </p:sp>
    </p:spTree>
    <p:extLst>
      <p:ext uri="{BB962C8B-B14F-4D97-AF65-F5344CB8AC3E}">
        <p14:creationId xmlns:p14="http://schemas.microsoft.com/office/powerpoint/2010/main" val="25197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851C6-F390-42F7-809E-5081E54ED33F}" type="datetimeFigureOut">
              <a:rPr lang="en-GB" smtClean="0"/>
              <a:t>11/03/2020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90F96-3012-474E-882C-72DA4032E58C}" type="slidenum">
              <a:rPr lang="en-GB" smtClean="0"/>
              <a:t>‹#›</a:t>
            </a:fld>
            <a:endParaRPr lang="en-GB"/>
          </a:p>
        </p:txBody>
      </p:sp>
    </p:spTree>
    <p:extLst>
      <p:ext uri="{BB962C8B-B14F-4D97-AF65-F5344CB8AC3E}">
        <p14:creationId xmlns:p14="http://schemas.microsoft.com/office/powerpoint/2010/main" val="303925679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905.1248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905.1248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8123"/>
            <a:ext cx="9144000" cy="1149178"/>
          </a:xfrm>
        </p:spPr>
        <p:txBody>
          <a:bodyPr/>
          <a:lstStyle/>
          <a:p>
            <a:r>
              <a:rPr lang="en-GB" dirty="0" smtClean="0"/>
              <a:t>Face Recognition In The Wild</a:t>
            </a:r>
            <a:endParaRPr lang="en-GB" dirty="0"/>
          </a:p>
        </p:txBody>
      </p:sp>
      <p:sp>
        <p:nvSpPr>
          <p:cNvPr id="3" name="Subtitle 2"/>
          <p:cNvSpPr>
            <a:spLocks noGrp="1"/>
          </p:cNvSpPr>
          <p:nvPr>
            <p:ph type="subTitle" idx="1"/>
          </p:nvPr>
        </p:nvSpPr>
        <p:spPr>
          <a:xfrm>
            <a:off x="1240983" y="4938038"/>
            <a:ext cx="3873527" cy="1192028"/>
          </a:xfrm>
        </p:spPr>
        <p:txBody>
          <a:bodyPr>
            <a:normAutofit/>
          </a:bodyPr>
          <a:lstStyle/>
          <a:p>
            <a:r>
              <a:rPr lang="en-GB" dirty="0" smtClean="0"/>
              <a:t>Data Science Society</a:t>
            </a:r>
          </a:p>
          <a:p>
            <a:r>
              <a:rPr lang="en-GB" dirty="0" smtClean="0"/>
              <a:t>City, University of London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985" y="2464659"/>
            <a:ext cx="2269524" cy="2269524"/>
          </a:xfrm>
          <a:prstGeom prst="rect">
            <a:avLst/>
          </a:prstGeom>
        </p:spPr>
      </p:pic>
      <p:sp>
        <p:nvSpPr>
          <p:cNvPr id="6" name="Subtitle 2"/>
          <p:cNvSpPr txBox="1">
            <a:spLocks/>
          </p:cNvSpPr>
          <p:nvPr/>
        </p:nvSpPr>
        <p:spPr>
          <a:xfrm>
            <a:off x="1524000" y="1841156"/>
            <a:ext cx="9144000" cy="7249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600" dirty="0" smtClean="0"/>
              <a:t>Brought to you by:</a:t>
            </a:r>
            <a:endParaRPr lang="en-GB" sz="3600" dirty="0"/>
          </a:p>
        </p:txBody>
      </p:sp>
      <p:sp>
        <p:nvSpPr>
          <p:cNvPr id="7" name="Rectangle 6"/>
          <p:cNvSpPr/>
          <p:nvPr/>
        </p:nvSpPr>
        <p:spPr>
          <a:xfrm>
            <a:off x="7006281" y="4938038"/>
            <a:ext cx="3550508" cy="830997"/>
          </a:xfrm>
          <a:prstGeom prst="rect">
            <a:avLst/>
          </a:prstGeom>
        </p:spPr>
        <p:txBody>
          <a:bodyPr wrap="square">
            <a:spAutoFit/>
          </a:bodyPr>
          <a:lstStyle/>
          <a:p>
            <a:pPr algn="ctr"/>
            <a:r>
              <a:rPr lang="en-GB" sz="2400" dirty="0" smtClean="0"/>
              <a:t>Daniel Sikar</a:t>
            </a:r>
          </a:p>
          <a:p>
            <a:pPr algn="ctr"/>
            <a:r>
              <a:rPr lang="en-GB" sz="2400" dirty="0" smtClean="0"/>
              <a:t>MSc Data Science – PT2</a:t>
            </a:r>
            <a:endParaRPr lang="en-GB" sz="2400" dirty="0"/>
          </a:p>
        </p:txBody>
      </p:sp>
      <p:sp>
        <p:nvSpPr>
          <p:cNvPr id="5" name="Rectangle 4"/>
          <p:cNvSpPr/>
          <p:nvPr/>
        </p:nvSpPr>
        <p:spPr>
          <a:xfrm>
            <a:off x="1009135" y="6180608"/>
            <a:ext cx="8419070"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100138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spTree>
    <p:extLst>
      <p:ext uri="{BB962C8B-B14F-4D97-AF65-F5344CB8AC3E}">
        <p14:creationId xmlns:p14="http://schemas.microsoft.com/office/powerpoint/2010/main" val="1298838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677" y="1716087"/>
            <a:ext cx="5614451" cy="4515644"/>
          </a:xfrm>
          <a:prstGeom prst="rect">
            <a:avLst/>
          </a:prstGeom>
        </p:spPr>
      </p:pic>
    </p:spTree>
    <p:extLst>
      <p:ext uri="{BB962C8B-B14F-4D97-AF65-F5344CB8AC3E}">
        <p14:creationId xmlns:p14="http://schemas.microsoft.com/office/powerpoint/2010/main" val="3673883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726" y="1770856"/>
            <a:ext cx="5546355" cy="44608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773" y="1770856"/>
            <a:ext cx="5614451" cy="45156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820" y="1770856"/>
            <a:ext cx="5614451" cy="4515644"/>
          </a:xfrm>
          <a:prstGeom prst="rect">
            <a:avLst/>
          </a:prstGeom>
        </p:spPr>
      </p:pic>
    </p:spTree>
    <p:extLst>
      <p:ext uri="{BB962C8B-B14F-4D97-AF65-F5344CB8AC3E}">
        <p14:creationId xmlns:p14="http://schemas.microsoft.com/office/powerpoint/2010/main" val="3379614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2</a:t>
            </a:r>
            <a:endParaRPr lang="en-GB"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114" y="1288297"/>
            <a:ext cx="5273821" cy="4351338"/>
          </a:xfrm>
        </p:spPr>
      </p:pic>
    </p:spTree>
    <p:extLst>
      <p:ext uri="{BB962C8B-B14F-4D97-AF65-F5344CB8AC3E}">
        <p14:creationId xmlns:p14="http://schemas.microsoft.com/office/powerpoint/2010/main" val="255935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3</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19893" y="1553467"/>
            <a:ext cx="4581427" cy="4581427"/>
          </a:xfrm>
        </p:spPr>
      </p:pic>
    </p:spTree>
    <p:extLst>
      <p:ext uri="{BB962C8B-B14F-4D97-AF65-F5344CB8AC3E}">
        <p14:creationId xmlns:p14="http://schemas.microsoft.com/office/powerpoint/2010/main" val="5266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Inside the box – getting this thing to work 1</a:t>
            </a:r>
            <a:endParaRPr lang="en-GB" dirty="0"/>
          </a:p>
        </p:txBody>
      </p:sp>
      <p:sp>
        <p:nvSpPr>
          <p:cNvPr id="3" name="Content Placeholder 2"/>
          <p:cNvSpPr>
            <a:spLocks noGrp="1"/>
          </p:cNvSpPr>
          <p:nvPr>
            <p:ph idx="1"/>
          </p:nvPr>
        </p:nvSpPr>
        <p:spPr/>
        <p:txBody>
          <a:bodyPr/>
          <a:lstStyle/>
          <a:p>
            <a:r>
              <a:rPr lang="en-GB" dirty="0" smtClean="0"/>
              <a:t>Install</a:t>
            </a:r>
          </a:p>
          <a:p>
            <a:r>
              <a:rPr lang="en-GB" dirty="0" smtClean="0"/>
              <a:t>Libraries</a:t>
            </a:r>
          </a:p>
          <a:p>
            <a:r>
              <a:rPr lang="en-GB" dirty="0" smtClean="0"/>
              <a:t>Models</a:t>
            </a:r>
          </a:p>
          <a:p>
            <a:r>
              <a:rPr lang="en-GB" dirty="0" smtClean="0"/>
              <a:t>Training</a:t>
            </a:r>
          </a:p>
          <a:p>
            <a:r>
              <a:rPr lang="en-GB" dirty="0" smtClean="0"/>
              <a:t>Running</a:t>
            </a:r>
          </a:p>
        </p:txBody>
      </p:sp>
    </p:spTree>
    <p:extLst>
      <p:ext uri="{BB962C8B-B14F-4D97-AF65-F5344CB8AC3E}">
        <p14:creationId xmlns:p14="http://schemas.microsoft.com/office/powerpoint/2010/main" val="2104277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Machine Learning	</a:t>
            </a:r>
            <a:endParaRPr lang="en-GB" dirty="0"/>
          </a:p>
        </p:txBody>
      </p:sp>
      <p:sp>
        <p:nvSpPr>
          <p:cNvPr id="3" name="Content Placeholder 2"/>
          <p:cNvSpPr>
            <a:spLocks noGrp="1"/>
          </p:cNvSpPr>
          <p:nvPr>
            <p:ph idx="1"/>
          </p:nvPr>
        </p:nvSpPr>
        <p:spPr/>
        <p:txBody>
          <a:bodyPr/>
          <a:lstStyle/>
          <a:p>
            <a:r>
              <a:rPr lang="en-GB" dirty="0" smtClean="0"/>
              <a:t>Challenges (low power)</a:t>
            </a:r>
            <a:endParaRPr lang="en-GB" dirty="0"/>
          </a:p>
        </p:txBody>
      </p:sp>
    </p:spTree>
    <p:extLst>
      <p:ext uri="{BB962C8B-B14F-4D97-AF65-F5344CB8AC3E}">
        <p14:creationId xmlns:p14="http://schemas.microsoft.com/office/powerpoint/2010/main" val="258911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implement such a system?</a:t>
            </a:r>
            <a:endParaRPr lang="en-GB" dirty="0"/>
          </a:p>
        </p:txBody>
      </p:sp>
      <p:sp>
        <p:nvSpPr>
          <p:cNvPr id="3" name="Content Placeholder 2"/>
          <p:cNvSpPr>
            <a:spLocks noGrp="1"/>
          </p:cNvSpPr>
          <p:nvPr>
            <p:ph idx="1"/>
          </p:nvPr>
        </p:nvSpPr>
        <p:spPr/>
        <p:txBody>
          <a:bodyPr/>
          <a:lstStyle/>
          <a:p>
            <a:r>
              <a:rPr lang="en-GB" dirty="0" smtClean="0"/>
              <a:t>Hardware BOM</a:t>
            </a:r>
          </a:p>
          <a:p>
            <a:r>
              <a:rPr lang="en-GB" dirty="0" smtClean="0"/>
              <a:t>Software</a:t>
            </a:r>
          </a:p>
        </p:txBody>
      </p:sp>
    </p:spTree>
    <p:extLst>
      <p:ext uri="{BB962C8B-B14F-4D97-AF65-F5344CB8AC3E}">
        <p14:creationId xmlns:p14="http://schemas.microsoft.com/office/powerpoint/2010/main" val="34774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t>
            </a:r>
            <a:r>
              <a:rPr lang="en-GB" dirty="0" smtClean="0"/>
              <a:t>Aspects</a:t>
            </a:r>
            <a:endParaRPr lang="en-GB" dirty="0"/>
          </a:p>
        </p:txBody>
      </p:sp>
      <p:sp>
        <p:nvSpPr>
          <p:cNvPr id="3" name="Content Placeholder 2"/>
          <p:cNvSpPr>
            <a:spLocks noGrp="1"/>
          </p:cNvSpPr>
          <p:nvPr>
            <p:ph idx="1"/>
          </p:nvPr>
        </p:nvSpPr>
        <p:spPr/>
        <p:txBody>
          <a:bodyPr/>
          <a:lstStyle/>
          <a:p>
            <a:r>
              <a:rPr lang="en-GB" dirty="0"/>
              <a:t> </a:t>
            </a:r>
            <a:r>
              <a:rPr lang="en-GB" dirty="0" smtClean="0"/>
              <a:t>Long Term Care</a:t>
            </a:r>
          </a:p>
          <a:p>
            <a:r>
              <a:rPr lang="en-GB" dirty="0" smtClean="0"/>
              <a:t>Who </a:t>
            </a:r>
            <a:r>
              <a:rPr lang="en-GB" dirty="0" smtClean="0"/>
              <a:t>is making the decision?</a:t>
            </a:r>
          </a:p>
          <a:p>
            <a:r>
              <a:rPr lang="en-GB" dirty="0" smtClean="0"/>
              <a:t>Inferring gender, sexual orientation, ethnicity, age</a:t>
            </a:r>
          </a:p>
          <a:p>
            <a:r>
              <a:rPr lang="en-GB" dirty="0" smtClean="0"/>
              <a:t>Privacy</a:t>
            </a:r>
            <a:r>
              <a:rPr lang="en-GB" dirty="0" smtClean="0"/>
              <a:t>?</a:t>
            </a:r>
          </a:p>
          <a:p>
            <a:r>
              <a:rPr lang="en-GB" dirty="0" smtClean="0">
                <a:hlinkClick r:id="rId3"/>
              </a:rPr>
              <a:t>arXiv:1905.12487</a:t>
            </a:r>
            <a:endParaRPr lang="en-GB" dirty="0"/>
          </a:p>
        </p:txBody>
      </p:sp>
    </p:spTree>
    <p:extLst>
      <p:ext uri="{BB962C8B-B14F-4D97-AF65-F5344CB8AC3E}">
        <p14:creationId xmlns:p14="http://schemas.microsoft.com/office/powerpoint/2010/main" val="4018707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 </a:t>
            </a:r>
            <a:endParaRPr lang="en-GB" dirty="0"/>
          </a:p>
        </p:txBody>
      </p:sp>
      <p:sp>
        <p:nvSpPr>
          <p:cNvPr id="3" name="Content Placeholder 2"/>
          <p:cNvSpPr>
            <a:spLocks noGrp="1"/>
          </p:cNvSpPr>
          <p:nvPr>
            <p:ph idx="1"/>
          </p:nvPr>
        </p:nvSpPr>
        <p:spPr/>
        <p:txBody>
          <a:bodyPr/>
          <a:lstStyle/>
          <a:p>
            <a:r>
              <a:rPr lang="en-GB" dirty="0" smtClean="0"/>
              <a:t>Part of the broader discussion of the Ethics of Artificial Intelligence</a:t>
            </a:r>
          </a:p>
          <a:p>
            <a:r>
              <a:rPr lang="en-GB" dirty="0" smtClean="0"/>
              <a:t>Ethical research</a:t>
            </a:r>
          </a:p>
          <a:p>
            <a:r>
              <a:rPr lang="en-GB" dirty="0" smtClean="0"/>
              <a:t>How “transparent” is the algorithm - </a:t>
            </a:r>
            <a:r>
              <a:rPr lang="en-GB" b="1" dirty="0" err="1" smtClean="0"/>
              <a:t>explainability</a:t>
            </a:r>
            <a:endParaRPr lang="en-GB" b="1" dirty="0" smtClean="0"/>
          </a:p>
          <a:p>
            <a:r>
              <a:rPr lang="en-GB" dirty="0" smtClean="0"/>
              <a:t>Can decision-making be delegated to intelligent machines?</a:t>
            </a:r>
          </a:p>
          <a:p>
            <a:r>
              <a:rPr lang="en-GB" dirty="0"/>
              <a:t>Do algorithms </a:t>
            </a:r>
            <a:r>
              <a:rPr lang="en-GB" i="1" dirty="0"/>
              <a:t>discriminate</a:t>
            </a:r>
            <a:r>
              <a:rPr lang="en-GB" dirty="0"/>
              <a:t>?</a:t>
            </a:r>
          </a:p>
          <a:p>
            <a:pPr marL="0" indent="0">
              <a:buNone/>
            </a:pPr>
            <a:endParaRPr lang="en-GB" dirty="0" smtClean="0"/>
          </a:p>
          <a:p>
            <a:endParaRPr lang="en-GB" dirty="0" smtClean="0"/>
          </a:p>
          <a:p>
            <a:endParaRPr lang="en-GB" i="1" dirty="0" smtClean="0"/>
          </a:p>
          <a:p>
            <a:endParaRPr lang="en-GB" dirty="0" smtClean="0"/>
          </a:p>
        </p:txBody>
      </p:sp>
    </p:spTree>
    <p:extLst>
      <p:ext uri="{BB962C8B-B14F-4D97-AF65-F5344CB8AC3E}">
        <p14:creationId xmlns:p14="http://schemas.microsoft.com/office/powerpoint/2010/main" val="2782551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will cover</a:t>
            </a:r>
            <a:endParaRPr lang="en-GB" dirty="0"/>
          </a:p>
        </p:txBody>
      </p:sp>
      <p:sp>
        <p:nvSpPr>
          <p:cNvPr id="3" name="Content Placeholder 2"/>
          <p:cNvSpPr>
            <a:spLocks noGrp="1"/>
          </p:cNvSpPr>
          <p:nvPr>
            <p:ph idx="1"/>
          </p:nvPr>
        </p:nvSpPr>
        <p:spPr/>
        <p:txBody>
          <a:bodyPr/>
          <a:lstStyle/>
          <a:p>
            <a:r>
              <a:rPr lang="en-GB" dirty="0" smtClean="0"/>
              <a:t>Computer Vision deployment – demo</a:t>
            </a:r>
          </a:p>
          <a:p>
            <a:r>
              <a:rPr lang="en-GB" dirty="0" smtClean="0"/>
              <a:t>Motivation</a:t>
            </a:r>
          </a:p>
          <a:p>
            <a:r>
              <a:rPr lang="en-GB" dirty="0" smtClean="0"/>
              <a:t>The hardware</a:t>
            </a:r>
          </a:p>
          <a:p>
            <a:r>
              <a:rPr lang="en-GB" dirty="0" smtClean="0"/>
              <a:t>Face recognition algorithms</a:t>
            </a:r>
          </a:p>
          <a:p>
            <a:r>
              <a:rPr lang="en-GB" dirty="0" smtClean="0"/>
              <a:t>Training a model</a:t>
            </a:r>
          </a:p>
          <a:p>
            <a:r>
              <a:rPr lang="en-GB" dirty="0" smtClean="0"/>
              <a:t>Another demo</a:t>
            </a:r>
          </a:p>
          <a:p>
            <a:r>
              <a:rPr lang="en-GB" dirty="0" smtClean="0"/>
              <a:t>Ethical issues</a:t>
            </a:r>
          </a:p>
          <a:p>
            <a:r>
              <a:rPr lang="en-GB" dirty="0" smtClean="0"/>
              <a:t>Questions</a:t>
            </a:r>
            <a:endParaRPr lang="en-GB" dirty="0"/>
          </a:p>
        </p:txBody>
      </p:sp>
    </p:spTree>
    <p:extLst>
      <p:ext uri="{BB962C8B-B14F-4D97-AF65-F5344CB8AC3E}">
        <p14:creationId xmlns:p14="http://schemas.microsoft.com/office/powerpoint/2010/main" val="231891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Aspects - @ City</a:t>
            </a:r>
            <a:endParaRPr lang="en-GB" dirty="0"/>
          </a:p>
        </p:txBody>
      </p:sp>
      <p:sp>
        <p:nvSpPr>
          <p:cNvPr id="3" name="Content Placeholder 2"/>
          <p:cNvSpPr>
            <a:spLocks noGrp="1"/>
          </p:cNvSpPr>
          <p:nvPr>
            <p:ph idx="1"/>
          </p:nvPr>
        </p:nvSpPr>
        <p:spPr/>
        <p:txBody>
          <a:bodyPr/>
          <a:lstStyle/>
          <a:p>
            <a:r>
              <a:rPr lang="en-GB" dirty="0" smtClean="0"/>
              <a:t>Department of Computer Science – Research Ethics Review Form: </a:t>
            </a:r>
            <a:r>
              <a:rPr lang="en-GB" dirty="0" err="1" smtClean="0"/>
              <a:t>Bsc</a:t>
            </a:r>
            <a:r>
              <a:rPr lang="en-GB" dirty="0" smtClean="0"/>
              <a:t>, MSc and MA projects</a:t>
            </a:r>
          </a:p>
          <a:p>
            <a:r>
              <a:rPr lang="en-GB" dirty="0" smtClean="0"/>
              <a:t>Part A: Establishes </a:t>
            </a:r>
            <a:r>
              <a:rPr lang="en-GB" dirty="0"/>
              <a:t>the kind of approval that is </a:t>
            </a:r>
            <a:r>
              <a:rPr lang="en-GB" dirty="0" smtClean="0"/>
              <a:t>required</a:t>
            </a:r>
          </a:p>
          <a:p>
            <a:r>
              <a:rPr lang="en-GB" dirty="0" smtClean="0"/>
              <a:t>Part B: Allows </a:t>
            </a:r>
            <a:r>
              <a:rPr lang="en-GB" dirty="0"/>
              <a:t>fully documented projects that are identified as being of </a:t>
            </a:r>
            <a:r>
              <a:rPr lang="en-GB" dirty="0" err="1"/>
              <a:t>of</a:t>
            </a:r>
            <a:r>
              <a:rPr lang="en-GB" dirty="0"/>
              <a:t> </a:t>
            </a:r>
            <a:r>
              <a:rPr lang="en-GB" i="1" dirty="0"/>
              <a:t>MINIMAL risk</a:t>
            </a:r>
            <a:r>
              <a:rPr lang="en-GB" dirty="0"/>
              <a:t> through Part A to be approved, either provisionally or </a:t>
            </a:r>
            <a:r>
              <a:rPr lang="en-GB" dirty="0" smtClean="0"/>
              <a:t>fully</a:t>
            </a:r>
          </a:p>
          <a:p>
            <a:r>
              <a:rPr lang="en-GB" i="1" dirty="0"/>
              <a:t>Failure to obtain approval for research that requires it would mean that you were not covered by the University's indemnity. It would result likely in you failing your project and may result in disciplinary action.</a:t>
            </a:r>
            <a:endParaRPr lang="en-GB" dirty="0" smtClean="0"/>
          </a:p>
          <a:p>
            <a:endParaRPr lang="en-GB" i="1" dirty="0" smtClean="0"/>
          </a:p>
          <a:p>
            <a:endParaRPr lang="en-GB" dirty="0" smtClean="0"/>
          </a:p>
        </p:txBody>
      </p:sp>
    </p:spTree>
    <p:extLst>
      <p:ext uri="{BB962C8B-B14F-4D97-AF65-F5344CB8AC3E}">
        <p14:creationId xmlns:p14="http://schemas.microsoft.com/office/powerpoint/2010/main" val="3407280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t>
            </a:r>
            <a:r>
              <a:rPr lang="en-GB" dirty="0"/>
              <a:t>Ethics Review </a:t>
            </a:r>
            <a:r>
              <a:rPr lang="en-GB" dirty="0" smtClean="0"/>
              <a:t>Form: Questions (A)</a:t>
            </a:r>
            <a:endParaRPr lang="en-GB" dirty="0"/>
          </a:p>
        </p:txBody>
      </p:sp>
      <p:sp>
        <p:nvSpPr>
          <p:cNvPr id="3" name="Content Placeholder 2"/>
          <p:cNvSpPr>
            <a:spLocks noGrp="1"/>
          </p:cNvSpPr>
          <p:nvPr>
            <p:ph idx="1"/>
          </p:nvPr>
        </p:nvSpPr>
        <p:spPr/>
        <p:txBody>
          <a:bodyPr/>
          <a:lstStyle/>
          <a:p>
            <a:r>
              <a:rPr lang="en-GB" dirty="0"/>
              <a:t>Will you recruit participants who fall under the auspices of the Mental Capacity Act?</a:t>
            </a:r>
          </a:p>
          <a:p>
            <a:r>
              <a:rPr lang="en-GB" dirty="0"/>
              <a:t>Will you recruit any participants who are currently under the auspices of the Criminal Justice </a:t>
            </a:r>
            <a:r>
              <a:rPr lang="en-GB" dirty="0" smtClean="0"/>
              <a:t>System</a:t>
            </a:r>
          </a:p>
          <a:p>
            <a:r>
              <a:rPr lang="en-GB" dirty="0"/>
              <a:t>Does your project involve participants disclosing information about special category or sensitive subjects? </a:t>
            </a:r>
            <a:endParaRPr lang="en-GB" dirty="0" smtClean="0"/>
          </a:p>
          <a:p>
            <a:r>
              <a:rPr lang="en-GB" dirty="0"/>
              <a:t>Does your research involve </a:t>
            </a:r>
            <a:r>
              <a:rPr lang="en-US" dirty="0"/>
              <a:t>adults who are vulnerable because of their social, psychological or medical circumstances (vulnerable adults)?</a:t>
            </a:r>
            <a:endParaRPr lang="en-GB" dirty="0"/>
          </a:p>
          <a:p>
            <a:endParaRPr lang="en-GB" dirty="0"/>
          </a:p>
          <a:p>
            <a:endParaRPr lang="en-GB" i="1" dirty="0" smtClean="0"/>
          </a:p>
          <a:p>
            <a:endParaRPr lang="en-GB" dirty="0" smtClean="0"/>
          </a:p>
        </p:txBody>
      </p:sp>
    </p:spTree>
    <p:extLst>
      <p:ext uri="{BB962C8B-B14F-4D97-AF65-F5344CB8AC3E}">
        <p14:creationId xmlns:p14="http://schemas.microsoft.com/office/powerpoint/2010/main" val="1459478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t>
            </a:r>
            <a:r>
              <a:rPr lang="en-GB" dirty="0"/>
              <a:t>Ethics Review </a:t>
            </a:r>
            <a:r>
              <a:rPr lang="en-GB" dirty="0" smtClean="0"/>
              <a:t>Form: Questions (B)</a:t>
            </a:r>
            <a:endParaRPr lang="en-GB" dirty="0"/>
          </a:p>
        </p:txBody>
      </p:sp>
      <p:sp>
        <p:nvSpPr>
          <p:cNvPr id="3" name="Content Placeholder 2"/>
          <p:cNvSpPr>
            <a:spLocks noGrp="1"/>
          </p:cNvSpPr>
          <p:nvPr>
            <p:ph idx="1"/>
          </p:nvPr>
        </p:nvSpPr>
        <p:spPr/>
        <p:txBody>
          <a:bodyPr/>
          <a:lstStyle/>
          <a:p>
            <a:r>
              <a:rPr lang="en-GB" dirty="0"/>
              <a:t>Will you ensure that participants taking part in your project are fully informed about the purpose of the research</a:t>
            </a:r>
            <a:r>
              <a:rPr lang="en-GB" dirty="0" smtClean="0"/>
              <a:t>?</a:t>
            </a:r>
          </a:p>
          <a:p>
            <a:r>
              <a:rPr lang="en-GB" dirty="0"/>
              <a:t>Will consent be obtained from the participants in your project? </a:t>
            </a:r>
            <a:endParaRPr lang="en-GB" dirty="0" smtClean="0"/>
          </a:p>
          <a:p>
            <a:r>
              <a:rPr lang="en-GB" dirty="0"/>
              <a:t>Have you made arrangements to ensure that material and/or private information obtained from or about the participating individuals will remain confidential?</a:t>
            </a:r>
            <a:endParaRPr lang="en-GB" dirty="0" smtClean="0"/>
          </a:p>
          <a:p>
            <a:endParaRPr lang="en-GB" dirty="0"/>
          </a:p>
          <a:p>
            <a:endParaRPr lang="en-GB" dirty="0"/>
          </a:p>
        </p:txBody>
      </p:sp>
    </p:spTree>
    <p:extLst>
      <p:ext uri="{BB962C8B-B14F-4D97-AF65-F5344CB8AC3E}">
        <p14:creationId xmlns:p14="http://schemas.microsoft.com/office/powerpoint/2010/main" val="365402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Vision - Ethical Aspects - @ City</a:t>
            </a:r>
          </a:p>
        </p:txBody>
      </p:sp>
      <p:sp>
        <p:nvSpPr>
          <p:cNvPr id="3" name="Content Placeholder 2"/>
          <p:cNvSpPr>
            <a:spLocks noGrp="1"/>
          </p:cNvSpPr>
          <p:nvPr>
            <p:ph idx="1"/>
          </p:nvPr>
        </p:nvSpPr>
        <p:spPr/>
        <p:txBody>
          <a:bodyPr/>
          <a:lstStyle/>
          <a:p>
            <a:r>
              <a:rPr lang="en-GB" dirty="0"/>
              <a:t>How “transparent” is the algorithm </a:t>
            </a:r>
            <a:r>
              <a:rPr lang="en-GB" dirty="0" smtClean="0"/>
              <a:t>– </a:t>
            </a:r>
            <a:r>
              <a:rPr lang="en-GB" b="1" dirty="0" err="1" smtClean="0"/>
              <a:t>explainability</a:t>
            </a:r>
            <a:endParaRPr lang="en-GB" b="1" dirty="0" smtClean="0"/>
          </a:p>
          <a:p>
            <a:r>
              <a:rPr lang="en-GB" dirty="0" smtClean="0"/>
              <a:t>Anna </a:t>
            </a:r>
            <a:r>
              <a:rPr lang="en-GB" dirty="0" err="1" smtClean="0"/>
              <a:t>Annissimova</a:t>
            </a:r>
            <a:r>
              <a:rPr lang="en-GB" dirty="0" smtClean="0"/>
              <a:t> – MSc Data Science 2018/2019</a:t>
            </a:r>
          </a:p>
          <a:p>
            <a:r>
              <a:rPr lang="en-GB" dirty="0" smtClean="0"/>
              <a:t>Dissertation – medical imaging</a:t>
            </a:r>
          </a:p>
          <a:p>
            <a:r>
              <a:rPr lang="en-GB" dirty="0" smtClean="0"/>
              <a:t>Less accurate and more explainable classifiers chosen over more accurate and less explainable classifiers</a:t>
            </a:r>
            <a:endParaRPr lang="en-GB" dirty="0"/>
          </a:p>
        </p:txBody>
      </p:sp>
    </p:spTree>
    <p:extLst>
      <p:ext uri="{BB962C8B-B14F-4D97-AF65-F5344CB8AC3E}">
        <p14:creationId xmlns:p14="http://schemas.microsoft.com/office/powerpoint/2010/main" val="3757991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ImageNet Large </a:t>
            </a:r>
            <a:r>
              <a:rPr lang="en-GB" sz="4000" dirty="0"/>
              <a:t>Scale Visual </a:t>
            </a:r>
            <a:r>
              <a:rPr lang="en-GB" sz="4000" dirty="0" smtClean="0"/>
              <a:t>Recognition Challenge</a:t>
            </a:r>
            <a:r>
              <a:rPr lang="en-GB" dirty="0"/>
              <a:t/>
            </a:r>
            <a:br>
              <a:rPr lang="en-GB" dirty="0"/>
            </a:br>
            <a:endParaRPr lang="en-GB" dirty="0"/>
          </a:p>
        </p:txBody>
      </p:sp>
      <p:pic>
        <p:nvPicPr>
          <p:cNvPr id="4" name="Content Placeholder 3"/>
          <p:cNvPicPr>
            <a:picLocks noGrp="1" noChangeAspect="1"/>
          </p:cNvPicPr>
          <p:nvPr>
            <p:ph idx="1"/>
          </p:nvPr>
        </p:nvPicPr>
        <p:blipFill>
          <a:blip r:embed="rId3"/>
          <a:stretch>
            <a:fillRect/>
          </a:stretch>
        </p:blipFill>
        <p:spPr>
          <a:xfrm>
            <a:off x="2978558" y="1825625"/>
            <a:ext cx="6234883" cy="4351338"/>
          </a:xfrm>
          <a:prstGeom prst="rect">
            <a:avLst/>
          </a:prstGeom>
        </p:spPr>
      </p:pic>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https://www.researchgate.net/figure/Error-rates-on-the-ImageNet-Large-Scale-Visual-Recognition-Challenge-Accuracy_fig1_332452649</a:t>
            </a:r>
          </a:p>
        </p:txBody>
      </p:sp>
    </p:spTree>
    <p:extLst>
      <p:ext uri="{BB962C8B-B14F-4D97-AF65-F5344CB8AC3E}">
        <p14:creationId xmlns:p14="http://schemas.microsoft.com/office/powerpoint/2010/main" val="244744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ImageNet Large </a:t>
            </a:r>
            <a:r>
              <a:rPr lang="en-GB" sz="4000" dirty="0"/>
              <a:t>Scale Visual </a:t>
            </a:r>
            <a:r>
              <a:rPr lang="en-GB" sz="4000" dirty="0" smtClean="0"/>
              <a:t>Recognition Challenge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https://www.researchgate.net/figure/The-evolution-of-the-winning-entries-on-the-ImageNet-Large-Scale-Visual-Recognition_fig1_321896881</a:t>
            </a:r>
          </a:p>
        </p:txBody>
      </p:sp>
      <p:pic>
        <p:nvPicPr>
          <p:cNvPr id="3" name="Picture 2"/>
          <p:cNvPicPr>
            <a:picLocks noChangeAspect="1"/>
          </p:cNvPicPr>
          <p:nvPr/>
        </p:nvPicPr>
        <p:blipFill>
          <a:blip r:embed="rId3"/>
          <a:stretch>
            <a:fillRect/>
          </a:stretch>
        </p:blipFill>
        <p:spPr>
          <a:xfrm>
            <a:off x="2767012" y="1504950"/>
            <a:ext cx="6657975" cy="3848100"/>
          </a:xfrm>
          <a:prstGeom prst="rect">
            <a:avLst/>
          </a:prstGeom>
        </p:spPr>
      </p:pic>
      <p:sp>
        <p:nvSpPr>
          <p:cNvPr id="6" name="Content Placeholder 5"/>
          <p:cNvSpPr>
            <a:spLocks noGrp="1"/>
          </p:cNvSpPr>
          <p:nvPr>
            <p:ph idx="1"/>
          </p:nvPr>
        </p:nvSpPr>
        <p:spPr/>
        <p:txBody>
          <a:bodyPr/>
          <a:lstStyle/>
          <a:p>
            <a:r>
              <a:rPr lang="en-GB" dirty="0" smtClean="0"/>
              <a:t> </a:t>
            </a:r>
            <a:endParaRPr lang="en-GB" dirty="0"/>
          </a:p>
        </p:txBody>
      </p:sp>
    </p:spTree>
    <p:extLst>
      <p:ext uri="{BB962C8B-B14F-4D97-AF65-F5344CB8AC3E}">
        <p14:creationId xmlns:p14="http://schemas.microsoft.com/office/powerpoint/2010/main" val="2369057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err="1" smtClean="0"/>
              <a:t>AlexNet</a:t>
            </a:r>
            <a:r>
              <a:rPr lang="en-GB" dirty="0" smtClean="0"/>
              <a:t> </a:t>
            </a:r>
            <a:r>
              <a:rPr lang="en-GB" dirty="0" err="1" smtClean="0"/>
              <a:t>architeture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https://papers.nips.cc/paper/4824-imagenet-classification-with-deep-convolutional-neural-networks.pdf</a:t>
            </a:r>
          </a:p>
        </p:txBody>
      </p:sp>
      <p:sp>
        <p:nvSpPr>
          <p:cNvPr id="6" name="Content Placeholder 5"/>
          <p:cNvSpPr>
            <a:spLocks noGrp="1"/>
          </p:cNvSpPr>
          <p:nvPr>
            <p:ph idx="1"/>
          </p:nvPr>
        </p:nvSpPr>
        <p:spPr/>
        <p:txBody>
          <a:bodyPr/>
          <a:lstStyle/>
          <a:p>
            <a:r>
              <a:rPr lang="en-GB" dirty="0" smtClean="0"/>
              <a:t> </a:t>
            </a:r>
            <a:endParaRPr lang="en-GB" dirty="0"/>
          </a:p>
        </p:txBody>
      </p:sp>
      <p:pic>
        <p:nvPicPr>
          <p:cNvPr id="4" name="Picture 3"/>
          <p:cNvPicPr>
            <a:picLocks noChangeAspect="1"/>
          </p:cNvPicPr>
          <p:nvPr/>
        </p:nvPicPr>
        <p:blipFill>
          <a:blip r:embed="rId3"/>
          <a:stretch>
            <a:fillRect/>
          </a:stretch>
        </p:blipFill>
        <p:spPr>
          <a:xfrm>
            <a:off x="1500187" y="1885950"/>
            <a:ext cx="9191625" cy="3086100"/>
          </a:xfrm>
          <a:prstGeom prst="rect">
            <a:avLst/>
          </a:prstGeom>
        </p:spPr>
      </p:pic>
    </p:spTree>
    <p:extLst>
      <p:ext uri="{BB962C8B-B14F-4D97-AF65-F5344CB8AC3E}">
        <p14:creationId xmlns:p14="http://schemas.microsoft.com/office/powerpoint/2010/main" val="2661309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Support Vector Machine</a:t>
            </a:r>
            <a:r>
              <a:rPr lang="en-GB" dirty="0"/>
              <a:t/>
            </a:r>
            <a:br>
              <a:rPr lang="en-GB" dirty="0"/>
            </a:br>
            <a:endParaRPr lang="en-GB" dirty="0"/>
          </a:p>
        </p:txBody>
      </p:sp>
      <p:sp>
        <p:nvSpPr>
          <p:cNvPr id="5" name="TextBox 4"/>
          <p:cNvSpPr txBox="1"/>
          <p:nvPr/>
        </p:nvSpPr>
        <p:spPr>
          <a:xfrm>
            <a:off x="838200" y="6176963"/>
            <a:ext cx="10515600" cy="307777"/>
          </a:xfrm>
          <a:prstGeom prst="rect">
            <a:avLst/>
          </a:prstGeom>
          <a:noFill/>
        </p:spPr>
        <p:txBody>
          <a:bodyPr wrap="square" rtlCol="0">
            <a:spAutoFit/>
          </a:bodyPr>
          <a:lstStyle/>
          <a:p>
            <a:r>
              <a:rPr lang="en-GB" sz="1400" dirty="0"/>
              <a:t>https://www.javatpoint.com/machine-learning-support-vector-machine-algorithm</a:t>
            </a:r>
          </a:p>
        </p:txBody>
      </p:sp>
      <p:sp>
        <p:nvSpPr>
          <p:cNvPr id="6" name="Content Placeholder 5"/>
          <p:cNvSpPr>
            <a:spLocks noGrp="1"/>
          </p:cNvSpPr>
          <p:nvPr>
            <p:ph idx="1"/>
          </p:nvPr>
        </p:nvSpPr>
        <p:spPr/>
        <p:txBody>
          <a:bodyPr/>
          <a:lstStyle/>
          <a:p>
            <a:r>
              <a:rPr lang="en-GB" dirty="0" smtClean="0"/>
              <a:t> </a:t>
            </a:r>
            <a:endParaRPr lang="en-GB" dirty="0"/>
          </a:p>
        </p:txBody>
      </p:sp>
      <p:pic>
        <p:nvPicPr>
          <p:cNvPr id="2052" name="Picture 4" descr="Support Vector Machine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991" y="1517848"/>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21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Computer Vision - Ethical </a:t>
            </a:r>
            <a:r>
              <a:rPr lang="en-GB" dirty="0" smtClean="0"/>
              <a:t>Aspects</a:t>
            </a:r>
            <a:endParaRPr lang="en-GB" dirty="0"/>
          </a:p>
        </p:txBody>
      </p:sp>
      <p:sp>
        <p:nvSpPr>
          <p:cNvPr id="3" name="Content Placeholder 2"/>
          <p:cNvSpPr>
            <a:spLocks noGrp="1"/>
          </p:cNvSpPr>
          <p:nvPr>
            <p:ph idx="1"/>
          </p:nvPr>
        </p:nvSpPr>
        <p:spPr/>
        <p:txBody>
          <a:bodyPr>
            <a:normAutofit lnSpcReduction="10000"/>
          </a:bodyPr>
          <a:lstStyle/>
          <a:p>
            <a:r>
              <a:rPr lang="en-GB" dirty="0"/>
              <a:t>Who is making the decision?</a:t>
            </a:r>
          </a:p>
          <a:p>
            <a:r>
              <a:rPr lang="en-GB" dirty="0"/>
              <a:t>E</a:t>
            </a:r>
            <a:r>
              <a:rPr lang="en-GB" dirty="0" smtClean="0"/>
              <a:t>thical </a:t>
            </a:r>
            <a:r>
              <a:rPr lang="en-GB" dirty="0"/>
              <a:t>implications around user perceptions of trust in the underlying technology should be considered and supported</a:t>
            </a:r>
            <a:r>
              <a:rPr lang="en-GB" dirty="0" smtClean="0"/>
              <a:t> </a:t>
            </a:r>
          </a:p>
          <a:p>
            <a:r>
              <a:rPr lang="en-GB" dirty="0" smtClean="0"/>
              <a:t>Long </a:t>
            </a:r>
            <a:r>
              <a:rPr lang="en-GB" dirty="0" smtClean="0"/>
              <a:t>Term </a:t>
            </a:r>
            <a:r>
              <a:rPr lang="en-GB" dirty="0" smtClean="0"/>
              <a:t>Care Sector (caring for the elderly)</a:t>
            </a:r>
            <a:endParaRPr lang="en-GB" dirty="0" smtClean="0"/>
          </a:p>
          <a:p>
            <a:r>
              <a:rPr lang="en-GB" dirty="0" smtClean="0"/>
              <a:t>Computer Vision system for tracking </a:t>
            </a:r>
            <a:r>
              <a:rPr lang="en-GB" dirty="0"/>
              <a:t>resident food and fluid </a:t>
            </a:r>
            <a:r>
              <a:rPr lang="en-GB" dirty="0" smtClean="0"/>
              <a:t>intake</a:t>
            </a:r>
          </a:p>
          <a:p>
            <a:r>
              <a:rPr lang="en-GB" dirty="0" smtClean="0"/>
              <a:t>Decision </a:t>
            </a:r>
            <a:r>
              <a:rPr lang="en-GB" dirty="0"/>
              <a:t>making rests with humans </a:t>
            </a:r>
            <a:endParaRPr lang="en-GB" dirty="0" smtClean="0">
              <a:hlinkClick r:id="rId3"/>
            </a:endParaRPr>
          </a:p>
          <a:p>
            <a:r>
              <a:rPr lang="en-GB" dirty="0" smtClean="0"/>
              <a:t>The tracking system </a:t>
            </a:r>
            <a:r>
              <a:rPr lang="en-GB" dirty="0"/>
              <a:t>is a decision-making aid</a:t>
            </a:r>
            <a:endParaRPr lang="en-GB" dirty="0">
              <a:hlinkClick r:id="rId3"/>
            </a:endParaRPr>
          </a:p>
          <a:p>
            <a:endParaRPr lang="en-GB" dirty="0" smtClean="0">
              <a:hlinkClick r:id="rId3"/>
            </a:endParaRPr>
          </a:p>
          <a:p>
            <a:r>
              <a:rPr lang="en-GB" dirty="0" smtClean="0">
                <a:hlinkClick r:id="rId3"/>
              </a:rPr>
              <a:t>arXiv:1905.12487</a:t>
            </a:r>
            <a:endParaRPr lang="en-GB" dirty="0"/>
          </a:p>
        </p:txBody>
      </p:sp>
    </p:spTree>
    <p:extLst>
      <p:ext uri="{BB962C8B-B14F-4D97-AF65-F5344CB8AC3E}">
        <p14:creationId xmlns:p14="http://schemas.microsoft.com/office/powerpoint/2010/main" val="1196113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Do algorithms </a:t>
            </a:r>
            <a:r>
              <a:rPr lang="en-GB" i="1" dirty="0"/>
              <a:t>discriminate</a:t>
            </a:r>
            <a:r>
              <a:rPr lang="en-GB" dirty="0"/>
              <a:t>?</a:t>
            </a:r>
            <a:endParaRPr lang="en-GB" dirty="0"/>
          </a:p>
        </p:txBody>
      </p:sp>
      <p:sp>
        <p:nvSpPr>
          <p:cNvPr id="3" name="Content Placeholder 2"/>
          <p:cNvSpPr>
            <a:spLocks noGrp="1"/>
          </p:cNvSpPr>
          <p:nvPr>
            <p:ph idx="1"/>
          </p:nvPr>
        </p:nvSpPr>
        <p:spPr/>
        <p:txBody>
          <a:bodyPr>
            <a:normAutofit/>
          </a:bodyPr>
          <a:lstStyle/>
          <a:p>
            <a:endParaRPr lang="en-GB" dirty="0"/>
          </a:p>
        </p:txBody>
      </p:sp>
    </p:spTree>
    <p:extLst>
      <p:ext uri="{BB962C8B-B14F-4D97-AF65-F5344CB8AC3E}">
        <p14:creationId xmlns:p14="http://schemas.microsoft.com/office/powerpoint/2010/main" val="3653776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computer vision?	</a:t>
            </a:r>
            <a:endParaRPr lang="en-GB" dirty="0"/>
          </a:p>
        </p:txBody>
      </p:sp>
      <p:sp>
        <p:nvSpPr>
          <p:cNvPr id="3" name="Content Placeholder 2"/>
          <p:cNvSpPr>
            <a:spLocks noGrp="1"/>
          </p:cNvSpPr>
          <p:nvPr>
            <p:ph idx="1"/>
          </p:nvPr>
        </p:nvSpPr>
        <p:spPr/>
        <p:txBody>
          <a:bodyPr/>
          <a:lstStyle/>
          <a:p>
            <a:r>
              <a:rPr lang="en-GB" dirty="0" smtClean="0"/>
              <a:t>Cases</a:t>
            </a:r>
          </a:p>
          <a:p>
            <a:r>
              <a:rPr lang="en-GB" dirty="0" smtClean="0"/>
              <a:t>Quick demo</a:t>
            </a:r>
            <a:endParaRPr lang="en-GB" dirty="0"/>
          </a:p>
        </p:txBody>
      </p:sp>
    </p:spTree>
    <p:extLst>
      <p:ext uri="{BB962C8B-B14F-4D97-AF65-F5344CB8AC3E}">
        <p14:creationId xmlns:p14="http://schemas.microsoft.com/office/powerpoint/2010/main" val="3920061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723080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Closing remarks	</a:t>
            </a:r>
            <a:endParaRPr lang="en-GB" dirty="0"/>
          </a:p>
        </p:txBody>
      </p:sp>
      <p:sp>
        <p:nvSpPr>
          <p:cNvPr id="3" name="Content Placeholder 2"/>
          <p:cNvSpPr>
            <a:spLocks noGrp="1"/>
          </p:cNvSpPr>
          <p:nvPr>
            <p:ph idx="1"/>
          </p:nvPr>
        </p:nvSpPr>
        <p:spPr/>
        <p:txBody>
          <a:bodyPr/>
          <a:lstStyle/>
          <a:p>
            <a:r>
              <a:rPr lang="en-GB" dirty="0" smtClean="0"/>
              <a:t>Bringing a product to market (regulated vs. unregulated)</a:t>
            </a:r>
          </a:p>
          <a:p>
            <a:r>
              <a:rPr lang="en-GB" dirty="0" smtClean="0"/>
              <a:t>Questions ???</a:t>
            </a:r>
          </a:p>
          <a:p>
            <a:endParaRPr lang="en-GB" dirty="0"/>
          </a:p>
          <a:p>
            <a:r>
              <a:rPr lang="en-GB" dirty="0" smtClean="0"/>
              <a:t>Contact details</a:t>
            </a:r>
          </a:p>
          <a:p>
            <a:r>
              <a:rPr lang="en-GB" dirty="0" smtClean="0"/>
              <a:t>Thank you!</a:t>
            </a:r>
            <a:endParaRPr lang="en-GB" dirty="0"/>
          </a:p>
        </p:txBody>
      </p:sp>
    </p:spTree>
    <p:extLst>
      <p:ext uri="{BB962C8B-B14F-4D97-AF65-F5344CB8AC3E}">
        <p14:creationId xmlns:p14="http://schemas.microsoft.com/office/powerpoint/2010/main" val="3621001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take	</a:t>
            </a:r>
            <a:endParaRPr lang="en-GB" dirty="0"/>
          </a:p>
        </p:txBody>
      </p:sp>
      <p:sp>
        <p:nvSpPr>
          <p:cNvPr id="3" name="Content Placeholder 2"/>
          <p:cNvSpPr>
            <a:spLocks noGrp="1"/>
          </p:cNvSpPr>
          <p:nvPr>
            <p:ph idx="1"/>
          </p:nvPr>
        </p:nvSpPr>
        <p:spPr/>
        <p:txBody>
          <a:bodyPr/>
          <a:lstStyle/>
          <a:p>
            <a:r>
              <a:rPr lang="en-GB" dirty="0" smtClean="0"/>
              <a:t>Flame detectors</a:t>
            </a:r>
          </a:p>
          <a:p>
            <a:r>
              <a:rPr lang="en-GB" dirty="0" smtClean="0"/>
              <a:t>Signal processing</a:t>
            </a:r>
          </a:p>
          <a:p>
            <a:r>
              <a:rPr lang="en-GB" dirty="0" smtClean="0"/>
              <a:t>“Rules-based”</a:t>
            </a:r>
          </a:p>
          <a:p>
            <a:r>
              <a:rPr lang="en-GB" dirty="0" smtClean="0"/>
              <a:t>Thresholds</a:t>
            </a:r>
          </a:p>
          <a:p>
            <a:r>
              <a:rPr lang="en-GB" dirty="0" smtClean="0"/>
              <a:t>Counts</a:t>
            </a:r>
          </a:p>
          <a:p>
            <a:r>
              <a:rPr lang="en-GB" dirty="0" smtClean="0"/>
              <a:t>Exceptions to the rule (e.g. 5G interference)</a:t>
            </a:r>
          </a:p>
        </p:txBody>
      </p:sp>
    </p:spTree>
    <p:extLst>
      <p:ext uri="{BB962C8B-B14F-4D97-AF65-F5344CB8AC3E}">
        <p14:creationId xmlns:p14="http://schemas.microsoft.com/office/powerpoint/2010/main" val="157655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Detecting a flame – the traditional way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092" y="1447979"/>
            <a:ext cx="8575589" cy="4877266"/>
          </a:xfrm>
        </p:spPr>
      </p:pic>
      <p:sp>
        <p:nvSpPr>
          <p:cNvPr id="5" name="Rectangle 4"/>
          <p:cNvSpPr/>
          <p:nvPr/>
        </p:nvSpPr>
        <p:spPr>
          <a:xfrm>
            <a:off x="1456038" y="6336187"/>
            <a:ext cx="8419070"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419048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Detecting a flame – false alarm (EMI)</a:t>
            </a:r>
            <a:endParaRPr lang="en-GB" dirty="0"/>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670" y="1547317"/>
            <a:ext cx="8801649" cy="4754629"/>
          </a:xfrm>
          <a:prstGeom prst="rect">
            <a:avLst/>
          </a:prstGeom>
        </p:spPr>
      </p:pic>
      <p:sp>
        <p:nvSpPr>
          <p:cNvPr id="5" name="Rectangle 4"/>
          <p:cNvSpPr/>
          <p:nvPr/>
        </p:nvSpPr>
        <p:spPr>
          <a:xfrm>
            <a:off x="1272745" y="6311900"/>
            <a:ext cx="8155459" cy="369332"/>
          </a:xfrm>
          <a:prstGeom prst="rect">
            <a:avLst/>
          </a:prstGeom>
        </p:spPr>
        <p:txBody>
          <a:bodyPr wrap="square">
            <a:spAutoFit/>
          </a:bodyPr>
          <a:lstStyle/>
          <a:p>
            <a:r>
              <a:rPr lang="en-GB" dirty="0"/>
              <a:t> </a:t>
            </a:r>
            <a:r>
              <a:rPr lang="en-GB" dirty="0" smtClean="0"/>
              <a:t>© Data Science Society, City, University of London</a:t>
            </a:r>
            <a:endParaRPr lang="en-GB" dirty="0"/>
          </a:p>
        </p:txBody>
      </p:sp>
    </p:spTree>
    <p:extLst>
      <p:ext uri="{BB962C8B-B14F-4D97-AF65-F5344CB8AC3E}">
        <p14:creationId xmlns:p14="http://schemas.microsoft.com/office/powerpoint/2010/main" val="1747612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Raspberry Pi Zero W</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7379" y="1412039"/>
            <a:ext cx="9637241" cy="4690124"/>
          </a:xfrm>
        </p:spPr>
      </p:pic>
    </p:spTree>
    <p:extLst>
      <p:ext uri="{BB962C8B-B14F-4D97-AF65-F5344CB8AC3E}">
        <p14:creationId xmlns:p14="http://schemas.microsoft.com/office/powerpoint/2010/main" val="226933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Raspberry Pi Zero W – Memory Card</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2096294"/>
            <a:ext cx="3810000" cy="3810000"/>
          </a:xfrm>
        </p:spPr>
      </p:pic>
    </p:spTree>
    <p:extLst>
      <p:ext uri="{BB962C8B-B14F-4D97-AF65-F5344CB8AC3E}">
        <p14:creationId xmlns:p14="http://schemas.microsoft.com/office/powerpoint/2010/main" val="467107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 W - Connections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18" y="1825625"/>
            <a:ext cx="5410163" cy="4351338"/>
          </a:xfrm>
        </p:spPr>
      </p:pic>
    </p:spTree>
    <p:extLst>
      <p:ext uri="{BB962C8B-B14F-4D97-AF65-F5344CB8AC3E}">
        <p14:creationId xmlns:p14="http://schemas.microsoft.com/office/powerpoint/2010/main" val="206885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10543</TotalTime>
  <Words>2222</Words>
  <Application>Microsoft Office PowerPoint</Application>
  <PresentationFormat>Widescreen</PresentationFormat>
  <Paragraphs>204</Paragraphs>
  <Slides>31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Face Recognition In The Wild</vt:lpstr>
      <vt:lpstr>What we will cover</vt:lpstr>
      <vt:lpstr>Why computer vision? </vt:lpstr>
      <vt:lpstr>My take </vt:lpstr>
      <vt:lpstr>Detecting a flame – the traditional way</vt:lpstr>
      <vt:lpstr>Detecting a flame – false alarm (EMI)</vt:lpstr>
      <vt:lpstr>Raspberry Pi Zero W</vt:lpstr>
      <vt:lpstr>Raspberry Pi Zero W – Memory Card</vt:lpstr>
      <vt:lpstr>Raspberry Pi Zero W - Connections 1</vt:lpstr>
      <vt:lpstr>Raspberry Pi Zero W - Connections 1</vt:lpstr>
      <vt:lpstr>Raspberry Pi Zero W - Connections 1</vt:lpstr>
      <vt:lpstr>Raspberry Pi Zero W - Connections 1</vt:lpstr>
      <vt:lpstr>Raspberry Pi Zero W - Connections 2</vt:lpstr>
      <vt:lpstr>Raspberry Pi Zero W - Connections 3</vt:lpstr>
      <vt:lpstr>Inside the box – getting this thing to work 1</vt:lpstr>
      <vt:lpstr>Computer Vision / Machine Learning </vt:lpstr>
      <vt:lpstr>How do we implement such a system?</vt:lpstr>
      <vt:lpstr>Computer Vision - Ethical Aspects</vt:lpstr>
      <vt:lpstr>Computer Vision - Ethical Aspects </vt:lpstr>
      <vt:lpstr>Computer Vision - Ethical Aspects - @ City</vt:lpstr>
      <vt:lpstr>Research Ethics Review Form: Questions (A)</vt:lpstr>
      <vt:lpstr>Research Ethics Review Form: Questions (B)</vt:lpstr>
      <vt:lpstr>Computer Vision - Ethical Aspects - @ City</vt:lpstr>
      <vt:lpstr>ImageNet Large Scale Visual Recognition Challenge </vt:lpstr>
      <vt:lpstr>ImageNet Large Scale Visual Recognition Challenge </vt:lpstr>
      <vt:lpstr>AlexNet architeture </vt:lpstr>
      <vt:lpstr>Support Vector Machine </vt:lpstr>
      <vt:lpstr>Computer Vision - Ethical Aspects</vt:lpstr>
      <vt:lpstr>Do algorithms discriminate?</vt:lpstr>
      <vt:lpstr>PowerPoint Presentation</vt:lpstr>
      <vt:lpstr>Closing remarks </vt:lpstr>
    </vt:vector>
  </TitlesOfParts>
  <Company>TIFS UK and Ireland I&amp;S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Splash screen</dc:title>
  <dc:creator>Daniel Sikar</dc:creator>
  <cp:lastModifiedBy>Daniel Sikar</cp:lastModifiedBy>
  <cp:revision>38</cp:revision>
  <dcterms:created xsi:type="dcterms:W3CDTF">2020-02-26T17:01:54Z</dcterms:created>
  <dcterms:modified xsi:type="dcterms:W3CDTF">2020-03-11T19:30:34Z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2020-02-26T17:10:54.1611494Z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e1e3d4da-698b-4f47-abd5-ef992a8f9b17</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