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0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4BCF5-7A29-CB43-A279-0C9BEFCC24B8}" type="datetimeFigureOut">
              <a:rPr lang="en-US" smtClean="0"/>
              <a:t>9/19/13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CB270-73E9-9A40-906D-5CA79017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17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89394-51C1-5841-A8DF-2D3EA01EC3BD}" type="datetimeFigureOut">
              <a:rPr lang="en-US" smtClean="0"/>
              <a:t>9/19/13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FCDCB-0E9C-ED44-8CE4-7AF94408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FCDCB-0E9C-ED44-8CE4-7AF94408CC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0A9-6564-E54C-979E-F4229738CBF3}" type="datetime1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F47C-E7FD-AC4F-925C-3E5F1B12E86E}" type="datetime1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88DA-FEA0-7544-B9F0-3E199259994E}" type="datetime1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41C3-DF5A-5140-896D-AF6BC3B32342}" type="datetime1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8B18-E4EB-7142-BDE2-9C5F626637F8}" type="datetime1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0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278D-1E5B-9B49-BF0C-CF42D108AC04}" type="datetime1">
              <a:rPr lang="en-US" smtClean="0"/>
              <a:t>9/19/13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6609-F803-F142-8C6E-1B3AC2BDA362}" type="datetime1">
              <a:rPr lang="en-US" smtClean="0"/>
              <a:t>9/19/13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B09-4251-1647-A444-FA61A8D0727E}" type="datetime1">
              <a:rPr lang="en-US" smtClean="0"/>
              <a:t>9/19/13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49DE-DA19-AE46-BA6F-91EB55DC4F1F}" type="datetime1">
              <a:rPr lang="en-US" smtClean="0"/>
              <a:t>9/19/13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9124-9BF8-8F4D-8939-C6DEA3897058}" type="datetime1">
              <a:rPr lang="en-US" smtClean="0"/>
              <a:t>9/19/13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2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714D-2C6B-8F4A-872F-504FC1069467}" type="datetime1">
              <a:rPr lang="en-US" smtClean="0"/>
              <a:t>9/19/13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5883-2AB4-924E-9FC5-404430C2E293}" type="datetime1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1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Wednes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day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9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/18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05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Problem </a:t>
            </a:r>
            <a:r>
              <a:rPr lang="en-US" dirty="0" smtClean="0">
                <a:latin typeface="Arial"/>
                <a:cs typeface="Arial"/>
              </a:rPr>
              <a:t>Set 3 posted; due Wed 9/25 in class.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Graded </a:t>
            </a:r>
            <a:r>
              <a:rPr lang="en-US" dirty="0" err="1" smtClean="0">
                <a:latin typeface="Arial"/>
                <a:cs typeface="Arial"/>
              </a:rPr>
              <a:t>PSets</a:t>
            </a:r>
            <a:r>
              <a:rPr lang="en-US" dirty="0" smtClean="0">
                <a:latin typeface="Arial"/>
                <a:cs typeface="Arial"/>
              </a:rPr>
              <a:t> in mailboxes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Will announce time(s) for meeting with Dr. </a:t>
            </a:r>
            <a:r>
              <a:rPr lang="en-US" dirty="0" err="1">
                <a:latin typeface="Arial"/>
                <a:cs typeface="Arial"/>
              </a:rPr>
              <a:t>Heavner</a:t>
            </a:r>
            <a:r>
              <a:rPr lang="en-US" dirty="0">
                <a:latin typeface="Arial"/>
                <a:cs typeface="Arial"/>
              </a:rPr>
              <a:t> on </a:t>
            </a:r>
            <a:r>
              <a:rPr lang="en-US" dirty="0" smtClean="0">
                <a:latin typeface="Arial"/>
                <a:cs typeface="Arial"/>
              </a:rPr>
              <a:t>Friday.  </a:t>
            </a:r>
            <a:r>
              <a:rPr lang="en-US" b="1" dirty="0" smtClean="0">
                <a:latin typeface="Arial"/>
                <a:cs typeface="Arial"/>
              </a:rPr>
              <a:t>Please fill out Doodle Poll</a:t>
            </a:r>
            <a:r>
              <a:rPr lang="en-US" dirty="0" smtClean="0">
                <a:latin typeface="Arial"/>
                <a:cs typeface="Arial"/>
              </a:rPr>
              <a:t> if you haven’t.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Midterm course evaluations on Monday</a:t>
            </a:r>
            <a:endParaRPr lang="en-US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76077" y="8230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0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 descr="fig_03_06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50" y="1233467"/>
            <a:ext cx="6276975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91000" y="6342063"/>
            <a:ext cx="765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000" b="1">
                <a:solidFill>
                  <a:srgbClr val="272727"/>
                </a:solidFill>
                <a:latin typeface="Arial" charset="0"/>
              </a:rPr>
              <a:t>fig_03_06</a:t>
            </a:r>
          </a:p>
        </p:txBody>
      </p:sp>
      <p:sp>
        <p:nvSpPr>
          <p:cNvPr id="8196" name="Title 3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fig_03_06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110" y="215444"/>
            <a:ext cx="71637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0000"/>
                </a:solidFill>
                <a:latin typeface="Arial"/>
                <a:cs typeface="Arial"/>
              </a:rPr>
              <a:t>Acid</a:t>
            </a:r>
            <a:r>
              <a:rPr lang="en-US" sz="3200" dirty="0" smtClean="0">
                <a:solidFill>
                  <a:srgbClr val="800000"/>
                </a:solidFill>
                <a:latin typeface="Arial"/>
                <a:cs typeface="Arial"/>
              </a:rPr>
              <a:t>-Base </a:t>
            </a:r>
            <a:endParaRPr lang="en-US" sz="3200" dirty="0" smtClean="0">
              <a:solidFill>
                <a:srgbClr val="800000"/>
              </a:solidFill>
              <a:latin typeface="Arial"/>
              <a:cs typeface="Arial"/>
            </a:endParaRPr>
          </a:p>
          <a:p>
            <a:pPr algn="ctr"/>
            <a:r>
              <a:rPr lang="en-US" sz="3200" dirty="0" smtClean="0">
                <a:solidFill>
                  <a:srgbClr val="800000"/>
                </a:solidFill>
                <a:latin typeface="Arial"/>
                <a:cs typeface="Arial"/>
              </a:rPr>
              <a:t>Carbonate System</a:t>
            </a:r>
            <a:endParaRPr lang="en-US" sz="3200" dirty="0">
              <a:solidFill>
                <a:srgbClr val="8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18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Alkalinity</a:t>
            </a:r>
            <a:endParaRPr lang="en-US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696322"/>
            <a:ext cx="8522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Alkalinity (</a:t>
            </a:r>
            <a:r>
              <a:rPr lang="en-US" sz="2800" dirty="0" err="1" smtClean="0">
                <a:solidFill>
                  <a:srgbClr val="000090"/>
                </a:solidFill>
                <a:latin typeface="Arial"/>
                <a:cs typeface="Arial"/>
              </a:rPr>
              <a:t>eq</a:t>
            </a:r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/L) = [HCO</a:t>
            </a:r>
            <a:r>
              <a:rPr lang="en-US" sz="2800" baseline="-25000" dirty="0" smtClean="0">
                <a:solidFill>
                  <a:srgbClr val="000090"/>
                </a:solidFill>
                <a:latin typeface="Arial"/>
                <a:cs typeface="Arial"/>
              </a:rPr>
              <a:t>3</a:t>
            </a:r>
            <a:r>
              <a:rPr lang="en-US" sz="2800" baseline="30000" dirty="0" smtClean="0">
                <a:solidFill>
                  <a:srgbClr val="000090"/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] + 2[CO</a:t>
            </a:r>
            <a:r>
              <a:rPr lang="en-US" sz="2800" baseline="-25000" dirty="0" smtClean="0">
                <a:solidFill>
                  <a:srgbClr val="000090"/>
                </a:solidFill>
                <a:latin typeface="Arial"/>
                <a:cs typeface="Arial"/>
              </a:rPr>
              <a:t>3</a:t>
            </a:r>
            <a:r>
              <a:rPr lang="en-US" sz="2800" baseline="30000" dirty="0" smtClean="0">
                <a:solidFill>
                  <a:srgbClr val="000090"/>
                </a:solidFill>
                <a:latin typeface="Arial"/>
                <a:cs typeface="Arial"/>
              </a:rPr>
              <a:t>2-</a:t>
            </a:r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] + [OH</a:t>
            </a:r>
            <a:r>
              <a:rPr lang="en-US" sz="2800" baseline="30000" dirty="0" smtClean="0">
                <a:solidFill>
                  <a:srgbClr val="000090"/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] – [H</a:t>
            </a:r>
            <a:r>
              <a:rPr lang="en-US" sz="2800" baseline="30000" dirty="0" smtClean="0">
                <a:solidFill>
                  <a:srgbClr val="000090"/>
                </a:solidFill>
                <a:latin typeface="Arial"/>
                <a:cs typeface="Arial"/>
              </a:rPr>
              <a:t>+</a:t>
            </a:r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],</a:t>
            </a:r>
          </a:p>
          <a:p>
            <a:endParaRPr lang="en-US" sz="2800" dirty="0">
              <a:solidFill>
                <a:srgbClr val="000090"/>
              </a:solidFill>
              <a:latin typeface="Arial"/>
              <a:cs typeface="Arial"/>
            </a:endParaRPr>
          </a:p>
          <a:p>
            <a:r>
              <a:rPr lang="en-US" sz="2800" dirty="0">
                <a:solidFill>
                  <a:srgbClr val="000090"/>
                </a:solidFill>
                <a:latin typeface="Arial"/>
                <a:cs typeface="Arial"/>
              </a:rPr>
              <a:t>w</a:t>
            </a:r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here [ ] refer to concentrations in moles/L</a:t>
            </a:r>
            <a:endParaRPr lang="en-US" sz="28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330262"/>
            <a:ext cx="85221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Alkalinity is the ability of a water to neutralize acid.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In most waters, only carbonate species contribute </a:t>
            </a:r>
            <a:r>
              <a:rPr lang="en-US" sz="2800" dirty="0" err="1" smtClean="0">
                <a:latin typeface="Arial"/>
                <a:cs typeface="Arial"/>
              </a:rPr>
              <a:t>signinficantly</a:t>
            </a:r>
            <a:endParaRPr lang="en-US" sz="2800" dirty="0" smtClean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Between pH 6 to 8, primarily [HCO</a:t>
            </a:r>
            <a:r>
              <a:rPr lang="en-US" sz="2800" baseline="-25000" dirty="0" smtClean="0">
                <a:latin typeface="Arial"/>
                <a:cs typeface="Arial"/>
              </a:rPr>
              <a:t>3</a:t>
            </a:r>
            <a:r>
              <a:rPr lang="en-US" sz="2800" baseline="30000" dirty="0" smtClean="0">
                <a:latin typeface="Arial"/>
                <a:cs typeface="Arial"/>
              </a:rPr>
              <a:t>-</a:t>
            </a:r>
            <a:r>
              <a:rPr lang="en-US" sz="2800" dirty="0" smtClean="0">
                <a:latin typeface="Arial"/>
                <a:cs typeface="Arial"/>
              </a:rPr>
              <a:t>] 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58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18324</TotalTime>
  <Words>127</Words>
  <Application>Microsoft Macintosh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Announcements Wednesday 9/18</vt:lpstr>
      <vt:lpstr>fig_03_06</vt:lpstr>
      <vt:lpstr>Alkalinity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Sills</dc:creator>
  <cp:lastModifiedBy>Deborah  Sills</cp:lastModifiedBy>
  <cp:revision>68</cp:revision>
  <cp:lastPrinted>2013-09-08T18:55:17Z</cp:lastPrinted>
  <dcterms:created xsi:type="dcterms:W3CDTF">2013-08-30T15:46:54Z</dcterms:created>
  <dcterms:modified xsi:type="dcterms:W3CDTF">2013-09-21T03:56:19Z</dcterms:modified>
</cp:coreProperties>
</file>