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29"/>
  </p:notesMasterIdLst>
  <p:sldIdLst>
    <p:sldId id="444" r:id="rId4"/>
    <p:sldId id="443" r:id="rId5"/>
    <p:sldId id="445" r:id="rId6"/>
    <p:sldId id="446" r:id="rId7"/>
    <p:sldId id="439" r:id="rId8"/>
    <p:sldId id="332" r:id="rId9"/>
    <p:sldId id="434" r:id="rId10"/>
    <p:sldId id="437" r:id="rId11"/>
    <p:sldId id="361" r:id="rId12"/>
    <p:sldId id="362" r:id="rId13"/>
    <p:sldId id="363" r:id="rId14"/>
    <p:sldId id="293" r:id="rId15"/>
    <p:sldId id="373" r:id="rId16"/>
    <p:sldId id="333" r:id="rId17"/>
    <p:sldId id="405" r:id="rId18"/>
    <p:sldId id="421" r:id="rId19"/>
    <p:sldId id="411" r:id="rId20"/>
    <p:sldId id="438" r:id="rId21"/>
    <p:sldId id="295" r:id="rId22"/>
    <p:sldId id="319" r:id="rId23"/>
    <p:sldId id="334" r:id="rId24"/>
    <p:sldId id="338" r:id="rId25"/>
    <p:sldId id="331" r:id="rId26"/>
    <p:sldId id="441" r:id="rId27"/>
    <p:sldId id="442" r:id="rId28"/>
  </p:sldIdLst>
  <p:sldSz cx="9144000" cy="6858000" type="screen4x3"/>
  <p:notesSz cx="6858000" cy="9144000"/>
  <p:defaultTextStyle>
    <a:defPPr>
      <a:defRPr lang="en-US"/>
    </a:defPPr>
    <a:lvl1pPr marL="0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6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0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16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21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26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30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36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41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02" autoAdjust="0"/>
  </p:normalViewPr>
  <p:slideViewPr>
    <p:cSldViewPr snapToGrid="0" snapToObjects="1">
      <p:cViewPr>
        <p:scale>
          <a:sx n="50" d="100"/>
          <a:sy n="50" d="100"/>
        </p:scale>
        <p:origin x="-1944" y="-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144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6FE47-9D03-5148-A34B-15A27ADD9768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0B2A4-6EF6-3A4F-8D75-DD41C0516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0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6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0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16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21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26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30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36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41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 uses 140 billion gallons gasoline, 40 billion gallons road</a:t>
            </a:r>
            <a:r>
              <a:rPr lang="en-US" baseline="0" dirty="0" smtClean="0"/>
              <a:t> diesel, 20 </a:t>
            </a:r>
            <a:r>
              <a:rPr lang="en-US" baseline="0" dirty="0" err="1" smtClean="0"/>
              <a:t>billinon</a:t>
            </a:r>
            <a:r>
              <a:rPr lang="en-US" baseline="0" dirty="0" smtClean="0"/>
              <a:t> gallons jet fuel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0B2A4-6EF6-3A4F-8D75-DD41C05169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56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 uses 140 billion gallons gasoline, 40 billion gallons road</a:t>
            </a:r>
            <a:r>
              <a:rPr lang="en-US" baseline="0" dirty="0" smtClean="0"/>
              <a:t> diesel, 20 </a:t>
            </a:r>
            <a:r>
              <a:rPr lang="en-US" baseline="0" dirty="0" err="1" smtClean="0"/>
              <a:t>billinon</a:t>
            </a:r>
            <a:r>
              <a:rPr lang="en-US" baseline="0" dirty="0" smtClean="0"/>
              <a:t> gallons jet fuel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0B2A4-6EF6-3A4F-8D75-DD41C05169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56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 uses 140 billion gallons gasoline, 40 billion gallons road</a:t>
            </a:r>
            <a:r>
              <a:rPr lang="en-US" baseline="0" dirty="0" smtClean="0"/>
              <a:t> diesel, 20 </a:t>
            </a:r>
            <a:r>
              <a:rPr lang="en-US" baseline="0" dirty="0" err="1" smtClean="0"/>
              <a:t>billinon</a:t>
            </a:r>
            <a:r>
              <a:rPr lang="en-US" baseline="0" dirty="0" smtClean="0"/>
              <a:t> gallons jet fuel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0B2A4-6EF6-3A4F-8D75-DD41C05169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56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01EEC4-2114-A143-B329-C1375151ED1A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DC4AC0-3FCD-CB47-BAAB-556896F91120}" type="slidenum">
              <a:rPr lang="en-US"/>
              <a:pPr eaLnBrk="1" hangingPunct="1"/>
              <a:t>16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03AFF1-2244-E94E-A5FE-07627ABADB5F}" type="slidenum">
              <a:rPr lang="en-GB"/>
              <a:pPr/>
              <a:t>17</a:t>
            </a:fld>
            <a:endParaRPr lang="en-GB"/>
          </a:p>
        </p:txBody>
      </p:sp>
      <p:sp>
        <p:nvSpPr>
          <p:cNvPr id="231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1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573" y="4345043"/>
            <a:ext cx="5026856" cy="4112975"/>
          </a:xfrm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AE7077-4ED2-404D-8711-0A39A845E598}" type="slidenum">
              <a:rPr lang="en-US"/>
              <a:pPr eaLnBrk="1" hangingPunct="1"/>
              <a:t>20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Low Productivity</a:t>
            </a:r>
            <a:r>
              <a:rPr lang="en-US" baseline="0" dirty="0" smtClean="0"/>
              <a:t>: 3–18 g/m2/day</a:t>
            </a:r>
          </a:p>
          <a:p>
            <a:r>
              <a:rPr lang="en-US" b="1" baseline="0" dirty="0" smtClean="0"/>
              <a:t>Base Produc</a:t>
            </a:r>
            <a:r>
              <a:rPr lang="en-US" baseline="0" dirty="0" smtClean="0"/>
              <a:t>tivity: 19–33 g/m2/day</a:t>
            </a:r>
          </a:p>
          <a:p>
            <a:r>
              <a:rPr lang="en-US" b="1" baseline="0" dirty="0" smtClean="0"/>
              <a:t>High Productivity</a:t>
            </a:r>
            <a:r>
              <a:rPr lang="en-US" baseline="0" dirty="0" smtClean="0"/>
              <a:t>: 34–55 g/m2/day</a:t>
            </a:r>
          </a:p>
          <a:p>
            <a:endParaRPr lang="en-US" baseline="0" dirty="0" smtClean="0"/>
          </a:p>
          <a:p>
            <a:r>
              <a:rPr lang="en-US" b="1" dirty="0" smtClean="0"/>
              <a:t>Wet</a:t>
            </a:r>
            <a:r>
              <a:rPr lang="en-US" b="1" baseline="0" dirty="0" smtClean="0"/>
              <a:t> Extraction</a:t>
            </a:r>
            <a:r>
              <a:rPr lang="en-US" baseline="0" dirty="0" smtClean="0"/>
              <a:t>: belt filter press, hydrothermal liquefaction, </a:t>
            </a:r>
            <a:r>
              <a:rPr lang="en-US" baseline="0" dirty="0" err="1" smtClean="0"/>
              <a:t>hydrotreating</a:t>
            </a:r>
            <a:r>
              <a:rPr lang="en-US" baseline="0" dirty="0" smtClean="0"/>
              <a:t>, anaerobic digestion</a:t>
            </a:r>
          </a:p>
          <a:p>
            <a:r>
              <a:rPr lang="en-US" b="1" baseline="0" dirty="0" smtClean="0"/>
              <a:t>Dry Extraction</a:t>
            </a:r>
            <a:r>
              <a:rPr lang="en-US" baseline="0" dirty="0" smtClean="0"/>
              <a:t>: centrifuge, thermal drying, hexane extraction, </a:t>
            </a:r>
            <a:r>
              <a:rPr lang="en-US" baseline="0" dirty="0" err="1" smtClean="0"/>
              <a:t>transesterefication</a:t>
            </a:r>
            <a:r>
              <a:rPr lang="en-US" baseline="0" dirty="0" smtClean="0"/>
              <a:t>, anaerobic digestion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A719E-C245-C147-8112-840C776850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50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z="1400" smtClean="0">
                <a:latin typeface="Lucida Grande" charset="0"/>
                <a:cs typeface="Lucida Grande" charset="0"/>
                <a:sym typeface="Lucida Grande" charset="0"/>
              </a:rPr>
              <a:t>Effect of scale on production costs of algae and GWP per kg of algae can be seen on this graph (this is a sensitivity, not a pareto curve, since it shows as well suboptimal solutions!). While the scale increases up to ~ 1000 ha of ponds, the costs tend to decrease. For the impacts, the trend is opposite: impacts decrease when scale decreases down to ~200 ha. There is therefore a trade-off between costs and impacts, and a non-linearity due to the economics of scale and impact scaling of process equipment. An optimal range of scales would thus be [200-1000] ha of ponds (base case of 748 is therefore in the optimal range). To analyze what parts of the process drive the costs and the impacts, let</a:t>
            </a:r>
            <a:r>
              <a:rPr lang="ja-JP" altLang="en-US" sz="1400" smtClean="0">
                <a:latin typeface="Arial"/>
                <a:cs typeface="Lucida Grande" charset="0"/>
                <a:sym typeface="Lucida Grande" charset="0"/>
              </a:rPr>
              <a:t>’</a:t>
            </a:r>
            <a:r>
              <a:rPr lang="en-US" sz="1400" smtClean="0">
                <a:latin typeface="Lucida Grande" charset="0"/>
                <a:cs typeface="Lucida Grande" charset="0"/>
                <a:sym typeface="Lucida Grande" charset="0"/>
              </a:rPr>
              <a:t>s analyze 3 points at different scales...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26E-2437-C347-9FC1-F7EFFAE597A9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1BF-B723-E047-810D-EEE4D14E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9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26E-2437-C347-9FC1-F7EFFAE597A9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1BF-B723-E047-810D-EEE4D14E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26E-2437-C347-9FC1-F7EFFAE597A9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1BF-B723-E047-810D-EEE4D14E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54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3D8F-CD90-5141-9B97-F3A8E3F80931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B9C-34B3-DC48-8109-02062CBB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85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3D8F-CD90-5141-9B97-F3A8E3F80931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B9C-34B3-DC48-8109-02062CBB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5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3D8F-CD90-5141-9B97-F3A8E3F80931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B9C-34B3-DC48-8109-02062CBB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54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3D8F-CD90-5141-9B97-F3A8E3F80931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B9C-34B3-DC48-8109-02062CBB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94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3D8F-CD90-5141-9B97-F3A8E3F80931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B9C-34B3-DC48-8109-02062CBB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3D8F-CD90-5141-9B97-F3A8E3F80931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B9C-34B3-DC48-8109-02062CBB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51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3D8F-CD90-5141-9B97-F3A8E3F80931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B9C-34B3-DC48-8109-02062CBB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34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3D8F-CD90-5141-9B97-F3A8E3F80931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B9C-34B3-DC48-8109-02062CBB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8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26E-2437-C347-9FC1-F7EFFAE597A9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1BF-B723-E047-810D-EEE4D14E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03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3D8F-CD90-5141-9B97-F3A8E3F80931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B9C-34B3-DC48-8109-02062CBB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35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3D8F-CD90-5141-9B97-F3A8E3F80931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B9C-34B3-DC48-8109-02062CBB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826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3D8F-CD90-5141-9B97-F3A8E3F80931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B9C-34B3-DC48-8109-02062CBB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2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20DD-F6A5-EB4A-BF58-03D25DD97655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705-81A6-CD4B-A842-B8733C21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221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20DD-F6A5-EB4A-BF58-03D25DD97655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705-81A6-CD4B-A842-B8733C21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15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20DD-F6A5-EB4A-BF58-03D25DD97655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705-81A6-CD4B-A842-B8733C21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418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20DD-F6A5-EB4A-BF58-03D25DD97655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705-81A6-CD4B-A842-B8733C21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792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20DD-F6A5-EB4A-BF58-03D25DD97655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705-81A6-CD4B-A842-B8733C21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664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20DD-F6A5-EB4A-BF58-03D25DD97655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705-81A6-CD4B-A842-B8733C21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774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20DD-F6A5-EB4A-BF58-03D25DD97655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705-81A6-CD4B-A842-B8733C21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9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26E-2437-C347-9FC1-F7EFFAE597A9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1BF-B723-E047-810D-EEE4D14E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644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20DD-F6A5-EB4A-BF58-03D25DD97655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705-81A6-CD4B-A842-B8733C21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660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20DD-F6A5-EB4A-BF58-03D25DD97655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705-81A6-CD4B-A842-B8733C21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525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20DD-F6A5-EB4A-BF58-03D25DD97655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705-81A6-CD4B-A842-B8733C21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642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20DD-F6A5-EB4A-BF58-03D25DD97655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705-81A6-CD4B-A842-B8733C21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697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20DD-F6A5-EB4A-BF58-03D25DD97655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705-81A6-CD4B-A842-B8733C21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1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26E-2437-C347-9FC1-F7EFFAE597A9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1BF-B723-E047-810D-EEE4D14E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0" indent="0">
              <a:buNone/>
              <a:defRPr sz="1800" b="1"/>
            </a:lvl3pPr>
            <a:lvl4pPr marL="1371316" indent="0">
              <a:buNone/>
              <a:defRPr sz="1600" b="1"/>
            </a:lvl4pPr>
            <a:lvl5pPr marL="1828421" indent="0">
              <a:buNone/>
              <a:defRPr sz="1600" b="1"/>
            </a:lvl5pPr>
            <a:lvl6pPr marL="2285526" indent="0">
              <a:buNone/>
              <a:defRPr sz="1600" b="1"/>
            </a:lvl6pPr>
            <a:lvl7pPr marL="2742630" indent="0">
              <a:buNone/>
              <a:defRPr sz="1600" b="1"/>
            </a:lvl7pPr>
            <a:lvl8pPr marL="3199736" indent="0">
              <a:buNone/>
              <a:defRPr sz="1600" b="1"/>
            </a:lvl8pPr>
            <a:lvl9pPr marL="365684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0" indent="0">
              <a:buNone/>
              <a:defRPr sz="1800" b="1"/>
            </a:lvl3pPr>
            <a:lvl4pPr marL="1371316" indent="0">
              <a:buNone/>
              <a:defRPr sz="1600" b="1"/>
            </a:lvl4pPr>
            <a:lvl5pPr marL="1828421" indent="0">
              <a:buNone/>
              <a:defRPr sz="1600" b="1"/>
            </a:lvl5pPr>
            <a:lvl6pPr marL="2285526" indent="0">
              <a:buNone/>
              <a:defRPr sz="1600" b="1"/>
            </a:lvl6pPr>
            <a:lvl7pPr marL="2742630" indent="0">
              <a:buNone/>
              <a:defRPr sz="1600" b="1"/>
            </a:lvl7pPr>
            <a:lvl8pPr marL="3199736" indent="0">
              <a:buNone/>
              <a:defRPr sz="1600" b="1"/>
            </a:lvl8pPr>
            <a:lvl9pPr marL="365684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26E-2437-C347-9FC1-F7EFFAE597A9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1BF-B723-E047-810D-EEE4D14E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9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26E-2437-C347-9FC1-F7EFFAE597A9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1BF-B723-E047-810D-EEE4D14E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6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26E-2437-C347-9FC1-F7EFFAE597A9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1BF-B723-E047-810D-EEE4D14E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7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0" indent="0">
              <a:buNone/>
              <a:defRPr sz="1000"/>
            </a:lvl3pPr>
            <a:lvl4pPr marL="1371316" indent="0">
              <a:buNone/>
              <a:defRPr sz="900"/>
            </a:lvl4pPr>
            <a:lvl5pPr marL="1828421" indent="0">
              <a:buNone/>
              <a:defRPr sz="900"/>
            </a:lvl5pPr>
            <a:lvl6pPr marL="2285526" indent="0">
              <a:buNone/>
              <a:defRPr sz="900"/>
            </a:lvl6pPr>
            <a:lvl7pPr marL="2742630" indent="0">
              <a:buNone/>
              <a:defRPr sz="900"/>
            </a:lvl7pPr>
            <a:lvl8pPr marL="3199736" indent="0">
              <a:buNone/>
              <a:defRPr sz="900"/>
            </a:lvl8pPr>
            <a:lvl9pPr marL="365684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26E-2437-C347-9FC1-F7EFFAE597A9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1BF-B723-E047-810D-EEE4D14E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5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06" indent="0">
              <a:buNone/>
              <a:defRPr sz="2800"/>
            </a:lvl2pPr>
            <a:lvl3pPr marL="914210" indent="0">
              <a:buNone/>
              <a:defRPr sz="2400"/>
            </a:lvl3pPr>
            <a:lvl4pPr marL="1371316" indent="0">
              <a:buNone/>
              <a:defRPr sz="2000"/>
            </a:lvl4pPr>
            <a:lvl5pPr marL="1828421" indent="0">
              <a:buNone/>
              <a:defRPr sz="2000"/>
            </a:lvl5pPr>
            <a:lvl6pPr marL="2285526" indent="0">
              <a:buNone/>
              <a:defRPr sz="2000"/>
            </a:lvl6pPr>
            <a:lvl7pPr marL="2742630" indent="0">
              <a:buNone/>
              <a:defRPr sz="2000"/>
            </a:lvl7pPr>
            <a:lvl8pPr marL="3199736" indent="0">
              <a:buNone/>
              <a:defRPr sz="2000"/>
            </a:lvl8pPr>
            <a:lvl9pPr marL="365684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0" indent="0">
              <a:buNone/>
              <a:defRPr sz="1000"/>
            </a:lvl3pPr>
            <a:lvl4pPr marL="1371316" indent="0">
              <a:buNone/>
              <a:defRPr sz="900"/>
            </a:lvl4pPr>
            <a:lvl5pPr marL="1828421" indent="0">
              <a:buNone/>
              <a:defRPr sz="900"/>
            </a:lvl5pPr>
            <a:lvl6pPr marL="2285526" indent="0">
              <a:buNone/>
              <a:defRPr sz="900"/>
            </a:lvl6pPr>
            <a:lvl7pPr marL="2742630" indent="0">
              <a:buNone/>
              <a:defRPr sz="900"/>
            </a:lvl7pPr>
            <a:lvl8pPr marL="3199736" indent="0">
              <a:buNone/>
              <a:defRPr sz="900"/>
            </a:lvl8pPr>
            <a:lvl9pPr marL="365684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26E-2437-C347-9FC1-F7EFFAE597A9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1BF-B723-E047-810D-EEE4D14E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7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0" tIns="45711" rIns="91420" bIns="457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20" tIns="45711" rIns="91420" bIns="457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20" tIns="45711" rIns="91420" bIns="4571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1226E-2437-C347-9FC1-F7EFFAE597A9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20" tIns="45711" rIns="91420" bIns="4571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20" tIns="45711" rIns="91420" bIns="4571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FF1BF-B723-E047-810D-EEE4D14E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9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0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29" indent="-342829" algn="l" defTabSz="45710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96" indent="-285690" algn="l" defTabSz="457106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64" indent="-228553" algn="l" defTabSz="4571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68" indent="-228553" algn="l" defTabSz="45710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74" indent="-228553" algn="l" defTabSz="45710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79" indent="-228553" algn="l" defTabSz="4571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84" indent="-228553" algn="l" defTabSz="4571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89" indent="-228553" algn="l" defTabSz="4571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94" indent="-228553" algn="l" defTabSz="4571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6" algn="l" defTabSz="4571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0" algn="l" defTabSz="4571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6" algn="l" defTabSz="4571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1" algn="l" defTabSz="4571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6" algn="l" defTabSz="4571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0" algn="l" defTabSz="4571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36" algn="l" defTabSz="4571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1" algn="l" defTabSz="4571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63D8F-CD90-5141-9B97-F3A8E3F80931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53B9C-34B3-DC48-8109-02062CBB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3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20DD-F6A5-EB4A-BF58-03D25DD97655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CD705-81A6-CD4B-A842-B8733C21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oleObject" Target="../embeddings/oleObject2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oleObject" Target="../embeddings/oleObject3.bin"/><Relationship Id="rId8" Type="http://schemas.openxmlformats.org/officeDocument/2006/relationships/image" Target="../media/image1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515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0090"/>
                </a:solidFill>
                <a:latin typeface="Arial"/>
                <a:cs typeface="Arial"/>
              </a:rPr>
              <a:t>Exam</a:t>
            </a:r>
            <a:endParaRPr lang="en-US" sz="40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68" y="909792"/>
            <a:ext cx="6425976" cy="5850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6800" y="13716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Mean: 79</a:t>
            </a:r>
          </a:p>
          <a:p>
            <a:r>
              <a:rPr lang="en-US" dirty="0" smtClean="0">
                <a:latin typeface="Arial"/>
                <a:cs typeface="Arial"/>
              </a:rPr>
              <a:t>Low: 41</a:t>
            </a:r>
          </a:p>
          <a:p>
            <a:r>
              <a:rPr lang="en-US" dirty="0" smtClean="0">
                <a:latin typeface="Arial"/>
                <a:cs typeface="Arial"/>
              </a:rPr>
              <a:t>High: 100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7463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 smtClean="0">
                <a:solidFill>
                  <a:srgbClr val="000090"/>
                </a:solidFill>
                <a:latin typeface="Arial"/>
                <a:cs typeface="Arial"/>
              </a:rPr>
              <a:t>Feedstocks</a:t>
            </a:r>
            <a:r>
              <a:rPr lang="en-US" sz="4000" dirty="0" smtClean="0">
                <a:solidFill>
                  <a:srgbClr val="000090"/>
                </a:solidFill>
                <a:latin typeface="Arial"/>
                <a:cs typeface="Arial"/>
              </a:rPr>
              <a:t> for Liquid Biofuels</a:t>
            </a:r>
            <a:br>
              <a:rPr lang="en-US" sz="4000" dirty="0" smtClean="0">
                <a:solidFill>
                  <a:srgbClr val="000090"/>
                </a:solidFill>
                <a:latin typeface="Arial"/>
                <a:cs typeface="Arial"/>
              </a:rPr>
            </a:br>
            <a:r>
              <a:rPr lang="en-US" sz="3600" dirty="0" smtClean="0">
                <a:solidFill>
                  <a:srgbClr val="000090"/>
                </a:solidFill>
                <a:latin typeface="Arial"/>
                <a:cs typeface="Arial"/>
              </a:rPr>
              <a:t>Second Generation </a:t>
            </a:r>
            <a:endParaRPr lang="en-US" sz="36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pic>
        <p:nvPicPr>
          <p:cNvPr id="5" name="Picture 4" descr="Zeachem hybrid popla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807" y="1657963"/>
            <a:ext cx="4483067" cy="3362302"/>
          </a:xfrm>
          <a:prstGeom prst="rect">
            <a:avLst/>
          </a:prstGeom>
        </p:spPr>
      </p:pic>
      <p:pic>
        <p:nvPicPr>
          <p:cNvPr id="6" name="Picture 5" descr="HarvestGrainStover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79787" y="3762098"/>
            <a:ext cx="3805920" cy="285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21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 smtClean="0">
                <a:solidFill>
                  <a:srgbClr val="000090"/>
                </a:solidFill>
                <a:latin typeface="Arial"/>
                <a:cs typeface="Arial"/>
              </a:rPr>
              <a:t>Feedstocks</a:t>
            </a:r>
            <a:r>
              <a:rPr lang="en-US" sz="4000" dirty="0" smtClean="0">
                <a:solidFill>
                  <a:srgbClr val="000090"/>
                </a:solidFill>
                <a:latin typeface="Arial"/>
                <a:cs typeface="Arial"/>
              </a:rPr>
              <a:t> for Liquid Biofuels</a:t>
            </a:r>
            <a:br>
              <a:rPr lang="en-US" sz="4000" dirty="0" smtClean="0">
                <a:solidFill>
                  <a:srgbClr val="000090"/>
                </a:solidFill>
                <a:latin typeface="Arial"/>
                <a:cs typeface="Arial"/>
              </a:rPr>
            </a:br>
            <a:r>
              <a:rPr lang="en-US" sz="3600" dirty="0" smtClean="0">
                <a:solidFill>
                  <a:srgbClr val="000090"/>
                </a:solidFill>
                <a:latin typeface="Arial"/>
                <a:cs typeface="Arial"/>
              </a:rPr>
              <a:t>Third Generation </a:t>
            </a:r>
            <a:endParaRPr lang="en-US" sz="36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pic>
        <p:nvPicPr>
          <p:cNvPr id="4" name="Picture 3" descr="6a00e0099229e8883300e551a45c1a8833-800w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49" y="1586128"/>
            <a:ext cx="7414503" cy="483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23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60303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Why Algae?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pic>
        <p:nvPicPr>
          <p:cNvPr id="5" name="Picture 4" descr="Screen Shot 2012-02-22 at 10.53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964" y="877677"/>
            <a:ext cx="6902937" cy="56133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68881" y="6255766"/>
            <a:ext cx="4017921" cy="369332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r>
              <a:rPr lang="en-US" dirty="0" smtClean="0"/>
              <a:t>Algal Biofuels Roadmap (DOE, 2010)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 descr="kpf-rounded-corners1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50" r="-840"/>
          <a:stretch/>
        </p:blipFill>
        <p:spPr>
          <a:xfrm>
            <a:off x="721711" y="949318"/>
            <a:ext cx="7841630" cy="577215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D412-B5E8-C346-AB00-F5F06578DF89}" type="slidenum">
              <a:rPr lang="en-US" smtClean="0"/>
              <a:t>13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95120"/>
            <a:ext cx="8229600" cy="854198"/>
          </a:xfrm>
          <a:prstGeom prst="rect">
            <a:avLst/>
          </a:prstGeom>
        </p:spPr>
        <p:txBody>
          <a:bodyPr vert="horz" lIns="91420" tIns="45711" rIns="91420" bIns="45711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000090"/>
                </a:solidFill>
                <a:latin typeface="Arial"/>
                <a:cs typeface="Arial"/>
              </a:rPr>
              <a:t>Why Algae cont.</a:t>
            </a:r>
            <a:endParaRPr lang="en-US" sz="3600" dirty="0">
              <a:solidFill>
                <a:srgbClr val="00009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236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D412-B5E8-C346-AB00-F5F06578DF89}" type="slidenum">
              <a:rPr lang="en-US" smtClean="0"/>
              <a:t>14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310743"/>
            <a:ext cx="8229600" cy="854198"/>
          </a:xfrm>
          <a:prstGeom prst="rect">
            <a:avLst/>
          </a:prstGeom>
        </p:spPr>
        <p:txBody>
          <a:bodyPr vert="horz" lIns="91420" tIns="45711" rIns="91420" bIns="45711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000090"/>
                </a:solidFill>
                <a:latin typeface="Arial"/>
                <a:cs typeface="Arial"/>
              </a:rPr>
              <a:t>Life Cycle Assessment (LCA)  is needed</a:t>
            </a:r>
            <a:endParaRPr lang="en-US" sz="36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487" y="1063182"/>
            <a:ext cx="6269026" cy="4992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60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3728" y="274638"/>
            <a:ext cx="8796544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>
                <a:solidFill>
                  <a:schemeClr val="accent2"/>
                </a:solidFill>
                <a:latin typeface="Arial" charset="0"/>
              </a:rPr>
              <a:t>   </a:t>
            </a:r>
            <a:r>
              <a:rPr lang="en-US" sz="3600" dirty="0">
                <a:solidFill>
                  <a:srgbClr val="000090"/>
                </a:solidFill>
                <a:latin typeface="Arial" charset="0"/>
              </a:rPr>
              <a:t>  </a:t>
            </a:r>
            <a:r>
              <a:rPr lang="en-US" sz="3600" dirty="0" smtClean="0">
                <a:solidFill>
                  <a:srgbClr val="000090"/>
                </a:solidFill>
                <a:latin typeface="Arial" charset="0"/>
              </a:rPr>
              <a:t>Sustainability</a:t>
            </a:r>
            <a:br>
              <a:rPr lang="en-US" sz="3600" dirty="0" smtClean="0">
                <a:solidFill>
                  <a:srgbClr val="000090"/>
                </a:solidFill>
                <a:latin typeface="Arial" charset="0"/>
              </a:rPr>
            </a:br>
            <a:r>
              <a:rPr lang="en-US" sz="3100" dirty="0" smtClean="0">
                <a:solidFill>
                  <a:srgbClr val="000090"/>
                </a:solidFill>
                <a:latin typeface="Arial" charset="0"/>
              </a:rPr>
              <a:t>Balancing issues </a:t>
            </a:r>
            <a:r>
              <a:rPr lang="en-US" sz="3100" dirty="0">
                <a:solidFill>
                  <a:srgbClr val="000090"/>
                </a:solidFill>
                <a:latin typeface="Arial" charset="0"/>
              </a:rPr>
              <a:t>for </a:t>
            </a:r>
            <a:r>
              <a:rPr lang="en-US" sz="3100" dirty="0" smtClean="0">
                <a:solidFill>
                  <a:srgbClr val="000090"/>
                </a:solidFill>
                <a:latin typeface="Arial" charset="0"/>
              </a:rPr>
              <a:t>supplying energy</a:t>
            </a:r>
            <a:endParaRPr lang="en-US" sz="3100" dirty="0">
              <a:solidFill>
                <a:srgbClr val="000090"/>
              </a:solidFill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54282" y="2441575"/>
            <a:ext cx="6710363" cy="4175125"/>
            <a:chOff x="1754282" y="2441575"/>
            <a:chExt cx="6710363" cy="4175125"/>
          </a:xfrm>
        </p:grpSpPr>
        <p:sp>
          <p:nvSpPr>
            <p:cNvPr id="5123" name="Oval 3"/>
            <p:cNvSpPr>
              <a:spLocks noChangeArrowheads="1"/>
            </p:cNvSpPr>
            <p:nvPr/>
          </p:nvSpPr>
          <p:spPr bwMode="auto">
            <a:xfrm>
              <a:off x="2608357" y="2552700"/>
              <a:ext cx="2133600" cy="1905000"/>
            </a:xfrm>
            <a:prstGeom prst="ellipse">
              <a:avLst/>
            </a:prstGeom>
            <a:solidFill>
              <a:schemeClr val="accent1">
                <a:alpha val="7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20" tIns="45711" rIns="91420" bIns="45711" anchor="ctr"/>
            <a:lstStyle/>
            <a:p>
              <a:pPr algn="ctr"/>
              <a:r>
                <a:rPr lang="en-US" sz="2400">
                  <a:latin typeface="Times New Roman" charset="0"/>
                </a:rPr>
                <a:t>Economics</a:t>
              </a:r>
            </a:p>
          </p:txBody>
        </p:sp>
        <p:sp>
          <p:nvSpPr>
            <p:cNvPr id="5124" name="Oval 4"/>
            <p:cNvSpPr>
              <a:spLocks noChangeArrowheads="1"/>
            </p:cNvSpPr>
            <p:nvPr/>
          </p:nvSpPr>
          <p:spPr bwMode="auto">
            <a:xfrm>
              <a:off x="4437157" y="2628900"/>
              <a:ext cx="1752600" cy="1752600"/>
            </a:xfrm>
            <a:prstGeom prst="ellipse">
              <a:avLst/>
            </a:prstGeom>
            <a:solidFill>
              <a:srgbClr val="FFFF99">
                <a:alpha val="65881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20" tIns="45711" rIns="91420" bIns="45711" anchor="ctr"/>
            <a:lstStyle/>
            <a:p>
              <a:pPr algn="ctr"/>
              <a:r>
                <a:rPr lang="en-US" sz="2400">
                  <a:latin typeface="Times New Roman" charset="0"/>
                </a:rPr>
                <a:t>Environ-</a:t>
              </a:r>
            </a:p>
            <a:p>
              <a:pPr algn="ctr"/>
              <a:r>
                <a:rPr lang="en-US" sz="2400">
                  <a:latin typeface="Times New Roman" charset="0"/>
                </a:rPr>
                <a:t>ment</a:t>
              </a:r>
            </a:p>
          </p:txBody>
        </p:sp>
        <p:sp>
          <p:nvSpPr>
            <p:cNvPr id="5125" name="Oval 5"/>
            <p:cNvSpPr>
              <a:spLocks noChangeArrowheads="1"/>
            </p:cNvSpPr>
            <p:nvPr/>
          </p:nvSpPr>
          <p:spPr bwMode="auto">
            <a:xfrm>
              <a:off x="3751357" y="3619500"/>
              <a:ext cx="1676400" cy="1600200"/>
            </a:xfrm>
            <a:prstGeom prst="ellipse">
              <a:avLst/>
            </a:prstGeom>
            <a:solidFill>
              <a:srgbClr val="FF9999">
                <a:alpha val="69019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20" tIns="45711" rIns="91420" bIns="45711" anchor="ctr"/>
            <a:lstStyle/>
            <a:p>
              <a:pPr algn="ctr"/>
              <a:r>
                <a:rPr lang="en-US" sz="2400" dirty="0">
                  <a:latin typeface="Times New Roman" charset="0"/>
                </a:rPr>
                <a:t>Society</a:t>
              </a:r>
            </a:p>
          </p:txBody>
        </p:sp>
        <p:sp>
          <p:nvSpPr>
            <p:cNvPr id="5126" name="Line 6"/>
            <p:cNvSpPr>
              <a:spLocks noChangeShapeType="1"/>
            </p:cNvSpPr>
            <p:nvPr/>
          </p:nvSpPr>
          <p:spPr bwMode="auto">
            <a:xfrm flipV="1">
              <a:off x="3217957" y="4076700"/>
              <a:ext cx="914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" name="Line 7"/>
            <p:cNvSpPr>
              <a:spLocks noChangeShapeType="1"/>
            </p:cNvSpPr>
            <p:nvPr/>
          </p:nvSpPr>
          <p:spPr bwMode="auto">
            <a:xfrm rot="-69089" flipH="1" flipV="1">
              <a:off x="4589557" y="3695700"/>
              <a:ext cx="53340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1754282" y="4956175"/>
              <a:ext cx="1131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20" tIns="45711" rIns="91420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 dirty="0">
                  <a:latin typeface="Times New Roman" charset="0"/>
                </a:rPr>
                <a:t>Poverty</a:t>
              </a:r>
            </a:p>
          </p:txBody>
        </p:sp>
        <p:sp>
          <p:nvSpPr>
            <p:cNvPr id="5129" name="Text Box 9"/>
            <p:cNvSpPr txBox="1">
              <a:spLocks noChangeArrowheads="1"/>
            </p:cNvSpPr>
            <p:nvPr/>
          </p:nvSpPr>
          <p:spPr bwMode="auto">
            <a:xfrm>
              <a:off x="4726082" y="5794375"/>
              <a:ext cx="2595563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20" tIns="45711" rIns="91420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>
                  <a:latin typeface="Times New Roman" charset="0"/>
                </a:rPr>
                <a:t>Moving dirty</a:t>
              </a:r>
            </a:p>
            <a:p>
              <a:pPr eaLnBrk="1" hangingPunct="1"/>
              <a:r>
                <a:rPr lang="en-US" sz="2400">
                  <a:latin typeface="Times New Roman" charset="0"/>
                </a:rPr>
                <a:t>production offshore</a:t>
              </a:r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 flipH="1" flipV="1">
              <a:off x="4894357" y="4000500"/>
              <a:ext cx="1447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Text Box 11"/>
            <p:cNvSpPr txBox="1">
              <a:spLocks noChangeArrowheads="1"/>
            </p:cNvSpPr>
            <p:nvPr/>
          </p:nvSpPr>
          <p:spPr bwMode="auto">
            <a:xfrm>
              <a:off x="6478682" y="4575175"/>
              <a:ext cx="1985963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20" tIns="45711" rIns="91420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>
                  <a:latin typeface="Times New Roman" charset="0"/>
                </a:rPr>
                <a:t>Denuding land</a:t>
              </a:r>
            </a:p>
            <a:p>
              <a:pPr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5132" name="Line 14"/>
            <p:cNvSpPr>
              <a:spLocks noChangeShapeType="1"/>
            </p:cNvSpPr>
            <p:nvPr/>
          </p:nvSpPr>
          <p:spPr bwMode="auto">
            <a:xfrm rot="446860" flipH="1">
              <a:off x="4665757" y="2628900"/>
              <a:ext cx="1828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" name="Text Box 15"/>
            <p:cNvSpPr txBox="1">
              <a:spLocks noChangeArrowheads="1"/>
            </p:cNvSpPr>
            <p:nvPr/>
          </p:nvSpPr>
          <p:spPr bwMode="auto">
            <a:xfrm>
              <a:off x="6554882" y="2441575"/>
              <a:ext cx="13001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20" tIns="45711" rIns="91420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>
                  <a:latin typeface="Times New Roman" charset="0"/>
                </a:rPr>
                <a:t>Pollution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4125" y="6507162"/>
            <a:ext cx="560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created by Jeff Tester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25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3"/>
          <p:cNvSpPr txBox="1">
            <a:spLocks noChangeArrowheads="1"/>
          </p:cNvSpPr>
          <p:nvPr/>
        </p:nvSpPr>
        <p:spPr bwMode="auto">
          <a:xfrm>
            <a:off x="609600" y="4267200"/>
            <a:ext cx="8146992" cy="92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0" tIns="45711" rIns="91420" bIns="4571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>
                <a:latin typeface="Times New Roman" charset="0"/>
              </a:rPr>
              <a:t>Attributes:  Costs, Resource use, Emissions, </a:t>
            </a:r>
            <a:r>
              <a:rPr lang="en-US" b="1" dirty="0" smtClean="0">
                <a:latin typeface="Times New Roman" charset="0"/>
              </a:rPr>
              <a:t>Wastes</a:t>
            </a:r>
          </a:p>
          <a:p>
            <a:endParaRPr lang="en-US" b="1" dirty="0">
              <a:latin typeface="Times New Roman" charset="0"/>
            </a:endParaRPr>
          </a:p>
          <a:p>
            <a:r>
              <a:rPr lang="en-US" b="1" dirty="0">
                <a:latin typeface="Times New Roman" charset="0"/>
              </a:rPr>
              <a:t>Sum cumulative attributes over total life cycle of product to compare net impacts</a:t>
            </a:r>
          </a:p>
        </p:txBody>
      </p:sp>
      <p:sp>
        <p:nvSpPr>
          <p:cNvPr id="14339" name="AutoShape 2"/>
          <p:cNvSpPr>
            <a:spLocks noChangeArrowheads="1"/>
          </p:cNvSpPr>
          <p:nvPr/>
        </p:nvSpPr>
        <p:spPr bwMode="auto">
          <a:xfrm>
            <a:off x="4343400" y="1981200"/>
            <a:ext cx="914400" cy="381000"/>
          </a:xfrm>
          <a:prstGeom prst="octagon">
            <a:avLst>
              <a:gd name="adj" fmla="val 29287"/>
            </a:avLst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838200" y="2209800"/>
            <a:ext cx="914400" cy="304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6705600" y="28194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4876800" y="2819400"/>
            <a:ext cx="1371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2667000" y="2819400"/>
            <a:ext cx="1676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609600" y="28194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000090"/>
                </a:solidFill>
                <a:latin typeface="Arial" charset="0"/>
              </a:rPr>
              <a:t>Life Cycle </a:t>
            </a:r>
            <a:r>
              <a:rPr lang="en-US" sz="3600" dirty="0" smtClean="0">
                <a:solidFill>
                  <a:srgbClr val="000090"/>
                </a:solidFill>
                <a:latin typeface="Arial" charset="0"/>
              </a:rPr>
              <a:t>Assessment</a:t>
            </a:r>
            <a:endParaRPr lang="en-US" sz="3600" dirty="0">
              <a:solidFill>
                <a:srgbClr val="000090"/>
              </a:solidFill>
              <a:latin typeface="Arial" charset="0"/>
            </a:endParaRPr>
          </a:p>
        </p:txBody>
      </p:sp>
      <p:sp>
        <p:nvSpPr>
          <p:cNvPr id="14346" name="Text Box 11"/>
          <p:cNvSpPr txBox="1">
            <a:spLocks noChangeArrowheads="1"/>
          </p:cNvSpPr>
          <p:nvPr/>
        </p:nvSpPr>
        <p:spPr bwMode="auto">
          <a:xfrm>
            <a:off x="669925" y="2851150"/>
            <a:ext cx="1252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0" tIns="45711" rIns="91420" bIns="4571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Verdana" charset="0"/>
              </a:rPr>
              <a:t>Production of</a:t>
            </a:r>
          </a:p>
          <a:p>
            <a:r>
              <a:rPr lang="en-US" sz="1200" dirty="0">
                <a:latin typeface="Verdana" charset="0"/>
              </a:rPr>
              <a:t>Raw Materials</a:t>
            </a:r>
          </a:p>
        </p:txBody>
      </p:sp>
      <p:sp>
        <p:nvSpPr>
          <p:cNvPr id="14347" name="Text Box 12"/>
          <p:cNvSpPr txBox="1">
            <a:spLocks noChangeArrowheads="1"/>
          </p:cNvSpPr>
          <p:nvPr/>
        </p:nvSpPr>
        <p:spPr bwMode="auto">
          <a:xfrm>
            <a:off x="2803525" y="2851150"/>
            <a:ext cx="133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0" tIns="45711" rIns="91420" bIns="4571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Verdana" charset="0"/>
              </a:rPr>
              <a:t>Manufacturing </a:t>
            </a:r>
          </a:p>
          <a:p>
            <a:r>
              <a:rPr lang="en-US" sz="1200">
                <a:latin typeface="Verdana" charset="0"/>
              </a:rPr>
              <a:t>      Process</a:t>
            </a:r>
          </a:p>
        </p:txBody>
      </p:sp>
      <p:sp>
        <p:nvSpPr>
          <p:cNvPr id="14348" name="Text Box 13"/>
          <p:cNvSpPr txBox="1">
            <a:spLocks noChangeArrowheads="1"/>
          </p:cNvSpPr>
          <p:nvPr/>
        </p:nvSpPr>
        <p:spPr bwMode="auto">
          <a:xfrm>
            <a:off x="4937125" y="2851150"/>
            <a:ext cx="98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0" tIns="45711" rIns="91420" bIns="4571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Verdana" charset="0"/>
              </a:rPr>
              <a:t>     Use of</a:t>
            </a:r>
          </a:p>
          <a:p>
            <a:r>
              <a:rPr lang="en-US" sz="1200">
                <a:latin typeface="Verdana" charset="0"/>
              </a:rPr>
              <a:t>    Product</a:t>
            </a:r>
          </a:p>
        </p:txBody>
      </p:sp>
      <p:sp>
        <p:nvSpPr>
          <p:cNvPr id="14349" name="Text Box 14"/>
          <p:cNvSpPr txBox="1">
            <a:spLocks noChangeArrowheads="1"/>
          </p:cNvSpPr>
          <p:nvPr/>
        </p:nvSpPr>
        <p:spPr bwMode="auto">
          <a:xfrm>
            <a:off x="6858000" y="2895600"/>
            <a:ext cx="8223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0" tIns="45711" rIns="91420" bIns="4571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Verdana" charset="0"/>
              </a:rPr>
              <a:t>Disposal</a:t>
            </a:r>
          </a:p>
        </p:txBody>
      </p:sp>
      <p:sp>
        <p:nvSpPr>
          <p:cNvPr id="14350" name="Text Box 15"/>
          <p:cNvSpPr txBox="1">
            <a:spLocks noChangeArrowheads="1"/>
          </p:cNvSpPr>
          <p:nvPr/>
        </p:nvSpPr>
        <p:spPr bwMode="auto">
          <a:xfrm>
            <a:off x="609600" y="2209800"/>
            <a:ext cx="1447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20" tIns="45711" rIns="91420" bIns="4571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>
                <a:latin typeface="Verdana" charset="0"/>
              </a:rPr>
              <a:t>      Energy</a:t>
            </a:r>
          </a:p>
        </p:txBody>
      </p:sp>
      <p:sp>
        <p:nvSpPr>
          <p:cNvPr id="14351" name="Line 16"/>
          <p:cNvSpPr>
            <a:spLocks noChangeShapeType="1"/>
          </p:cNvSpPr>
          <p:nvPr/>
        </p:nvSpPr>
        <p:spPr bwMode="auto">
          <a:xfrm>
            <a:off x="1219200" y="2514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17"/>
          <p:cNvSpPr>
            <a:spLocks noChangeShapeType="1"/>
          </p:cNvSpPr>
          <p:nvPr/>
        </p:nvSpPr>
        <p:spPr bwMode="auto">
          <a:xfrm>
            <a:off x="1447800" y="2514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Line 18"/>
          <p:cNvSpPr>
            <a:spLocks noChangeShapeType="1"/>
          </p:cNvSpPr>
          <p:nvPr/>
        </p:nvSpPr>
        <p:spPr bwMode="auto">
          <a:xfrm>
            <a:off x="1752600" y="2438400"/>
            <a:ext cx="3657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Line 19"/>
          <p:cNvSpPr>
            <a:spLocks noChangeShapeType="1"/>
          </p:cNvSpPr>
          <p:nvPr/>
        </p:nvSpPr>
        <p:spPr bwMode="auto">
          <a:xfrm>
            <a:off x="1752600" y="2362200"/>
            <a:ext cx="563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Line 20"/>
          <p:cNvSpPr>
            <a:spLocks noChangeShapeType="1"/>
          </p:cNvSpPr>
          <p:nvPr/>
        </p:nvSpPr>
        <p:spPr bwMode="auto">
          <a:xfrm flipH="1">
            <a:off x="1295400" y="3581400"/>
            <a:ext cx="601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Line 21"/>
          <p:cNvSpPr>
            <a:spLocks noChangeShapeType="1"/>
          </p:cNvSpPr>
          <p:nvPr/>
        </p:nvSpPr>
        <p:spPr bwMode="auto">
          <a:xfrm>
            <a:off x="7315200" y="3352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Line 22"/>
          <p:cNvSpPr>
            <a:spLocks noChangeShapeType="1"/>
          </p:cNvSpPr>
          <p:nvPr/>
        </p:nvSpPr>
        <p:spPr bwMode="auto">
          <a:xfrm flipV="1">
            <a:off x="5562600" y="3352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Text Box 24"/>
          <p:cNvSpPr txBox="1">
            <a:spLocks noChangeArrowheads="1"/>
          </p:cNvSpPr>
          <p:nvPr/>
        </p:nvSpPr>
        <p:spPr bwMode="auto">
          <a:xfrm>
            <a:off x="5927725" y="3613150"/>
            <a:ext cx="2393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0" tIns="45711" rIns="91420" bIns="4571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Verdana" charset="0"/>
              </a:rPr>
              <a:t>Recycle                    Wastes</a:t>
            </a:r>
          </a:p>
        </p:txBody>
      </p:sp>
      <p:sp>
        <p:nvSpPr>
          <p:cNvPr id="14359" name="Line 25"/>
          <p:cNvSpPr>
            <a:spLocks noChangeShapeType="1"/>
          </p:cNvSpPr>
          <p:nvPr/>
        </p:nvSpPr>
        <p:spPr bwMode="auto">
          <a:xfrm>
            <a:off x="7772400" y="33528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Text Box 26"/>
          <p:cNvSpPr txBox="1">
            <a:spLocks noChangeArrowheads="1"/>
          </p:cNvSpPr>
          <p:nvPr/>
        </p:nvSpPr>
        <p:spPr bwMode="auto">
          <a:xfrm>
            <a:off x="517525" y="3689350"/>
            <a:ext cx="736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0" tIns="45711" rIns="91420" bIns="4571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Verdana" charset="0"/>
              </a:rPr>
              <a:t>Wastes</a:t>
            </a:r>
          </a:p>
        </p:txBody>
      </p:sp>
      <p:sp>
        <p:nvSpPr>
          <p:cNvPr id="14361" name="Line 27"/>
          <p:cNvSpPr>
            <a:spLocks noChangeShapeType="1"/>
          </p:cNvSpPr>
          <p:nvPr/>
        </p:nvSpPr>
        <p:spPr bwMode="auto">
          <a:xfrm flipH="1">
            <a:off x="762000" y="3352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Text Box 28"/>
          <p:cNvSpPr txBox="1">
            <a:spLocks noChangeArrowheads="1"/>
          </p:cNvSpPr>
          <p:nvPr/>
        </p:nvSpPr>
        <p:spPr bwMode="auto">
          <a:xfrm>
            <a:off x="4327525" y="2012950"/>
            <a:ext cx="9382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0" tIns="45711" rIns="91420" bIns="4571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Verdana" charset="0"/>
              </a:rPr>
              <a:t>Emissions</a:t>
            </a:r>
          </a:p>
        </p:txBody>
      </p:sp>
      <p:sp>
        <p:nvSpPr>
          <p:cNvPr id="14363" name="Line 29"/>
          <p:cNvSpPr>
            <a:spLocks noChangeShapeType="1"/>
          </p:cNvSpPr>
          <p:nvPr/>
        </p:nvSpPr>
        <p:spPr bwMode="auto">
          <a:xfrm flipV="1">
            <a:off x="1905000" y="2209800"/>
            <a:ext cx="2362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Line 30"/>
          <p:cNvSpPr>
            <a:spLocks noChangeShapeType="1"/>
          </p:cNvSpPr>
          <p:nvPr/>
        </p:nvSpPr>
        <p:spPr bwMode="auto">
          <a:xfrm flipV="1">
            <a:off x="3810000" y="2362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5" name="Line 31"/>
          <p:cNvSpPr>
            <a:spLocks noChangeShapeType="1"/>
          </p:cNvSpPr>
          <p:nvPr/>
        </p:nvSpPr>
        <p:spPr bwMode="auto">
          <a:xfrm flipH="1" flipV="1">
            <a:off x="5257800" y="2362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6" name="Line 32"/>
          <p:cNvSpPr>
            <a:spLocks noChangeShapeType="1"/>
          </p:cNvSpPr>
          <p:nvPr/>
        </p:nvSpPr>
        <p:spPr bwMode="auto">
          <a:xfrm flipH="1" flipV="1">
            <a:off x="5410200" y="2133600"/>
            <a:ext cx="2209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8" name="Line 37"/>
          <p:cNvSpPr>
            <a:spLocks noChangeShapeType="1"/>
          </p:cNvSpPr>
          <p:nvPr/>
        </p:nvSpPr>
        <p:spPr bwMode="auto">
          <a:xfrm flipV="1">
            <a:off x="1295400" y="3352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69" name="AutoShape 38"/>
          <p:cNvSpPr>
            <a:spLocks noChangeArrowheads="1"/>
          </p:cNvSpPr>
          <p:nvPr/>
        </p:nvSpPr>
        <p:spPr bwMode="auto">
          <a:xfrm>
            <a:off x="2133600" y="3048000"/>
            <a:ext cx="533400" cy="76200"/>
          </a:xfrm>
          <a:prstGeom prst="rightArrow">
            <a:avLst>
              <a:gd name="adj1" fmla="val 50000"/>
              <a:gd name="adj2" fmla="val 1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0" name="AutoShape 39"/>
          <p:cNvSpPr>
            <a:spLocks noChangeArrowheads="1"/>
          </p:cNvSpPr>
          <p:nvPr/>
        </p:nvSpPr>
        <p:spPr bwMode="auto">
          <a:xfrm>
            <a:off x="4343400" y="3048000"/>
            <a:ext cx="533400" cy="76200"/>
          </a:xfrm>
          <a:prstGeom prst="rightArrow">
            <a:avLst>
              <a:gd name="adj1" fmla="val 50000"/>
              <a:gd name="adj2" fmla="val 1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1" name="AutoShape 40"/>
          <p:cNvSpPr>
            <a:spLocks noChangeArrowheads="1"/>
          </p:cNvSpPr>
          <p:nvPr/>
        </p:nvSpPr>
        <p:spPr bwMode="auto">
          <a:xfrm>
            <a:off x="6248400" y="3048000"/>
            <a:ext cx="457200" cy="762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2" name="Text Box 41"/>
          <p:cNvSpPr txBox="1">
            <a:spLocks noChangeArrowheads="1"/>
          </p:cNvSpPr>
          <p:nvPr/>
        </p:nvSpPr>
        <p:spPr bwMode="auto">
          <a:xfrm>
            <a:off x="2971800" y="3733800"/>
            <a:ext cx="736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0" tIns="45711" rIns="91420" bIns="4571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Verdana" charset="0"/>
              </a:rPr>
              <a:t>Wastes</a:t>
            </a:r>
          </a:p>
        </p:txBody>
      </p:sp>
      <p:sp>
        <p:nvSpPr>
          <p:cNvPr id="14373" name="Text Box 42"/>
          <p:cNvSpPr txBox="1">
            <a:spLocks noChangeArrowheads="1"/>
          </p:cNvSpPr>
          <p:nvPr/>
        </p:nvSpPr>
        <p:spPr bwMode="auto">
          <a:xfrm>
            <a:off x="4724400" y="3733800"/>
            <a:ext cx="7778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20" tIns="45711" rIns="91420" bIns="4571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Verdana" charset="0"/>
              </a:rPr>
              <a:t>Wastes</a:t>
            </a:r>
          </a:p>
        </p:txBody>
      </p:sp>
      <p:sp>
        <p:nvSpPr>
          <p:cNvPr id="14374" name="Line 43"/>
          <p:cNvSpPr>
            <a:spLocks noChangeShapeType="1"/>
          </p:cNvSpPr>
          <p:nvPr/>
        </p:nvSpPr>
        <p:spPr bwMode="auto">
          <a:xfrm flipH="1">
            <a:off x="3429000" y="33528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75" name="Line 44"/>
          <p:cNvSpPr>
            <a:spLocks noChangeShapeType="1"/>
          </p:cNvSpPr>
          <p:nvPr/>
        </p:nvSpPr>
        <p:spPr bwMode="auto">
          <a:xfrm flipH="1">
            <a:off x="5105400" y="33528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76" name="Line 45"/>
          <p:cNvSpPr>
            <a:spLocks noChangeShapeType="1"/>
          </p:cNvSpPr>
          <p:nvPr/>
        </p:nvSpPr>
        <p:spPr bwMode="auto">
          <a:xfrm flipV="1">
            <a:off x="3124200" y="3352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54125" y="6507162"/>
            <a:ext cx="560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created by Jeff Tester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78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91552"/>
            <a:ext cx="2133600" cy="365125"/>
          </a:xfrm>
        </p:spPr>
        <p:txBody>
          <a:bodyPr/>
          <a:lstStyle/>
          <a:p>
            <a:fld id="{B6DB1DE9-F86D-5C46-9B7D-A068EC4E2C57}" type="slidenum">
              <a:rPr lang="en-AU"/>
              <a:pPr/>
              <a:t>17</a:t>
            </a:fld>
            <a:endParaRPr lang="en-AU"/>
          </a:p>
        </p:txBody>
      </p:sp>
      <p:sp>
        <p:nvSpPr>
          <p:cNvPr id="230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9838"/>
            <a:ext cx="8229600" cy="4571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90"/>
                </a:solidFill>
                <a:latin typeface="Arial"/>
                <a:cs typeface="Arial"/>
              </a:rPr>
              <a:t>Evaluating </a:t>
            </a:r>
            <a:r>
              <a:rPr lang="en-US" sz="3600" dirty="0" smtClean="0">
                <a:solidFill>
                  <a:srgbClr val="000090"/>
                </a:solidFill>
                <a:latin typeface="Arial"/>
                <a:cs typeface="Arial"/>
              </a:rPr>
              <a:t>environmental </a:t>
            </a:r>
            <a:r>
              <a:rPr lang="en-US" sz="3600" dirty="0">
                <a:solidFill>
                  <a:srgbClr val="000090"/>
                </a:solidFill>
                <a:latin typeface="Arial"/>
                <a:cs typeface="Arial"/>
              </a:rPr>
              <a:t>impacts</a:t>
            </a:r>
          </a:p>
        </p:txBody>
      </p:sp>
      <p:sp>
        <p:nvSpPr>
          <p:cNvPr id="2309124" name="Text Box 4"/>
          <p:cNvSpPr txBox="1">
            <a:spLocks noChangeArrowheads="1"/>
          </p:cNvSpPr>
          <p:nvPr/>
        </p:nvSpPr>
        <p:spPr bwMode="auto">
          <a:xfrm rot="-5400000">
            <a:off x="2772569" y="4769894"/>
            <a:ext cx="838200" cy="296862"/>
          </a:xfrm>
          <a:prstGeom prst="rect">
            <a:avLst/>
          </a:prstGeom>
          <a:solidFill>
            <a:srgbClr val="FF3300"/>
          </a:solidFill>
          <a:ln>
            <a:noFill/>
          </a:ln>
          <a:effectLst>
            <a:outerShdw blurRad="63500" dist="107763" dir="2700000" algn="ctr" rotWithShape="0">
              <a:srgbClr val="B2B2B2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/>
          <a:p>
            <a:pPr eaLnBrk="0" hangingPunct="0"/>
            <a:r>
              <a:rPr lang="en-US" sz="1800">
                <a:solidFill>
                  <a:srgbClr val="FFFF00"/>
                </a:solidFill>
              </a:rPr>
              <a:t>Climate</a:t>
            </a:r>
            <a:endParaRPr lang="en-US" sz="2400">
              <a:solidFill>
                <a:srgbClr val="FFFF00"/>
              </a:solidFill>
            </a:endParaRPr>
          </a:p>
        </p:txBody>
      </p:sp>
      <p:sp>
        <p:nvSpPr>
          <p:cNvPr id="2309125" name="Text Box 5"/>
          <p:cNvSpPr txBox="1">
            <a:spLocks noChangeArrowheads="1"/>
          </p:cNvSpPr>
          <p:nvPr/>
        </p:nvSpPr>
        <p:spPr bwMode="auto">
          <a:xfrm rot="-5400000">
            <a:off x="3237707" y="4617493"/>
            <a:ext cx="1143000" cy="296863"/>
          </a:xfrm>
          <a:prstGeom prst="rect">
            <a:avLst/>
          </a:prstGeom>
          <a:solidFill>
            <a:srgbClr val="FF3300"/>
          </a:solidFill>
          <a:ln>
            <a:noFill/>
          </a:ln>
          <a:effectLst>
            <a:outerShdw blurRad="63500" dist="107763" dir="2700000" algn="ctr" rotWithShape="0">
              <a:srgbClr val="B2B2B2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/>
          <a:p>
            <a:pPr eaLnBrk="0" hangingPunct="0"/>
            <a:r>
              <a:rPr lang="en-US" sz="1800">
                <a:solidFill>
                  <a:srgbClr val="FFFF00"/>
                </a:solidFill>
              </a:rPr>
              <a:t>Ozonelayer</a:t>
            </a:r>
          </a:p>
        </p:txBody>
      </p:sp>
      <p:sp>
        <p:nvSpPr>
          <p:cNvPr id="2309126" name="Text Box 6"/>
          <p:cNvSpPr txBox="1">
            <a:spLocks noChangeArrowheads="1"/>
          </p:cNvSpPr>
          <p:nvPr/>
        </p:nvSpPr>
        <p:spPr bwMode="auto">
          <a:xfrm rot="-5400000">
            <a:off x="3899694" y="4541294"/>
            <a:ext cx="1295400" cy="296862"/>
          </a:xfrm>
          <a:prstGeom prst="rect">
            <a:avLst/>
          </a:prstGeom>
          <a:solidFill>
            <a:srgbClr val="339966"/>
          </a:solidFill>
          <a:ln>
            <a:noFill/>
          </a:ln>
          <a:effectLst>
            <a:outerShdw blurRad="63500" dist="107763" dir="2700000" algn="ctr" rotWithShape="0">
              <a:srgbClr val="B2B2B2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/>
          <a:p>
            <a:pPr eaLnBrk="0" hangingPunct="0"/>
            <a:r>
              <a:rPr lang="en-US" sz="1800">
                <a:solidFill>
                  <a:srgbClr val="FFFF00"/>
                </a:solidFill>
              </a:rPr>
              <a:t>Acidification</a:t>
            </a:r>
          </a:p>
        </p:txBody>
      </p:sp>
      <p:sp>
        <p:nvSpPr>
          <p:cNvPr id="2309127" name="Text Box 7"/>
          <p:cNvSpPr txBox="1">
            <a:spLocks noChangeArrowheads="1"/>
          </p:cNvSpPr>
          <p:nvPr/>
        </p:nvSpPr>
        <p:spPr bwMode="auto">
          <a:xfrm rot="-5400000">
            <a:off x="1647825" y="4883400"/>
            <a:ext cx="609600" cy="298450"/>
          </a:xfrm>
          <a:prstGeom prst="rect">
            <a:avLst/>
          </a:prstGeom>
          <a:solidFill>
            <a:srgbClr val="FF3300"/>
          </a:solidFill>
          <a:ln>
            <a:noFill/>
          </a:ln>
          <a:effectLst>
            <a:outerShdw blurRad="63500" dist="107763" dir="2700000" algn="ctr" rotWithShape="0">
              <a:srgbClr val="B2B2B2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/>
          <a:p>
            <a:pPr eaLnBrk="0" hangingPunct="0"/>
            <a:r>
              <a:rPr lang="en-US" sz="1800">
                <a:solidFill>
                  <a:srgbClr val="FFFF00"/>
                </a:solidFill>
              </a:rPr>
              <a:t>Smog</a:t>
            </a:r>
          </a:p>
        </p:txBody>
      </p:sp>
      <p:sp>
        <p:nvSpPr>
          <p:cNvPr id="2309128" name="Text Box 8"/>
          <p:cNvSpPr txBox="1">
            <a:spLocks noChangeArrowheads="1"/>
          </p:cNvSpPr>
          <p:nvPr/>
        </p:nvSpPr>
        <p:spPr bwMode="auto">
          <a:xfrm rot="-5400000">
            <a:off x="2001838" y="4616700"/>
            <a:ext cx="1143000" cy="298450"/>
          </a:xfrm>
          <a:prstGeom prst="rect">
            <a:avLst/>
          </a:prstGeom>
          <a:solidFill>
            <a:srgbClr val="FF3300"/>
          </a:solidFill>
          <a:ln>
            <a:noFill/>
          </a:ln>
          <a:effectLst>
            <a:outerShdw blurRad="63500" dist="107763" dir="2700000" algn="ctr" rotWithShape="0">
              <a:srgbClr val="B2B2B2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/>
          <a:p>
            <a:pPr eaLnBrk="0" hangingPunct="0"/>
            <a:r>
              <a:rPr lang="en-US" sz="1800">
                <a:solidFill>
                  <a:srgbClr val="FFFF00"/>
                </a:solidFill>
              </a:rPr>
              <a:t>Carcinogen</a:t>
            </a:r>
          </a:p>
        </p:txBody>
      </p:sp>
      <p:sp>
        <p:nvSpPr>
          <p:cNvPr id="2309129" name="Text Box 9"/>
          <p:cNvSpPr txBox="1">
            <a:spLocks noChangeArrowheads="1"/>
          </p:cNvSpPr>
          <p:nvPr/>
        </p:nvSpPr>
        <p:spPr bwMode="auto">
          <a:xfrm rot="-5400000">
            <a:off x="7227094" y="4658769"/>
            <a:ext cx="1066800" cy="296862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blurRad="63500" dist="107763" dir="2700000" algn="ctr" rotWithShape="0">
              <a:srgbClr val="B2B2B2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/>
          <a:p>
            <a:pPr eaLnBrk="0" hangingPunct="0"/>
            <a:r>
              <a:rPr lang="en-US" sz="1800">
                <a:solidFill>
                  <a:srgbClr val="FFFF00"/>
                </a:solidFill>
              </a:rPr>
              <a:t>Fossil fuel</a:t>
            </a:r>
          </a:p>
        </p:txBody>
      </p:sp>
      <p:sp>
        <p:nvSpPr>
          <p:cNvPr id="2309130" name="Text Box 10"/>
          <p:cNvSpPr txBox="1">
            <a:spLocks noChangeArrowheads="1"/>
          </p:cNvSpPr>
          <p:nvPr/>
        </p:nvSpPr>
        <p:spPr bwMode="auto">
          <a:xfrm rot="-5400000">
            <a:off x="5827713" y="4618287"/>
            <a:ext cx="1143000" cy="295275"/>
          </a:xfrm>
          <a:prstGeom prst="rect">
            <a:avLst/>
          </a:prstGeom>
          <a:solidFill>
            <a:srgbClr val="339966"/>
          </a:solidFill>
          <a:ln>
            <a:noFill/>
          </a:ln>
          <a:effectLst>
            <a:outerShdw blurRad="63500" dist="107763" dir="2700000" algn="ctr" rotWithShape="0">
              <a:srgbClr val="B2B2B2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/>
          <a:p>
            <a:pPr eaLnBrk="0" hangingPunct="0"/>
            <a:r>
              <a:rPr lang="en-US" sz="1800">
                <a:solidFill>
                  <a:srgbClr val="FFFF00"/>
                </a:solidFill>
              </a:rPr>
              <a:t>Ecotoxicity</a:t>
            </a:r>
          </a:p>
        </p:txBody>
      </p:sp>
      <p:sp>
        <p:nvSpPr>
          <p:cNvPr id="2309131" name="Text Box 11"/>
          <p:cNvSpPr txBox="1">
            <a:spLocks noChangeArrowheads="1"/>
          </p:cNvSpPr>
          <p:nvPr/>
        </p:nvSpPr>
        <p:spPr bwMode="auto">
          <a:xfrm rot="-5400000">
            <a:off x="5096669" y="4503194"/>
            <a:ext cx="1371600" cy="296862"/>
          </a:xfrm>
          <a:prstGeom prst="rect">
            <a:avLst/>
          </a:prstGeom>
          <a:solidFill>
            <a:srgbClr val="339966"/>
          </a:solidFill>
          <a:ln>
            <a:noFill/>
          </a:ln>
          <a:effectLst>
            <a:outerShdw blurRad="63500" dist="107763" dir="2700000" algn="ctr" rotWithShape="0">
              <a:srgbClr val="B2B2B2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/>
          <a:p>
            <a:pPr eaLnBrk="0" hangingPunct="0"/>
            <a:r>
              <a:rPr lang="en-US" sz="1800">
                <a:solidFill>
                  <a:srgbClr val="FFFF00"/>
                </a:solidFill>
              </a:rPr>
              <a:t>Nutriphication</a:t>
            </a:r>
          </a:p>
        </p:txBody>
      </p:sp>
      <p:sp>
        <p:nvSpPr>
          <p:cNvPr id="2309132" name="Text Box 12"/>
          <p:cNvSpPr txBox="1">
            <a:spLocks noChangeArrowheads="1"/>
          </p:cNvSpPr>
          <p:nvPr/>
        </p:nvSpPr>
        <p:spPr bwMode="auto">
          <a:xfrm rot="-5400000">
            <a:off x="6684963" y="4734175"/>
            <a:ext cx="914400" cy="298450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blurRad="63500" dist="107763" dir="2700000" algn="ctr" rotWithShape="0">
              <a:srgbClr val="B2B2B2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/>
          <a:p>
            <a:pPr eaLnBrk="0" hangingPunct="0"/>
            <a:r>
              <a:rPr lang="en-US" sz="1800">
                <a:solidFill>
                  <a:srgbClr val="FFFF00"/>
                </a:solidFill>
              </a:rPr>
              <a:t>Minerals</a:t>
            </a:r>
          </a:p>
        </p:txBody>
      </p:sp>
      <p:sp>
        <p:nvSpPr>
          <p:cNvPr id="2309133" name="Text Box 13"/>
          <p:cNvSpPr txBox="1">
            <a:spLocks noChangeArrowheads="1"/>
          </p:cNvSpPr>
          <p:nvPr/>
        </p:nvSpPr>
        <p:spPr bwMode="auto">
          <a:xfrm rot="-5400000">
            <a:off x="4675188" y="4696075"/>
            <a:ext cx="990600" cy="295275"/>
          </a:xfrm>
          <a:prstGeom prst="rect">
            <a:avLst/>
          </a:prstGeom>
          <a:solidFill>
            <a:srgbClr val="339966"/>
          </a:solidFill>
          <a:ln>
            <a:noFill/>
          </a:ln>
          <a:effectLst>
            <a:outerShdw blurRad="63500" dist="107763" dir="2700000" algn="ctr" rotWithShape="0">
              <a:srgbClr val="B2B2B2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/>
          <a:p>
            <a:pPr eaLnBrk="0" hangingPunct="0"/>
            <a:r>
              <a:rPr lang="en-US" sz="1800">
                <a:solidFill>
                  <a:srgbClr val="FFFF00"/>
                </a:solidFill>
              </a:rPr>
              <a:t>Land-use</a:t>
            </a:r>
          </a:p>
        </p:txBody>
      </p:sp>
      <p:sp>
        <p:nvSpPr>
          <p:cNvPr id="2309134" name="Text Box 14"/>
          <p:cNvSpPr txBox="1">
            <a:spLocks noChangeArrowheads="1"/>
          </p:cNvSpPr>
          <p:nvPr/>
        </p:nvSpPr>
        <p:spPr bwMode="auto">
          <a:xfrm rot="-5400000">
            <a:off x="845344" y="4693694"/>
            <a:ext cx="985838" cy="298450"/>
          </a:xfrm>
          <a:prstGeom prst="rect">
            <a:avLst/>
          </a:prstGeom>
          <a:solidFill>
            <a:srgbClr val="FF3300"/>
          </a:solidFill>
          <a:ln>
            <a:noFill/>
          </a:ln>
          <a:effectLst>
            <a:outerShdw blurRad="63500" dist="107763" dir="2700000" algn="ctr" rotWithShape="0">
              <a:srgbClr val="B2B2B2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/>
          <a:p>
            <a:pPr eaLnBrk="0" hangingPunct="0"/>
            <a:r>
              <a:rPr lang="en-US" sz="1800">
                <a:solidFill>
                  <a:srgbClr val="FFFF00"/>
                </a:solidFill>
              </a:rPr>
              <a:t>Radiation</a:t>
            </a:r>
          </a:p>
        </p:txBody>
      </p:sp>
      <p:sp>
        <p:nvSpPr>
          <p:cNvPr id="2309135" name="Text Box 15"/>
          <p:cNvSpPr txBox="1">
            <a:spLocks noChangeArrowheads="1"/>
          </p:cNvSpPr>
          <p:nvPr/>
        </p:nvSpPr>
        <p:spPr bwMode="auto">
          <a:xfrm>
            <a:off x="1098145" y="6024813"/>
            <a:ext cx="6913562" cy="296862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63500" dist="107763" dir="2700000" algn="ctr" rotWithShape="0">
              <a:srgbClr val="B2B2B2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/>
          <a:p>
            <a:pPr algn="ctr" eaLnBrk="0" hangingPunct="0"/>
            <a:r>
              <a:rPr lang="en-US" sz="1800" dirty="0">
                <a:solidFill>
                  <a:srgbClr val="FFFF00"/>
                </a:solidFill>
              </a:rPr>
              <a:t>Life cycle inventory of environmental flows – CO2 </a:t>
            </a:r>
            <a:r>
              <a:rPr lang="en-US" sz="1800" dirty="0" err="1">
                <a:solidFill>
                  <a:srgbClr val="FFFF00"/>
                </a:solidFill>
              </a:rPr>
              <a:t>NOx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 err="1">
                <a:solidFill>
                  <a:srgbClr val="FFFF00"/>
                </a:solidFill>
              </a:rPr>
              <a:t>Pb</a:t>
            </a:r>
            <a:r>
              <a:rPr lang="en-US" sz="1800" dirty="0">
                <a:solidFill>
                  <a:srgbClr val="FFFF00"/>
                </a:solidFill>
              </a:rPr>
              <a:t>, land </a:t>
            </a:r>
            <a:r>
              <a:rPr lang="en-US" sz="1800" dirty="0" err="1">
                <a:solidFill>
                  <a:srgbClr val="FFFF00"/>
                </a:solidFill>
              </a:rPr>
              <a:t>ect</a:t>
            </a:r>
            <a:endParaRPr lang="en-US" sz="1800" dirty="0">
              <a:solidFill>
                <a:srgbClr val="FFFF00"/>
              </a:solidFill>
            </a:endParaRPr>
          </a:p>
        </p:txBody>
      </p:sp>
      <p:sp>
        <p:nvSpPr>
          <p:cNvPr id="2309136" name="Line 16"/>
          <p:cNvSpPr>
            <a:spLocks noChangeShapeType="1"/>
          </p:cNvSpPr>
          <p:nvPr/>
        </p:nvSpPr>
        <p:spPr bwMode="auto">
          <a:xfrm flipV="1">
            <a:off x="1344207" y="5342188"/>
            <a:ext cx="31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B2B2B2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>
            <a:spAutoFit/>
          </a:bodyPr>
          <a:lstStyle/>
          <a:p>
            <a:endParaRPr lang="en-US"/>
          </a:p>
        </p:txBody>
      </p:sp>
      <p:sp>
        <p:nvSpPr>
          <p:cNvPr id="2309137" name="Line 17"/>
          <p:cNvSpPr>
            <a:spLocks noChangeShapeType="1"/>
          </p:cNvSpPr>
          <p:nvPr/>
        </p:nvSpPr>
        <p:spPr bwMode="auto">
          <a:xfrm flipV="1">
            <a:off x="1961745" y="5342188"/>
            <a:ext cx="31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B2B2B2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>
            <a:spAutoFit/>
          </a:bodyPr>
          <a:lstStyle/>
          <a:p>
            <a:endParaRPr lang="en-US"/>
          </a:p>
        </p:txBody>
      </p:sp>
      <p:sp>
        <p:nvSpPr>
          <p:cNvPr id="2309138" name="Line 18"/>
          <p:cNvSpPr>
            <a:spLocks noChangeShapeType="1"/>
          </p:cNvSpPr>
          <p:nvPr/>
        </p:nvSpPr>
        <p:spPr bwMode="auto">
          <a:xfrm flipV="1">
            <a:off x="2579282" y="5342188"/>
            <a:ext cx="31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B2B2B2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>
            <a:spAutoFit/>
          </a:bodyPr>
          <a:lstStyle/>
          <a:p>
            <a:endParaRPr lang="en-US"/>
          </a:p>
        </p:txBody>
      </p:sp>
      <p:sp>
        <p:nvSpPr>
          <p:cNvPr id="2309139" name="Line 19"/>
          <p:cNvSpPr>
            <a:spLocks noChangeShapeType="1"/>
          </p:cNvSpPr>
          <p:nvPr/>
        </p:nvSpPr>
        <p:spPr bwMode="auto">
          <a:xfrm flipV="1">
            <a:off x="3196820" y="5342188"/>
            <a:ext cx="31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B2B2B2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>
            <a:spAutoFit/>
          </a:bodyPr>
          <a:lstStyle/>
          <a:p>
            <a:endParaRPr lang="en-US"/>
          </a:p>
        </p:txBody>
      </p:sp>
      <p:sp>
        <p:nvSpPr>
          <p:cNvPr id="2309140" name="Line 20"/>
          <p:cNvSpPr>
            <a:spLocks noChangeShapeType="1"/>
          </p:cNvSpPr>
          <p:nvPr/>
        </p:nvSpPr>
        <p:spPr bwMode="auto">
          <a:xfrm flipV="1">
            <a:off x="3814357" y="5342188"/>
            <a:ext cx="1588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B2B2B2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>
            <a:spAutoFit/>
          </a:bodyPr>
          <a:lstStyle/>
          <a:p>
            <a:endParaRPr lang="en-US"/>
          </a:p>
        </p:txBody>
      </p:sp>
      <p:sp>
        <p:nvSpPr>
          <p:cNvPr id="2309141" name="Line 21"/>
          <p:cNvSpPr>
            <a:spLocks noChangeShapeType="1"/>
          </p:cNvSpPr>
          <p:nvPr/>
        </p:nvSpPr>
        <p:spPr bwMode="auto">
          <a:xfrm flipV="1">
            <a:off x="4555720" y="5342188"/>
            <a:ext cx="1587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B2B2B2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>
            <a:spAutoFit/>
          </a:bodyPr>
          <a:lstStyle/>
          <a:p>
            <a:endParaRPr lang="en-US"/>
          </a:p>
        </p:txBody>
      </p:sp>
      <p:sp>
        <p:nvSpPr>
          <p:cNvPr id="2309142" name="Line 22"/>
          <p:cNvSpPr>
            <a:spLocks noChangeShapeType="1"/>
          </p:cNvSpPr>
          <p:nvPr/>
        </p:nvSpPr>
        <p:spPr bwMode="auto">
          <a:xfrm flipV="1">
            <a:off x="5171670" y="5342188"/>
            <a:ext cx="31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B2B2B2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>
            <a:spAutoFit/>
          </a:bodyPr>
          <a:lstStyle/>
          <a:p>
            <a:endParaRPr lang="en-US"/>
          </a:p>
        </p:txBody>
      </p:sp>
      <p:sp>
        <p:nvSpPr>
          <p:cNvPr id="2309143" name="Line 23"/>
          <p:cNvSpPr>
            <a:spLocks noChangeShapeType="1"/>
          </p:cNvSpPr>
          <p:nvPr/>
        </p:nvSpPr>
        <p:spPr bwMode="auto">
          <a:xfrm flipV="1">
            <a:off x="5789207" y="5342188"/>
            <a:ext cx="31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B2B2B2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8000" tIns="10800" rIns="18000" bIns="10800" anchor="ctr">
            <a:spAutoFit/>
          </a:bodyPr>
          <a:lstStyle/>
          <a:p>
            <a:endParaRPr lang="en-US"/>
          </a:p>
        </p:txBody>
      </p:sp>
      <p:sp>
        <p:nvSpPr>
          <p:cNvPr id="2309144" name="Line 24"/>
          <p:cNvSpPr>
            <a:spLocks noChangeShapeType="1"/>
          </p:cNvSpPr>
          <p:nvPr/>
        </p:nvSpPr>
        <p:spPr bwMode="auto">
          <a:xfrm flipV="1">
            <a:off x="6406745" y="5342188"/>
            <a:ext cx="31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B2B2B2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>
            <a:spAutoFit/>
          </a:bodyPr>
          <a:lstStyle/>
          <a:p>
            <a:endParaRPr lang="en-US"/>
          </a:p>
        </p:txBody>
      </p:sp>
      <p:sp>
        <p:nvSpPr>
          <p:cNvPr id="2309145" name="Line 25"/>
          <p:cNvSpPr>
            <a:spLocks noChangeShapeType="1"/>
          </p:cNvSpPr>
          <p:nvPr/>
        </p:nvSpPr>
        <p:spPr bwMode="auto">
          <a:xfrm flipV="1">
            <a:off x="7148107" y="5342188"/>
            <a:ext cx="31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B2B2B2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8000" tIns="10800" rIns="18000" bIns="10800" anchor="ctr">
            <a:spAutoFit/>
          </a:bodyPr>
          <a:lstStyle/>
          <a:p>
            <a:endParaRPr lang="en-US"/>
          </a:p>
        </p:txBody>
      </p:sp>
      <p:sp>
        <p:nvSpPr>
          <p:cNvPr id="2309146" name="Line 26"/>
          <p:cNvSpPr>
            <a:spLocks noChangeShapeType="1"/>
          </p:cNvSpPr>
          <p:nvPr/>
        </p:nvSpPr>
        <p:spPr bwMode="auto">
          <a:xfrm flipV="1">
            <a:off x="7765645" y="5342188"/>
            <a:ext cx="31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B2B2B2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>
            <a:spAutoFit/>
          </a:bodyPr>
          <a:lstStyle/>
          <a:p>
            <a:endParaRPr lang="en-US"/>
          </a:p>
        </p:txBody>
      </p:sp>
      <p:sp>
        <p:nvSpPr>
          <p:cNvPr id="2309147" name="Oval 27"/>
          <p:cNvSpPr>
            <a:spLocks noChangeArrowheads="1"/>
          </p:cNvSpPr>
          <p:nvPr/>
        </p:nvSpPr>
        <p:spPr bwMode="auto">
          <a:xfrm>
            <a:off x="1204913" y="2675188"/>
            <a:ext cx="1228725" cy="80803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18000" tIns="10800" rIns="18000" bIns="10800" anchor="ctr">
            <a:spAutoFit/>
          </a:bodyPr>
          <a:lstStyle/>
          <a:p>
            <a:pPr algn="ctr" eaLnBrk="0" hangingPunct="0"/>
            <a:r>
              <a:rPr lang="en-US" sz="1800" dirty="0">
                <a:solidFill>
                  <a:srgbClr val="FFFF00"/>
                </a:solidFill>
              </a:rPr>
              <a:t>Seawater</a:t>
            </a:r>
          </a:p>
          <a:p>
            <a:pPr algn="ctr" eaLnBrk="0" hangingPunct="0"/>
            <a:r>
              <a:rPr lang="en-US" sz="1800" dirty="0">
                <a:solidFill>
                  <a:srgbClr val="FFFF00"/>
                </a:solidFill>
              </a:rPr>
              <a:t>level</a:t>
            </a:r>
          </a:p>
        </p:txBody>
      </p:sp>
      <p:sp>
        <p:nvSpPr>
          <p:cNvPr id="2309148" name="Oval 28"/>
          <p:cNvSpPr>
            <a:spLocks noChangeArrowheads="1"/>
          </p:cNvSpPr>
          <p:nvPr/>
        </p:nvSpPr>
        <p:spPr bwMode="auto">
          <a:xfrm>
            <a:off x="4692650" y="2675188"/>
            <a:ext cx="933450" cy="808037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18000" tIns="10800" rIns="18000" bIns="10800" anchor="ctr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FFFF00"/>
                </a:solidFill>
              </a:rPr>
              <a:t>Dying </a:t>
            </a:r>
          </a:p>
          <a:p>
            <a:pPr algn="ctr" eaLnBrk="0" hangingPunct="0"/>
            <a:r>
              <a:rPr lang="en-US" sz="1800">
                <a:solidFill>
                  <a:srgbClr val="FFFF00"/>
                </a:solidFill>
              </a:rPr>
              <a:t>forests</a:t>
            </a:r>
          </a:p>
        </p:txBody>
      </p:sp>
      <p:sp>
        <p:nvSpPr>
          <p:cNvPr id="2309149" name="Oval 29"/>
          <p:cNvSpPr>
            <a:spLocks noChangeArrowheads="1"/>
          </p:cNvSpPr>
          <p:nvPr/>
        </p:nvSpPr>
        <p:spPr bwMode="auto">
          <a:xfrm>
            <a:off x="3246438" y="2868863"/>
            <a:ext cx="890587" cy="42068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18000" tIns="10800" rIns="18000" bIns="10800" anchor="ctr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FFFF00"/>
                </a:solidFill>
              </a:rPr>
              <a:t>cancer</a:t>
            </a:r>
          </a:p>
        </p:txBody>
      </p:sp>
      <p:sp>
        <p:nvSpPr>
          <p:cNvPr id="2309150" name="Oval 30"/>
          <p:cNvSpPr>
            <a:spLocks noChangeArrowheads="1"/>
          </p:cNvSpPr>
          <p:nvPr/>
        </p:nvSpPr>
        <p:spPr bwMode="auto">
          <a:xfrm>
            <a:off x="5449888" y="2141788"/>
            <a:ext cx="1393825" cy="8080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18000" tIns="10800" rIns="18000" bIns="10800" anchor="ctr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FFFF00"/>
                </a:solidFill>
              </a:rPr>
              <a:t>Extinction</a:t>
            </a:r>
          </a:p>
          <a:p>
            <a:pPr algn="ctr" eaLnBrk="0" hangingPunct="0"/>
            <a:r>
              <a:rPr lang="en-US" sz="1800">
                <a:solidFill>
                  <a:srgbClr val="FFFF00"/>
                </a:solidFill>
              </a:rPr>
              <a:t>of species</a:t>
            </a:r>
          </a:p>
        </p:txBody>
      </p:sp>
      <p:sp>
        <p:nvSpPr>
          <p:cNvPr id="2309151" name="Oval 31"/>
          <p:cNvSpPr>
            <a:spLocks noChangeArrowheads="1"/>
          </p:cNvSpPr>
          <p:nvPr/>
        </p:nvSpPr>
        <p:spPr bwMode="auto">
          <a:xfrm>
            <a:off x="1924050" y="2141788"/>
            <a:ext cx="1552575" cy="80803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18000" tIns="10800" rIns="18000" bIns="10800" anchor="ctr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FFFF00"/>
                </a:solidFill>
              </a:rPr>
              <a:t>Respiratory</a:t>
            </a:r>
          </a:p>
          <a:p>
            <a:pPr algn="ctr" eaLnBrk="0" hangingPunct="0"/>
            <a:r>
              <a:rPr lang="en-US" sz="1800">
                <a:solidFill>
                  <a:srgbClr val="FFFF00"/>
                </a:solidFill>
              </a:rPr>
              <a:t>diseases</a:t>
            </a:r>
          </a:p>
        </p:txBody>
      </p:sp>
      <p:sp>
        <p:nvSpPr>
          <p:cNvPr id="2309152" name="Oval 32"/>
          <p:cNvSpPr>
            <a:spLocks noChangeArrowheads="1"/>
          </p:cNvSpPr>
          <p:nvPr/>
        </p:nvSpPr>
        <p:spPr bwMode="auto">
          <a:xfrm>
            <a:off x="7116763" y="2252913"/>
            <a:ext cx="1257300" cy="1196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18000" tIns="10800" rIns="18000" bIns="10800" anchor="ctr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FFFF00"/>
                </a:solidFill>
              </a:rPr>
              <a:t>Reduced </a:t>
            </a:r>
          </a:p>
          <a:p>
            <a:pPr algn="ctr" eaLnBrk="0" hangingPunct="0"/>
            <a:r>
              <a:rPr lang="en-US" sz="1800">
                <a:solidFill>
                  <a:srgbClr val="FFFF00"/>
                </a:solidFill>
              </a:rPr>
              <a:t>resource </a:t>
            </a:r>
          </a:p>
          <a:p>
            <a:pPr algn="ctr" eaLnBrk="0" hangingPunct="0"/>
            <a:r>
              <a:rPr lang="en-US" sz="1800">
                <a:solidFill>
                  <a:srgbClr val="FFFF00"/>
                </a:solidFill>
              </a:rPr>
              <a:t>base</a:t>
            </a:r>
          </a:p>
        </p:txBody>
      </p:sp>
      <p:sp>
        <p:nvSpPr>
          <p:cNvPr id="2309153" name="Line 33"/>
          <p:cNvSpPr>
            <a:spLocks noChangeShapeType="1"/>
          </p:cNvSpPr>
          <p:nvPr/>
        </p:nvSpPr>
        <p:spPr bwMode="auto">
          <a:xfrm flipV="1">
            <a:off x="7242175" y="3437188"/>
            <a:ext cx="24765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00" tIns="10800" rIns="18000" bIns="10800" anchor="ctr">
            <a:spAutoFit/>
          </a:bodyPr>
          <a:lstStyle/>
          <a:p>
            <a:endParaRPr lang="en-US"/>
          </a:p>
        </p:txBody>
      </p:sp>
      <p:sp>
        <p:nvSpPr>
          <p:cNvPr id="2309154" name="Line 34"/>
          <p:cNvSpPr>
            <a:spLocks noChangeShapeType="1"/>
          </p:cNvSpPr>
          <p:nvPr/>
        </p:nvSpPr>
        <p:spPr bwMode="auto">
          <a:xfrm flipH="1" flipV="1">
            <a:off x="7735888" y="3437188"/>
            <a:ext cx="123825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00" tIns="10800" rIns="18000" bIns="10800" anchor="ctr">
            <a:spAutoFit/>
          </a:bodyPr>
          <a:lstStyle/>
          <a:p>
            <a:endParaRPr lang="en-US"/>
          </a:p>
        </p:txBody>
      </p:sp>
      <p:sp>
        <p:nvSpPr>
          <p:cNvPr id="2309155" name="Line 35"/>
          <p:cNvSpPr>
            <a:spLocks noChangeShapeType="1"/>
          </p:cNvSpPr>
          <p:nvPr/>
        </p:nvSpPr>
        <p:spPr bwMode="auto">
          <a:xfrm flipH="1" flipV="1">
            <a:off x="6378575" y="2903788"/>
            <a:ext cx="246063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00" tIns="10800" rIns="18000" bIns="10800" anchor="ctr">
            <a:spAutoFit/>
          </a:bodyPr>
          <a:lstStyle/>
          <a:p>
            <a:endParaRPr lang="en-US"/>
          </a:p>
        </p:txBody>
      </p:sp>
      <p:sp>
        <p:nvSpPr>
          <p:cNvPr id="2309156" name="Line 36"/>
          <p:cNvSpPr>
            <a:spLocks noChangeShapeType="1"/>
          </p:cNvSpPr>
          <p:nvPr/>
        </p:nvSpPr>
        <p:spPr bwMode="auto">
          <a:xfrm flipV="1">
            <a:off x="5883275" y="2979988"/>
            <a:ext cx="371475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00" tIns="10800" rIns="18000" bIns="10800" anchor="ctr">
            <a:spAutoFit/>
          </a:bodyPr>
          <a:lstStyle/>
          <a:p>
            <a:endParaRPr lang="en-US"/>
          </a:p>
        </p:txBody>
      </p:sp>
      <p:sp>
        <p:nvSpPr>
          <p:cNvPr id="2309157" name="Line 37"/>
          <p:cNvSpPr>
            <a:spLocks noChangeShapeType="1"/>
          </p:cNvSpPr>
          <p:nvPr/>
        </p:nvSpPr>
        <p:spPr bwMode="auto">
          <a:xfrm flipV="1">
            <a:off x="4649788" y="3426075"/>
            <a:ext cx="304800" cy="620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00" tIns="10800" rIns="18000" bIns="10800" anchor="ctr">
            <a:spAutoFit/>
          </a:bodyPr>
          <a:lstStyle/>
          <a:p>
            <a:endParaRPr lang="en-US"/>
          </a:p>
        </p:txBody>
      </p:sp>
      <p:sp>
        <p:nvSpPr>
          <p:cNvPr id="2309158" name="Line 38"/>
          <p:cNvSpPr>
            <a:spLocks noChangeShapeType="1"/>
          </p:cNvSpPr>
          <p:nvPr/>
        </p:nvSpPr>
        <p:spPr bwMode="auto">
          <a:xfrm flipV="1">
            <a:off x="5265738" y="2979988"/>
            <a:ext cx="741362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00" tIns="10800" rIns="18000" bIns="10800" anchor="ctr">
            <a:spAutoFit/>
          </a:bodyPr>
          <a:lstStyle/>
          <a:p>
            <a:endParaRPr lang="en-US"/>
          </a:p>
        </p:txBody>
      </p:sp>
      <p:sp>
        <p:nvSpPr>
          <p:cNvPr id="2309159" name="Line 39"/>
          <p:cNvSpPr>
            <a:spLocks noChangeShapeType="1"/>
          </p:cNvSpPr>
          <p:nvPr/>
        </p:nvSpPr>
        <p:spPr bwMode="auto">
          <a:xfrm flipH="1" flipV="1">
            <a:off x="2360613" y="3245100"/>
            <a:ext cx="930275" cy="1258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00" tIns="10800" rIns="18000" bIns="10800" anchor="ctr">
            <a:spAutoFit/>
          </a:bodyPr>
          <a:lstStyle/>
          <a:p>
            <a:endParaRPr lang="en-US"/>
          </a:p>
        </p:txBody>
      </p:sp>
      <p:sp>
        <p:nvSpPr>
          <p:cNvPr id="2309160" name="Line 40"/>
          <p:cNvSpPr>
            <a:spLocks noChangeShapeType="1"/>
          </p:cNvSpPr>
          <p:nvPr/>
        </p:nvSpPr>
        <p:spPr bwMode="auto">
          <a:xfrm flipV="1">
            <a:off x="2673350" y="3284788"/>
            <a:ext cx="741363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00" tIns="10800" rIns="18000" bIns="10800" anchor="ctr">
            <a:spAutoFit/>
          </a:bodyPr>
          <a:lstStyle/>
          <a:p>
            <a:endParaRPr lang="en-US"/>
          </a:p>
        </p:txBody>
      </p:sp>
      <p:sp>
        <p:nvSpPr>
          <p:cNvPr id="2309161" name="Line 41"/>
          <p:cNvSpPr>
            <a:spLocks noChangeShapeType="1"/>
          </p:cNvSpPr>
          <p:nvPr/>
        </p:nvSpPr>
        <p:spPr bwMode="auto">
          <a:xfrm flipV="1">
            <a:off x="1438275" y="3180013"/>
            <a:ext cx="1836738" cy="1171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00" tIns="10800" rIns="18000" bIns="10800" anchor="ctr">
            <a:spAutoFit/>
          </a:bodyPr>
          <a:lstStyle/>
          <a:p>
            <a:endParaRPr lang="en-US"/>
          </a:p>
        </p:txBody>
      </p:sp>
      <p:sp>
        <p:nvSpPr>
          <p:cNvPr id="2309162" name="Line 42"/>
          <p:cNvSpPr>
            <a:spLocks noChangeShapeType="1"/>
          </p:cNvSpPr>
          <p:nvPr/>
        </p:nvSpPr>
        <p:spPr bwMode="auto">
          <a:xfrm flipH="1" flipV="1">
            <a:off x="3784600" y="3284788"/>
            <a:ext cx="123825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00" tIns="10800" rIns="18000" bIns="10800" anchor="ctr">
            <a:spAutoFit/>
          </a:bodyPr>
          <a:lstStyle/>
          <a:p>
            <a:endParaRPr lang="en-US"/>
          </a:p>
        </p:txBody>
      </p:sp>
      <p:sp>
        <p:nvSpPr>
          <p:cNvPr id="2309163" name="Line 43"/>
          <p:cNvSpPr>
            <a:spLocks noChangeShapeType="1"/>
          </p:cNvSpPr>
          <p:nvPr/>
        </p:nvSpPr>
        <p:spPr bwMode="auto">
          <a:xfrm flipV="1">
            <a:off x="2055813" y="2903788"/>
            <a:ext cx="865187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00" tIns="10800" rIns="18000" bIns="10800" anchor="ctr">
            <a:spAutoFit/>
          </a:bodyPr>
          <a:lstStyle/>
          <a:p>
            <a:endParaRPr lang="en-US"/>
          </a:p>
        </p:txBody>
      </p:sp>
      <p:grpSp>
        <p:nvGrpSpPr>
          <p:cNvPr id="2309164" name="Group 44"/>
          <p:cNvGrpSpPr>
            <a:grpSpLocks/>
          </p:cNvGrpSpPr>
          <p:nvPr/>
        </p:nvGrpSpPr>
        <p:grpSpPr bwMode="auto">
          <a:xfrm>
            <a:off x="925513" y="1108325"/>
            <a:ext cx="7634287" cy="901700"/>
            <a:chOff x="583" y="550"/>
            <a:chExt cx="4809" cy="568"/>
          </a:xfrm>
        </p:grpSpPr>
        <p:sp>
          <p:nvSpPr>
            <p:cNvPr id="2309165" name="AutoShape 45"/>
            <p:cNvSpPr>
              <a:spLocks noChangeArrowheads="1"/>
            </p:cNvSpPr>
            <p:nvPr/>
          </p:nvSpPr>
          <p:spPr bwMode="auto">
            <a:xfrm>
              <a:off x="583" y="550"/>
              <a:ext cx="1901" cy="56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AU" sz="1800">
                  <a:latin typeface="Arial" charset="0"/>
                </a:rPr>
                <a:t>Human Health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2309166" name="AutoShape 46"/>
            <p:cNvSpPr>
              <a:spLocks noChangeArrowheads="1"/>
            </p:cNvSpPr>
            <p:nvPr/>
          </p:nvSpPr>
          <p:spPr bwMode="auto">
            <a:xfrm>
              <a:off x="2759" y="568"/>
              <a:ext cx="1408" cy="50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AU" sz="1800">
                  <a:latin typeface="Arial" charset="0"/>
                </a:rPr>
                <a:t>Ecosystem Health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2309167" name="AutoShape 47"/>
            <p:cNvSpPr>
              <a:spLocks noChangeArrowheads="1"/>
            </p:cNvSpPr>
            <p:nvPr/>
          </p:nvSpPr>
          <p:spPr bwMode="auto">
            <a:xfrm>
              <a:off x="4495" y="576"/>
              <a:ext cx="897" cy="46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AU" sz="1800">
                  <a:latin typeface="Arial" charset="0"/>
                </a:rPr>
                <a:t>Social </a:t>
              </a:r>
            </a:p>
            <a:p>
              <a:pPr algn="ctr"/>
              <a:r>
                <a:rPr lang="en-AU" sz="1800">
                  <a:latin typeface="Arial" charset="0"/>
                </a:rPr>
                <a:t>Equity</a:t>
              </a:r>
              <a:endParaRPr lang="en-US" sz="1800">
                <a:latin typeface="Arial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758819" y="6406886"/>
            <a:ext cx="585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www.pre-sustainability.com</a:t>
            </a:r>
            <a:r>
              <a:rPr lang="en-US" dirty="0"/>
              <a:t>/</a:t>
            </a:r>
            <a:r>
              <a:rPr lang="en-US" dirty="0" err="1"/>
              <a:t>simapro</a:t>
            </a:r>
            <a:r>
              <a:rPr lang="en-US" dirty="0"/>
              <a:t>-</a:t>
            </a:r>
            <a:r>
              <a:rPr lang="en-US" dirty="0" err="1"/>
              <a:t>lca</a:t>
            </a:r>
            <a:r>
              <a:rPr lang="en-US" dirty="0"/>
              <a:t>-software</a:t>
            </a:r>
          </a:p>
        </p:txBody>
      </p:sp>
    </p:spTree>
    <p:extLst>
      <p:ext uri="{BB962C8B-B14F-4D97-AF65-F5344CB8AC3E}">
        <p14:creationId xmlns:p14="http://schemas.microsoft.com/office/powerpoint/2010/main" val="3306000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9124" grpId="0" animBg="1"/>
      <p:bldP spid="2309125" grpId="0" animBg="1"/>
      <p:bldP spid="2309126" grpId="0" animBg="1"/>
      <p:bldP spid="2309127" grpId="0" animBg="1"/>
      <p:bldP spid="2309128" grpId="0" animBg="1"/>
      <p:bldP spid="2309129" grpId="0" animBg="1"/>
      <p:bldP spid="2309130" grpId="0" animBg="1"/>
      <p:bldP spid="2309131" grpId="0" animBg="1"/>
      <p:bldP spid="2309132" grpId="0" animBg="1"/>
      <p:bldP spid="2309133" grpId="0" animBg="1"/>
      <p:bldP spid="2309134" grpId="0" animBg="1"/>
      <p:bldP spid="2309135" grpId="0" animBg="1"/>
      <p:bldP spid="2309136" grpId="0" animBg="1"/>
      <p:bldP spid="2309137" grpId="0" animBg="1"/>
      <p:bldP spid="2309138" grpId="0" animBg="1"/>
      <p:bldP spid="2309139" grpId="0" animBg="1"/>
      <p:bldP spid="2309140" grpId="0" animBg="1"/>
      <p:bldP spid="2309141" grpId="0" animBg="1"/>
      <p:bldP spid="2309142" grpId="0" animBg="1"/>
      <p:bldP spid="2309143" grpId="0" animBg="1"/>
      <p:bldP spid="2309144" grpId="0" animBg="1"/>
      <p:bldP spid="2309145" grpId="0" animBg="1"/>
      <p:bldP spid="2309146" grpId="0" animBg="1"/>
      <p:bldP spid="2309147" grpId="0" animBg="1"/>
      <p:bldP spid="2309148" grpId="0" animBg="1"/>
      <p:bldP spid="2309149" grpId="0" animBg="1"/>
      <p:bldP spid="2309150" grpId="0" animBg="1"/>
      <p:bldP spid="2309151" grpId="0" animBg="1"/>
      <p:bldP spid="2309152" grpId="0" animBg="1"/>
      <p:bldP spid="2309153" grpId="0" animBg="1"/>
      <p:bldP spid="2309154" grpId="0" animBg="1"/>
      <p:bldP spid="2309155" grpId="0" animBg="1"/>
      <p:bldP spid="2309156" grpId="0" animBg="1"/>
      <p:bldP spid="2309157" grpId="0" animBg="1"/>
      <p:bldP spid="2309158" grpId="0" animBg="1"/>
      <p:bldP spid="2309159" grpId="0" animBg="1"/>
      <p:bldP spid="2309160" grpId="0" animBg="1"/>
      <p:bldP spid="2309161" grpId="0" animBg="1"/>
      <p:bldP spid="2309162" grpId="0" animBg="1"/>
      <p:bldP spid="230916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D412-B5E8-C346-AB00-F5F06578DF89}" type="slidenum">
              <a:rPr lang="en-US" smtClean="0"/>
              <a:t>18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310743"/>
            <a:ext cx="8229600" cy="854198"/>
          </a:xfrm>
          <a:prstGeom prst="rect">
            <a:avLst/>
          </a:prstGeom>
        </p:spPr>
        <p:txBody>
          <a:bodyPr vert="horz" lIns="91420" tIns="45711" rIns="91420" bIns="45711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000090"/>
                </a:solidFill>
                <a:latin typeface="Arial"/>
                <a:cs typeface="Arial"/>
              </a:rPr>
              <a:t>Life Cycle Assessment (LCA)  is needed</a:t>
            </a:r>
            <a:endParaRPr lang="en-US" sz="36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487" y="1063182"/>
            <a:ext cx="6269026" cy="4992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65153" y="1435371"/>
            <a:ext cx="6613694" cy="1200310"/>
          </a:xfrm>
          <a:prstGeom prst="rect">
            <a:avLst/>
          </a:prstGeom>
          <a:solidFill>
            <a:srgbClr val="D7E4BD"/>
          </a:solidFill>
          <a:ln>
            <a:solidFill>
              <a:srgbClr val="008000"/>
            </a:solidFill>
          </a:ln>
        </p:spPr>
        <p:txBody>
          <a:bodyPr wrap="square" lIns="91420" tIns="45711" rIns="91420" bIns="45711" rtlCol="0">
            <a:spAutoFit/>
          </a:bodyPr>
          <a:lstStyle/>
          <a:p>
            <a:pPr marL="285690" indent="-285690"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Global Warming Potential</a:t>
            </a:r>
          </a:p>
          <a:p>
            <a:pPr marL="285690" indent="-285690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Energy Demand</a:t>
            </a:r>
          </a:p>
          <a:p>
            <a:pPr marL="285690" indent="-285690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Energy Return on Energy Invested (EROI)</a:t>
            </a:r>
            <a:endParaRPr lang="en-US" sz="2400" dirty="0">
              <a:latin typeface="Arial"/>
              <a:cs typeface="Arial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485391"/>
              </p:ext>
            </p:extLst>
          </p:nvPr>
        </p:nvGraphicFramePr>
        <p:xfrm>
          <a:off x="3301206" y="4838700"/>
          <a:ext cx="2541588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4" imgW="1587500" imgH="457200" progId="Equation.3">
                  <p:embed/>
                </p:oleObj>
              </mc:Choice>
              <mc:Fallback>
                <p:oleObj name="Equation" r:id="rId4" imgW="1587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1206" y="4838700"/>
                        <a:ext cx="2541588" cy="1274763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n>
                        <a:solidFill>
                          <a:srgbClr val="008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0849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13" y="864948"/>
            <a:ext cx="8028374" cy="484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95" y="3879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Algae </a:t>
            </a:r>
            <a:r>
              <a:rPr lang="en-US" dirty="0" err="1" smtClean="0">
                <a:solidFill>
                  <a:srgbClr val="000090"/>
                </a:solidFill>
                <a:latin typeface="Arial"/>
                <a:cs typeface="Arial"/>
              </a:rPr>
              <a:t>Biorefinery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b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</a:br>
            <a:endParaRPr lang="en-US" sz="36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4739" y="6237131"/>
            <a:ext cx="8514522" cy="369332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pPr algn="ctr"/>
            <a:r>
              <a:rPr lang="en-US" dirty="0" err="1" smtClean="0">
                <a:latin typeface="Arial"/>
                <a:cs typeface="Arial"/>
              </a:rPr>
              <a:t>Cellana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Biorefinery</a:t>
            </a:r>
            <a:r>
              <a:rPr lang="en-US" dirty="0" smtClean="0">
                <a:latin typeface="Arial"/>
                <a:cs typeface="Arial"/>
              </a:rPr>
              <a:t> Model.  Retrieved from http://</a:t>
            </a:r>
            <a:r>
              <a:rPr lang="en-US" dirty="0" err="1" smtClean="0">
                <a:latin typeface="Arial"/>
                <a:cs typeface="Arial"/>
              </a:rPr>
              <a:t>cellana.com</a:t>
            </a:r>
            <a:r>
              <a:rPr lang="en-US" dirty="0" smtClean="0">
                <a:latin typeface="Arial"/>
                <a:cs typeface="Arial"/>
              </a:rPr>
              <a:t>/production-facilities/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5913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Announcements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Blog response due tonight</a:t>
            </a:r>
          </a:p>
          <a:p>
            <a:r>
              <a:rPr lang="en-US" sz="2800" dirty="0" smtClean="0">
                <a:latin typeface="Arial"/>
                <a:cs typeface="Arial"/>
              </a:rPr>
              <a:t>Next </a:t>
            </a:r>
            <a:r>
              <a:rPr lang="en-US" sz="2800" dirty="0" err="1" smtClean="0">
                <a:latin typeface="Arial"/>
                <a:cs typeface="Arial"/>
              </a:rPr>
              <a:t>Pset</a:t>
            </a:r>
            <a:r>
              <a:rPr lang="en-US" sz="2800" dirty="0" smtClean="0">
                <a:latin typeface="Arial"/>
                <a:cs typeface="Arial"/>
              </a:rPr>
              <a:t> due Oct. 23</a:t>
            </a:r>
          </a:p>
          <a:p>
            <a:r>
              <a:rPr lang="en-US" sz="2800" dirty="0" smtClean="0">
                <a:latin typeface="Arial"/>
                <a:cs typeface="Arial"/>
              </a:rPr>
              <a:t>Next Lab due Oct 22</a:t>
            </a:r>
          </a:p>
          <a:p>
            <a:r>
              <a:rPr lang="en-US" sz="2800" dirty="0" err="1" smtClean="0">
                <a:latin typeface="Arial"/>
                <a:cs typeface="Arial"/>
              </a:rPr>
              <a:t>Quizz</a:t>
            </a:r>
            <a:r>
              <a:rPr lang="en-US" sz="2800" dirty="0" smtClean="0">
                <a:latin typeface="Arial"/>
                <a:cs typeface="Arial"/>
              </a:rPr>
              <a:t> next week on Friday—short reading </a:t>
            </a:r>
            <a:r>
              <a:rPr lang="en-US" sz="2800" dirty="0" err="1" smtClean="0">
                <a:latin typeface="Arial"/>
                <a:cs typeface="Arial"/>
              </a:rPr>
              <a:t>quizz</a:t>
            </a:r>
            <a:r>
              <a:rPr lang="en-US" sz="2800" dirty="0" smtClean="0">
                <a:latin typeface="Arial"/>
                <a:cs typeface="Arial"/>
              </a:rPr>
              <a:t>—reading for next week posted on website</a:t>
            </a:r>
          </a:p>
          <a:p>
            <a:r>
              <a:rPr lang="en-US" sz="2800" dirty="0" smtClean="0">
                <a:latin typeface="Arial"/>
                <a:cs typeface="Arial"/>
              </a:rPr>
              <a:t>Weekly quizzes on most Fridays from here on.</a:t>
            </a:r>
          </a:p>
        </p:txBody>
      </p:sp>
    </p:spTree>
    <p:extLst>
      <p:ext uri="{BB962C8B-B14F-4D97-AF65-F5344CB8AC3E}">
        <p14:creationId xmlns:p14="http://schemas.microsoft.com/office/powerpoint/2010/main" val="731237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0779" y="5264907"/>
            <a:ext cx="8224837" cy="129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Calculate energy and natural resource inputs and emission outputs throughout the entire system per </a:t>
            </a:r>
            <a:r>
              <a:rPr lang="en-US" sz="2800" dirty="0">
                <a:solidFill>
                  <a:srgbClr val="800000"/>
                </a:solidFill>
                <a:latin typeface="Arial" charset="0"/>
                <a:cs typeface="Arial" charset="0"/>
              </a:rPr>
              <a:t>“</a:t>
            </a:r>
            <a:r>
              <a:rPr lang="en-US" sz="2800" dirty="0" smtClean="0">
                <a:solidFill>
                  <a:srgbClr val="800000"/>
                </a:solidFill>
                <a:latin typeface="Arial" charset="0"/>
                <a:cs typeface="Arial" charset="0"/>
              </a:rPr>
              <a:t>functional </a:t>
            </a:r>
            <a:r>
              <a:rPr lang="en-US" sz="2800" dirty="0">
                <a:solidFill>
                  <a:srgbClr val="800000"/>
                </a:solidFill>
                <a:latin typeface="Arial" charset="0"/>
                <a:cs typeface="Arial" charset="0"/>
              </a:rPr>
              <a:t>unit” = 1 MJ of </a:t>
            </a:r>
            <a:r>
              <a:rPr lang="en-US" sz="2800" dirty="0" smtClean="0">
                <a:solidFill>
                  <a:srgbClr val="800000"/>
                </a:solidFill>
                <a:latin typeface="Arial" charset="0"/>
                <a:cs typeface="Arial" charset="0"/>
              </a:rPr>
              <a:t>liquid biofuel</a:t>
            </a:r>
            <a:endParaRPr lang="en-US" sz="2800" dirty="0">
              <a:solidFill>
                <a:srgbClr val="800000"/>
              </a:solidFill>
              <a:latin typeface="Arial" charset="0"/>
              <a:cs typeface="Arial" charset="0"/>
            </a:endParaRPr>
          </a:p>
        </p:txBody>
      </p:sp>
      <p:sp>
        <p:nvSpPr>
          <p:cNvPr id="16393" name="AutoShape 145"/>
          <p:cNvSpPr>
            <a:spLocks noChangeArrowheads="1"/>
          </p:cNvSpPr>
          <p:nvPr/>
        </p:nvSpPr>
        <p:spPr bwMode="auto">
          <a:xfrm rot="16200000">
            <a:off x="3138974" y="2339732"/>
            <a:ext cx="304800" cy="4572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0" tIns="45711" rIns="91420" bIns="45711" anchor="ctr"/>
          <a:lstStyle/>
          <a:p>
            <a:endParaRPr lang="en-US">
              <a:cs typeface="Arial" charset="0"/>
            </a:endParaRPr>
          </a:p>
        </p:txBody>
      </p:sp>
      <p:grpSp>
        <p:nvGrpSpPr>
          <p:cNvPr id="16417" name="Group 12"/>
          <p:cNvGrpSpPr>
            <a:grpSpLocks/>
          </p:cNvGrpSpPr>
          <p:nvPr/>
        </p:nvGrpSpPr>
        <p:grpSpPr bwMode="auto">
          <a:xfrm>
            <a:off x="3669776" y="1740707"/>
            <a:ext cx="2199564" cy="1402283"/>
            <a:chOff x="2291" y="1620"/>
            <a:chExt cx="1410" cy="959"/>
          </a:xfrm>
        </p:grpSpPr>
        <p:sp>
          <p:nvSpPr>
            <p:cNvPr id="16420" name="Rectangle 13"/>
            <p:cNvSpPr>
              <a:spLocks noChangeArrowheads="1"/>
            </p:cNvSpPr>
            <p:nvPr/>
          </p:nvSpPr>
          <p:spPr bwMode="auto">
            <a:xfrm>
              <a:off x="2473" y="2028"/>
              <a:ext cx="36" cy="360"/>
            </a:xfrm>
            <a:prstGeom prst="rect">
              <a:avLst/>
            </a:prstGeom>
            <a:solidFill>
              <a:srgbClr val="00C1C2"/>
            </a:solidFill>
            <a:ln w="0">
              <a:solidFill>
                <a:srgbClr val="A2A2A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21" name="Rectangle 14"/>
            <p:cNvSpPr>
              <a:spLocks noChangeArrowheads="1"/>
            </p:cNvSpPr>
            <p:nvPr/>
          </p:nvSpPr>
          <p:spPr bwMode="auto">
            <a:xfrm>
              <a:off x="2460" y="2035"/>
              <a:ext cx="4" cy="336"/>
            </a:xfrm>
            <a:prstGeom prst="rect">
              <a:avLst/>
            </a:prstGeom>
            <a:solidFill>
              <a:srgbClr val="82C168"/>
            </a:solidFill>
            <a:ln w="0">
              <a:solidFill>
                <a:srgbClr val="72727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22" name="Rectangle 15"/>
            <p:cNvSpPr>
              <a:spLocks noChangeArrowheads="1"/>
            </p:cNvSpPr>
            <p:nvPr/>
          </p:nvSpPr>
          <p:spPr bwMode="auto">
            <a:xfrm>
              <a:off x="2428" y="2130"/>
              <a:ext cx="20" cy="256"/>
            </a:xfrm>
            <a:prstGeom prst="rect">
              <a:avLst/>
            </a:prstGeom>
            <a:solidFill>
              <a:srgbClr val="C0C0C0"/>
            </a:solidFill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23" name="Rectangle 16"/>
            <p:cNvSpPr>
              <a:spLocks noChangeArrowheads="1"/>
            </p:cNvSpPr>
            <p:nvPr/>
          </p:nvSpPr>
          <p:spPr bwMode="auto">
            <a:xfrm>
              <a:off x="2460" y="2019"/>
              <a:ext cx="54" cy="16"/>
            </a:xfrm>
            <a:prstGeom prst="rect">
              <a:avLst/>
            </a:prstGeom>
            <a:solidFill>
              <a:srgbClr val="A2A2A2"/>
            </a:solidFill>
            <a:ln w="0">
              <a:solidFill>
                <a:srgbClr val="A2A2A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24" name="Rectangle 17"/>
            <p:cNvSpPr>
              <a:spLocks noChangeArrowheads="1"/>
            </p:cNvSpPr>
            <p:nvPr/>
          </p:nvSpPr>
          <p:spPr bwMode="auto">
            <a:xfrm>
              <a:off x="2460" y="2164"/>
              <a:ext cx="61" cy="22"/>
            </a:xfrm>
            <a:prstGeom prst="rect">
              <a:avLst/>
            </a:prstGeom>
            <a:solidFill>
              <a:srgbClr val="A2A2A2"/>
            </a:solidFill>
            <a:ln w="0">
              <a:solidFill>
                <a:srgbClr val="A2A2A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25" name="Rectangle 18"/>
            <p:cNvSpPr>
              <a:spLocks noChangeArrowheads="1"/>
            </p:cNvSpPr>
            <p:nvPr/>
          </p:nvSpPr>
          <p:spPr bwMode="auto">
            <a:xfrm>
              <a:off x="2430" y="2175"/>
              <a:ext cx="24" cy="8"/>
            </a:xfrm>
            <a:prstGeom prst="rect">
              <a:avLst/>
            </a:prstGeom>
            <a:solidFill>
              <a:srgbClr val="A2A2A2"/>
            </a:solidFill>
            <a:ln w="0">
              <a:solidFill>
                <a:srgbClr val="A2A2A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26" name="Rectangle 19"/>
            <p:cNvSpPr>
              <a:spLocks noChangeArrowheads="1"/>
            </p:cNvSpPr>
            <p:nvPr/>
          </p:nvSpPr>
          <p:spPr bwMode="auto">
            <a:xfrm>
              <a:off x="2447" y="2263"/>
              <a:ext cx="24" cy="8"/>
            </a:xfrm>
            <a:prstGeom prst="rect">
              <a:avLst/>
            </a:prstGeom>
            <a:solidFill>
              <a:srgbClr val="A2A2A2"/>
            </a:solidFill>
            <a:ln w="0">
              <a:solidFill>
                <a:srgbClr val="A2A2A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27" name="Rectangle 20"/>
            <p:cNvSpPr>
              <a:spLocks noChangeArrowheads="1"/>
            </p:cNvSpPr>
            <p:nvPr/>
          </p:nvSpPr>
          <p:spPr bwMode="auto">
            <a:xfrm>
              <a:off x="2515" y="2208"/>
              <a:ext cx="23" cy="163"/>
            </a:xfrm>
            <a:prstGeom prst="rect">
              <a:avLst/>
            </a:prstGeom>
            <a:solidFill>
              <a:srgbClr val="C0C0C0"/>
            </a:solidFill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28" name="Rectangle 21"/>
            <p:cNvSpPr>
              <a:spLocks noChangeArrowheads="1"/>
            </p:cNvSpPr>
            <p:nvPr/>
          </p:nvSpPr>
          <p:spPr bwMode="auto">
            <a:xfrm>
              <a:off x="2511" y="2209"/>
              <a:ext cx="33" cy="12"/>
            </a:xfrm>
            <a:prstGeom prst="rect">
              <a:avLst/>
            </a:prstGeom>
            <a:solidFill>
              <a:srgbClr val="A2A2A2"/>
            </a:solidFill>
            <a:ln w="0">
              <a:solidFill>
                <a:srgbClr val="A2A2A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29" name="Rectangle 22"/>
            <p:cNvSpPr>
              <a:spLocks noChangeArrowheads="1"/>
            </p:cNvSpPr>
            <p:nvPr/>
          </p:nvSpPr>
          <p:spPr bwMode="auto">
            <a:xfrm>
              <a:off x="2511" y="2282"/>
              <a:ext cx="33" cy="12"/>
            </a:xfrm>
            <a:prstGeom prst="rect">
              <a:avLst/>
            </a:prstGeom>
            <a:solidFill>
              <a:srgbClr val="A2A2A2"/>
            </a:solidFill>
            <a:ln w="0">
              <a:solidFill>
                <a:srgbClr val="A2A2A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30" name="Oval 23"/>
            <p:cNvSpPr>
              <a:spLocks noChangeArrowheads="1"/>
            </p:cNvSpPr>
            <p:nvPr/>
          </p:nvSpPr>
          <p:spPr bwMode="auto">
            <a:xfrm>
              <a:off x="2440" y="2334"/>
              <a:ext cx="32" cy="32"/>
            </a:xfrm>
            <a:prstGeom prst="ellipse">
              <a:avLst/>
            </a:prstGeom>
            <a:solidFill>
              <a:srgbClr val="8F8F8F"/>
            </a:solidFill>
            <a:ln w="6350">
              <a:solidFill>
                <a:srgbClr val="404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31" name="Freeform 24"/>
            <p:cNvSpPr>
              <a:spLocks/>
            </p:cNvSpPr>
            <p:nvPr/>
          </p:nvSpPr>
          <p:spPr bwMode="auto">
            <a:xfrm>
              <a:off x="2430" y="2124"/>
              <a:ext cx="21" cy="138"/>
            </a:xfrm>
            <a:custGeom>
              <a:avLst/>
              <a:gdLst>
                <a:gd name="T0" fmla="*/ 0 w 84"/>
                <a:gd name="T1" fmla="*/ 1 h 687"/>
                <a:gd name="T2" fmla="*/ 0 w 84"/>
                <a:gd name="T3" fmla="*/ 0 h 687"/>
                <a:gd name="T4" fmla="*/ 5 w 84"/>
                <a:gd name="T5" fmla="*/ 0 h 687"/>
                <a:gd name="T6" fmla="*/ 5 w 84"/>
                <a:gd name="T7" fmla="*/ 11 h 687"/>
                <a:gd name="T8" fmla="*/ 5 w 84"/>
                <a:gd name="T9" fmla="*/ 28 h 6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" h="687">
                  <a:moveTo>
                    <a:pt x="0" y="30"/>
                  </a:moveTo>
                  <a:lnTo>
                    <a:pt x="0" y="0"/>
                  </a:lnTo>
                  <a:lnTo>
                    <a:pt x="84" y="0"/>
                  </a:lnTo>
                  <a:lnTo>
                    <a:pt x="84" y="280"/>
                  </a:lnTo>
                  <a:lnTo>
                    <a:pt x="84" y="687"/>
                  </a:lnTo>
                </a:path>
              </a:pathLst>
            </a:custGeom>
            <a:noFill/>
            <a:ln w="0">
              <a:solidFill>
                <a:srgbClr val="A2A2A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2" name="Freeform 25"/>
            <p:cNvSpPr>
              <a:spLocks/>
            </p:cNvSpPr>
            <p:nvPr/>
          </p:nvSpPr>
          <p:spPr bwMode="auto">
            <a:xfrm>
              <a:off x="2515" y="2191"/>
              <a:ext cx="37" cy="18"/>
            </a:xfrm>
            <a:custGeom>
              <a:avLst/>
              <a:gdLst>
                <a:gd name="T0" fmla="*/ 0 w 146"/>
                <a:gd name="T1" fmla="*/ 4 h 92"/>
                <a:gd name="T2" fmla="*/ 0 w 146"/>
                <a:gd name="T3" fmla="*/ 0 h 92"/>
                <a:gd name="T4" fmla="*/ 9 w 146"/>
                <a:gd name="T5" fmla="*/ 0 h 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6" h="92">
                  <a:moveTo>
                    <a:pt x="0" y="92"/>
                  </a:moveTo>
                  <a:lnTo>
                    <a:pt x="0" y="0"/>
                  </a:lnTo>
                  <a:lnTo>
                    <a:pt x="146" y="0"/>
                  </a:lnTo>
                </a:path>
              </a:pathLst>
            </a:custGeom>
            <a:noFill/>
            <a:ln w="0">
              <a:solidFill>
                <a:srgbClr val="72727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3" name="Line 26"/>
            <p:cNvSpPr>
              <a:spLocks noChangeShapeType="1"/>
            </p:cNvSpPr>
            <p:nvPr/>
          </p:nvSpPr>
          <p:spPr bwMode="auto">
            <a:xfrm flipH="1">
              <a:off x="2532" y="2191"/>
              <a:ext cx="19" cy="18"/>
            </a:xfrm>
            <a:prstGeom prst="line">
              <a:avLst/>
            </a:prstGeom>
            <a:noFill/>
            <a:ln w="0">
              <a:solidFill>
                <a:srgbClr val="72727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4" name="Freeform 27"/>
            <p:cNvSpPr>
              <a:spLocks/>
            </p:cNvSpPr>
            <p:nvPr/>
          </p:nvSpPr>
          <p:spPr bwMode="auto">
            <a:xfrm>
              <a:off x="2520" y="2191"/>
              <a:ext cx="21" cy="18"/>
            </a:xfrm>
            <a:custGeom>
              <a:avLst/>
              <a:gdLst>
                <a:gd name="T0" fmla="*/ 0 w 84"/>
                <a:gd name="T1" fmla="*/ 0 h 93"/>
                <a:gd name="T2" fmla="*/ 1 w 84"/>
                <a:gd name="T3" fmla="*/ 3 h 93"/>
                <a:gd name="T4" fmla="*/ 5 w 84"/>
                <a:gd name="T5" fmla="*/ 0 h 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4" h="93">
                  <a:moveTo>
                    <a:pt x="0" y="9"/>
                  </a:moveTo>
                  <a:lnTo>
                    <a:pt x="18" y="93"/>
                  </a:lnTo>
                  <a:lnTo>
                    <a:pt x="84" y="0"/>
                  </a:lnTo>
                </a:path>
              </a:pathLst>
            </a:custGeom>
            <a:noFill/>
            <a:ln w="0">
              <a:solidFill>
                <a:srgbClr val="72727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5" name="Rectangle 28"/>
            <p:cNvSpPr>
              <a:spLocks noChangeArrowheads="1"/>
            </p:cNvSpPr>
            <p:nvPr/>
          </p:nvSpPr>
          <p:spPr bwMode="auto">
            <a:xfrm>
              <a:off x="2291" y="2374"/>
              <a:ext cx="1410" cy="205"/>
            </a:xfrm>
            <a:prstGeom prst="rect">
              <a:avLst/>
            </a:prstGeom>
            <a:solidFill>
              <a:srgbClr val="A2A2A2"/>
            </a:solidFill>
            <a:ln w="0">
              <a:solidFill>
                <a:srgbClr val="A2A2A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36" name="Freeform 29"/>
            <p:cNvSpPr>
              <a:spLocks/>
            </p:cNvSpPr>
            <p:nvPr/>
          </p:nvSpPr>
          <p:spPr bwMode="auto">
            <a:xfrm>
              <a:off x="2291" y="2319"/>
              <a:ext cx="191" cy="197"/>
            </a:xfrm>
            <a:custGeom>
              <a:avLst/>
              <a:gdLst>
                <a:gd name="T0" fmla="*/ 47 w 765"/>
                <a:gd name="T1" fmla="*/ 0 h 984"/>
                <a:gd name="T2" fmla="*/ 48 w 765"/>
                <a:gd name="T3" fmla="*/ 0 h 984"/>
                <a:gd name="T4" fmla="*/ 48 w 765"/>
                <a:gd name="T5" fmla="*/ 37 h 984"/>
                <a:gd name="T6" fmla="*/ 48 w 765"/>
                <a:gd name="T7" fmla="*/ 37 h 984"/>
                <a:gd name="T8" fmla="*/ 24 w 765"/>
                <a:gd name="T9" fmla="*/ 39 h 984"/>
                <a:gd name="T10" fmla="*/ 0 w 765"/>
                <a:gd name="T11" fmla="*/ 37 h 984"/>
                <a:gd name="T12" fmla="*/ 0 w 765"/>
                <a:gd name="T13" fmla="*/ 36 h 984"/>
                <a:gd name="T14" fmla="*/ 0 w 765"/>
                <a:gd name="T15" fmla="*/ 0 h 984"/>
                <a:gd name="T16" fmla="*/ 47 w 765"/>
                <a:gd name="T17" fmla="*/ 0 h 9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65" h="984">
                  <a:moveTo>
                    <a:pt x="751" y="4"/>
                  </a:moveTo>
                  <a:lnTo>
                    <a:pt x="765" y="0"/>
                  </a:lnTo>
                  <a:lnTo>
                    <a:pt x="765" y="918"/>
                  </a:lnTo>
                  <a:lnTo>
                    <a:pt x="765" y="929"/>
                  </a:lnTo>
                  <a:lnTo>
                    <a:pt x="382" y="984"/>
                  </a:lnTo>
                  <a:lnTo>
                    <a:pt x="0" y="927"/>
                  </a:lnTo>
                  <a:lnTo>
                    <a:pt x="0" y="893"/>
                  </a:lnTo>
                  <a:lnTo>
                    <a:pt x="0" y="8"/>
                  </a:lnTo>
                  <a:lnTo>
                    <a:pt x="751" y="4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72727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7" name="Rectangle 30"/>
            <p:cNvSpPr>
              <a:spLocks noChangeArrowheads="1"/>
            </p:cNvSpPr>
            <p:nvPr/>
          </p:nvSpPr>
          <p:spPr bwMode="auto">
            <a:xfrm>
              <a:off x="2822" y="2013"/>
              <a:ext cx="75" cy="18"/>
            </a:xfrm>
            <a:prstGeom prst="rect">
              <a:avLst/>
            </a:prstGeom>
            <a:solidFill>
              <a:srgbClr val="8F8F8F"/>
            </a:solidFill>
            <a:ln w="0">
              <a:solidFill>
                <a:srgbClr val="72727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38" name="Freeform 31"/>
            <p:cNvSpPr>
              <a:spLocks/>
            </p:cNvSpPr>
            <p:nvPr/>
          </p:nvSpPr>
          <p:spPr bwMode="auto">
            <a:xfrm>
              <a:off x="2821" y="1901"/>
              <a:ext cx="66" cy="304"/>
            </a:xfrm>
            <a:custGeom>
              <a:avLst/>
              <a:gdLst>
                <a:gd name="T0" fmla="*/ 0 w 264"/>
                <a:gd name="T1" fmla="*/ 3 h 1523"/>
                <a:gd name="T2" fmla="*/ 0 w 264"/>
                <a:gd name="T3" fmla="*/ 0 h 1523"/>
                <a:gd name="T4" fmla="*/ 17 w 264"/>
                <a:gd name="T5" fmla="*/ 0 h 1523"/>
                <a:gd name="T6" fmla="*/ 17 w 264"/>
                <a:gd name="T7" fmla="*/ 25 h 1523"/>
                <a:gd name="T8" fmla="*/ 17 w 264"/>
                <a:gd name="T9" fmla="*/ 61 h 15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4" h="1523">
                  <a:moveTo>
                    <a:pt x="0" y="72"/>
                  </a:moveTo>
                  <a:lnTo>
                    <a:pt x="0" y="0"/>
                  </a:lnTo>
                  <a:lnTo>
                    <a:pt x="264" y="0"/>
                  </a:lnTo>
                  <a:lnTo>
                    <a:pt x="264" y="623"/>
                  </a:lnTo>
                  <a:lnTo>
                    <a:pt x="264" y="1523"/>
                  </a:lnTo>
                </a:path>
              </a:pathLst>
            </a:custGeom>
            <a:noFill/>
            <a:ln w="0">
              <a:solidFill>
                <a:srgbClr val="A2A2A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9" name="Rectangle 32"/>
            <p:cNvSpPr>
              <a:spLocks noChangeArrowheads="1"/>
            </p:cNvSpPr>
            <p:nvPr/>
          </p:nvSpPr>
          <p:spPr bwMode="auto">
            <a:xfrm>
              <a:off x="2593" y="1986"/>
              <a:ext cx="47" cy="440"/>
            </a:xfrm>
            <a:prstGeom prst="rect">
              <a:avLst/>
            </a:prstGeom>
            <a:solidFill>
              <a:srgbClr val="C0C0C0"/>
            </a:solidFill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40" name="Rectangle 33"/>
            <p:cNvSpPr>
              <a:spLocks noChangeArrowheads="1"/>
            </p:cNvSpPr>
            <p:nvPr/>
          </p:nvSpPr>
          <p:spPr bwMode="auto">
            <a:xfrm>
              <a:off x="2660" y="2037"/>
              <a:ext cx="131" cy="41"/>
            </a:xfrm>
            <a:prstGeom prst="rect">
              <a:avLst/>
            </a:prstGeom>
            <a:solidFill>
              <a:srgbClr val="A2A2A2"/>
            </a:solidFill>
            <a:ln w="0">
              <a:solidFill>
                <a:srgbClr val="A2A2A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41" name="Rectangle 34"/>
            <p:cNvSpPr>
              <a:spLocks noChangeArrowheads="1"/>
            </p:cNvSpPr>
            <p:nvPr/>
          </p:nvSpPr>
          <p:spPr bwMode="auto">
            <a:xfrm>
              <a:off x="2591" y="1970"/>
              <a:ext cx="51" cy="16"/>
            </a:xfrm>
            <a:prstGeom prst="rect">
              <a:avLst/>
            </a:prstGeom>
            <a:solidFill>
              <a:srgbClr val="A2A2A2"/>
            </a:solidFill>
            <a:ln w="0">
              <a:solidFill>
                <a:srgbClr val="A2A2A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42" name="Rectangle 35"/>
            <p:cNvSpPr>
              <a:spLocks noChangeArrowheads="1"/>
            </p:cNvSpPr>
            <p:nvPr/>
          </p:nvSpPr>
          <p:spPr bwMode="auto">
            <a:xfrm>
              <a:off x="2589" y="2058"/>
              <a:ext cx="57" cy="16"/>
            </a:xfrm>
            <a:prstGeom prst="rect">
              <a:avLst/>
            </a:prstGeom>
            <a:solidFill>
              <a:srgbClr val="A2A2A2"/>
            </a:solidFill>
            <a:ln w="0">
              <a:solidFill>
                <a:srgbClr val="A2A2A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43" name="Rectangle 36"/>
            <p:cNvSpPr>
              <a:spLocks noChangeArrowheads="1"/>
            </p:cNvSpPr>
            <p:nvPr/>
          </p:nvSpPr>
          <p:spPr bwMode="auto">
            <a:xfrm>
              <a:off x="2634" y="2224"/>
              <a:ext cx="51" cy="16"/>
            </a:xfrm>
            <a:prstGeom prst="rect">
              <a:avLst/>
            </a:prstGeom>
            <a:solidFill>
              <a:srgbClr val="A2A2A2"/>
            </a:solidFill>
            <a:ln w="0">
              <a:solidFill>
                <a:srgbClr val="A2A2A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44" name="Rectangle 37"/>
            <p:cNvSpPr>
              <a:spLocks noChangeArrowheads="1"/>
            </p:cNvSpPr>
            <p:nvPr/>
          </p:nvSpPr>
          <p:spPr bwMode="auto">
            <a:xfrm>
              <a:off x="2787" y="2122"/>
              <a:ext cx="47" cy="308"/>
            </a:xfrm>
            <a:prstGeom prst="rect">
              <a:avLst/>
            </a:prstGeom>
            <a:solidFill>
              <a:srgbClr val="C0C0C0"/>
            </a:solidFill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45" name="Rectangle 38"/>
            <p:cNvSpPr>
              <a:spLocks noChangeArrowheads="1"/>
            </p:cNvSpPr>
            <p:nvPr/>
          </p:nvSpPr>
          <p:spPr bwMode="auto">
            <a:xfrm>
              <a:off x="2769" y="2122"/>
              <a:ext cx="70" cy="23"/>
            </a:xfrm>
            <a:prstGeom prst="rect">
              <a:avLst/>
            </a:prstGeom>
            <a:solidFill>
              <a:srgbClr val="A2A2A2"/>
            </a:solidFill>
            <a:ln w="0">
              <a:solidFill>
                <a:srgbClr val="B2B2B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46" name="Rectangle 39"/>
            <p:cNvSpPr>
              <a:spLocks noChangeArrowheads="1"/>
            </p:cNvSpPr>
            <p:nvPr/>
          </p:nvSpPr>
          <p:spPr bwMode="auto">
            <a:xfrm>
              <a:off x="2757" y="2261"/>
              <a:ext cx="70" cy="23"/>
            </a:xfrm>
            <a:prstGeom prst="rect">
              <a:avLst/>
            </a:prstGeom>
            <a:solidFill>
              <a:srgbClr val="A2A2A2"/>
            </a:solidFill>
            <a:ln w="0">
              <a:solidFill>
                <a:srgbClr val="A2A2A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47" name="Oval 40"/>
            <p:cNvSpPr>
              <a:spLocks noChangeArrowheads="1"/>
            </p:cNvSpPr>
            <p:nvPr/>
          </p:nvSpPr>
          <p:spPr bwMode="auto">
            <a:xfrm>
              <a:off x="2617" y="2335"/>
              <a:ext cx="60" cy="56"/>
            </a:xfrm>
            <a:prstGeom prst="ellipse">
              <a:avLst/>
            </a:prstGeom>
            <a:solidFill>
              <a:srgbClr val="8F8F8F"/>
            </a:solidFill>
            <a:ln w="0">
              <a:solidFill>
                <a:srgbClr val="404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48" name="Freeform 41"/>
            <p:cNvSpPr>
              <a:spLocks/>
            </p:cNvSpPr>
            <p:nvPr/>
          </p:nvSpPr>
          <p:spPr bwMode="auto">
            <a:xfrm>
              <a:off x="2672" y="1709"/>
              <a:ext cx="125" cy="52"/>
            </a:xfrm>
            <a:custGeom>
              <a:avLst/>
              <a:gdLst>
                <a:gd name="T0" fmla="*/ 0 w 497"/>
                <a:gd name="T1" fmla="*/ 10 h 259"/>
                <a:gd name="T2" fmla="*/ 0 w 497"/>
                <a:gd name="T3" fmla="*/ 0 h 259"/>
                <a:gd name="T4" fmla="*/ 31 w 497"/>
                <a:gd name="T5" fmla="*/ 0 h 259"/>
                <a:gd name="T6" fmla="*/ 23 w 497"/>
                <a:gd name="T7" fmla="*/ 1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7" h="259">
                  <a:moveTo>
                    <a:pt x="0" y="259"/>
                  </a:moveTo>
                  <a:lnTo>
                    <a:pt x="0" y="0"/>
                  </a:lnTo>
                  <a:lnTo>
                    <a:pt x="497" y="0"/>
                  </a:lnTo>
                  <a:lnTo>
                    <a:pt x="362" y="253"/>
                  </a:lnTo>
                </a:path>
              </a:pathLst>
            </a:custGeom>
            <a:noFill/>
            <a:ln w="0">
              <a:solidFill>
                <a:srgbClr val="8F8F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9" name="Freeform 42"/>
            <p:cNvSpPr>
              <a:spLocks/>
            </p:cNvSpPr>
            <p:nvPr/>
          </p:nvSpPr>
          <p:spPr bwMode="auto">
            <a:xfrm>
              <a:off x="2735" y="1709"/>
              <a:ext cx="28" cy="50"/>
            </a:xfrm>
            <a:custGeom>
              <a:avLst/>
              <a:gdLst>
                <a:gd name="T0" fmla="*/ 0 w 111"/>
                <a:gd name="T1" fmla="*/ 10 h 252"/>
                <a:gd name="T2" fmla="*/ 7 w 111"/>
                <a:gd name="T3" fmla="*/ 0 h 252"/>
                <a:gd name="T4" fmla="*/ 7 w 111"/>
                <a:gd name="T5" fmla="*/ 10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1" h="252">
                  <a:moveTo>
                    <a:pt x="0" y="252"/>
                  </a:moveTo>
                  <a:lnTo>
                    <a:pt x="110" y="0"/>
                  </a:lnTo>
                  <a:lnTo>
                    <a:pt x="111" y="249"/>
                  </a:lnTo>
                </a:path>
              </a:pathLst>
            </a:custGeom>
            <a:noFill/>
            <a:ln w="0">
              <a:solidFill>
                <a:srgbClr val="8F8F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0" name="Freeform 43"/>
            <p:cNvSpPr>
              <a:spLocks/>
            </p:cNvSpPr>
            <p:nvPr/>
          </p:nvSpPr>
          <p:spPr bwMode="auto">
            <a:xfrm>
              <a:off x="2678" y="1709"/>
              <a:ext cx="54" cy="50"/>
            </a:xfrm>
            <a:custGeom>
              <a:avLst/>
              <a:gdLst>
                <a:gd name="T0" fmla="*/ 0 w 215"/>
                <a:gd name="T1" fmla="*/ 10 h 248"/>
                <a:gd name="T2" fmla="*/ 8 w 215"/>
                <a:gd name="T3" fmla="*/ 0 h 248"/>
                <a:gd name="T4" fmla="*/ 14 w 215"/>
                <a:gd name="T5" fmla="*/ 10 h 2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" h="248">
                  <a:moveTo>
                    <a:pt x="0" y="248"/>
                  </a:moveTo>
                  <a:lnTo>
                    <a:pt x="124" y="0"/>
                  </a:lnTo>
                  <a:lnTo>
                    <a:pt x="215" y="248"/>
                  </a:lnTo>
                </a:path>
              </a:pathLst>
            </a:custGeom>
            <a:noFill/>
            <a:ln w="0">
              <a:solidFill>
                <a:srgbClr val="8F8F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1" name="Line 44"/>
            <p:cNvSpPr>
              <a:spLocks noChangeShapeType="1"/>
            </p:cNvSpPr>
            <p:nvPr/>
          </p:nvSpPr>
          <p:spPr bwMode="auto">
            <a:xfrm flipV="1">
              <a:off x="2673" y="1716"/>
              <a:ext cx="119" cy="1"/>
            </a:xfrm>
            <a:prstGeom prst="line">
              <a:avLst/>
            </a:prstGeom>
            <a:noFill/>
            <a:ln w="0">
              <a:solidFill>
                <a:srgbClr val="8F8F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2" name="Freeform 45"/>
            <p:cNvSpPr>
              <a:spLocks/>
            </p:cNvSpPr>
            <p:nvPr/>
          </p:nvSpPr>
          <p:spPr bwMode="auto">
            <a:xfrm>
              <a:off x="2662" y="1732"/>
              <a:ext cx="45" cy="29"/>
            </a:xfrm>
            <a:custGeom>
              <a:avLst/>
              <a:gdLst>
                <a:gd name="T0" fmla="*/ 0 w 181"/>
                <a:gd name="T1" fmla="*/ 5 h 146"/>
                <a:gd name="T2" fmla="*/ 0 w 181"/>
                <a:gd name="T3" fmla="*/ 3 h 146"/>
                <a:gd name="T4" fmla="*/ 1 w 181"/>
                <a:gd name="T5" fmla="*/ 2 h 146"/>
                <a:gd name="T6" fmla="*/ 3 w 181"/>
                <a:gd name="T7" fmla="*/ 0 h 146"/>
                <a:gd name="T8" fmla="*/ 6 w 181"/>
                <a:gd name="T9" fmla="*/ 0 h 146"/>
                <a:gd name="T10" fmla="*/ 10 w 181"/>
                <a:gd name="T11" fmla="*/ 2 h 146"/>
                <a:gd name="T12" fmla="*/ 11 w 181"/>
                <a:gd name="T13" fmla="*/ 4 h 146"/>
                <a:gd name="T14" fmla="*/ 11 w 181"/>
                <a:gd name="T15" fmla="*/ 6 h 146"/>
                <a:gd name="T16" fmla="*/ 10 w 181"/>
                <a:gd name="T17" fmla="*/ 6 h 146"/>
                <a:gd name="T18" fmla="*/ 10 w 181"/>
                <a:gd name="T19" fmla="*/ 4 h 146"/>
                <a:gd name="T20" fmla="*/ 9 w 181"/>
                <a:gd name="T21" fmla="*/ 3 h 146"/>
                <a:gd name="T22" fmla="*/ 6 w 181"/>
                <a:gd name="T23" fmla="*/ 2 h 146"/>
                <a:gd name="T24" fmla="*/ 3 w 181"/>
                <a:gd name="T25" fmla="*/ 3 h 146"/>
                <a:gd name="T26" fmla="*/ 2 w 181"/>
                <a:gd name="T27" fmla="*/ 6 h 146"/>
                <a:gd name="T28" fmla="*/ 0 w 181"/>
                <a:gd name="T29" fmla="*/ 5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1" h="146">
                  <a:moveTo>
                    <a:pt x="0" y="137"/>
                  </a:moveTo>
                  <a:lnTo>
                    <a:pt x="0" y="87"/>
                  </a:lnTo>
                  <a:lnTo>
                    <a:pt x="21" y="42"/>
                  </a:lnTo>
                  <a:lnTo>
                    <a:pt x="53" y="11"/>
                  </a:lnTo>
                  <a:lnTo>
                    <a:pt x="94" y="0"/>
                  </a:lnTo>
                  <a:lnTo>
                    <a:pt x="163" y="47"/>
                  </a:lnTo>
                  <a:lnTo>
                    <a:pt x="180" y="92"/>
                  </a:lnTo>
                  <a:lnTo>
                    <a:pt x="181" y="146"/>
                  </a:lnTo>
                  <a:lnTo>
                    <a:pt x="160" y="139"/>
                  </a:lnTo>
                  <a:lnTo>
                    <a:pt x="157" y="105"/>
                  </a:lnTo>
                  <a:lnTo>
                    <a:pt x="143" y="75"/>
                  </a:lnTo>
                  <a:lnTo>
                    <a:pt x="93" y="50"/>
                  </a:lnTo>
                  <a:lnTo>
                    <a:pt x="47" y="81"/>
                  </a:lnTo>
                  <a:lnTo>
                    <a:pt x="37" y="146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C0C27C"/>
            </a:solidFill>
            <a:ln w="0">
              <a:solidFill>
                <a:srgbClr val="A2A2A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3" name="Line 46"/>
            <p:cNvSpPr>
              <a:spLocks noChangeShapeType="1"/>
            </p:cNvSpPr>
            <p:nvPr/>
          </p:nvSpPr>
          <p:spPr bwMode="auto">
            <a:xfrm flipH="1">
              <a:off x="2815" y="2088"/>
              <a:ext cx="41" cy="38"/>
            </a:xfrm>
            <a:prstGeom prst="line">
              <a:avLst/>
            </a:prstGeom>
            <a:noFill/>
            <a:ln w="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4" name="Freeform 47"/>
            <p:cNvSpPr>
              <a:spLocks/>
            </p:cNvSpPr>
            <p:nvPr/>
          </p:nvSpPr>
          <p:spPr bwMode="auto">
            <a:xfrm>
              <a:off x="2781" y="2088"/>
              <a:ext cx="78" cy="35"/>
            </a:xfrm>
            <a:custGeom>
              <a:avLst/>
              <a:gdLst>
                <a:gd name="T0" fmla="*/ 0 w 314"/>
                <a:gd name="T1" fmla="*/ 7 h 176"/>
                <a:gd name="T2" fmla="*/ 0 w 314"/>
                <a:gd name="T3" fmla="*/ 0 h 176"/>
                <a:gd name="T4" fmla="*/ 19 w 314"/>
                <a:gd name="T5" fmla="*/ 0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4" h="176">
                  <a:moveTo>
                    <a:pt x="0" y="176"/>
                  </a:moveTo>
                  <a:lnTo>
                    <a:pt x="0" y="0"/>
                  </a:lnTo>
                  <a:lnTo>
                    <a:pt x="314" y="0"/>
                  </a:lnTo>
                </a:path>
              </a:pathLst>
            </a:custGeom>
            <a:noFill/>
            <a:ln w="0">
              <a:solidFill>
                <a:srgbClr val="8F8F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5" name="Freeform 48"/>
            <p:cNvSpPr>
              <a:spLocks/>
            </p:cNvSpPr>
            <p:nvPr/>
          </p:nvSpPr>
          <p:spPr bwMode="auto">
            <a:xfrm>
              <a:off x="2781" y="2088"/>
              <a:ext cx="32" cy="32"/>
            </a:xfrm>
            <a:custGeom>
              <a:avLst/>
              <a:gdLst>
                <a:gd name="T0" fmla="*/ 0 w 127"/>
                <a:gd name="T1" fmla="*/ 0 h 162"/>
                <a:gd name="T2" fmla="*/ 4 w 127"/>
                <a:gd name="T3" fmla="*/ 6 h 162"/>
                <a:gd name="T4" fmla="*/ 8 w 127"/>
                <a:gd name="T5" fmla="*/ 0 h 1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7" h="162">
                  <a:moveTo>
                    <a:pt x="0" y="0"/>
                  </a:moveTo>
                  <a:lnTo>
                    <a:pt x="66" y="162"/>
                  </a:lnTo>
                  <a:lnTo>
                    <a:pt x="127" y="1"/>
                  </a:lnTo>
                </a:path>
              </a:pathLst>
            </a:custGeom>
            <a:noFill/>
            <a:ln w="0">
              <a:solidFill>
                <a:srgbClr val="8F8F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6" name="Freeform 49"/>
            <p:cNvSpPr>
              <a:spLocks/>
            </p:cNvSpPr>
            <p:nvPr/>
          </p:nvSpPr>
          <p:spPr bwMode="auto">
            <a:xfrm>
              <a:off x="2560" y="2402"/>
              <a:ext cx="685" cy="125"/>
            </a:xfrm>
            <a:custGeom>
              <a:avLst/>
              <a:gdLst>
                <a:gd name="T0" fmla="*/ 167 w 2740"/>
                <a:gd name="T1" fmla="*/ 25 h 627"/>
                <a:gd name="T2" fmla="*/ 167 w 2740"/>
                <a:gd name="T3" fmla="*/ 23 h 627"/>
                <a:gd name="T4" fmla="*/ 167 w 2740"/>
                <a:gd name="T5" fmla="*/ 20 h 627"/>
                <a:gd name="T6" fmla="*/ 166 w 2740"/>
                <a:gd name="T7" fmla="*/ 16 h 627"/>
                <a:gd name="T8" fmla="*/ 159 w 2740"/>
                <a:gd name="T9" fmla="*/ 9 h 627"/>
                <a:gd name="T10" fmla="*/ 149 w 2740"/>
                <a:gd name="T11" fmla="*/ 5 h 627"/>
                <a:gd name="T12" fmla="*/ 136 w 2740"/>
                <a:gd name="T13" fmla="*/ 3 h 627"/>
                <a:gd name="T14" fmla="*/ 136 w 2740"/>
                <a:gd name="T15" fmla="*/ 3 h 627"/>
                <a:gd name="T16" fmla="*/ 0 w 2740"/>
                <a:gd name="T17" fmla="*/ 3 h 627"/>
                <a:gd name="T18" fmla="*/ 0 w 2740"/>
                <a:gd name="T19" fmla="*/ 0 h 627"/>
                <a:gd name="T20" fmla="*/ 131 w 2740"/>
                <a:gd name="T21" fmla="*/ 0 h 627"/>
                <a:gd name="T22" fmla="*/ 131 w 2740"/>
                <a:gd name="T23" fmla="*/ 0 h 627"/>
                <a:gd name="T24" fmla="*/ 135 w 2740"/>
                <a:gd name="T25" fmla="*/ 0 h 627"/>
                <a:gd name="T26" fmla="*/ 139 w 2740"/>
                <a:gd name="T27" fmla="*/ 0 h 627"/>
                <a:gd name="T28" fmla="*/ 147 w 2740"/>
                <a:gd name="T29" fmla="*/ 1 h 627"/>
                <a:gd name="T30" fmla="*/ 160 w 2740"/>
                <a:gd name="T31" fmla="*/ 6 h 627"/>
                <a:gd name="T32" fmla="*/ 168 w 2740"/>
                <a:gd name="T33" fmla="*/ 14 h 627"/>
                <a:gd name="T34" fmla="*/ 171 w 2740"/>
                <a:gd name="T35" fmla="*/ 25 h 627"/>
                <a:gd name="T36" fmla="*/ 167 w 2740"/>
                <a:gd name="T37" fmla="*/ 25 h 6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740" h="627">
                  <a:moveTo>
                    <a:pt x="2675" y="627"/>
                  </a:moveTo>
                  <a:lnTo>
                    <a:pt x="2676" y="571"/>
                  </a:lnTo>
                  <a:lnTo>
                    <a:pt x="2673" y="514"/>
                  </a:lnTo>
                  <a:lnTo>
                    <a:pt x="2646" y="409"/>
                  </a:lnTo>
                  <a:lnTo>
                    <a:pt x="2537" y="236"/>
                  </a:lnTo>
                  <a:lnTo>
                    <a:pt x="2376" y="120"/>
                  </a:lnTo>
                  <a:lnTo>
                    <a:pt x="2181" y="71"/>
                  </a:lnTo>
                  <a:lnTo>
                    <a:pt x="2170" y="71"/>
                  </a:lnTo>
                  <a:lnTo>
                    <a:pt x="0" y="71"/>
                  </a:lnTo>
                  <a:lnTo>
                    <a:pt x="2" y="3"/>
                  </a:lnTo>
                  <a:lnTo>
                    <a:pt x="2087" y="3"/>
                  </a:lnTo>
                  <a:lnTo>
                    <a:pt x="2087" y="0"/>
                  </a:lnTo>
                  <a:lnTo>
                    <a:pt x="2159" y="0"/>
                  </a:lnTo>
                  <a:lnTo>
                    <a:pt x="2229" y="5"/>
                  </a:lnTo>
                  <a:lnTo>
                    <a:pt x="2357" y="32"/>
                  </a:lnTo>
                  <a:lnTo>
                    <a:pt x="2562" y="153"/>
                  </a:lnTo>
                  <a:lnTo>
                    <a:pt x="2693" y="352"/>
                  </a:lnTo>
                  <a:lnTo>
                    <a:pt x="2740" y="626"/>
                  </a:lnTo>
                  <a:lnTo>
                    <a:pt x="2675" y="627"/>
                  </a:lnTo>
                  <a:close/>
                </a:path>
              </a:pathLst>
            </a:custGeom>
            <a:solidFill>
              <a:srgbClr val="E1E1E1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7" name="Freeform 50"/>
            <p:cNvSpPr>
              <a:spLocks/>
            </p:cNvSpPr>
            <p:nvPr/>
          </p:nvSpPr>
          <p:spPr bwMode="auto">
            <a:xfrm>
              <a:off x="2551" y="2361"/>
              <a:ext cx="216" cy="65"/>
            </a:xfrm>
            <a:custGeom>
              <a:avLst/>
              <a:gdLst>
                <a:gd name="T0" fmla="*/ 54 w 865"/>
                <a:gd name="T1" fmla="*/ 0 h 323"/>
                <a:gd name="T2" fmla="*/ 19 w 865"/>
                <a:gd name="T3" fmla="*/ 0 h 323"/>
                <a:gd name="T4" fmla="*/ 0 w 865"/>
                <a:gd name="T5" fmla="*/ 12 h 323"/>
                <a:gd name="T6" fmla="*/ 24 w 865"/>
                <a:gd name="T7" fmla="*/ 13 h 323"/>
                <a:gd name="T8" fmla="*/ 54 w 865"/>
                <a:gd name="T9" fmla="*/ 0 h 3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5" h="323">
                  <a:moveTo>
                    <a:pt x="865" y="0"/>
                  </a:moveTo>
                  <a:lnTo>
                    <a:pt x="309" y="1"/>
                  </a:lnTo>
                  <a:lnTo>
                    <a:pt x="0" y="309"/>
                  </a:lnTo>
                  <a:lnTo>
                    <a:pt x="388" y="323"/>
                  </a:lnTo>
                  <a:lnTo>
                    <a:pt x="865" y="0"/>
                  </a:lnTo>
                  <a:close/>
                </a:path>
              </a:pathLst>
            </a:custGeom>
            <a:solidFill>
              <a:srgbClr val="810000"/>
            </a:solidFill>
            <a:ln w="0">
              <a:solidFill>
                <a:srgbClr val="81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8" name="Oval 51"/>
            <p:cNvSpPr>
              <a:spLocks noChangeArrowheads="1"/>
            </p:cNvSpPr>
            <p:nvPr/>
          </p:nvSpPr>
          <p:spPr bwMode="auto">
            <a:xfrm>
              <a:off x="2493" y="2336"/>
              <a:ext cx="150" cy="18"/>
            </a:xfrm>
            <a:prstGeom prst="ellipse">
              <a:avLst/>
            </a:prstGeom>
            <a:solidFill>
              <a:srgbClr val="404040"/>
            </a:solidFill>
            <a:ln w="0">
              <a:solidFill>
                <a:srgbClr val="404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59" name="Rectangle 52"/>
            <p:cNvSpPr>
              <a:spLocks noChangeArrowheads="1"/>
            </p:cNvSpPr>
            <p:nvPr/>
          </p:nvSpPr>
          <p:spPr bwMode="auto">
            <a:xfrm>
              <a:off x="2588" y="2414"/>
              <a:ext cx="114" cy="120"/>
            </a:xfrm>
            <a:prstGeom prst="rect">
              <a:avLst/>
            </a:prstGeom>
            <a:solidFill>
              <a:srgbClr val="8062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60" name="Freeform 53"/>
            <p:cNvSpPr>
              <a:spLocks/>
            </p:cNvSpPr>
            <p:nvPr/>
          </p:nvSpPr>
          <p:spPr bwMode="auto">
            <a:xfrm>
              <a:off x="2490" y="2345"/>
              <a:ext cx="155" cy="209"/>
            </a:xfrm>
            <a:custGeom>
              <a:avLst/>
              <a:gdLst>
                <a:gd name="T0" fmla="*/ 0 w 619"/>
                <a:gd name="T1" fmla="*/ 0 h 1048"/>
                <a:gd name="T2" fmla="*/ 19 w 619"/>
                <a:gd name="T3" fmla="*/ 2 h 1048"/>
                <a:gd name="T4" fmla="*/ 29 w 619"/>
                <a:gd name="T5" fmla="*/ 2 h 1048"/>
                <a:gd name="T6" fmla="*/ 38 w 619"/>
                <a:gd name="T7" fmla="*/ 0 h 1048"/>
                <a:gd name="T8" fmla="*/ 39 w 619"/>
                <a:gd name="T9" fmla="*/ 0 h 1048"/>
                <a:gd name="T10" fmla="*/ 39 w 619"/>
                <a:gd name="T11" fmla="*/ 39 h 1048"/>
                <a:gd name="T12" fmla="*/ 39 w 619"/>
                <a:gd name="T13" fmla="*/ 39 h 1048"/>
                <a:gd name="T14" fmla="*/ 20 w 619"/>
                <a:gd name="T15" fmla="*/ 42 h 1048"/>
                <a:gd name="T16" fmla="*/ 10 w 619"/>
                <a:gd name="T17" fmla="*/ 41 h 1048"/>
                <a:gd name="T18" fmla="*/ 1 w 619"/>
                <a:gd name="T19" fmla="*/ 39 h 1048"/>
                <a:gd name="T20" fmla="*/ 1 w 619"/>
                <a:gd name="T21" fmla="*/ 38 h 1048"/>
                <a:gd name="T22" fmla="*/ 1 w 619"/>
                <a:gd name="T23" fmla="*/ 1 h 1048"/>
                <a:gd name="T24" fmla="*/ 0 w 619"/>
                <a:gd name="T25" fmla="*/ 0 h 10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19" h="1048">
                  <a:moveTo>
                    <a:pt x="0" y="8"/>
                  </a:moveTo>
                  <a:lnTo>
                    <a:pt x="303" y="52"/>
                  </a:lnTo>
                  <a:lnTo>
                    <a:pt x="455" y="42"/>
                  </a:lnTo>
                  <a:lnTo>
                    <a:pt x="608" y="8"/>
                  </a:lnTo>
                  <a:lnTo>
                    <a:pt x="619" y="0"/>
                  </a:lnTo>
                  <a:lnTo>
                    <a:pt x="619" y="976"/>
                  </a:lnTo>
                  <a:lnTo>
                    <a:pt x="619" y="987"/>
                  </a:lnTo>
                  <a:lnTo>
                    <a:pt x="316" y="1048"/>
                  </a:lnTo>
                  <a:lnTo>
                    <a:pt x="160" y="1033"/>
                  </a:lnTo>
                  <a:lnTo>
                    <a:pt x="10" y="986"/>
                  </a:lnTo>
                  <a:lnTo>
                    <a:pt x="10" y="951"/>
                  </a:lnTo>
                  <a:lnTo>
                    <a:pt x="10" y="3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5F5F5F"/>
            </a:solidFill>
            <a:ln w="0">
              <a:solidFill>
                <a:srgbClr val="A2A2A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1" name="Freeform 54"/>
            <p:cNvSpPr>
              <a:spLocks/>
            </p:cNvSpPr>
            <p:nvPr/>
          </p:nvSpPr>
          <p:spPr bwMode="auto">
            <a:xfrm>
              <a:off x="2386" y="2389"/>
              <a:ext cx="114" cy="161"/>
            </a:xfrm>
            <a:custGeom>
              <a:avLst/>
              <a:gdLst>
                <a:gd name="T0" fmla="*/ 0 w 456"/>
                <a:gd name="T1" fmla="*/ 1 h 805"/>
                <a:gd name="T2" fmla="*/ 7 w 456"/>
                <a:gd name="T3" fmla="*/ 1 h 805"/>
                <a:gd name="T4" fmla="*/ 11 w 456"/>
                <a:gd name="T5" fmla="*/ 2 h 805"/>
                <a:gd name="T6" fmla="*/ 14 w 456"/>
                <a:gd name="T7" fmla="*/ 2 h 805"/>
                <a:gd name="T8" fmla="*/ 28 w 456"/>
                <a:gd name="T9" fmla="*/ 0 h 805"/>
                <a:gd name="T10" fmla="*/ 29 w 456"/>
                <a:gd name="T11" fmla="*/ 29 h 805"/>
                <a:gd name="T12" fmla="*/ 26 w 456"/>
                <a:gd name="T13" fmla="*/ 31 h 805"/>
                <a:gd name="T14" fmla="*/ 20 w 456"/>
                <a:gd name="T15" fmla="*/ 32 h 805"/>
                <a:gd name="T16" fmla="*/ 17 w 456"/>
                <a:gd name="T17" fmla="*/ 32 h 805"/>
                <a:gd name="T18" fmla="*/ 13 w 456"/>
                <a:gd name="T19" fmla="*/ 32 h 805"/>
                <a:gd name="T20" fmla="*/ 0 w 456"/>
                <a:gd name="T21" fmla="*/ 30 h 805"/>
                <a:gd name="T22" fmla="*/ 0 w 456"/>
                <a:gd name="T23" fmla="*/ 29 h 805"/>
                <a:gd name="T24" fmla="*/ 0 w 456"/>
                <a:gd name="T25" fmla="*/ 1 h 805"/>
                <a:gd name="T26" fmla="*/ 0 w 456"/>
                <a:gd name="T27" fmla="*/ 1 h 8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56" h="805">
                  <a:moveTo>
                    <a:pt x="0" y="16"/>
                  </a:moveTo>
                  <a:lnTo>
                    <a:pt x="109" y="37"/>
                  </a:lnTo>
                  <a:lnTo>
                    <a:pt x="166" y="41"/>
                  </a:lnTo>
                  <a:lnTo>
                    <a:pt x="225" y="41"/>
                  </a:lnTo>
                  <a:lnTo>
                    <a:pt x="453" y="0"/>
                  </a:lnTo>
                  <a:lnTo>
                    <a:pt x="456" y="723"/>
                  </a:lnTo>
                  <a:lnTo>
                    <a:pt x="418" y="763"/>
                  </a:lnTo>
                  <a:lnTo>
                    <a:pt x="315" y="796"/>
                  </a:lnTo>
                  <a:lnTo>
                    <a:pt x="265" y="803"/>
                  </a:lnTo>
                  <a:lnTo>
                    <a:pt x="212" y="805"/>
                  </a:lnTo>
                  <a:lnTo>
                    <a:pt x="4" y="754"/>
                  </a:lnTo>
                  <a:lnTo>
                    <a:pt x="4" y="728"/>
                  </a:lnTo>
                  <a:lnTo>
                    <a:pt x="4" y="37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E1E1E1"/>
            </a:solidFill>
            <a:ln w="0">
              <a:solidFill>
                <a:srgbClr val="72727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2" name="Oval 55"/>
            <p:cNvSpPr>
              <a:spLocks noChangeArrowheads="1"/>
            </p:cNvSpPr>
            <p:nvPr/>
          </p:nvSpPr>
          <p:spPr bwMode="auto">
            <a:xfrm>
              <a:off x="2291" y="2306"/>
              <a:ext cx="191" cy="27"/>
            </a:xfrm>
            <a:prstGeom prst="ellipse">
              <a:avLst/>
            </a:prstGeom>
            <a:solidFill>
              <a:srgbClr val="404040"/>
            </a:solidFill>
            <a:ln w="0">
              <a:solidFill>
                <a:srgbClr val="404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63" name="Freeform 56"/>
            <p:cNvSpPr>
              <a:spLocks/>
            </p:cNvSpPr>
            <p:nvPr/>
          </p:nvSpPr>
          <p:spPr bwMode="auto">
            <a:xfrm>
              <a:off x="2643" y="2360"/>
              <a:ext cx="173" cy="174"/>
            </a:xfrm>
            <a:custGeom>
              <a:avLst/>
              <a:gdLst>
                <a:gd name="T0" fmla="*/ 31 w 692"/>
                <a:gd name="T1" fmla="*/ 0 h 870"/>
                <a:gd name="T2" fmla="*/ 43 w 692"/>
                <a:gd name="T3" fmla="*/ 11 h 870"/>
                <a:gd name="T4" fmla="*/ 43 w 692"/>
                <a:gd name="T5" fmla="*/ 35 h 870"/>
                <a:gd name="T6" fmla="*/ 11 w 692"/>
                <a:gd name="T7" fmla="*/ 35 h 870"/>
                <a:gd name="T8" fmla="*/ 10 w 692"/>
                <a:gd name="T9" fmla="*/ 14 h 870"/>
                <a:gd name="T10" fmla="*/ 0 w 692"/>
                <a:gd name="T11" fmla="*/ 13 h 870"/>
                <a:gd name="T12" fmla="*/ 31 w 692"/>
                <a:gd name="T13" fmla="*/ 0 h 8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2" h="870">
                  <a:moveTo>
                    <a:pt x="486" y="0"/>
                  </a:moveTo>
                  <a:lnTo>
                    <a:pt x="692" y="282"/>
                  </a:lnTo>
                  <a:lnTo>
                    <a:pt x="692" y="870"/>
                  </a:lnTo>
                  <a:lnTo>
                    <a:pt x="173" y="870"/>
                  </a:lnTo>
                  <a:lnTo>
                    <a:pt x="165" y="338"/>
                  </a:lnTo>
                  <a:lnTo>
                    <a:pt x="0" y="332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D2B06A"/>
            </a:solidFill>
            <a:ln w="0">
              <a:solidFill>
                <a:srgbClr val="D2B06A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4" name="Oval 57"/>
            <p:cNvSpPr>
              <a:spLocks noChangeArrowheads="1"/>
            </p:cNvSpPr>
            <p:nvPr/>
          </p:nvSpPr>
          <p:spPr bwMode="auto">
            <a:xfrm>
              <a:off x="2387" y="2382"/>
              <a:ext cx="109" cy="18"/>
            </a:xfrm>
            <a:prstGeom prst="ellipse">
              <a:avLst/>
            </a:prstGeom>
            <a:solidFill>
              <a:srgbClr val="404040"/>
            </a:solidFill>
            <a:ln w="0">
              <a:solidFill>
                <a:srgbClr val="404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65" name="Rectangle 58"/>
            <p:cNvSpPr>
              <a:spLocks noChangeArrowheads="1"/>
            </p:cNvSpPr>
            <p:nvPr/>
          </p:nvSpPr>
          <p:spPr bwMode="auto">
            <a:xfrm>
              <a:off x="2813" y="1912"/>
              <a:ext cx="67" cy="529"/>
            </a:xfrm>
            <a:prstGeom prst="rect">
              <a:avLst/>
            </a:prstGeom>
            <a:solidFill>
              <a:srgbClr val="A2A2A2"/>
            </a:solidFill>
            <a:ln w="0">
              <a:solidFill>
                <a:srgbClr val="A2A2A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66" name="Rectangle 59"/>
            <p:cNvSpPr>
              <a:spLocks noChangeArrowheads="1"/>
            </p:cNvSpPr>
            <p:nvPr/>
          </p:nvSpPr>
          <p:spPr bwMode="auto">
            <a:xfrm>
              <a:off x="2684" y="1771"/>
              <a:ext cx="87" cy="657"/>
            </a:xfrm>
            <a:prstGeom prst="rect">
              <a:avLst/>
            </a:prstGeom>
            <a:solidFill>
              <a:srgbClr val="7FC2BC"/>
            </a:solidFill>
            <a:ln w="0">
              <a:solidFill>
                <a:srgbClr val="A2A2A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67" name="Rectangle 60"/>
            <p:cNvSpPr>
              <a:spLocks noChangeArrowheads="1"/>
            </p:cNvSpPr>
            <p:nvPr/>
          </p:nvSpPr>
          <p:spPr bwMode="auto">
            <a:xfrm>
              <a:off x="2660" y="1759"/>
              <a:ext cx="115" cy="32"/>
            </a:xfrm>
            <a:prstGeom prst="rect">
              <a:avLst/>
            </a:prstGeom>
            <a:solidFill>
              <a:srgbClr val="A2A2A2"/>
            </a:solidFill>
            <a:ln w="0">
              <a:solidFill>
                <a:srgbClr val="A2A2A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68" name="Rectangle 61"/>
            <p:cNvSpPr>
              <a:spLocks noChangeArrowheads="1"/>
            </p:cNvSpPr>
            <p:nvPr/>
          </p:nvSpPr>
          <p:spPr bwMode="auto">
            <a:xfrm>
              <a:off x="2663" y="1791"/>
              <a:ext cx="9" cy="636"/>
            </a:xfrm>
            <a:prstGeom prst="rect">
              <a:avLst/>
            </a:prstGeom>
            <a:solidFill>
              <a:srgbClr val="82C168"/>
            </a:solidFill>
            <a:ln w="0">
              <a:solidFill>
                <a:srgbClr val="72727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69" name="Freeform 62"/>
            <p:cNvSpPr>
              <a:spLocks/>
            </p:cNvSpPr>
            <p:nvPr/>
          </p:nvSpPr>
          <p:spPr bwMode="auto">
            <a:xfrm>
              <a:off x="3452" y="2134"/>
              <a:ext cx="18" cy="17"/>
            </a:xfrm>
            <a:custGeom>
              <a:avLst/>
              <a:gdLst>
                <a:gd name="T0" fmla="*/ 5 w 71"/>
                <a:gd name="T1" fmla="*/ 3 h 87"/>
                <a:gd name="T2" fmla="*/ 5 w 71"/>
                <a:gd name="T3" fmla="*/ 0 h 87"/>
                <a:gd name="T4" fmla="*/ 0 w 71"/>
                <a:gd name="T5" fmla="*/ 0 h 8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1" h="87">
                  <a:moveTo>
                    <a:pt x="71" y="87"/>
                  </a:moveTo>
                  <a:lnTo>
                    <a:pt x="71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72727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0" name="Freeform 63"/>
            <p:cNvSpPr>
              <a:spLocks/>
            </p:cNvSpPr>
            <p:nvPr/>
          </p:nvSpPr>
          <p:spPr bwMode="auto">
            <a:xfrm>
              <a:off x="3457" y="2134"/>
              <a:ext cx="10" cy="20"/>
            </a:xfrm>
            <a:custGeom>
              <a:avLst/>
              <a:gdLst>
                <a:gd name="T0" fmla="*/ 2 w 41"/>
                <a:gd name="T1" fmla="*/ 0 h 100"/>
                <a:gd name="T2" fmla="*/ 2 w 41"/>
                <a:gd name="T3" fmla="*/ 4 h 100"/>
                <a:gd name="T4" fmla="*/ 0 w 41"/>
                <a:gd name="T5" fmla="*/ 0 h 1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100">
                  <a:moveTo>
                    <a:pt x="41" y="0"/>
                  </a:moveTo>
                  <a:lnTo>
                    <a:pt x="34" y="10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72727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1" name="Freeform 64"/>
            <p:cNvSpPr>
              <a:spLocks/>
            </p:cNvSpPr>
            <p:nvPr/>
          </p:nvSpPr>
          <p:spPr bwMode="auto">
            <a:xfrm>
              <a:off x="3346" y="2190"/>
              <a:ext cx="60" cy="21"/>
            </a:xfrm>
            <a:custGeom>
              <a:avLst/>
              <a:gdLst>
                <a:gd name="T0" fmla="*/ 0 w 239"/>
                <a:gd name="T1" fmla="*/ 4 h 107"/>
                <a:gd name="T2" fmla="*/ 0 w 239"/>
                <a:gd name="T3" fmla="*/ 0 h 107"/>
                <a:gd name="T4" fmla="*/ 15 w 239"/>
                <a:gd name="T5" fmla="*/ 0 h 10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9" h="107">
                  <a:moveTo>
                    <a:pt x="0" y="107"/>
                  </a:moveTo>
                  <a:lnTo>
                    <a:pt x="0" y="0"/>
                  </a:lnTo>
                  <a:lnTo>
                    <a:pt x="239" y="0"/>
                  </a:lnTo>
                </a:path>
              </a:pathLst>
            </a:custGeom>
            <a:noFill/>
            <a:ln w="0">
              <a:solidFill>
                <a:srgbClr val="72727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2" name="Line 65"/>
            <p:cNvSpPr>
              <a:spLocks noChangeShapeType="1"/>
            </p:cNvSpPr>
            <p:nvPr/>
          </p:nvSpPr>
          <p:spPr bwMode="auto">
            <a:xfrm flipH="1">
              <a:off x="3377" y="2190"/>
              <a:ext cx="28" cy="23"/>
            </a:xfrm>
            <a:prstGeom prst="line">
              <a:avLst/>
            </a:prstGeom>
            <a:noFill/>
            <a:ln w="0">
              <a:solidFill>
                <a:srgbClr val="72727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3" name="Freeform 66"/>
            <p:cNvSpPr>
              <a:spLocks/>
            </p:cNvSpPr>
            <p:nvPr/>
          </p:nvSpPr>
          <p:spPr bwMode="auto">
            <a:xfrm>
              <a:off x="3353" y="2190"/>
              <a:ext cx="36" cy="23"/>
            </a:xfrm>
            <a:custGeom>
              <a:avLst/>
              <a:gdLst>
                <a:gd name="T0" fmla="*/ 0 w 142"/>
                <a:gd name="T1" fmla="*/ 0 h 116"/>
                <a:gd name="T2" fmla="*/ 2 w 142"/>
                <a:gd name="T3" fmla="*/ 5 h 116"/>
                <a:gd name="T4" fmla="*/ 9 w 142"/>
                <a:gd name="T5" fmla="*/ 0 h 1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2" h="116">
                  <a:moveTo>
                    <a:pt x="0" y="0"/>
                  </a:moveTo>
                  <a:lnTo>
                    <a:pt x="34" y="116"/>
                  </a:lnTo>
                  <a:lnTo>
                    <a:pt x="142" y="2"/>
                  </a:lnTo>
                </a:path>
              </a:pathLst>
            </a:custGeom>
            <a:noFill/>
            <a:ln w="0">
              <a:solidFill>
                <a:srgbClr val="72727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4" name="Rectangle 67"/>
            <p:cNvSpPr>
              <a:spLocks noChangeArrowheads="1"/>
            </p:cNvSpPr>
            <p:nvPr/>
          </p:nvSpPr>
          <p:spPr bwMode="auto">
            <a:xfrm>
              <a:off x="3473" y="1919"/>
              <a:ext cx="17" cy="458"/>
            </a:xfrm>
            <a:prstGeom prst="rect">
              <a:avLst/>
            </a:prstGeom>
            <a:solidFill>
              <a:srgbClr val="A2A2A2"/>
            </a:solidFill>
            <a:ln w="0">
              <a:solidFill>
                <a:srgbClr val="A2A2A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75" name="Rectangle 68"/>
            <p:cNvSpPr>
              <a:spLocks noChangeArrowheads="1"/>
            </p:cNvSpPr>
            <p:nvPr/>
          </p:nvSpPr>
          <p:spPr bwMode="auto">
            <a:xfrm>
              <a:off x="3494" y="1928"/>
              <a:ext cx="2" cy="428"/>
            </a:xfrm>
            <a:prstGeom prst="rect">
              <a:avLst/>
            </a:prstGeom>
            <a:solidFill>
              <a:srgbClr val="82C168"/>
            </a:solidFill>
            <a:ln w="0">
              <a:solidFill>
                <a:srgbClr val="72727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76" name="Rectangle 69"/>
            <p:cNvSpPr>
              <a:spLocks noChangeArrowheads="1"/>
            </p:cNvSpPr>
            <p:nvPr/>
          </p:nvSpPr>
          <p:spPr bwMode="auto">
            <a:xfrm>
              <a:off x="3502" y="2049"/>
              <a:ext cx="10" cy="320"/>
            </a:xfrm>
            <a:prstGeom prst="rect">
              <a:avLst/>
            </a:prstGeom>
            <a:solidFill>
              <a:srgbClr val="C0C0C0"/>
            </a:solidFill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77" name="Rectangle 70"/>
            <p:cNvSpPr>
              <a:spLocks noChangeArrowheads="1"/>
            </p:cNvSpPr>
            <p:nvPr/>
          </p:nvSpPr>
          <p:spPr bwMode="auto">
            <a:xfrm>
              <a:off x="3470" y="1907"/>
              <a:ext cx="26" cy="21"/>
            </a:xfrm>
            <a:prstGeom prst="rect">
              <a:avLst/>
            </a:prstGeom>
            <a:solidFill>
              <a:srgbClr val="A2A2A2"/>
            </a:solidFill>
            <a:ln w="0">
              <a:solidFill>
                <a:srgbClr val="A2A2A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78" name="Rectangle 71"/>
            <p:cNvSpPr>
              <a:spLocks noChangeArrowheads="1"/>
            </p:cNvSpPr>
            <p:nvPr/>
          </p:nvSpPr>
          <p:spPr bwMode="auto">
            <a:xfrm>
              <a:off x="3467" y="2093"/>
              <a:ext cx="29" cy="27"/>
            </a:xfrm>
            <a:prstGeom prst="rect">
              <a:avLst/>
            </a:prstGeom>
            <a:solidFill>
              <a:srgbClr val="A2A2A2"/>
            </a:solidFill>
            <a:ln w="0">
              <a:solidFill>
                <a:srgbClr val="A2A2A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79" name="Rectangle 72"/>
            <p:cNvSpPr>
              <a:spLocks noChangeArrowheads="1"/>
            </p:cNvSpPr>
            <p:nvPr/>
          </p:nvSpPr>
          <p:spPr bwMode="auto">
            <a:xfrm>
              <a:off x="3499" y="2107"/>
              <a:ext cx="11" cy="11"/>
            </a:xfrm>
            <a:prstGeom prst="rect">
              <a:avLst/>
            </a:prstGeom>
            <a:solidFill>
              <a:srgbClr val="A2A2A2"/>
            </a:solidFill>
            <a:ln w="0">
              <a:solidFill>
                <a:srgbClr val="A2A2A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80" name="Rectangle 73"/>
            <p:cNvSpPr>
              <a:spLocks noChangeArrowheads="1"/>
            </p:cNvSpPr>
            <p:nvPr/>
          </p:nvSpPr>
          <p:spPr bwMode="auto">
            <a:xfrm>
              <a:off x="3491" y="2219"/>
              <a:ext cx="11" cy="10"/>
            </a:xfrm>
            <a:prstGeom prst="rect">
              <a:avLst/>
            </a:prstGeom>
            <a:solidFill>
              <a:srgbClr val="A2A2A2"/>
            </a:solidFill>
            <a:ln w="0">
              <a:solidFill>
                <a:srgbClr val="A2A2A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81" name="Rectangle 74"/>
            <p:cNvSpPr>
              <a:spLocks noChangeArrowheads="1"/>
            </p:cNvSpPr>
            <p:nvPr/>
          </p:nvSpPr>
          <p:spPr bwMode="auto">
            <a:xfrm>
              <a:off x="3459" y="2149"/>
              <a:ext cx="11" cy="207"/>
            </a:xfrm>
            <a:prstGeom prst="rect">
              <a:avLst/>
            </a:prstGeom>
            <a:solidFill>
              <a:srgbClr val="C0C0C0"/>
            </a:solidFill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82" name="Rectangle 75"/>
            <p:cNvSpPr>
              <a:spLocks noChangeArrowheads="1"/>
            </p:cNvSpPr>
            <p:nvPr/>
          </p:nvSpPr>
          <p:spPr bwMode="auto">
            <a:xfrm>
              <a:off x="3456" y="2149"/>
              <a:ext cx="16" cy="16"/>
            </a:xfrm>
            <a:prstGeom prst="rect">
              <a:avLst/>
            </a:prstGeom>
            <a:solidFill>
              <a:srgbClr val="A2A2A2"/>
            </a:solidFill>
            <a:ln w="0">
              <a:solidFill>
                <a:srgbClr val="A2A2A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83" name="Rectangle 76"/>
            <p:cNvSpPr>
              <a:spLocks noChangeArrowheads="1"/>
            </p:cNvSpPr>
            <p:nvPr/>
          </p:nvSpPr>
          <p:spPr bwMode="auto">
            <a:xfrm>
              <a:off x="3456" y="2243"/>
              <a:ext cx="16" cy="15"/>
            </a:xfrm>
            <a:prstGeom prst="rect">
              <a:avLst/>
            </a:prstGeom>
            <a:solidFill>
              <a:srgbClr val="A2A2A2"/>
            </a:solidFill>
            <a:ln w="0">
              <a:solidFill>
                <a:srgbClr val="A2A2A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84" name="Freeform 77"/>
            <p:cNvSpPr>
              <a:spLocks/>
            </p:cNvSpPr>
            <p:nvPr/>
          </p:nvSpPr>
          <p:spPr bwMode="auto">
            <a:xfrm>
              <a:off x="3458" y="1884"/>
              <a:ext cx="38" cy="23"/>
            </a:xfrm>
            <a:custGeom>
              <a:avLst/>
              <a:gdLst>
                <a:gd name="T0" fmla="*/ 9 w 153"/>
                <a:gd name="T1" fmla="*/ 5 h 115"/>
                <a:gd name="T2" fmla="*/ 9 w 153"/>
                <a:gd name="T3" fmla="*/ 0 h 115"/>
                <a:gd name="T4" fmla="*/ 0 w 153"/>
                <a:gd name="T5" fmla="*/ 0 h 115"/>
                <a:gd name="T6" fmla="*/ 3 w 153"/>
                <a:gd name="T7" fmla="*/ 5 h 1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" h="115">
                  <a:moveTo>
                    <a:pt x="153" y="115"/>
                  </a:moveTo>
                  <a:lnTo>
                    <a:pt x="153" y="0"/>
                  </a:lnTo>
                  <a:lnTo>
                    <a:pt x="0" y="0"/>
                  </a:lnTo>
                  <a:lnTo>
                    <a:pt x="49" y="115"/>
                  </a:lnTo>
                </a:path>
              </a:pathLst>
            </a:custGeom>
            <a:noFill/>
            <a:ln w="0">
              <a:solidFill>
                <a:srgbClr val="8F8F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85" name="Freeform 78"/>
            <p:cNvSpPr>
              <a:spLocks/>
            </p:cNvSpPr>
            <p:nvPr/>
          </p:nvSpPr>
          <p:spPr bwMode="auto">
            <a:xfrm>
              <a:off x="3481" y="1888"/>
              <a:ext cx="15" cy="19"/>
            </a:xfrm>
            <a:custGeom>
              <a:avLst/>
              <a:gdLst>
                <a:gd name="T0" fmla="*/ 4 w 58"/>
                <a:gd name="T1" fmla="*/ 4 h 98"/>
                <a:gd name="T2" fmla="*/ 2 w 58"/>
                <a:gd name="T3" fmla="*/ 0 h 98"/>
                <a:gd name="T4" fmla="*/ 0 w 58"/>
                <a:gd name="T5" fmla="*/ 3 h 9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" h="98">
                  <a:moveTo>
                    <a:pt x="58" y="98"/>
                  </a:moveTo>
                  <a:lnTo>
                    <a:pt x="25" y="0"/>
                  </a:lnTo>
                  <a:lnTo>
                    <a:pt x="0" y="94"/>
                  </a:lnTo>
                </a:path>
              </a:pathLst>
            </a:custGeom>
            <a:noFill/>
            <a:ln w="0">
              <a:solidFill>
                <a:srgbClr val="8F8F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86" name="Line 79"/>
            <p:cNvSpPr>
              <a:spLocks noChangeShapeType="1"/>
            </p:cNvSpPr>
            <p:nvPr/>
          </p:nvSpPr>
          <p:spPr bwMode="auto">
            <a:xfrm flipH="1">
              <a:off x="3460" y="1888"/>
              <a:ext cx="36" cy="1"/>
            </a:xfrm>
            <a:prstGeom prst="line">
              <a:avLst/>
            </a:prstGeom>
            <a:noFill/>
            <a:ln w="0">
              <a:solidFill>
                <a:srgbClr val="8F8F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87" name="Freeform 80"/>
            <p:cNvSpPr>
              <a:spLocks/>
            </p:cNvSpPr>
            <p:nvPr/>
          </p:nvSpPr>
          <p:spPr bwMode="auto">
            <a:xfrm>
              <a:off x="3470" y="1888"/>
              <a:ext cx="11" cy="19"/>
            </a:xfrm>
            <a:custGeom>
              <a:avLst/>
              <a:gdLst>
                <a:gd name="T0" fmla="*/ 3 w 43"/>
                <a:gd name="T1" fmla="*/ 4 h 95"/>
                <a:gd name="T2" fmla="*/ 0 w 43"/>
                <a:gd name="T3" fmla="*/ 0 h 95"/>
                <a:gd name="T4" fmla="*/ 0 w 43"/>
                <a:gd name="T5" fmla="*/ 4 h 9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" h="95">
                  <a:moveTo>
                    <a:pt x="43" y="95"/>
                  </a:moveTo>
                  <a:lnTo>
                    <a:pt x="0" y="0"/>
                  </a:lnTo>
                  <a:lnTo>
                    <a:pt x="0" y="95"/>
                  </a:lnTo>
                </a:path>
              </a:pathLst>
            </a:custGeom>
            <a:noFill/>
            <a:ln w="0">
              <a:solidFill>
                <a:srgbClr val="8F8F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88" name="Freeform 81"/>
            <p:cNvSpPr>
              <a:spLocks/>
            </p:cNvSpPr>
            <p:nvPr/>
          </p:nvSpPr>
          <p:spPr bwMode="auto">
            <a:xfrm>
              <a:off x="3483" y="1896"/>
              <a:ext cx="13" cy="11"/>
            </a:xfrm>
            <a:custGeom>
              <a:avLst/>
              <a:gdLst>
                <a:gd name="T0" fmla="*/ 3 w 50"/>
                <a:gd name="T1" fmla="*/ 2 h 57"/>
                <a:gd name="T2" fmla="*/ 3 w 50"/>
                <a:gd name="T3" fmla="*/ 1 h 57"/>
                <a:gd name="T4" fmla="*/ 2 w 50"/>
                <a:gd name="T5" fmla="*/ 0 h 57"/>
                <a:gd name="T6" fmla="*/ 0 w 50"/>
                <a:gd name="T7" fmla="*/ 1 h 57"/>
                <a:gd name="T8" fmla="*/ 0 w 50"/>
                <a:gd name="T9" fmla="*/ 2 h 57"/>
                <a:gd name="T10" fmla="*/ 0 w 50"/>
                <a:gd name="T11" fmla="*/ 2 h 57"/>
                <a:gd name="T12" fmla="*/ 2 w 50"/>
                <a:gd name="T13" fmla="*/ 1 h 57"/>
                <a:gd name="T14" fmla="*/ 3 w 50"/>
                <a:gd name="T15" fmla="*/ 2 h 57"/>
                <a:gd name="T16" fmla="*/ 3 w 50"/>
                <a:gd name="T17" fmla="*/ 2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" h="57">
                  <a:moveTo>
                    <a:pt x="50" y="53"/>
                  </a:moveTo>
                  <a:lnTo>
                    <a:pt x="46" y="16"/>
                  </a:lnTo>
                  <a:lnTo>
                    <a:pt x="25" y="0"/>
                  </a:lnTo>
                  <a:lnTo>
                    <a:pt x="5" y="18"/>
                  </a:lnTo>
                  <a:lnTo>
                    <a:pt x="0" y="57"/>
                  </a:lnTo>
                  <a:lnTo>
                    <a:pt x="5" y="55"/>
                  </a:lnTo>
                  <a:lnTo>
                    <a:pt x="25" y="18"/>
                  </a:lnTo>
                  <a:lnTo>
                    <a:pt x="41" y="57"/>
                  </a:lnTo>
                  <a:lnTo>
                    <a:pt x="50" y="53"/>
                  </a:lnTo>
                  <a:close/>
                </a:path>
              </a:pathLst>
            </a:custGeom>
            <a:solidFill>
              <a:srgbClr val="C0C27C"/>
            </a:solidFill>
            <a:ln w="0">
              <a:solidFill>
                <a:srgbClr val="A2A2A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9" name="Freeform 82"/>
            <p:cNvSpPr>
              <a:spLocks/>
            </p:cNvSpPr>
            <p:nvPr/>
          </p:nvSpPr>
          <p:spPr bwMode="auto">
            <a:xfrm>
              <a:off x="3500" y="2042"/>
              <a:ext cx="11" cy="175"/>
            </a:xfrm>
            <a:custGeom>
              <a:avLst/>
              <a:gdLst>
                <a:gd name="T0" fmla="*/ 3 w 42"/>
                <a:gd name="T1" fmla="*/ 2 h 878"/>
                <a:gd name="T2" fmla="*/ 3 w 42"/>
                <a:gd name="T3" fmla="*/ 0 h 878"/>
                <a:gd name="T4" fmla="*/ 0 w 42"/>
                <a:gd name="T5" fmla="*/ 0 h 878"/>
                <a:gd name="T6" fmla="*/ 0 w 42"/>
                <a:gd name="T7" fmla="*/ 14 h 878"/>
                <a:gd name="T8" fmla="*/ 0 w 42"/>
                <a:gd name="T9" fmla="*/ 35 h 8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878">
                  <a:moveTo>
                    <a:pt x="42" y="41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0" y="358"/>
                  </a:lnTo>
                  <a:lnTo>
                    <a:pt x="0" y="878"/>
                  </a:lnTo>
                </a:path>
              </a:pathLst>
            </a:custGeom>
            <a:noFill/>
            <a:ln w="0">
              <a:solidFill>
                <a:srgbClr val="A2A2A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90" name="Line 83"/>
            <p:cNvSpPr>
              <a:spLocks noChangeShapeType="1"/>
            </p:cNvSpPr>
            <p:nvPr/>
          </p:nvSpPr>
          <p:spPr bwMode="auto">
            <a:xfrm>
              <a:off x="3452" y="2134"/>
              <a:ext cx="7" cy="15"/>
            </a:xfrm>
            <a:prstGeom prst="line">
              <a:avLst/>
            </a:prstGeom>
            <a:noFill/>
            <a:ln w="0">
              <a:solidFill>
                <a:srgbClr val="72727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91" name="Freeform 84"/>
            <p:cNvSpPr>
              <a:spLocks/>
            </p:cNvSpPr>
            <p:nvPr/>
          </p:nvSpPr>
          <p:spPr bwMode="auto">
            <a:xfrm>
              <a:off x="3502" y="2257"/>
              <a:ext cx="199" cy="284"/>
            </a:xfrm>
            <a:custGeom>
              <a:avLst/>
              <a:gdLst>
                <a:gd name="T0" fmla="*/ 0 w 797"/>
                <a:gd name="T1" fmla="*/ 0 h 1421"/>
                <a:gd name="T2" fmla="*/ 24 w 797"/>
                <a:gd name="T3" fmla="*/ 3 h 1421"/>
                <a:gd name="T4" fmla="*/ 36 w 797"/>
                <a:gd name="T5" fmla="*/ 2 h 1421"/>
                <a:gd name="T6" fmla="*/ 49 w 797"/>
                <a:gd name="T7" fmla="*/ 0 h 1421"/>
                <a:gd name="T8" fmla="*/ 50 w 797"/>
                <a:gd name="T9" fmla="*/ 0 h 1421"/>
                <a:gd name="T10" fmla="*/ 50 w 797"/>
                <a:gd name="T11" fmla="*/ 53 h 1421"/>
                <a:gd name="T12" fmla="*/ 50 w 797"/>
                <a:gd name="T13" fmla="*/ 54 h 1421"/>
                <a:gd name="T14" fmla="*/ 38 w 797"/>
                <a:gd name="T15" fmla="*/ 56 h 1421"/>
                <a:gd name="T16" fmla="*/ 25 w 797"/>
                <a:gd name="T17" fmla="*/ 57 h 1421"/>
                <a:gd name="T18" fmla="*/ 12 w 797"/>
                <a:gd name="T19" fmla="*/ 56 h 1421"/>
                <a:gd name="T20" fmla="*/ 0 w 797"/>
                <a:gd name="T21" fmla="*/ 54 h 1421"/>
                <a:gd name="T22" fmla="*/ 0 w 797"/>
                <a:gd name="T23" fmla="*/ 52 h 1421"/>
                <a:gd name="T24" fmla="*/ 0 w 797"/>
                <a:gd name="T25" fmla="*/ 2 h 1421"/>
                <a:gd name="T26" fmla="*/ 0 w 797"/>
                <a:gd name="T27" fmla="*/ 0 h 14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7" h="1421">
                  <a:moveTo>
                    <a:pt x="0" y="7"/>
                  </a:moveTo>
                  <a:lnTo>
                    <a:pt x="385" y="69"/>
                  </a:lnTo>
                  <a:lnTo>
                    <a:pt x="583" y="55"/>
                  </a:lnTo>
                  <a:lnTo>
                    <a:pt x="781" y="7"/>
                  </a:lnTo>
                  <a:lnTo>
                    <a:pt x="797" y="0"/>
                  </a:lnTo>
                  <a:lnTo>
                    <a:pt x="797" y="1328"/>
                  </a:lnTo>
                  <a:lnTo>
                    <a:pt x="797" y="1344"/>
                  </a:lnTo>
                  <a:lnTo>
                    <a:pt x="603" y="1401"/>
                  </a:lnTo>
                  <a:lnTo>
                    <a:pt x="398" y="1421"/>
                  </a:lnTo>
                  <a:lnTo>
                    <a:pt x="197" y="1402"/>
                  </a:lnTo>
                  <a:lnTo>
                    <a:pt x="4" y="1341"/>
                  </a:lnTo>
                  <a:lnTo>
                    <a:pt x="4" y="1295"/>
                  </a:lnTo>
                  <a:lnTo>
                    <a:pt x="4" y="4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A2A2A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92" name="Oval 85"/>
            <p:cNvSpPr>
              <a:spLocks noChangeArrowheads="1"/>
            </p:cNvSpPr>
            <p:nvPr/>
          </p:nvSpPr>
          <p:spPr bwMode="auto">
            <a:xfrm>
              <a:off x="3503" y="2238"/>
              <a:ext cx="197" cy="33"/>
            </a:xfrm>
            <a:prstGeom prst="ellipse">
              <a:avLst/>
            </a:prstGeom>
            <a:solidFill>
              <a:srgbClr val="404040"/>
            </a:solidFill>
            <a:ln w="0">
              <a:solidFill>
                <a:srgbClr val="A2A2A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93" name="Freeform 86"/>
            <p:cNvSpPr>
              <a:spLocks/>
            </p:cNvSpPr>
            <p:nvPr/>
          </p:nvSpPr>
          <p:spPr bwMode="auto">
            <a:xfrm>
              <a:off x="3395" y="2319"/>
              <a:ext cx="148" cy="184"/>
            </a:xfrm>
            <a:custGeom>
              <a:avLst/>
              <a:gdLst>
                <a:gd name="T0" fmla="*/ 0 w 591"/>
                <a:gd name="T1" fmla="*/ 0 h 917"/>
                <a:gd name="T2" fmla="*/ 18 w 591"/>
                <a:gd name="T3" fmla="*/ 2 h 917"/>
                <a:gd name="T4" fmla="*/ 36 w 591"/>
                <a:gd name="T5" fmla="*/ 0 h 917"/>
                <a:gd name="T6" fmla="*/ 37 w 591"/>
                <a:gd name="T7" fmla="*/ 0 h 917"/>
                <a:gd name="T8" fmla="*/ 37 w 591"/>
                <a:gd name="T9" fmla="*/ 35 h 917"/>
                <a:gd name="T10" fmla="*/ 37 w 591"/>
                <a:gd name="T11" fmla="*/ 35 h 917"/>
                <a:gd name="T12" fmla="*/ 19 w 591"/>
                <a:gd name="T13" fmla="*/ 37 h 917"/>
                <a:gd name="T14" fmla="*/ 0 w 591"/>
                <a:gd name="T15" fmla="*/ 35 h 917"/>
                <a:gd name="T16" fmla="*/ 0 w 591"/>
                <a:gd name="T17" fmla="*/ 34 h 917"/>
                <a:gd name="T18" fmla="*/ 0 w 591"/>
                <a:gd name="T19" fmla="*/ 1 h 917"/>
                <a:gd name="T20" fmla="*/ 0 w 591"/>
                <a:gd name="T21" fmla="*/ 0 h 9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91" h="917">
                  <a:moveTo>
                    <a:pt x="0" y="6"/>
                  </a:moveTo>
                  <a:lnTo>
                    <a:pt x="284" y="45"/>
                  </a:lnTo>
                  <a:lnTo>
                    <a:pt x="578" y="6"/>
                  </a:lnTo>
                  <a:lnTo>
                    <a:pt x="591" y="0"/>
                  </a:lnTo>
                  <a:lnTo>
                    <a:pt x="591" y="857"/>
                  </a:lnTo>
                  <a:lnTo>
                    <a:pt x="591" y="866"/>
                  </a:lnTo>
                  <a:lnTo>
                    <a:pt x="296" y="917"/>
                  </a:lnTo>
                  <a:lnTo>
                    <a:pt x="2" y="866"/>
                  </a:lnTo>
                  <a:lnTo>
                    <a:pt x="2" y="836"/>
                  </a:lnTo>
                  <a:lnTo>
                    <a:pt x="2" y="3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A2A2A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94" name="Oval 87"/>
            <p:cNvSpPr>
              <a:spLocks noChangeArrowheads="1"/>
            </p:cNvSpPr>
            <p:nvPr/>
          </p:nvSpPr>
          <p:spPr bwMode="auto">
            <a:xfrm>
              <a:off x="3396" y="2306"/>
              <a:ext cx="146" cy="23"/>
            </a:xfrm>
            <a:prstGeom prst="ellipse">
              <a:avLst/>
            </a:prstGeom>
            <a:solidFill>
              <a:srgbClr val="404040"/>
            </a:solidFill>
            <a:ln w="0">
              <a:solidFill>
                <a:srgbClr val="A2A2A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95" name="Rectangle 88"/>
            <p:cNvSpPr>
              <a:spLocks noChangeArrowheads="1"/>
            </p:cNvSpPr>
            <p:nvPr/>
          </p:nvSpPr>
          <p:spPr bwMode="auto">
            <a:xfrm>
              <a:off x="2956" y="1679"/>
              <a:ext cx="136" cy="767"/>
            </a:xfrm>
            <a:prstGeom prst="rect">
              <a:avLst/>
            </a:prstGeom>
            <a:solidFill>
              <a:srgbClr val="727272"/>
            </a:solidFill>
            <a:ln w="0">
              <a:solidFill>
                <a:srgbClr val="72727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96" name="Freeform 89"/>
            <p:cNvSpPr>
              <a:spLocks/>
            </p:cNvSpPr>
            <p:nvPr/>
          </p:nvSpPr>
          <p:spPr bwMode="auto">
            <a:xfrm>
              <a:off x="2812" y="2436"/>
              <a:ext cx="549" cy="105"/>
            </a:xfrm>
            <a:custGeom>
              <a:avLst/>
              <a:gdLst>
                <a:gd name="T0" fmla="*/ 135 w 2195"/>
                <a:gd name="T1" fmla="*/ 21 h 524"/>
                <a:gd name="T2" fmla="*/ 135 w 2195"/>
                <a:gd name="T3" fmla="*/ 19 h 524"/>
                <a:gd name="T4" fmla="*/ 135 w 2195"/>
                <a:gd name="T5" fmla="*/ 18 h 524"/>
                <a:gd name="T6" fmla="*/ 134 w 2195"/>
                <a:gd name="T7" fmla="*/ 15 h 524"/>
                <a:gd name="T8" fmla="*/ 131 w 2195"/>
                <a:gd name="T9" fmla="*/ 10 h 524"/>
                <a:gd name="T10" fmla="*/ 126 w 2195"/>
                <a:gd name="T11" fmla="*/ 5 h 524"/>
                <a:gd name="T12" fmla="*/ 114 w 2195"/>
                <a:gd name="T13" fmla="*/ 2 h 524"/>
                <a:gd name="T14" fmla="*/ 1 w 2195"/>
                <a:gd name="T15" fmla="*/ 2 h 524"/>
                <a:gd name="T16" fmla="*/ 0 w 2195"/>
                <a:gd name="T17" fmla="*/ 0 h 524"/>
                <a:gd name="T18" fmla="*/ 99 w 2195"/>
                <a:gd name="T19" fmla="*/ 0 h 524"/>
                <a:gd name="T20" fmla="*/ 105 w 2195"/>
                <a:gd name="T21" fmla="*/ 0 h 524"/>
                <a:gd name="T22" fmla="*/ 109 w 2195"/>
                <a:gd name="T23" fmla="*/ 0 h 524"/>
                <a:gd name="T24" fmla="*/ 112 w 2195"/>
                <a:gd name="T25" fmla="*/ 0 h 524"/>
                <a:gd name="T26" fmla="*/ 119 w 2195"/>
                <a:gd name="T27" fmla="*/ 1 h 524"/>
                <a:gd name="T28" fmla="*/ 129 w 2195"/>
                <a:gd name="T29" fmla="*/ 5 h 524"/>
                <a:gd name="T30" fmla="*/ 135 w 2195"/>
                <a:gd name="T31" fmla="*/ 10 h 524"/>
                <a:gd name="T32" fmla="*/ 137 w 2195"/>
                <a:gd name="T33" fmla="*/ 18 h 524"/>
                <a:gd name="T34" fmla="*/ 135 w 2195"/>
                <a:gd name="T35" fmla="*/ 21 h 5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195" h="524">
                  <a:moveTo>
                    <a:pt x="2152" y="524"/>
                  </a:moveTo>
                  <a:lnTo>
                    <a:pt x="2152" y="483"/>
                  </a:lnTo>
                  <a:lnTo>
                    <a:pt x="2152" y="444"/>
                  </a:lnTo>
                  <a:lnTo>
                    <a:pt x="2141" y="370"/>
                  </a:lnTo>
                  <a:lnTo>
                    <a:pt x="2097" y="252"/>
                  </a:lnTo>
                  <a:lnTo>
                    <a:pt x="2014" y="128"/>
                  </a:lnTo>
                  <a:lnTo>
                    <a:pt x="1821" y="62"/>
                  </a:lnTo>
                  <a:lnTo>
                    <a:pt x="9" y="61"/>
                  </a:lnTo>
                  <a:lnTo>
                    <a:pt x="0" y="0"/>
                  </a:lnTo>
                  <a:lnTo>
                    <a:pt x="1588" y="5"/>
                  </a:lnTo>
                  <a:lnTo>
                    <a:pt x="1685" y="7"/>
                  </a:lnTo>
                  <a:lnTo>
                    <a:pt x="1740" y="7"/>
                  </a:lnTo>
                  <a:lnTo>
                    <a:pt x="1795" y="10"/>
                  </a:lnTo>
                  <a:lnTo>
                    <a:pt x="1896" y="30"/>
                  </a:lnTo>
                  <a:lnTo>
                    <a:pt x="2057" y="113"/>
                  </a:lnTo>
                  <a:lnTo>
                    <a:pt x="2158" y="254"/>
                  </a:lnTo>
                  <a:lnTo>
                    <a:pt x="2195" y="454"/>
                  </a:lnTo>
                  <a:lnTo>
                    <a:pt x="2152" y="524"/>
                  </a:lnTo>
                  <a:close/>
                </a:path>
              </a:pathLst>
            </a:custGeom>
            <a:solidFill>
              <a:srgbClr val="E1E1E1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97" name="Freeform 90"/>
            <p:cNvSpPr>
              <a:spLocks/>
            </p:cNvSpPr>
            <p:nvPr/>
          </p:nvSpPr>
          <p:spPr bwMode="auto">
            <a:xfrm>
              <a:off x="2816" y="2467"/>
              <a:ext cx="545" cy="69"/>
            </a:xfrm>
            <a:custGeom>
              <a:avLst/>
              <a:gdLst>
                <a:gd name="T0" fmla="*/ 129 w 2181"/>
                <a:gd name="T1" fmla="*/ 13 h 346"/>
                <a:gd name="T2" fmla="*/ 129 w 2181"/>
                <a:gd name="T3" fmla="*/ 10 h 346"/>
                <a:gd name="T4" fmla="*/ 129 w 2181"/>
                <a:gd name="T5" fmla="*/ 8 h 346"/>
                <a:gd name="T6" fmla="*/ 128 w 2181"/>
                <a:gd name="T7" fmla="*/ 6 h 346"/>
                <a:gd name="T8" fmla="*/ 126 w 2181"/>
                <a:gd name="T9" fmla="*/ 4 h 346"/>
                <a:gd name="T10" fmla="*/ 115 w 2181"/>
                <a:gd name="T11" fmla="*/ 2 h 346"/>
                <a:gd name="T12" fmla="*/ 0 w 2181"/>
                <a:gd name="T13" fmla="*/ 2 h 346"/>
                <a:gd name="T14" fmla="*/ 0 w 2181"/>
                <a:gd name="T15" fmla="*/ 0 h 346"/>
                <a:gd name="T16" fmla="*/ 104 w 2181"/>
                <a:gd name="T17" fmla="*/ 0 h 346"/>
                <a:gd name="T18" fmla="*/ 104 w 2181"/>
                <a:gd name="T19" fmla="*/ 0 h 346"/>
                <a:gd name="T20" fmla="*/ 111 w 2181"/>
                <a:gd name="T21" fmla="*/ 0 h 346"/>
                <a:gd name="T22" fmla="*/ 117 w 2181"/>
                <a:gd name="T23" fmla="*/ 0 h 346"/>
                <a:gd name="T24" fmla="*/ 127 w 2181"/>
                <a:gd name="T25" fmla="*/ 2 h 346"/>
                <a:gd name="T26" fmla="*/ 134 w 2181"/>
                <a:gd name="T27" fmla="*/ 7 h 346"/>
                <a:gd name="T28" fmla="*/ 136 w 2181"/>
                <a:gd name="T29" fmla="*/ 14 h 346"/>
                <a:gd name="T30" fmla="*/ 129 w 2181"/>
                <a:gd name="T31" fmla="*/ 13 h 34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181" h="346">
                  <a:moveTo>
                    <a:pt x="2069" y="330"/>
                  </a:moveTo>
                  <a:lnTo>
                    <a:pt x="2073" y="259"/>
                  </a:lnTo>
                  <a:lnTo>
                    <a:pt x="2073" y="204"/>
                  </a:lnTo>
                  <a:lnTo>
                    <a:pt x="2058" y="138"/>
                  </a:lnTo>
                  <a:lnTo>
                    <a:pt x="2018" y="88"/>
                  </a:lnTo>
                  <a:lnTo>
                    <a:pt x="1842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1671" y="3"/>
                  </a:lnTo>
                  <a:lnTo>
                    <a:pt x="1671" y="1"/>
                  </a:lnTo>
                  <a:lnTo>
                    <a:pt x="1781" y="0"/>
                  </a:lnTo>
                  <a:lnTo>
                    <a:pt x="1881" y="8"/>
                  </a:lnTo>
                  <a:lnTo>
                    <a:pt x="2042" y="59"/>
                  </a:lnTo>
                  <a:lnTo>
                    <a:pt x="2144" y="167"/>
                  </a:lnTo>
                  <a:lnTo>
                    <a:pt x="2181" y="346"/>
                  </a:lnTo>
                  <a:lnTo>
                    <a:pt x="2069" y="330"/>
                  </a:lnTo>
                  <a:close/>
                </a:path>
              </a:pathLst>
            </a:custGeom>
            <a:solidFill>
              <a:srgbClr val="E1E1E1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98" name="Rectangle 91"/>
            <p:cNvSpPr>
              <a:spLocks noChangeArrowheads="1"/>
            </p:cNvSpPr>
            <p:nvPr/>
          </p:nvSpPr>
          <p:spPr bwMode="auto">
            <a:xfrm>
              <a:off x="2918" y="1702"/>
              <a:ext cx="15" cy="744"/>
            </a:xfrm>
            <a:prstGeom prst="rect">
              <a:avLst/>
            </a:prstGeom>
            <a:solidFill>
              <a:srgbClr val="82C168"/>
            </a:solidFill>
            <a:ln w="0">
              <a:solidFill>
                <a:srgbClr val="72727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499" name="Rectangle 92"/>
            <p:cNvSpPr>
              <a:spLocks noChangeArrowheads="1"/>
            </p:cNvSpPr>
            <p:nvPr/>
          </p:nvSpPr>
          <p:spPr bwMode="auto">
            <a:xfrm>
              <a:off x="2915" y="1988"/>
              <a:ext cx="196" cy="48"/>
            </a:xfrm>
            <a:prstGeom prst="rect">
              <a:avLst/>
            </a:prstGeom>
            <a:solidFill>
              <a:srgbClr val="A2A2A2"/>
            </a:solidFill>
            <a:ln w="0">
              <a:solidFill>
                <a:srgbClr val="A2A2A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500" name="Rectangle 93"/>
            <p:cNvSpPr>
              <a:spLocks noChangeArrowheads="1"/>
            </p:cNvSpPr>
            <p:nvPr/>
          </p:nvSpPr>
          <p:spPr bwMode="auto">
            <a:xfrm>
              <a:off x="2880" y="2207"/>
              <a:ext cx="53" cy="17"/>
            </a:xfrm>
            <a:prstGeom prst="rect">
              <a:avLst/>
            </a:prstGeom>
            <a:solidFill>
              <a:srgbClr val="8F8F8F"/>
            </a:solidFill>
            <a:ln w="0">
              <a:solidFill>
                <a:srgbClr val="72727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501" name="Freeform 94"/>
            <p:cNvSpPr>
              <a:spLocks/>
            </p:cNvSpPr>
            <p:nvPr/>
          </p:nvSpPr>
          <p:spPr bwMode="auto">
            <a:xfrm>
              <a:off x="2818" y="2484"/>
              <a:ext cx="549" cy="77"/>
            </a:xfrm>
            <a:custGeom>
              <a:avLst/>
              <a:gdLst>
                <a:gd name="T0" fmla="*/ 133 w 2199"/>
                <a:gd name="T1" fmla="*/ 15 h 385"/>
                <a:gd name="T2" fmla="*/ 134 w 2199"/>
                <a:gd name="T3" fmla="*/ 12 h 385"/>
                <a:gd name="T4" fmla="*/ 133 w 2199"/>
                <a:gd name="T5" fmla="*/ 10 h 385"/>
                <a:gd name="T6" fmla="*/ 131 w 2199"/>
                <a:gd name="T7" fmla="*/ 7 h 385"/>
                <a:gd name="T8" fmla="*/ 128 w 2199"/>
                <a:gd name="T9" fmla="*/ 4 h 385"/>
                <a:gd name="T10" fmla="*/ 117 w 2199"/>
                <a:gd name="T11" fmla="*/ 2 h 385"/>
                <a:gd name="T12" fmla="*/ 0 w 2199"/>
                <a:gd name="T13" fmla="*/ 2 h 385"/>
                <a:gd name="T14" fmla="*/ 0 w 2199"/>
                <a:gd name="T15" fmla="*/ 0 h 385"/>
                <a:gd name="T16" fmla="*/ 106 w 2199"/>
                <a:gd name="T17" fmla="*/ 0 h 385"/>
                <a:gd name="T18" fmla="*/ 106 w 2199"/>
                <a:gd name="T19" fmla="*/ 0 h 385"/>
                <a:gd name="T20" fmla="*/ 110 w 2199"/>
                <a:gd name="T21" fmla="*/ 0 h 385"/>
                <a:gd name="T22" fmla="*/ 113 w 2199"/>
                <a:gd name="T23" fmla="*/ 0 h 385"/>
                <a:gd name="T24" fmla="*/ 119 w 2199"/>
                <a:gd name="T25" fmla="*/ 0 h 385"/>
                <a:gd name="T26" fmla="*/ 129 w 2199"/>
                <a:gd name="T27" fmla="*/ 3 h 385"/>
                <a:gd name="T28" fmla="*/ 135 w 2199"/>
                <a:gd name="T29" fmla="*/ 8 h 385"/>
                <a:gd name="T30" fmla="*/ 137 w 2199"/>
                <a:gd name="T31" fmla="*/ 15 h 385"/>
                <a:gd name="T32" fmla="*/ 133 w 2199"/>
                <a:gd name="T33" fmla="*/ 15 h 3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99" h="385">
                  <a:moveTo>
                    <a:pt x="2139" y="385"/>
                  </a:moveTo>
                  <a:lnTo>
                    <a:pt x="2141" y="312"/>
                  </a:lnTo>
                  <a:lnTo>
                    <a:pt x="2135" y="252"/>
                  </a:lnTo>
                  <a:lnTo>
                    <a:pt x="2106" y="167"/>
                  </a:lnTo>
                  <a:lnTo>
                    <a:pt x="2046" y="93"/>
                  </a:lnTo>
                  <a:lnTo>
                    <a:pt x="1879" y="51"/>
                  </a:lnTo>
                  <a:lnTo>
                    <a:pt x="0" y="53"/>
                  </a:lnTo>
                  <a:lnTo>
                    <a:pt x="0" y="0"/>
                  </a:lnTo>
                  <a:lnTo>
                    <a:pt x="1707" y="1"/>
                  </a:lnTo>
                  <a:lnTo>
                    <a:pt x="1707" y="0"/>
                  </a:lnTo>
                  <a:lnTo>
                    <a:pt x="1763" y="0"/>
                  </a:lnTo>
                  <a:lnTo>
                    <a:pt x="1818" y="0"/>
                  </a:lnTo>
                  <a:lnTo>
                    <a:pt x="1916" y="10"/>
                  </a:lnTo>
                  <a:lnTo>
                    <a:pt x="2070" y="72"/>
                  </a:lnTo>
                  <a:lnTo>
                    <a:pt x="2165" y="188"/>
                  </a:lnTo>
                  <a:lnTo>
                    <a:pt x="2199" y="371"/>
                  </a:lnTo>
                  <a:lnTo>
                    <a:pt x="2139" y="385"/>
                  </a:lnTo>
                  <a:close/>
                </a:path>
              </a:pathLst>
            </a:custGeom>
            <a:solidFill>
              <a:srgbClr val="E1E1E1"/>
            </a:solidFill>
            <a:ln w="0">
              <a:solidFill>
                <a:srgbClr val="4F4F4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02" name="Rectangle 95"/>
            <p:cNvSpPr>
              <a:spLocks noChangeArrowheads="1"/>
            </p:cNvSpPr>
            <p:nvPr/>
          </p:nvSpPr>
          <p:spPr bwMode="auto">
            <a:xfrm>
              <a:off x="3094" y="2093"/>
              <a:ext cx="70" cy="355"/>
            </a:xfrm>
            <a:prstGeom prst="rect">
              <a:avLst/>
            </a:prstGeom>
            <a:solidFill>
              <a:srgbClr val="C0C0C0"/>
            </a:solidFill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503" name="Rectangle 96"/>
            <p:cNvSpPr>
              <a:spLocks noChangeArrowheads="1"/>
            </p:cNvSpPr>
            <p:nvPr/>
          </p:nvSpPr>
          <p:spPr bwMode="auto">
            <a:xfrm>
              <a:off x="3078" y="2087"/>
              <a:ext cx="105" cy="26"/>
            </a:xfrm>
            <a:prstGeom prst="rect">
              <a:avLst/>
            </a:prstGeom>
            <a:solidFill>
              <a:srgbClr val="A2A2A2"/>
            </a:solidFill>
            <a:ln w="0">
              <a:solidFill>
                <a:srgbClr val="A2A2A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504" name="Rectangle 97"/>
            <p:cNvSpPr>
              <a:spLocks noChangeArrowheads="1"/>
            </p:cNvSpPr>
            <p:nvPr/>
          </p:nvSpPr>
          <p:spPr bwMode="auto">
            <a:xfrm>
              <a:off x="3078" y="2249"/>
              <a:ext cx="105" cy="26"/>
            </a:xfrm>
            <a:prstGeom prst="rect">
              <a:avLst/>
            </a:prstGeom>
            <a:solidFill>
              <a:srgbClr val="A2A2A2"/>
            </a:solidFill>
            <a:ln w="0">
              <a:solidFill>
                <a:srgbClr val="A2A2A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505" name="Freeform 98"/>
            <p:cNvSpPr>
              <a:spLocks/>
            </p:cNvSpPr>
            <p:nvPr/>
          </p:nvSpPr>
          <p:spPr bwMode="auto">
            <a:xfrm>
              <a:off x="3109" y="2047"/>
              <a:ext cx="63" cy="40"/>
            </a:xfrm>
            <a:custGeom>
              <a:avLst/>
              <a:gdLst>
                <a:gd name="T0" fmla="*/ 0 w 254"/>
                <a:gd name="T1" fmla="*/ 0 h 199"/>
                <a:gd name="T2" fmla="*/ 3 w 254"/>
                <a:gd name="T3" fmla="*/ 8 h 199"/>
                <a:gd name="T4" fmla="*/ 16 w 254"/>
                <a:gd name="T5" fmla="*/ 0 h 19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4" h="199">
                  <a:moveTo>
                    <a:pt x="0" y="0"/>
                  </a:moveTo>
                  <a:lnTo>
                    <a:pt x="58" y="199"/>
                  </a:lnTo>
                  <a:lnTo>
                    <a:pt x="254" y="2"/>
                  </a:lnTo>
                </a:path>
              </a:pathLst>
            </a:custGeom>
            <a:noFill/>
            <a:ln w="0">
              <a:solidFill>
                <a:srgbClr val="72727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06" name="Rectangle 99"/>
            <p:cNvSpPr>
              <a:spLocks noChangeArrowheads="1"/>
            </p:cNvSpPr>
            <p:nvPr/>
          </p:nvSpPr>
          <p:spPr bwMode="auto">
            <a:xfrm>
              <a:off x="3278" y="1971"/>
              <a:ext cx="58" cy="482"/>
            </a:xfrm>
            <a:prstGeom prst="rect">
              <a:avLst/>
            </a:prstGeom>
            <a:solidFill>
              <a:srgbClr val="00C1C2"/>
            </a:solidFill>
            <a:ln w="0">
              <a:solidFill>
                <a:srgbClr val="A2A2A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507" name="Rectangle 100"/>
            <p:cNvSpPr>
              <a:spLocks noChangeArrowheads="1"/>
            </p:cNvSpPr>
            <p:nvPr/>
          </p:nvSpPr>
          <p:spPr bwMode="auto">
            <a:xfrm>
              <a:off x="3256" y="1981"/>
              <a:ext cx="6" cy="449"/>
            </a:xfrm>
            <a:prstGeom prst="rect">
              <a:avLst/>
            </a:prstGeom>
            <a:solidFill>
              <a:srgbClr val="82C168"/>
            </a:solidFill>
            <a:ln w="0">
              <a:solidFill>
                <a:srgbClr val="72727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508" name="Rectangle 101"/>
            <p:cNvSpPr>
              <a:spLocks noChangeArrowheads="1"/>
            </p:cNvSpPr>
            <p:nvPr/>
          </p:nvSpPr>
          <p:spPr bwMode="auto">
            <a:xfrm>
              <a:off x="3202" y="2108"/>
              <a:ext cx="34" cy="342"/>
            </a:xfrm>
            <a:prstGeom prst="rect">
              <a:avLst/>
            </a:prstGeom>
            <a:solidFill>
              <a:srgbClr val="C0C0C0"/>
            </a:solidFill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509" name="Rectangle 102"/>
            <p:cNvSpPr>
              <a:spLocks noChangeArrowheads="1"/>
            </p:cNvSpPr>
            <p:nvPr/>
          </p:nvSpPr>
          <p:spPr bwMode="auto">
            <a:xfrm>
              <a:off x="3254" y="1959"/>
              <a:ext cx="89" cy="22"/>
            </a:xfrm>
            <a:prstGeom prst="rect">
              <a:avLst/>
            </a:prstGeom>
            <a:solidFill>
              <a:srgbClr val="A2A2A2"/>
            </a:solidFill>
            <a:ln w="0">
              <a:solidFill>
                <a:srgbClr val="A2A2A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510" name="Rectangle 103"/>
            <p:cNvSpPr>
              <a:spLocks noChangeArrowheads="1"/>
            </p:cNvSpPr>
            <p:nvPr/>
          </p:nvSpPr>
          <p:spPr bwMode="auto">
            <a:xfrm>
              <a:off x="3254" y="2154"/>
              <a:ext cx="102" cy="29"/>
            </a:xfrm>
            <a:prstGeom prst="rect">
              <a:avLst/>
            </a:prstGeom>
            <a:solidFill>
              <a:srgbClr val="A2A2A2"/>
            </a:solidFill>
            <a:ln w="0">
              <a:solidFill>
                <a:srgbClr val="A2A2A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511" name="Rectangle 104"/>
            <p:cNvSpPr>
              <a:spLocks noChangeArrowheads="1"/>
            </p:cNvSpPr>
            <p:nvPr/>
          </p:nvSpPr>
          <p:spPr bwMode="auto">
            <a:xfrm>
              <a:off x="3206" y="2169"/>
              <a:ext cx="39" cy="10"/>
            </a:xfrm>
            <a:prstGeom prst="rect">
              <a:avLst/>
            </a:prstGeom>
            <a:solidFill>
              <a:srgbClr val="A2A2A2"/>
            </a:solidFill>
            <a:ln w="0">
              <a:solidFill>
                <a:srgbClr val="A2A2A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512" name="Rectangle 105"/>
            <p:cNvSpPr>
              <a:spLocks noChangeArrowheads="1"/>
            </p:cNvSpPr>
            <p:nvPr/>
          </p:nvSpPr>
          <p:spPr bwMode="auto">
            <a:xfrm>
              <a:off x="3234" y="2286"/>
              <a:ext cx="39" cy="10"/>
            </a:xfrm>
            <a:prstGeom prst="rect">
              <a:avLst/>
            </a:prstGeom>
            <a:solidFill>
              <a:srgbClr val="A2A2A2"/>
            </a:solidFill>
            <a:ln w="0">
              <a:solidFill>
                <a:srgbClr val="A2A2A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513" name="Rectangle 106"/>
            <p:cNvSpPr>
              <a:spLocks noChangeArrowheads="1"/>
            </p:cNvSpPr>
            <p:nvPr/>
          </p:nvSpPr>
          <p:spPr bwMode="auto">
            <a:xfrm>
              <a:off x="3346" y="2212"/>
              <a:ext cx="37" cy="218"/>
            </a:xfrm>
            <a:prstGeom prst="rect">
              <a:avLst/>
            </a:prstGeom>
            <a:solidFill>
              <a:srgbClr val="C0C0C0"/>
            </a:solidFill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514" name="Rectangle 107"/>
            <p:cNvSpPr>
              <a:spLocks noChangeArrowheads="1"/>
            </p:cNvSpPr>
            <p:nvPr/>
          </p:nvSpPr>
          <p:spPr bwMode="auto">
            <a:xfrm>
              <a:off x="3339" y="2211"/>
              <a:ext cx="54" cy="16"/>
            </a:xfrm>
            <a:prstGeom prst="rect">
              <a:avLst/>
            </a:prstGeom>
            <a:solidFill>
              <a:srgbClr val="A2A2A2"/>
            </a:solidFill>
            <a:ln w="0">
              <a:solidFill>
                <a:srgbClr val="A2A2A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515" name="Rectangle 108"/>
            <p:cNvSpPr>
              <a:spLocks noChangeArrowheads="1"/>
            </p:cNvSpPr>
            <p:nvPr/>
          </p:nvSpPr>
          <p:spPr bwMode="auto">
            <a:xfrm>
              <a:off x="3339" y="2311"/>
              <a:ext cx="54" cy="16"/>
            </a:xfrm>
            <a:prstGeom prst="rect">
              <a:avLst/>
            </a:prstGeom>
            <a:solidFill>
              <a:srgbClr val="A2A2A2"/>
            </a:solidFill>
            <a:ln w="0">
              <a:solidFill>
                <a:srgbClr val="A2A2A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516" name="Oval 109"/>
            <p:cNvSpPr>
              <a:spLocks noChangeArrowheads="1"/>
            </p:cNvSpPr>
            <p:nvPr/>
          </p:nvSpPr>
          <p:spPr bwMode="auto">
            <a:xfrm>
              <a:off x="3223" y="2382"/>
              <a:ext cx="50" cy="39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404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517" name="Freeform 110"/>
            <p:cNvSpPr>
              <a:spLocks/>
            </p:cNvSpPr>
            <p:nvPr/>
          </p:nvSpPr>
          <p:spPr bwMode="auto">
            <a:xfrm>
              <a:off x="3254" y="1923"/>
              <a:ext cx="106" cy="36"/>
            </a:xfrm>
            <a:custGeom>
              <a:avLst/>
              <a:gdLst>
                <a:gd name="T0" fmla="*/ 0 w 424"/>
                <a:gd name="T1" fmla="*/ 7 h 181"/>
                <a:gd name="T2" fmla="*/ 0 w 424"/>
                <a:gd name="T3" fmla="*/ 0 h 181"/>
                <a:gd name="T4" fmla="*/ 27 w 424"/>
                <a:gd name="T5" fmla="*/ 0 h 181"/>
                <a:gd name="T6" fmla="*/ 22 w 424"/>
                <a:gd name="T7" fmla="*/ 7 h 1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24" h="181">
                  <a:moveTo>
                    <a:pt x="0" y="181"/>
                  </a:moveTo>
                  <a:lnTo>
                    <a:pt x="0" y="0"/>
                  </a:lnTo>
                  <a:lnTo>
                    <a:pt x="424" y="0"/>
                  </a:lnTo>
                  <a:lnTo>
                    <a:pt x="353" y="178"/>
                  </a:lnTo>
                </a:path>
              </a:pathLst>
            </a:custGeom>
            <a:noFill/>
            <a:ln w="0">
              <a:solidFill>
                <a:srgbClr val="8F8F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18" name="Freeform 111"/>
            <p:cNvSpPr>
              <a:spLocks/>
            </p:cNvSpPr>
            <p:nvPr/>
          </p:nvSpPr>
          <p:spPr bwMode="auto">
            <a:xfrm>
              <a:off x="3255" y="1923"/>
              <a:ext cx="54" cy="36"/>
            </a:xfrm>
            <a:custGeom>
              <a:avLst/>
              <a:gdLst>
                <a:gd name="T0" fmla="*/ 0 w 218"/>
                <a:gd name="T1" fmla="*/ 7 h 178"/>
                <a:gd name="T2" fmla="*/ 9 w 218"/>
                <a:gd name="T3" fmla="*/ 0 h 178"/>
                <a:gd name="T4" fmla="*/ 13 w 218"/>
                <a:gd name="T5" fmla="*/ 7 h 1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8" h="178">
                  <a:moveTo>
                    <a:pt x="0" y="178"/>
                  </a:moveTo>
                  <a:lnTo>
                    <a:pt x="144" y="0"/>
                  </a:lnTo>
                  <a:lnTo>
                    <a:pt x="218" y="176"/>
                  </a:lnTo>
                </a:path>
              </a:pathLst>
            </a:custGeom>
            <a:noFill/>
            <a:ln w="0">
              <a:solidFill>
                <a:srgbClr val="8F8F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19" name="Line 112"/>
            <p:cNvSpPr>
              <a:spLocks noChangeShapeType="1"/>
            </p:cNvSpPr>
            <p:nvPr/>
          </p:nvSpPr>
          <p:spPr bwMode="auto">
            <a:xfrm>
              <a:off x="3254" y="1929"/>
              <a:ext cx="104" cy="1"/>
            </a:xfrm>
            <a:prstGeom prst="line">
              <a:avLst/>
            </a:prstGeom>
            <a:noFill/>
            <a:ln w="0">
              <a:solidFill>
                <a:srgbClr val="8F8F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20" name="Freeform 113"/>
            <p:cNvSpPr>
              <a:spLocks/>
            </p:cNvSpPr>
            <p:nvPr/>
          </p:nvSpPr>
          <p:spPr bwMode="auto">
            <a:xfrm>
              <a:off x="3309" y="1923"/>
              <a:ext cx="33" cy="36"/>
            </a:xfrm>
            <a:custGeom>
              <a:avLst/>
              <a:gdLst>
                <a:gd name="T0" fmla="*/ 0 w 133"/>
                <a:gd name="T1" fmla="*/ 7 h 178"/>
                <a:gd name="T2" fmla="*/ 6 w 133"/>
                <a:gd name="T3" fmla="*/ 0 h 178"/>
                <a:gd name="T4" fmla="*/ 8 w 133"/>
                <a:gd name="T5" fmla="*/ 7 h 1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3" h="178">
                  <a:moveTo>
                    <a:pt x="0" y="178"/>
                  </a:moveTo>
                  <a:lnTo>
                    <a:pt x="96" y="0"/>
                  </a:lnTo>
                  <a:lnTo>
                    <a:pt x="133" y="178"/>
                  </a:lnTo>
                </a:path>
              </a:pathLst>
            </a:custGeom>
            <a:noFill/>
            <a:ln w="0">
              <a:solidFill>
                <a:srgbClr val="8F8F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21" name="Freeform 114"/>
            <p:cNvSpPr>
              <a:spLocks/>
            </p:cNvSpPr>
            <p:nvPr/>
          </p:nvSpPr>
          <p:spPr bwMode="auto">
            <a:xfrm>
              <a:off x="3254" y="1939"/>
              <a:ext cx="37" cy="20"/>
            </a:xfrm>
            <a:custGeom>
              <a:avLst/>
              <a:gdLst>
                <a:gd name="T0" fmla="*/ 0 w 146"/>
                <a:gd name="T1" fmla="*/ 4 h 101"/>
                <a:gd name="T2" fmla="*/ 1 w 146"/>
                <a:gd name="T3" fmla="*/ 1 h 101"/>
                <a:gd name="T4" fmla="*/ 5 w 146"/>
                <a:gd name="T5" fmla="*/ 0 h 101"/>
                <a:gd name="T6" fmla="*/ 8 w 146"/>
                <a:gd name="T7" fmla="*/ 1 h 101"/>
                <a:gd name="T8" fmla="*/ 9 w 146"/>
                <a:gd name="T9" fmla="*/ 2 h 101"/>
                <a:gd name="T10" fmla="*/ 9 w 146"/>
                <a:gd name="T11" fmla="*/ 4 h 101"/>
                <a:gd name="T12" fmla="*/ 8 w 146"/>
                <a:gd name="T13" fmla="*/ 4 h 101"/>
                <a:gd name="T14" fmla="*/ 7 w 146"/>
                <a:gd name="T15" fmla="*/ 2 h 101"/>
                <a:gd name="T16" fmla="*/ 5 w 146"/>
                <a:gd name="T17" fmla="*/ 1 h 101"/>
                <a:gd name="T18" fmla="*/ 3 w 146"/>
                <a:gd name="T19" fmla="*/ 2 h 101"/>
                <a:gd name="T20" fmla="*/ 2 w 146"/>
                <a:gd name="T21" fmla="*/ 4 h 101"/>
                <a:gd name="T22" fmla="*/ 0 w 146"/>
                <a:gd name="T23" fmla="*/ 4 h 1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6" h="101">
                  <a:moveTo>
                    <a:pt x="0" y="99"/>
                  </a:moveTo>
                  <a:lnTo>
                    <a:pt x="20" y="30"/>
                  </a:lnTo>
                  <a:lnTo>
                    <a:pt x="77" y="0"/>
                  </a:lnTo>
                  <a:lnTo>
                    <a:pt x="132" y="31"/>
                  </a:lnTo>
                  <a:lnTo>
                    <a:pt x="144" y="62"/>
                  </a:lnTo>
                  <a:lnTo>
                    <a:pt x="146" y="101"/>
                  </a:lnTo>
                  <a:lnTo>
                    <a:pt x="124" y="99"/>
                  </a:lnTo>
                  <a:lnTo>
                    <a:pt x="113" y="53"/>
                  </a:lnTo>
                  <a:lnTo>
                    <a:pt x="77" y="35"/>
                  </a:lnTo>
                  <a:lnTo>
                    <a:pt x="40" y="55"/>
                  </a:lnTo>
                  <a:lnTo>
                    <a:pt x="30" y="101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C0C27C"/>
            </a:solidFill>
            <a:ln w="0">
              <a:solidFill>
                <a:srgbClr val="A2A2A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22" name="Freeform 115"/>
            <p:cNvSpPr>
              <a:spLocks/>
            </p:cNvSpPr>
            <p:nvPr/>
          </p:nvSpPr>
          <p:spPr bwMode="auto">
            <a:xfrm>
              <a:off x="3206" y="2097"/>
              <a:ext cx="34" cy="183"/>
            </a:xfrm>
            <a:custGeom>
              <a:avLst/>
              <a:gdLst>
                <a:gd name="T0" fmla="*/ 0 w 136"/>
                <a:gd name="T1" fmla="*/ 2 h 917"/>
                <a:gd name="T2" fmla="*/ 0 w 136"/>
                <a:gd name="T3" fmla="*/ 0 h 917"/>
                <a:gd name="T4" fmla="*/ 9 w 136"/>
                <a:gd name="T5" fmla="*/ 0 h 917"/>
                <a:gd name="T6" fmla="*/ 9 w 136"/>
                <a:gd name="T7" fmla="*/ 15 h 917"/>
                <a:gd name="T8" fmla="*/ 9 w 136"/>
                <a:gd name="T9" fmla="*/ 37 h 9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917">
                  <a:moveTo>
                    <a:pt x="0" y="51"/>
                  </a:moveTo>
                  <a:lnTo>
                    <a:pt x="0" y="0"/>
                  </a:lnTo>
                  <a:lnTo>
                    <a:pt x="136" y="0"/>
                  </a:lnTo>
                  <a:lnTo>
                    <a:pt x="136" y="374"/>
                  </a:lnTo>
                  <a:lnTo>
                    <a:pt x="136" y="917"/>
                  </a:lnTo>
                </a:path>
              </a:pathLst>
            </a:custGeom>
            <a:noFill/>
            <a:ln w="0">
              <a:solidFill>
                <a:srgbClr val="A2A2A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23" name="Freeform 116"/>
            <p:cNvSpPr>
              <a:spLocks/>
            </p:cNvSpPr>
            <p:nvPr/>
          </p:nvSpPr>
          <p:spPr bwMode="auto">
            <a:xfrm>
              <a:off x="3096" y="2047"/>
              <a:ext cx="118" cy="41"/>
            </a:xfrm>
            <a:custGeom>
              <a:avLst/>
              <a:gdLst>
                <a:gd name="T0" fmla="*/ 0 w 468"/>
                <a:gd name="T1" fmla="*/ 8 h 205"/>
                <a:gd name="T2" fmla="*/ 0 w 468"/>
                <a:gd name="T3" fmla="*/ 0 h 205"/>
                <a:gd name="T4" fmla="*/ 30 w 468"/>
                <a:gd name="T5" fmla="*/ 0 h 2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68" h="205">
                  <a:moveTo>
                    <a:pt x="0" y="205"/>
                  </a:moveTo>
                  <a:lnTo>
                    <a:pt x="0" y="0"/>
                  </a:lnTo>
                  <a:lnTo>
                    <a:pt x="468" y="0"/>
                  </a:lnTo>
                </a:path>
              </a:pathLst>
            </a:custGeom>
            <a:noFill/>
            <a:ln w="0">
              <a:solidFill>
                <a:srgbClr val="72727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24" name="Line 117"/>
            <p:cNvSpPr>
              <a:spLocks noChangeShapeType="1"/>
            </p:cNvSpPr>
            <p:nvPr/>
          </p:nvSpPr>
          <p:spPr bwMode="auto">
            <a:xfrm flipH="1">
              <a:off x="3154" y="2047"/>
              <a:ext cx="58" cy="39"/>
            </a:xfrm>
            <a:prstGeom prst="line">
              <a:avLst/>
            </a:prstGeom>
            <a:noFill/>
            <a:ln w="0">
              <a:solidFill>
                <a:srgbClr val="72727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25" name="Freeform 118"/>
            <p:cNvSpPr>
              <a:spLocks/>
            </p:cNvSpPr>
            <p:nvPr/>
          </p:nvSpPr>
          <p:spPr bwMode="auto">
            <a:xfrm>
              <a:off x="2916" y="1632"/>
              <a:ext cx="69" cy="35"/>
            </a:xfrm>
            <a:custGeom>
              <a:avLst/>
              <a:gdLst>
                <a:gd name="T0" fmla="*/ 0 w 277"/>
                <a:gd name="T1" fmla="*/ 7 h 172"/>
                <a:gd name="T2" fmla="*/ 0 w 277"/>
                <a:gd name="T3" fmla="*/ 4 h 172"/>
                <a:gd name="T4" fmla="*/ 2 w 277"/>
                <a:gd name="T5" fmla="*/ 2 h 172"/>
                <a:gd name="T6" fmla="*/ 9 w 277"/>
                <a:gd name="T7" fmla="*/ 0 h 172"/>
                <a:gd name="T8" fmla="*/ 15 w 277"/>
                <a:gd name="T9" fmla="*/ 2 h 172"/>
                <a:gd name="T10" fmla="*/ 17 w 277"/>
                <a:gd name="T11" fmla="*/ 4 h 172"/>
                <a:gd name="T12" fmla="*/ 17 w 277"/>
                <a:gd name="T13" fmla="*/ 7 h 172"/>
                <a:gd name="T14" fmla="*/ 15 w 277"/>
                <a:gd name="T15" fmla="*/ 7 h 172"/>
                <a:gd name="T16" fmla="*/ 15 w 277"/>
                <a:gd name="T17" fmla="*/ 5 h 172"/>
                <a:gd name="T18" fmla="*/ 13 w 277"/>
                <a:gd name="T19" fmla="*/ 4 h 172"/>
                <a:gd name="T20" fmla="*/ 11 w 277"/>
                <a:gd name="T21" fmla="*/ 3 h 172"/>
                <a:gd name="T22" fmla="*/ 9 w 277"/>
                <a:gd name="T23" fmla="*/ 2 h 172"/>
                <a:gd name="T24" fmla="*/ 4 w 277"/>
                <a:gd name="T25" fmla="*/ 4 h 172"/>
                <a:gd name="T26" fmla="*/ 3 w 277"/>
                <a:gd name="T27" fmla="*/ 5 h 172"/>
                <a:gd name="T28" fmla="*/ 3 w 277"/>
                <a:gd name="T29" fmla="*/ 7 h 172"/>
                <a:gd name="T30" fmla="*/ 0 w 277"/>
                <a:gd name="T31" fmla="*/ 7 h 17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77" h="172">
                  <a:moveTo>
                    <a:pt x="0" y="158"/>
                  </a:moveTo>
                  <a:lnTo>
                    <a:pt x="9" y="102"/>
                  </a:lnTo>
                  <a:lnTo>
                    <a:pt x="37" y="50"/>
                  </a:lnTo>
                  <a:lnTo>
                    <a:pt x="144" y="0"/>
                  </a:lnTo>
                  <a:lnTo>
                    <a:pt x="250" y="56"/>
                  </a:lnTo>
                  <a:lnTo>
                    <a:pt x="276" y="109"/>
                  </a:lnTo>
                  <a:lnTo>
                    <a:pt x="277" y="172"/>
                  </a:lnTo>
                  <a:lnTo>
                    <a:pt x="240" y="163"/>
                  </a:lnTo>
                  <a:lnTo>
                    <a:pt x="238" y="124"/>
                  </a:lnTo>
                  <a:lnTo>
                    <a:pt x="218" y="90"/>
                  </a:lnTo>
                  <a:lnTo>
                    <a:pt x="185" y="68"/>
                  </a:lnTo>
                  <a:lnTo>
                    <a:pt x="143" y="60"/>
                  </a:lnTo>
                  <a:lnTo>
                    <a:pt x="74" y="92"/>
                  </a:lnTo>
                  <a:lnTo>
                    <a:pt x="57" y="124"/>
                  </a:lnTo>
                  <a:lnTo>
                    <a:pt x="56" y="164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8F8F8F"/>
            </a:solidFill>
            <a:ln w="0">
              <a:solidFill>
                <a:srgbClr val="72727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26" name="Rectangle 119"/>
            <p:cNvSpPr>
              <a:spLocks noChangeArrowheads="1"/>
            </p:cNvSpPr>
            <p:nvPr/>
          </p:nvSpPr>
          <p:spPr bwMode="auto">
            <a:xfrm>
              <a:off x="2915" y="1665"/>
              <a:ext cx="214" cy="37"/>
            </a:xfrm>
            <a:prstGeom prst="rect">
              <a:avLst/>
            </a:prstGeom>
            <a:solidFill>
              <a:srgbClr val="A2A2A2"/>
            </a:solidFill>
            <a:ln w="0">
              <a:solidFill>
                <a:srgbClr val="A2A2A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527" name="Freeform 120"/>
            <p:cNvSpPr>
              <a:spLocks/>
            </p:cNvSpPr>
            <p:nvPr/>
          </p:nvSpPr>
          <p:spPr bwMode="auto">
            <a:xfrm>
              <a:off x="2934" y="1620"/>
              <a:ext cx="231" cy="45"/>
            </a:xfrm>
            <a:custGeom>
              <a:avLst/>
              <a:gdLst>
                <a:gd name="T0" fmla="*/ 0 w 922"/>
                <a:gd name="T1" fmla="*/ 9 h 226"/>
                <a:gd name="T2" fmla="*/ 0 w 922"/>
                <a:gd name="T3" fmla="*/ 0 h 226"/>
                <a:gd name="T4" fmla="*/ 58 w 922"/>
                <a:gd name="T5" fmla="*/ 0 h 226"/>
                <a:gd name="T6" fmla="*/ 36 w 922"/>
                <a:gd name="T7" fmla="*/ 9 h 2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22" h="226">
                  <a:moveTo>
                    <a:pt x="0" y="216"/>
                  </a:moveTo>
                  <a:lnTo>
                    <a:pt x="0" y="0"/>
                  </a:lnTo>
                  <a:lnTo>
                    <a:pt x="922" y="0"/>
                  </a:lnTo>
                  <a:lnTo>
                    <a:pt x="580" y="226"/>
                  </a:lnTo>
                </a:path>
              </a:pathLst>
            </a:custGeom>
            <a:noFill/>
            <a:ln w="0">
              <a:solidFill>
                <a:srgbClr val="72727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28" name="Freeform 121"/>
            <p:cNvSpPr>
              <a:spLocks/>
            </p:cNvSpPr>
            <p:nvPr/>
          </p:nvSpPr>
          <p:spPr bwMode="auto">
            <a:xfrm>
              <a:off x="2940" y="1621"/>
              <a:ext cx="81" cy="43"/>
            </a:xfrm>
            <a:custGeom>
              <a:avLst/>
              <a:gdLst>
                <a:gd name="T0" fmla="*/ 0 w 324"/>
                <a:gd name="T1" fmla="*/ 9 h 217"/>
                <a:gd name="T2" fmla="*/ 12 w 324"/>
                <a:gd name="T3" fmla="*/ 0 h 217"/>
                <a:gd name="T4" fmla="*/ 20 w 324"/>
                <a:gd name="T5" fmla="*/ 9 h 2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4" h="217">
                  <a:moveTo>
                    <a:pt x="0" y="217"/>
                  </a:moveTo>
                  <a:lnTo>
                    <a:pt x="185" y="0"/>
                  </a:lnTo>
                  <a:lnTo>
                    <a:pt x="324" y="217"/>
                  </a:lnTo>
                </a:path>
              </a:pathLst>
            </a:custGeom>
            <a:noFill/>
            <a:ln w="0">
              <a:solidFill>
                <a:srgbClr val="72727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29" name="Freeform 122"/>
            <p:cNvSpPr>
              <a:spLocks/>
            </p:cNvSpPr>
            <p:nvPr/>
          </p:nvSpPr>
          <p:spPr bwMode="auto">
            <a:xfrm>
              <a:off x="3023" y="1620"/>
              <a:ext cx="54" cy="49"/>
            </a:xfrm>
            <a:custGeom>
              <a:avLst/>
              <a:gdLst>
                <a:gd name="T0" fmla="*/ 0 w 217"/>
                <a:gd name="T1" fmla="*/ 9 h 245"/>
                <a:gd name="T2" fmla="*/ 11 w 217"/>
                <a:gd name="T3" fmla="*/ 0 h 245"/>
                <a:gd name="T4" fmla="*/ 13 w 217"/>
                <a:gd name="T5" fmla="*/ 10 h 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7" h="245">
                  <a:moveTo>
                    <a:pt x="0" y="235"/>
                  </a:moveTo>
                  <a:lnTo>
                    <a:pt x="181" y="0"/>
                  </a:lnTo>
                  <a:lnTo>
                    <a:pt x="217" y="245"/>
                  </a:lnTo>
                </a:path>
              </a:pathLst>
            </a:custGeom>
            <a:noFill/>
            <a:ln w="0">
              <a:solidFill>
                <a:srgbClr val="72727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30" name="Rectangle 123"/>
            <p:cNvSpPr>
              <a:spLocks noChangeArrowheads="1"/>
            </p:cNvSpPr>
            <p:nvPr/>
          </p:nvSpPr>
          <p:spPr bwMode="auto">
            <a:xfrm>
              <a:off x="2915" y="1699"/>
              <a:ext cx="214" cy="13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531" name="Freeform 124"/>
            <p:cNvSpPr>
              <a:spLocks/>
            </p:cNvSpPr>
            <p:nvPr/>
          </p:nvSpPr>
          <p:spPr bwMode="auto">
            <a:xfrm>
              <a:off x="3429" y="2426"/>
              <a:ext cx="106" cy="151"/>
            </a:xfrm>
            <a:custGeom>
              <a:avLst/>
              <a:gdLst>
                <a:gd name="T0" fmla="*/ 0 w 425"/>
                <a:gd name="T1" fmla="*/ 0 h 755"/>
                <a:gd name="T2" fmla="*/ 13 w 425"/>
                <a:gd name="T3" fmla="*/ 1 h 755"/>
                <a:gd name="T4" fmla="*/ 26 w 425"/>
                <a:gd name="T5" fmla="*/ 0 h 755"/>
                <a:gd name="T6" fmla="*/ 26 w 425"/>
                <a:gd name="T7" fmla="*/ 0 h 755"/>
                <a:gd name="T8" fmla="*/ 26 w 425"/>
                <a:gd name="T9" fmla="*/ 28 h 755"/>
                <a:gd name="T10" fmla="*/ 26 w 425"/>
                <a:gd name="T11" fmla="*/ 29 h 755"/>
                <a:gd name="T12" fmla="*/ 13 w 425"/>
                <a:gd name="T13" fmla="*/ 30 h 755"/>
                <a:gd name="T14" fmla="*/ 6 w 425"/>
                <a:gd name="T15" fmla="*/ 30 h 755"/>
                <a:gd name="T16" fmla="*/ 0 w 425"/>
                <a:gd name="T17" fmla="*/ 29 h 755"/>
                <a:gd name="T18" fmla="*/ 0 w 425"/>
                <a:gd name="T19" fmla="*/ 27 h 755"/>
                <a:gd name="T20" fmla="*/ 0 w 425"/>
                <a:gd name="T21" fmla="*/ 1 h 755"/>
                <a:gd name="T22" fmla="*/ 0 w 425"/>
                <a:gd name="T23" fmla="*/ 0 h 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5" h="755">
                  <a:moveTo>
                    <a:pt x="0" y="3"/>
                  </a:moveTo>
                  <a:lnTo>
                    <a:pt x="203" y="35"/>
                  </a:lnTo>
                  <a:lnTo>
                    <a:pt x="414" y="3"/>
                  </a:lnTo>
                  <a:lnTo>
                    <a:pt x="425" y="0"/>
                  </a:lnTo>
                  <a:lnTo>
                    <a:pt x="425" y="707"/>
                  </a:lnTo>
                  <a:lnTo>
                    <a:pt x="425" y="714"/>
                  </a:lnTo>
                  <a:lnTo>
                    <a:pt x="212" y="755"/>
                  </a:lnTo>
                  <a:lnTo>
                    <a:pt x="106" y="747"/>
                  </a:lnTo>
                  <a:lnTo>
                    <a:pt x="3" y="714"/>
                  </a:lnTo>
                  <a:lnTo>
                    <a:pt x="3" y="687"/>
                  </a:lnTo>
                  <a:lnTo>
                    <a:pt x="3" y="25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A2A2A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2" name="Oval 125"/>
            <p:cNvSpPr>
              <a:spLocks noChangeArrowheads="1"/>
            </p:cNvSpPr>
            <p:nvPr/>
          </p:nvSpPr>
          <p:spPr bwMode="auto">
            <a:xfrm>
              <a:off x="3430" y="2413"/>
              <a:ext cx="104" cy="22"/>
            </a:xfrm>
            <a:prstGeom prst="ellipse">
              <a:avLst/>
            </a:prstGeom>
            <a:solidFill>
              <a:srgbClr val="404040"/>
            </a:solidFill>
            <a:ln w="0">
              <a:solidFill>
                <a:srgbClr val="A2A2A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533" name="Oval 126"/>
            <p:cNvSpPr>
              <a:spLocks noChangeArrowheads="1"/>
            </p:cNvSpPr>
            <p:nvPr/>
          </p:nvSpPr>
          <p:spPr bwMode="auto">
            <a:xfrm>
              <a:off x="3174" y="2372"/>
              <a:ext cx="29" cy="17"/>
            </a:xfrm>
            <a:prstGeom prst="ellipse">
              <a:avLst/>
            </a:prstGeom>
            <a:solidFill>
              <a:srgbClr val="C0C0C0"/>
            </a:solidFill>
            <a:ln w="6350">
              <a:solidFill>
                <a:srgbClr val="5F5F5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534" name="Freeform 127"/>
            <p:cNvSpPr>
              <a:spLocks/>
            </p:cNvSpPr>
            <p:nvPr/>
          </p:nvSpPr>
          <p:spPr bwMode="auto">
            <a:xfrm>
              <a:off x="3314" y="2415"/>
              <a:ext cx="107" cy="149"/>
            </a:xfrm>
            <a:custGeom>
              <a:avLst/>
              <a:gdLst>
                <a:gd name="T0" fmla="*/ 0 w 430"/>
                <a:gd name="T1" fmla="*/ 0 h 745"/>
                <a:gd name="T2" fmla="*/ 13 w 430"/>
                <a:gd name="T3" fmla="*/ 1 h 745"/>
                <a:gd name="T4" fmla="*/ 19 w 430"/>
                <a:gd name="T5" fmla="*/ 1 h 745"/>
                <a:gd name="T6" fmla="*/ 26 w 430"/>
                <a:gd name="T7" fmla="*/ 0 h 745"/>
                <a:gd name="T8" fmla="*/ 27 w 430"/>
                <a:gd name="T9" fmla="*/ 0 h 745"/>
                <a:gd name="T10" fmla="*/ 27 w 430"/>
                <a:gd name="T11" fmla="*/ 28 h 745"/>
                <a:gd name="T12" fmla="*/ 27 w 430"/>
                <a:gd name="T13" fmla="*/ 28 h 745"/>
                <a:gd name="T14" fmla="*/ 13 w 430"/>
                <a:gd name="T15" fmla="*/ 30 h 745"/>
                <a:gd name="T16" fmla="*/ 0 w 430"/>
                <a:gd name="T17" fmla="*/ 28 h 745"/>
                <a:gd name="T18" fmla="*/ 0 w 430"/>
                <a:gd name="T19" fmla="*/ 27 h 745"/>
                <a:gd name="T20" fmla="*/ 0 w 430"/>
                <a:gd name="T21" fmla="*/ 1 h 745"/>
                <a:gd name="T22" fmla="*/ 0 w 430"/>
                <a:gd name="T23" fmla="*/ 0 h 7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745">
                  <a:moveTo>
                    <a:pt x="0" y="2"/>
                  </a:moveTo>
                  <a:lnTo>
                    <a:pt x="207" y="34"/>
                  </a:lnTo>
                  <a:lnTo>
                    <a:pt x="314" y="28"/>
                  </a:lnTo>
                  <a:lnTo>
                    <a:pt x="423" y="2"/>
                  </a:lnTo>
                  <a:lnTo>
                    <a:pt x="430" y="0"/>
                  </a:lnTo>
                  <a:lnTo>
                    <a:pt x="430" y="696"/>
                  </a:lnTo>
                  <a:lnTo>
                    <a:pt x="430" y="703"/>
                  </a:lnTo>
                  <a:lnTo>
                    <a:pt x="215" y="745"/>
                  </a:lnTo>
                  <a:lnTo>
                    <a:pt x="0" y="702"/>
                  </a:lnTo>
                  <a:lnTo>
                    <a:pt x="0" y="678"/>
                  </a:lnTo>
                  <a:lnTo>
                    <a:pt x="0" y="2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A2A2A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5" name="Oval 128"/>
            <p:cNvSpPr>
              <a:spLocks noChangeArrowheads="1"/>
            </p:cNvSpPr>
            <p:nvPr/>
          </p:nvSpPr>
          <p:spPr bwMode="auto">
            <a:xfrm>
              <a:off x="3314" y="2404"/>
              <a:ext cx="107" cy="18"/>
            </a:xfrm>
            <a:prstGeom prst="ellipse">
              <a:avLst/>
            </a:prstGeom>
            <a:solidFill>
              <a:srgbClr val="404040"/>
            </a:solidFill>
            <a:ln w="0">
              <a:solidFill>
                <a:srgbClr val="A2A2A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536" name="Rectangle 129"/>
            <p:cNvSpPr>
              <a:spLocks noChangeArrowheads="1"/>
            </p:cNvSpPr>
            <p:nvPr/>
          </p:nvSpPr>
          <p:spPr bwMode="auto">
            <a:xfrm>
              <a:off x="3195" y="2107"/>
              <a:ext cx="40" cy="11"/>
            </a:xfrm>
            <a:prstGeom prst="rect">
              <a:avLst/>
            </a:prstGeom>
            <a:solidFill>
              <a:srgbClr val="A2A2A2"/>
            </a:solidFill>
            <a:ln w="0">
              <a:solidFill>
                <a:srgbClr val="A2A2A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537" name="Rectangle 130"/>
            <p:cNvSpPr>
              <a:spLocks noChangeArrowheads="1"/>
            </p:cNvSpPr>
            <p:nvPr/>
          </p:nvSpPr>
          <p:spPr bwMode="auto">
            <a:xfrm>
              <a:off x="2599" y="1953"/>
              <a:ext cx="35" cy="33"/>
            </a:xfrm>
            <a:prstGeom prst="rect">
              <a:avLst/>
            </a:prstGeom>
            <a:noFill/>
            <a:ln w="0">
              <a:solidFill>
                <a:srgbClr val="7272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538" name="Rectangle 131"/>
            <p:cNvSpPr>
              <a:spLocks noChangeArrowheads="1"/>
            </p:cNvSpPr>
            <p:nvPr/>
          </p:nvSpPr>
          <p:spPr bwMode="auto">
            <a:xfrm>
              <a:off x="2807" y="1911"/>
              <a:ext cx="76" cy="18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539" name="Freeform 132"/>
            <p:cNvSpPr>
              <a:spLocks/>
            </p:cNvSpPr>
            <p:nvPr/>
          </p:nvSpPr>
          <p:spPr bwMode="auto">
            <a:xfrm>
              <a:off x="2460" y="1992"/>
              <a:ext cx="64" cy="27"/>
            </a:xfrm>
            <a:custGeom>
              <a:avLst/>
              <a:gdLst>
                <a:gd name="T0" fmla="*/ 0 w 257"/>
                <a:gd name="T1" fmla="*/ 5 h 137"/>
                <a:gd name="T2" fmla="*/ 0 w 257"/>
                <a:gd name="T3" fmla="*/ 0 h 137"/>
                <a:gd name="T4" fmla="*/ 16 w 257"/>
                <a:gd name="T5" fmla="*/ 0 h 137"/>
                <a:gd name="T6" fmla="*/ 12 w 257"/>
                <a:gd name="T7" fmla="*/ 5 h 1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7" h="137">
                  <a:moveTo>
                    <a:pt x="0" y="137"/>
                  </a:moveTo>
                  <a:lnTo>
                    <a:pt x="0" y="0"/>
                  </a:lnTo>
                  <a:lnTo>
                    <a:pt x="257" y="0"/>
                  </a:lnTo>
                  <a:lnTo>
                    <a:pt x="188" y="133"/>
                  </a:lnTo>
                </a:path>
              </a:pathLst>
            </a:custGeom>
            <a:noFill/>
            <a:ln w="0">
              <a:solidFill>
                <a:srgbClr val="8F8F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40" name="Freeform 133"/>
            <p:cNvSpPr>
              <a:spLocks/>
            </p:cNvSpPr>
            <p:nvPr/>
          </p:nvSpPr>
          <p:spPr bwMode="auto">
            <a:xfrm>
              <a:off x="2466" y="1992"/>
              <a:ext cx="27" cy="27"/>
            </a:xfrm>
            <a:custGeom>
              <a:avLst/>
              <a:gdLst>
                <a:gd name="T0" fmla="*/ 0 w 108"/>
                <a:gd name="T1" fmla="*/ 6 h 131"/>
                <a:gd name="T2" fmla="*/ 4 w 108"/>
                <a:gd name="T3" fmla="*/ 0 h 131"/>
                <a:gd name="T4" fmla="*/ 7 w 108"/>
                <a:gd name="T5" fmla="*/ 6 h 1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8" h="131">
                  <a:moveTo>
                    <a:pt x="0" y="131"/>
                  </a:moveTo>
                  <a:lnTo>
                    <a:pt x="65" y="0"/>
                  </a:lnTo>
                  <a:lnTo>
                    <a:pt x="108" y="129"/>
                  </a:lnTo>
                </a:path>
              </a:pathLst>
            </a:custGeom>
            <a:noFill/>
            <a:ln w="0">
              <a:solidFill>
                <a:srgbClr val="8F8F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41" name="Freeform 134"/>
            <p:cNvSpPr>
              <a:spLocks/>
            </p:cNvSpPr>
            <p:nvPr/>
          </p:nvSpPr>
          <p:spPr bwMode="auto">
            <a:xfrm>
              <a:off x="2493" y="1992"/>
              <a:ext cx="14" cy="27"/>
            </a:xfrm>
            <a:custGeom>
              <a:avLst/>
              <a:gdLst>
                <a:gd name="T0" fmla="*/ 0 w 55"/>
                <a:gd name="T1" fmla="*/ 6 h 132"/>
                <a:gd name="T2" fmla="*/ 4 w 55"/>
                <a:gd name="T3" fmla="*/ 0 h 132"/>
                <a:gd name="T4" fmla="*/ 4 w 55"/>
                <a:gd name="T5" fmla="*/ 6 h 1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5" h="132">
                  <a:moveTo>
                    <a:pt x="0" y="132"/>
                  </a:moveTo>
                  <a:lnTo>
                    <a:pt x="55" y="0"/>
                  </a:lnTo>
                  <a:lnTo>
                    <a:pt x="55" y="132"/>
                  </a:lnTo>
                </a:path>
              </a:pathLst>
            </a:custGeom>
            <a:noFill/>
            <a:ln w="0">
              <a:solidFill>
                <a:srgbClr val="8F8F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42" name="Freeform 135"/>
            <p:cNvSpPr>
              <a:spLocks/>
            </p:cNvSpPr>
            <p:nvPr/>
          </p:nvSpPr>
          <p:spPr bwMode="auto">
            <a:xfrm>
              <a:off x="2460" y="2004"/>
              <a:ext cx="22" cy="15"/>
            </a:xfrm>
            <a:custGeom>
              <a:avLst/>
              <a:gdLst>
                <a:gd name="T0" fmla="*/ 0 w 86"/>
                <a:gd name="T1" fmla="*/ 3 h 75"/>
                <a:gd name="T2" fmla="*/ 1 w 86"/>
                <a:gd name="T3" fmla="*/ 1 h 75"/>
                <a:gd name="T4" fmla="*/ 3 w 86"/>
                <a:gd name="T5" fmla="*/ 0 h 75"/>
                <a:gd name="T6" fmla="*/ 5 w 86"/>
                <a:gd name="T7" fmla="*/ 1 h 75"/>
                <a:gd name="T8" fmla="*/ 6 w 86"/>
                <a:gd name="T9" fmla="*/ 3 h 75"/>
                <a:gd name="T10" fmla="*/ 5 w 86"/>
                <a:gd name="T11" fmla="*/ 3 h 75"/>
                <a:gd name="T12" fmla="*/ 4 w 86"/>
                <a:gd name="T13" fmla="*/ 2 h 75"/>
                <a:gd name="T14" fmla="*/ 3 w 86"/>
                <a:gd name="T15" fmla="*/ 1 h 75"/>
                <a:gd name="T16" fmla="*/ 1 w 86"/>
                <a:gd name="T17" fmla="*/ 3 h 75"/>
                <a:gd name="T18" fmla="*/ 0 w 86"/>
                <a:gd name="T19" fmla="*/ 3 h 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" h="75">
                  <a:moveTo>
                    <a:pt x="0" y="75"/>
                  </a:moveTo>
                  <a:lnTo>
                    <a:pt x="12" y="20"/>
                  </a:lnTo>
                  <a:lnTo>
                    <a:pt x="44" y="0"/>
                  </a:lnTo>
                  <a:lnTo>
                    <a:pt x="79" y="23"/>
                  </a:lnTo>
                  <a:lnTo>
                    <a:pt x="86" y="75"/>
                  </a:lnTo>
                  <a:lnTo>
                    <a:pt x="75" y="75"/>
                  </a:lnTo>
                  <a:lnTo>
                    <a:pt x="68" y="41"/>
                  </a:lnTo>
                  <a:lnTo>
                    <a:pt x="44" y="28"/>
                  </a:lnTo>
                  <a:lnTo>
                    <a:pt x="19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C0C27C"/>
            </a:solidFill>
            <a:ln w="0">
              <a:solidFill>
                <a:srgbClr val="A2A2A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3" name="Line 136"/>
            <p:cNvSpPr>
              <a:spLocks noChangeShapeType="1"/>
            </p:cNvSpPr>
            <p:nvPr/>
          </p:nvSpPr>
          <p:spPr bwMode="auto">
            <a:xfrm>
              <a:off x="2460" y="1996"/>
              <a:ext cx="62" cy="1"/>
            </a:xfrm>
            <a:prstGeom prst="line">
              <a:avLst/>
            </a:prstGeom>
            <a:noFill/>
            <a:ln w="0">
              <a:solidFill>
                <a:srgbClr val="8F8F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18" name="Text Box 137"/>
          <p:cNvSpPr txBox="1">
            <a:spLocks noChangeArrowheads="1"/>
          </p:cNvSpPr>
          <p:nvPr/>
        </p:nvSpPr>
        <p:spPr bwMode="auto">
          <a:xfrm>
            <a:off x="3650450" y="3274085"/>
            <a:ext cx="2275411" cy="650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262" tIns="45633" rIns="91262" bIns="45633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latin typeface="Arial"/>
                <a:cs typeface="Arial"/>
              </a:rPr>
              <a:t>Biomass Conversion</a:t>
            </a:r>
          </a:p>
        </p:txBody>
      </p:sp>
      <p:sp>
        <p:nvSpPr>
          <p:cNvPr id="16419" name="Rectangle 138"/>
          <p:cNvSpPr>
            <a:spLocks noChangeArrowheads="1"/>
          </p:cNvSpPr>
          <p:nvPr/>
        </p:nvSpPr>
        <p:spPr bwMode="auto">
          <a:xfrm>
            <a:off x="3593929" y="1657445"/>
            <a:ext cx="2351258" cy="2059603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0" tIns="45711" rIns="91420" bIns="45711" anchor="ctr"/>
          <a:lstStyle/>
          <a:p>
            <a:endParaRPr lang="en-US">
              <a:cs typeface="Aria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650448" y="4302555"/>
            <a:ext cx="2170392" cy="533400"/>
            <a:chOff x="5029200" y="3733800"/>
            <a:chExt cx="1828800" cy="533400"/>
          </a:xfrm>
        </p:grpSpPr>
        <p:grpSp>
          <p:nvGrpSpPr>
            <p:cNvPr id="6" name="Group 5"/>
            <p:cNvGrpSpPr/>
            <p:nvPr/>
          </p:nvGrpSpPr>
          <p:grpSpPr>
            <a:xfrm>
              <a:off x="5029200" y="3733800"/>
              <a:ext cx="1828800" cy="533400"/>
              <a:chOff x="5029200" y="3733800"/>
              <a:chExt cx="1828800" cy="533400"/>
            </a:xfrm>
          </p:grpSpPr>
          <p:sp>
            <p:nvSpPr>
              <p:cNvPr id="16405" name="Text Box 157"/>
              <p:cNvSpPr txBox="1">
                <a:spLocks noChangeArrowheads="1"/>
              </p:cNvSpPr>
              <p:nvPr/>
            </p:nvSpPr>
            <p:spPr bwMode="auto">
              <a:xfrm>
                <a:off x="5029200" y="3886200"/>
                <a:ext cx="838200" cy="3230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1281" tIns="0" rIns="91281" bIns="45643">
                <a:spAutoFit/>
              </a:bodyPr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defTabSz="4572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defTabSz="4572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defTabSz="4572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defTabSz="4572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dirty="0">
                    <a:solidFill>
                      <a:srgbClr val="800000"/>
                    </a:solidFill>
                    <a:cs typeface="Arial" charset="0"/>
                  </a:rPr>
                  <a:t>Inputs</a:t>
                </a:r>
              </a:p>
            </p:txBody>
          </p:sp>
          <p:sp>
            <p:nvSpPr>
              <p:cNvPr id="16403" name="Line 155"/>
              <p:cNvSpPr>
                <a:spLocks noChangeShapeType="1"/>
              </p:cNvSpPr>
              <p:nvPr/>
            </p:nvSpPr>
            <p:spPr bwMode="auto">
              <a:xfrm flipV="1">
                <a:off x="5791200" y="3733800"/>
                <a:ext cx="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tIns="0"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16406" name="Text Box 158"/>
              <p:cNvSpPr txBox="1">
                <a:spLocks noChangeArrowheads="1"/>
              </p:cNvSpPr>
              <p:nvPr/>
            </p:nvSpPr>
            <p:spPr bwMode="auto">
              <a:xfrm>
                <a:off x="5943600" y="3886200"/>
                <a:ext cx="914400" cy="3230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1281" tIns="0" rIns="91281" bIns="45643">
                <a:spAutoFit/>
              </a:bodyPr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defTabSz="4572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defTabSz="4572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defTabSz="4572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defTabSz="4572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dirty="0">
                    <a:solidFill>
                      <a:srgbClr val="800000"/>
                    </a:solidFill>
                    <a:cs typeface="Arial" charset="0"/>
                  </a:rPr>
                  <a:t>Outputs</a:t>
                </a:r>
              </a:p>
            </p:txBody>
          </p:sp>
        </p:grpSp>
        <p:sp>
          <p:nvSpPr>
            <p:cNvPr id="16404" name="Line 156"/>
            <p:cNvSpPr>
              <a:spLocks noChangeShapeType="1"/>
            </p:cNvSpPr>
            <p:nvPr/>
          </p:nvSpPr>
          <p:spPr bwMode="auto">
            <a:xfrm>
              <a:off x="6019800" y="37338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tIns="0"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</p:grpSp>
      <p:pic>
        <p:nvPicPr>
          <p:cNvPr id="16413" name="Picture 1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33" y="2055577"/>
            <a:ext cx="57863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4" name="Picture 1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903" y="2030177"/>
            <a:ext cx="72864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15" name="Text Box 142"/>
          <p:cNvSpPr txBox="1">
            <a:spLocks noChangeArrowheads="1"/>
          </p:cNvSpPr>
          <p:nvPr/>
        </p:nvSpPr>
        <p:spPr bwMode="auto">
          <a:xfrm>
            <a:off x="6871690" y="3088785"/>
            <a:ext cx="158257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262" tIns="45633" rIns="91262" bIns="45633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latin typeface="Arial"/>
                <a:cs typeface="Arial"/>
              </a:rPr>
              <a:t>Product Use</a:t>
            </a:r>
          </a:p>
        </p:txBody>
      </p:sp>
      <p:sp>
        <p:nvSpPr>
          <p:cNvPr id="16416" name="Rectangle 143"/>
          <p:cNvSpPr>
            <a:spLocks noChangeArrowheads="1"/>
          </p:cNvSpPr>
          <p:nvPr/>
        </p:nvSpPr>
        <p:spPr bwMode="auto">
          <a:xfrm>
            <a:off x="6702128" y="1826978"/>
            <a:ext cx="1899093" cy="1685407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0" tIns="45711" rIns="91420" bIns="45711" anchor="ctr"/>
          <a:lstStyle/>
          <a:p>
            <a:endParaRPr lang="en-US">
              <a:cs typeface="Aria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487350" y="4243487"/>
            <a:ext cx="2170392" cy="533400"/>
            <a:chOff x="7315200" y="3733800"/>
            <a:chExt cx="1828800" cy="533400"/>
          </a:xfrm>
        </p:grpSpPr>
        <p:grpSp>
          <p:nvGrpSpPr>
            <p:cNvPr id="8" name="Group 7"/>
            <p:cNvGrpSpPr/>
            <p:nvPr/>
          </p:nvGrpSpPr>
          <p:grpSpPr>
            <a:xfrm>
              <a:off x="7315200" y="3886200"/>
              <a:ext cx="1828800" cy="323088"/>
              <a:chOff x="7315200" y="3886200"/>
              <a:chExt cx="1828800" cy="323088"/>
            </a:xfrm>
          </p:grpSpPr>
          <p:sp>
            <p:nvSpPr>
              <p:cNvPr id="16409" name="Text Box 161"/>
              <p:cNvSpPr txBox="1">
                <a:spLocks noChangeArrowheads="1"/>
              </p:cNvSpPr>
              <p:nvPr/>
            </p:nvSpPr>
            <p:spPr bwMode="auto">
              <a:xfrm>
                <a:off x="7315200" y="3886200"/>
                <a:ext cx="838200" cy="3230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1281" tIns="0" rIns="91281" bIns="45643">
                <a:spAutoFit/>
              </a:bodyPr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defTabSz="4572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defTabSz="4572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defTabSz="4572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defTabSz="4572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dirty="0">
                    <a:solidFill>
                      <a:srgbClr val="800000"/>
                    </a:solidFill>
                    <a:cs typeface="Arial" charset="0"/>
                  </a:rPr>
                  <a:t>Inputs</a:t>
                </a:r>
              </a:p>
            </p:txBody>
          </p:sp>
          <p:sp>
            <p:nvSpPr>
              <p:cNvPr id="16410" name="Text Box 162"/>
              <p:cNvSpPr txBox="1">
                <a:spLocks noChangeArrowheads="1"/>
              </p:cNvSpPr>
              <p:nvPr/>
            </p:nvSpPr>
            <p:spPr bwMode="auto">
              <a:xfrm>
                <a:off x="8229600" y="3886200"/>
                <a:ext cx="914400" cy="3230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1281" tIns="0" rIns="91281" bIns="45643">
                <a:spAutoFit/>
              </a:bodyPr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defTabSz="4572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defTabSz="4572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defTabSz="4572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defTabSz="4572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>
                    <a:solidFill>
                      <a:srgbClr val="800000"/>
                    </a:solidFill>
                    <a:cs typeface="Arial" charset="0"/>
                  </a:rPr>
                  <a:t>Outputs</a:t>
                </a:r>
              </a:p>
            </p:txBody>
          </p:sp>
        </p:grpSp>
        <p:sp>
          <p:nvSpPr>
            <p:cNvPr id="16407" name="Line 159"/>
            <p:cNvSpPr>
              <a:spLocks noChangeShapeType="1"/>
            </p:cNvSpPr>
            <p:nvPr/>
          </p:nvSpPr>
          <p:spPr bwMode="auto">
            <a:xfrm flipV="1">
              <a:off x="8077200" y="37338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tIns="0"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16408" name="Line 160"/>
            <p:cNvSpPr>
              <a:spLocks noChangeShapeType="1"/>
            </p:cNvSpPr>
            <p:nvPr/>
          </p:nvSpPr>
          <p:spPr bwMode="auto">
            <a:xfrm>
              <a:off x="8305800" y="37338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tIns="0"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</p:grpSp>
      <p:sp>
        <p:nvSpPr>
          <p:cNvPr id="16412" name="Text Box 164"/>
          <p:cNvSpPr txBox="1">
            <a:spLocks noChangeArrowheads="1"/>
          </p:cNvSpPr>
          <p:nvPr/>
        </p:nvSpPr>
        <p:spPr bwMode="auto">
          <a:xfrm>
            <a:off x="245199" y="304802"/>
            <a:ext cx="8686800" cy="584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262" tIns="45633" rIns="91262" bIns="45633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 dirty="0">
                <a:solidFill>
                  <a:srgbClr val="000090"/>
                </a:solidFill>
                <a:cs typeface="Arial" charset="0"/>
              </a:rPr>
              <a:t>LCA of Algal Biofuels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54038" y="4283135"/>
            <a:ext cx="2170392" cy="533400"/>
            <a:chOff x="152400" y="3733800"/>
            <a:chExt cx="1828800" cy="533400"/>
          </a:xfrm>
        </p:grpSpPr>
        <p:grpSp>
          <p:nvGrpSpPr>
            <p:cNvPr id="3" name="Group 2"/>
            <p:cNvGrpSpPr/>
            <p:nvPr/>
          </p:nvGrpSpPr>
          <p:grpSpPr>
            <a:xfrm>
              <a:off x="152400" y="3733800"/>
              <a:ext cx="1828800" cy="533400"/>
              <a:chOff x="152400" y="3733800"/>
              <a:chExt cx="1828800" cy="533400"/>
            </a:xfrm>
          </p:grpSpPr>
          <p:sp>
            <p:nvSpPr>
              <p:cNvPr id="16397" name="Text Box 149"/>
              <p:cNvSpPr txBox="1">
                <a:spLocks noChangeArrowheads="1"/>
              </p:cNvSpPr>
              <p:nvPr/>
            </p:nvSpPr>
            <p:spPr bwMode="auto">
              <a:xfrm>
                <a:off x="152400" y="3886200"/>
                <a:ext cx="838200" cy="3230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1281" tIns="0" rIns="91281" bIns="45643">
                <a:spAutoFit/>
              </a:bodyPr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defTabSz="4572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defTabSz="4572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defTabSz="4572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defTabSz="4572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dirty="0">
                    <a:solidFill>
                      <a:srgbClr val="800000"/>
                    </a:solidFill>
                    <a:cs typeface="Arial" charset="0"/>
                  </a:rPr>
                  <a:t>Inputs</a:t>
                </a:r>
              </a:p>
            </p:txBody>
          </p:sp>
          <p:sp>
            <p:nvSpPr>
              <p:cNvPr id="16395" name="Line 147"/>
              <p:cNvSpPr>
                <a:spLocks noChangeShapeType="1"/>
              </p:cNvSpPr>
              <p:nvPr/>
            </p:nvSpPr>
            <p:spPr bwMode="auto">
              <a:xfrm flipV="1">
                <a:off x="914400" y="3733800"/>
                <a:ext cx="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tIns="0"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16398" name="Text Box 150"/>
              <p:cNvSpPr txBox="1">
                <a:spLocks noChangeArrowheads="1"/>
              </p:cNvSpPr>
              <p:nvPr/>
            </p:nvSpPr>
            <p:spPr bwMode="auto">
              <a:xfrm>
                <a:off x="1066800" y="3886200"/>
                <a:ext cx="914400" cy="3230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1281" tIns="0" rIns="91281" bIns="45643">
                <a:spAutoFit/>
              </a:bodyPr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defTabSz="4572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defTabSz="4572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defTabSz="4572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defTabSz="4572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dirty="0">
                    <a:solidFill>
                      <a:srgbClr val="800000"/>
                    </a:solidFill>
                    <a:cs typeface="Arial" charset="0"/>
                  </a:rPr>
                  <a:t>Outputs</a:t>
                </a:r>
              </a:p>
            </p:txBody>
          </p:sp>
        </p:grpSp>
        <p:sp>
          <p:nvSpPr>
            <p:cNvPr id="16396" name="Line 148"/>
            <p:cNvSpPr>
              <a:spLocks noChangeShapeType="1"/>
            </p:cNvSpPr>
            <p:nvPr/>
          </p:nvSpPr>
          <p:spPr bwMode="auto">
            <a:xfrm>
              <a:off x="1143000" y="37338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tIns="0"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54038" y="1568010"/>
            <a:ext cx="2170392" cy="2305440"/>
            <a:chOff x="778383" y="1726580"/>
            <a:chExt cx="2170392" cy="2305440"/>
          </a:xfrm>
        </p:grpSpPr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0945" y="1810866"/>
              <a:ext cx="1990948" cy="1332122"/>
            </a:xfrm>
            <a:prstGeom prst="rect">
              <a:avLst/>
            </a:prstGeom>
          </p:spPr>
        </p:pic>
        <p:sp>
          <p:nvSpPr>
            <p:cNvPr id="167" name="TextBox 166"/>
            <p:cNvSpPr txBox="1"/>
            <p:nvPr/>
          </p:nvSpPr>
          <p:spPr>
            <a:xfrm>
              <a:off x="952958" y="3334329"/>
              <a:ext cx="1821242" cy="677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38"/>
                </a:lnSpc>
              </a:pPr>
              <a:r>
                <a:rPr lang="en-US" dirty="0">
                  <a:latin typeface="Arial"/>
                  <a:cs typeface="Arial"/>
                </a:rPr>
                <a:t>Cultivation </a:t>
              </a:r>
            </a:p>
            <a:p>
              <a:pPr algn="ctr">
                <a:lnSpc>
                  <a:spcPts val="1538"/>
                </a:lnSpc>
              </a:pPr>
              <a:r>
                <a:rPr lang="en-US" dirty="0" smtClean="0">
                  <a:latin typeface="Arial"/>
                  <a:cs typeface="Arial"/>
                </a:rPr>
                <a:t>&amp; </a:t>
              </a:r>
            </a:p>
            <a:p>
              <a:pPr algn="ctr">
                <a:lnSpc>
                  <a:spcPts val="1538"/>
                </a:lnSpc>
              </a:pPr>
              <a:r>
                <a:rPr lang="en-US" dirty="0" smtClean="0">
                  <a:latin typeface="Arial"/>
                  <a:cs typeface="Arial"/>
                </a:rPr>
                <a:t>Harvesting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68" name="Rectangle 10"/>
            <p:cNvSpPr>
              <a:spLocks noChangeArrowheads="1"/>
            </p:cNvSpPr>
            <p:nvPr/>
          </p:nvSpPr>
          <p:spPr bwMode="auto">
            <a:xfrm>
              <a:off x="778383" y="1726580"/>
              <a:ext cx="2170392" cy="23054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sp>
        <p:nvSpPr>
          <p:cNvPr id="169" name="AutoShape 145"/>
          <p:cNvSpPr>
            <a:spLocks noChangeArrowheads="1"/>
          </p:cNvSpPr>
          <p:nvPr/>
        </p:nvSpPr>
        <p:spPr bwMode="auto">
          <a:xfrm rot="16200000">
            <a:off x="6137555" y="2352440"/>
            <a:ext cx="304800" cy="4572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0" tIns="45711" rIns="91420" bIns="45711" anchor="ctr"/>
          <a:lstStyle/>
          <a:p>
            <a:endParaRPr lang="en-US">
              <a:cs typeface="Arial" charset="0"/>
            </a:endParaRPr>
          </a:p>
        </p:txBody>
      </p:sp>
      <p:graphicFrame>
        <p:nvGraphicFramePr>
          <p:cNvPr id="170" name="Object 1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853632"/>
              </p:ext>
            </p:extLst>
          </p:nvPr>
        </p:nvGraphicFramePr>
        <p:xfrm>
          <a:off x="7079515" y="2718655"/>
          <a:ext cx="730417" cy="407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0" name="Clip" r:id="rId7" imgW="1829714" imgH="988466" progId="">
                  <p:embed/>
                </p:oleObj>
              </mc:Choice>
              <mc:Fallback>
                <p:oleObj name="Clip" r:id="rId7" imgW="1829714" imgH="98846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9515" y="2718655"/>
                        <a:ext cx="730417" cy="40707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06171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Screen Shot 2012-12-02 at 8.57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034" y="5446874"/>
            <a:ext cx="1026225" cy="3587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Research Objective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522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Couple comprehensive uncertainty analysis with LCA</a:t>
            </a:r>
          </a:p>
          <a:p>
            <a:pPr lvl="1"/>
            <a:r>
              <a:rPr lang="en-US" dirty="0">
                <a:latin typeface="Arial"/>
                <a:cs typeface="Arial"/>
              </a:rPr>
              <a:t>Parameters input to model as probability distribution functions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Monte Carlo sampling techniques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824706" y="5250004"/>
            <a:ext cx="3607660" cy="1035293"/>
            <a:chOff x="1824706" y="5250004"/>
            <a:chExt cx="3607660" cy="1035293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824706" y="5885187"/>
              <a:ext cx="3607660" cy="40011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solidFill>
                    <a:srgbClr val="800000"/>
                  </a:solidFill>
                  <a:latin typeface="Tahoma" charset="0"/>
                </a:rPr>
                <a:t>Monte Carlo Simulations</a:t>
              </a:r>
              <a:endParaRPr lang="en-US" dirty="0">
                <a:solidFill>
                  <a:srgbClr val="800000"/>
                </a:solidFill>
                <a:latin typeface="Tahoma" charset="0"/>
              </a:endParaRPr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 flipH="1">
              <a:off x="3711349" y="5250004"/>
              <a:ext cx="0" cy="6298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 flipH="1">
              <a:off x="4628116" y="5250004"/>
              <a:ext cx="804249" cy="597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>
              <a:off x="1981698" y="5250004"/>
              <a:ext cx="467967" cy="6298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39177" y="4080012"/>
            <a:ext cx="1771057" cy="1053643"/>
            <a:chOff x="939177" y="4080012"/>
            <a:chExt cx="1771057" cy="1053643"/>
          </a:xfrm>
        </p:grpSpPr>
        <p:grpSp>
          <p:nvGrpSpPr>
            <p:cNvPr id="12" name="Group 9"/>
            <p:cNvGrpSpPr>
              <a:grpSpLocks/>
            </p:cNvGrpSpPr>
            <p:nvPr/>
          </p:nvGrpSpPr>
          <p:grpSpPr bwMode="auto">
            <a:xfrm>
              <a:off x="1507255" y="4577064"/>
              <a:ext cx="634901" cy="556591"/>
              <a:chOff x="288" y="1057"/>
              <a:chExt cx="479" cy="312"/>
            </a:xfrm>
          </p:grpSpPr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>
                <a:off x="294" y="1057"/>
                <a:ext cx="1" cy="312"/>
              </a:xfrm>
              <a:prstGeom prst="line">
                <a:avLst/>
              </a:prstGeom>
              <a:noFill/>
              <a:ln w="28575" cmpd="sng">
                <a:solidFill>
                  <a:srgbClr val="66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11"/>
              <p:cNvSpPr>
                <a:spLocks noChangeShapeType="1"/>
              </p:cNvSpPr>
              <p:nvPr/>
            </p:nvSpPr>
            <p:spPr bwMode="auto">
              <a:xfrm flipH="1">
                <a:off x="288" y="1368"/>
                <a:ext cx="471" cy="1"/>
              </a:xfrm>
              <a:prstGeom prst="line">
                <a:avLst/>
              </a:prstGeom>
              <a:noFill/>
              <a:ln w="28575" cmpd="sng">
                <a:solidFill>
                  <a:srgbClr val="66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2"/>
              <p:cNvSpPr>
                <a:spLocks/>
              </p:cNvSpPr>
              <p:nvPr/>
            </p:nvSpPr>
            <p:spPr bwMode="auto">
              <a:xfrm>
                <a:off x="343" y="1145"/>
                <a:ext cx="424" cy="223"/>
              </a:xfrm>
              <a:custGeom>
                <a:avLst/>
                <a:gdLst>
                  <a:gd name="T0" fmla="*/ 0 w 583"/>
                  <a:gd name="T1" fmla="*/ 115 h 418"/>
                  <a:gd name="T2" fmla="*/ 103 w 583"/>
                  <a:gd name="T3" fmla="*/ 3 h 418"/>
                  <a:gd name="T4" fmla="*/ 177 w 583"/>
                  <a:gd name="T5" fmla="*/ 100 h 418"/>
                  <a:gd name="T6" fmla="*/ 308 w 583"/>
                  <a:gd name="T7" fmla="*/ 113 h 4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3"/>
                  <a:gd name="T13" fmla="*/ 0 h 418"/>
                  <a:gd name="T14" fmla="*/ 583 w 583"/>
                  <a:gd name="T15" fmla="*/ 418 h 4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3" h="418">
                    <a:moveTo>
                      <a:pt x="0" y="405"/>
                    </a:moveTo>
                    <a:cubicBezTo>
                      <a:pt x="69" y="211"/>
                      <a:pt x="138" y="18"/>
                      <a:pt x="194" y="9"/>
                    </a:cubicBezTo>
                    <a:cubicBezTo>
                      <a:pt x="250" y="0"/>
                      <a:pt x="271" y="288"/>
                      <a:pt x="336" y="353"/>
                    </a:cubicBezTo>
                    <a:cubicBezTo>
                      <a:pt x="401" y="418"/>
                      <a:pt x="492" y="408"/>
                      <a:pt x="583" y="398"/>
                    </a:cubicBezTo>
                  </a:path>
                </a:pathLst>
              </a:custGeom>
              <a:noFill/>
              <a:ln w="28575" cap="flat" cmpd="sng">
                <a:solidFill>
                  <a:srgbClr val="66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939177" y="4080012"/>
              <a:ext cx="1771057" cy="369332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660066"/>
                  </a:solidFill>
                  <a:latin typeface="Arial"/>
                  <a:cs typeface="Arial"/>
                </a:rPr>
                <a:t>Parameter 1</a:t>
              </a:r>
              <a:endParaRPr lang="en-US" dirty="0">
                <a:solidFill>
                  <a:srgbClr val="660066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09852" y="4080012"/>
            <a:ext cx="1771057" cy="1049080"/>
            <a:chOff x="2809852" y="4080012"/>
            <a:chExt cx="1771057" cy="1049080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3398538" y="4570717"/>
              <a:ext cx="625622" cy="558375"/>
              <a:chOff x="938" y="1056"/>
              <a:chExt cx="472" cy="313"/>
            </a:xfrm>
          </p:grpSpPr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945" y="1056"/>
                <a:ext cx="1" cy="312"/>
              </a:xfrm>
              <a:prstGeom prst="line">
                <a:avLst/>
              </a:prstGeom>
              <a:noFill/>
              <a:ln w="28575" cmpd="sng">
                <a:solidFill>
                  <a:schemeClr val="accent3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 flipH="1">
                <a:off x="938" y="1367"/>
                <a:ext cx="472" cy="1"/>
              </a:xfrm>
              <a:prstGeom prst="line">
                <a:avLst/>
              </a:prstGeom>
              <a:noFill/>
              <a:ln w="28575" cmpd="sng">
                <a:solidFill>
                  <a:schemeClr val="accent3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/>
            </p:nvSpPr>
            <p:spPr bwMode="auto">
              <a:xfrm>
                <a:off x="940" y="1079"/>
                <a:ext cx="466" cy="290"/>
              </a:xfrm>
              <a:custGeom>
                <a:avLst/>
                <a:gdLst>
                  <a:gd name="T0" fmla="*/ 0 w 644"/>
                  <a:gd name="T1" fmla="*/ 155 h 543"/>
                  <a:gd name="T2" fmla="*/ 114 w 644"/>
                  <a:gd name="T3" fmla="*/ 97 h 543"/>
                  <a:gd name="T4" fmla="*/ 164 w 644"/>
                  <a:gd name="T5" fmla="*/ 2 h 543"/>
                  <a:gd name="T6" fmla="*/ 211 w 644"/>
                  <a:gd name="T7" fmla="*/ 106 h 543"/>
                  <a:gd name="T8" fmla="*/ 337 w 644"/>
                  <a:gd name="T9" fmla="*/ 153 h 5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4"/>
                  <a:gd name="T16" fmla="*/ 0 h 543"/>
                  <a:gd name="T17" fmla="*/ 644 w 644"/>
                  <a:gd name="T18" fmla="*/ 543 h 5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4" h="543">
                    <a:moveTo>
                      <a:pt x="0" y="543"/>
                    </a:moveTo>
                    <a:cubicBezTo>
                      <a:pt x="82" y="487"/>
                      <a:pt x="165" y="431"/>
                      <a:pt x="217" y="341"/>
                    </a:cubicBezTo>
                    <a:cubicBezTo>
                      <a:pt x="269" y="251"/>
                      <a:pt x="283" y="0"/>
                      <a:pt x="314" y="5"/>
                    </a:cubicBezTo>
                    <a:cubicBezTo>
                      <a:pt x="345" y="10"/>
                      <a:pt x="349" y="283"/>
                      <a:pt x="404" y="371"/>
                    </a:cubicBezTo>
                    <a:cubicBezTo>
                      <a:pt x="459" y="459"/>
                      <a:pt x="603" y="509"/>
                      <a:pt x="644" y="536"/>
                    </a:cubicBezTo>
                  </a:path>
                </a:pathLst>
              </a:custGeom>
              <a:noFill/>
              <a:ln w="28575" cap="flat" cmpd="sng">
                <a:solidFill>
                  <a:schemeClr val="accent3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2809852" y="4080012"/>
              <a:ext cx="1771057" cy="369332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  <a:latin typeface="Arial"/>
                  <a:cs typeface="Arial"/>
                </a:rPr>
                <a:t>Parameter 2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472352" y="4549385"/>
            <a:ext cx="66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90"/>
                </a:solidFill>
                <a:latin typeface="Arial"/>
                <a:cs typeface="Arial"/>
              </a:rPr>
              <a:t>. . .</a:t>
            </a:r>
            <a:endParaRPr lang="en-US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039840" y="4080012"/>
            <a:ext cx="1771057" cy="1060779"/>
            <a:chOff x="5039840" y="4080012"/>
            <a:chExt cx="1771057" cy="1060779"/>
          </a:xfrm>
        </p:grpSpPr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5350862" y="4577064"/>
              <a:ext cx="641528" cy="563727"/>
              <a:chOff x="1580" y="1060"/>
              <a:chExt cx="484" cy="316"/>
            </a:xfrm>
          </p:grpSpPr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1591" y="1060"/>
                <a:ext cx="1" cy="312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 flipH="1">
                <a:off x="1584" y="1371"/>
                <a:ext cx="472" cy="1"/>
              </a:xfrm>
              <a:prstGeom prst="line">
                <a:avLst/>
              </a:pr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20"/>
              <p:cNvSpPr>
                <a:spLocks/>
              </p:cNvSpPr>
              <p:nvPr/>
            </p:nvSpPr>
            <p:spPr bwMode="auto">
              <a:xfrm>
                <a:off x="1580" y="1173"/>
                <a:ext cx="484" cy="203"/>
              </a:xfrm>
              <a:custGeom>
                <a:avLst/>
                <a:gdLst>
                  <a:gd name="T0" fmla="*/ 0 w 666"/>
                  <a:gd name="T1" fmla="*/ 108 h 380"/>
                  <a:gd name="T2" fmla="*/ 185 w 666"/>
                  <a:gd name="T3" fmla="*/ 81 h 380"/>
                  <a:gd name="T4" fmla="*/ 300 w 666"/>
                  <a:gd name="T5" fmla="*/ 4 h 380"/>
                  <a:gd name="T6" fmla="*/ 352 w 666"/>
                  <a:gd name="T7" fmla="*/ 104 h 3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6"/>
                  <a:gd name="T13" fmla="*/ 0 h 380"/>
                  <a:gd name="T14" fmla="*/ 666 w 666"/>
                  <a:gd name="T15" fmla="*/ 380 h 3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6" h="380">
                    <a:moveTo>
                      <a:pt x="0" y="380"/>
                    </a:moveTo>
                    <a:cubicBezTo>
                      <a:pt x="128" y="362"/>
                      <a:pt x="256" y="344"/>
                      <a:pt x="351" y="283"/>
                    </a:cubicBezTo>
                    <a:cubicBezTo>
                      <a:pt x="446" y="222"/>
                      <a:pt x="516" y="0"/>
                      <a:pt x="568" y="14"/>
                    </a:cubicBezTo>
                    <a:cubicBezTo>
                      <a:pt x="620" y="28"/>
                      <a:pt x="643" y="196"/>
                      <a:pt x="666" y="365"/>
                    </a:cubicBez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039840" y="4080012"/>
              <a:ext cx="1771057" cy="369332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  <a:latin typeface="Arial"/>
                  <a:cs typeface="Arial"/>
                </a:rPr>
                <a:t>Parameter n</a:t>
              </a:r>
              <a:endParaRPr lang="en-US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709198" y="5177086"/>
            <a:ext cx="2779263" cy="1376799"/>
            <a:chOff x="5709198" y="5177086"/>
            <a:chExt cx="2779263" cy="1376799"/>
          </a:xfrm>
        </p:grpSpPr>
        <p:grpSp>
          <p:nvGrpSpPr>
            <p:cNvPr id="27" name="Group 9"/>
            <p:cNvGrpSpPr>
              <a:grpSpLocks/>
            </p:cNvGrpSpPr>
            <p:nvPr/>
          </p:nvGrpSpPr>
          <p:grpSpPr bwMode="auto">
            <a:xfrm>
              <a:off x="7260887" y="5511661"/>
              <a:ext cx="1127865" cy="1042224"/>
              <a:chOff x="288" y="1057"/>
              <a:chExt cx="479" cy="312"/>
            </a:xfrm>
          </p:grpSpPr>
          <p:sp>
            <p:nvSpPr>
              <p:cNvPr id="28" name="Line 10"/>
              <p:cNvSpPr>
                <a:spLocks noChangeShapeType="1"/>
              </p:cNvSpPr>
              <p:nvPr/>
            </p:nvSpPr>
            <p:spPr bwMode="auto">
              <a:xfrm>
                <a:off x="294" y="1057"/>
                <a:ext cx="1" cy="312"/>
              </a:xfrm>
              <a:prstGeom prst="line">
                <a:avLst/>
              </a:prstGeom>
              <a:noFill/>
              <a:ln w="28575" cmpd="sng">
                <a:solidFill>
                  <a:schemeClr val="accent6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>
                  <a:solidFill>
                    <a:srgbClr val="000090"/>
                  </a:solidFill>
                </a:endParaRPr>
              </a:p>
            </p:txBody>
          </p:sp>
          <p:sp>
            <p:nvSpPr>
              <p:cNvPr id="29" name="Line 11"/>
              <p:cNvSpPr>
                <a:spLocks noChangeShapeType="1"/>
              </p:cNvSpPr>
              <p:nvPr/>
            </p:nvSpPr>
            <p:spPr bwMode="auto">
              <a:xfrm flipH="1">
                <a:off x="288" y="1368"/>
                <a:ext cx="471" cy="1"/>
              </a:xfrm>
              <a:prstGeom prst="line">
                <a:avLst/>
              </a:prstGeom>
              <a:noFill/>
              <a:ln w="28575" cmpd="sng">
                <a:solidFill>
                  <a:schemeClr val="accent6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>
                  <a:solidFill>
                    <a:srgbClr val="000090"/>
                  </a:solidFill>
                </a:endParaRPr>
              </a:p>
            </p:txBody>
          </p:sp>
          <p:sp>
            <p:nvSpPr>
              <p:cNvPr id="30" name="Freeform 12"/>
              <p:cNvSpPr>
                <a:spLocks/>
              </p:cNvSpPr>
              <p:nvPr/>
            </p:nvSpPr>
            <p:spPr bwMode="auto">
              <a:xfrm>
                <a:off x="343" y="1145"/>
                <a:ext cx="424" cy="223"/>
              </a:xfrm>
              <a:custGeom>
                <a:avLst/>
                <a:gdLst>
                  <a:gd name="T0" fmla="*/ 0 w 583"/>
                  <a:gd name="T1" fmla="*/ 115 h 418"/>
                  <a:gd name="T2" fmla="*/ 103 w 583"/>
                  <a:gd name="T3" fmla="*/ 3 h 418"/>
                  <a:gd name="T4" fmla="*/ 177 w 583"/>
                  <a:gd name="T5" fmla="*/ 100 h 418"/>
                  <a:gd name="T6" fmla="*/ 308 w 583"/>
                  <a:gd name="T7" fmla="*/ 113 h 4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3"/>
                  <a:gd name="T13" fmla="*/ 0 h 418"/>
                  <a:gd name="T14" fmla="*/ 583 w 583"/>
                  <a:gd name="T15" fmla="*/ 418 h 4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3" h="418">
                    <a:moveTo>
                      <a:pt x="0" y="405"/>
                    </a:moveTo>
                    <a:cubicBezTo>
                      <a:pt x="69" y="211"/>
                      <a:pt x="138" y="18"/>
                      <a:pt x="194" y="9"/>
                    </a:cubicBezTo>
                    <a:cubicBezTo>
                      <a:pt x="250" y="0"/>
                      <a:pt x="271" y="288"/>
                      <a:pt x="336" y="353"/>
                    </a:cubicBezTo>
                    <a:cubicBezTo>
                      <a:pt x="401" y="418"/>
                      <a:pt x="492" y="408"/>
                      <a:pt x="583" y="398"/>
                    </a:cubicBezTo>
                  </a:path>
                </a:pathLst>
              </a:custGeom>
              <a:noFill/>
              <a:ln w="28575" cap="flat" cmpd="sng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>
                  <a:solidFill>
                    <a:srgbClr val="000090"/>
                  </a:solidFill>
                </a:endParaRPr>
              </a:p>
            </p:txBody>
          </p:sp>
        </p:grp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>
              <a:off x="5709198" y="6032773"/>
              <a:ext cx="1284274" cy="0"/>
            </a:xfrm>
            <a:prstGeom prst="line">
              <a:avLst/>
            </a:prstGeom>
            <a:noFill/>
            <a:ln w="28575" cmpd="sng">
              <a:solidFill>
                <a:schemeClr val="accent6">
                  <a:lumMod val="5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56228" y="5177086"/>
              <a:ext cx="1432233" cy="369332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  <a:latin typeface="Arial"/>
                  <a:cs typeface="Arial"/>
                </a:rPr>
                <a:t>Output</a:t>
              </a:r>
              <a:endParaRPr lang="en-US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709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63052"/>
            <a:ext cx="8229600" cy="45107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90"/>
                </a:solidFill>
                <a:latin typeface="Arial"/>
                <a:cs typeface="Arial"/>
              </a:rPr>
              <a:t>Energy Return on Energy Invested</a:t>
            </a:r>
            <a:br>
              <a:rPr lang="en-US" sz="3200" dirty="0">
                <a:solidFill>
                  <a:srgbClr val="000090"/>
                </a:solidFill>
                <a:latin typeface="Arial"/>
                <a:cs typeface="Arial"/>
              </a:rPr>
            </a:br>
            <a:endParaRPr lang="en-US" sz="3200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D412-B5E8-C346-AB00-F5F06578DF89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93" y="752650"/>
            <a:ext cx="82296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69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00020" y="712341"/>
            <a:ext cx="8478799" cy="6006604"/>
            <a:chOff x="200018" y="712339"/>
            <a:chExt cx="8478799" cy="6006604"/>
          </a:xfrm>
        </p:grpSpPr>
        <p:grpSp>
          <p:nvGrpSpPr>
            <p:cNvPr id="11" name="Group 10"/>
            <p:cNvGrpSpPr/>
            <p:nvPr/>
          </p:nvGrpSpPr>
          <p:grpSpPr>
            <a:xfrm>
              <a:off x="200018" y="712339"/>
              <a:ext cx="8478799" cy="5747584"/>
              <a:chOff x="200018" y="712339"/>
              <a:chExt cx="8478799" cy="5747584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2"/>
              <a:srcRect b="4349"/>
              <a:stretch/>
            </p:blipFill>
            <p:spPr>
              <a:xfrm>
                <a:off x="200018" y="712339"/>
                <a:ext cx="8478799" cy="5677039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2358441" y="6318833"/>
                <a:ext cx="6320376" cy="1410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987120" y="5337583"/>
              <a:ext cx="2483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800000"/>
                  </a:solidFill>
                  <a:latin typeface="Arial"/>
                  <a:cs typeface="Arial"/>
                </a:rPr>
                <a:t>(b) Cornell  Study</a:t>
              </a:r>
              <a:endParaRPr lang="en-US" b="1" dirty="0">
                <a:solidFill>
                  <a:srgbClr val="800000"/>
                </a:solidFill>
                <a:latin typeface="Arial"/>
                <a:cs typeface="Arial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987120" y="897004"/>
              <a:ext cx="2483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800000"/>
                  </a:solidFill>
                  <a:latin typeface="Arial"/>
                  <a:cs typeface="Arial"/>
                </a:rPr>
                <a:t>(a) Literature Values</a:t>
              </a:r>
              <a:endParaRPr lang="en-US" b="1" dirty="0">
                <a:solidFill>
                  <a:srgbClr val="800000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22067" y="6318833"/>
              <a:ext cx="54557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/>
                  <a:cs typeface="Arial"/>
                </a:rPr>
                <a:t>EROI </a:t>
              </a:r>
              <a:r>
                <a:rPr lang="en-US" sz="2000" dirty="0" smtClean="0">
                  <a:latin typeface="Arial"/>
                  <a:cs typeface="Arial"/>
                </a:rPr>
                <a:t>(MJ </a:t>
              </a:r>
              <a:r>
                <a:rPr lang="en-US" sz="2000" dirty="0">
                  <a:latin typeface="Arial"/>
                  <a:cs typeface="Arial"/>
                </a:rPr>
                <a:t>of biofuel </a:t>
              </a:r>
              <a:r>
                <a:rPr lang="en-US" sz="2000" dirty="0" smtClean="0">
                  <a:latin typeface="Arial"/>
                  <a:cs typeface="Arial"/>
                </a:rPr>
                <a:t>produced </a:t>
              </a:r>
              <a:r>
                <a:rPr lang="en-US" sz="2000" dirty="0" smtClean="0">
                  <a:latin typeface="Arial"/>
                  <a:cs typeface="Arial"/>
                </a:rPr>
                <a:t>per MJ input </a:t>
              </a:r>
              <a:r>
                <a:rPr lang="en-US" sz="2000" dirty="0" smtClean="0">
                  <a:latin typeface="Arial"/>
                  <a:cs typeface="Arial"/>
                </a:rPr>
                <a:t>)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0319" y="5337583"/>
              <a:ext cx="1627632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Worst Case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0319" y="5674649"/>
              <a:ext cx="1627632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Best Case</a:t>
              </a: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2" y="187131"/>
            <a:ext cx="8229600" cy="874245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0090"/>
                </a:solidFill>
                <a:latin typeface="Arial"/>
                <a:cs typeface="Arial"/>
              </a:rPr>
              <a:t>EROI for </a:t>
            </a:r>
            <a:r>
              <a:rPr lang="en-US" sz="2800" dirty="0">
                <a:solidFill>
                  <a:srgbClr val="000090"/>
                </a:solidFill>
                <a:latin typeface="Arial"/>
                <a:cs typeface="Arial"/>
              </a:rPr>
              <a:t>Algal Biofuel</a:t>
            </a:r>
            <a:br>
              <a:rPr lang="en-US" sz="2800" dirty="0">
                <a:solidFill>
                  <a:srgbClr val="000090"/>
                </a:solidFill>
                <a:latin typeface="Arial"/>
                <a:cs typeface="Arial"/>
              </a:rPr>
            </a:br>
            <a:endParaRPr lang="en-US" sz="2800" dirty="0">
              <a:solidFill>
                <a:srgbClr val="00009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8973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0B32C4-E700-C84F-81E8-78AB95287211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 err="1" smtClean="0">
                <a:solidFill>
                  <a:srgbClr val="000090"/>
                </a:solidFill>
              </a:rPr>
              <a:t>Environomics</a:t>
            </a:r>
            <a:r>
              <a:rPr lang="en-US" sz="4000" dirty="0" smtClean="0">
                <a:solidFill>
                  <a:srgbClr val="000090"/>
                </a:solidFill>
              </a:rPr>
              <a:t>: </a:t>
            </a:r>
            <a:r>
              <a:rPr lang="en-US" sz="4000" dirty="0" smtClean="0">
                <a:solidFill>
                  <a:srgbClr val="000090"/>
                </a:solidFill>
              </a:rPr>
              <a:t>Current Work</a:t>
            </a:r>
            <a:endParaRPr lang="en-US" sz="4000" dirty="0" smtClean="0">
              <a:solidFill>
                <a:srgbClr val="000090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312" y="1111428"/>
            <a:ext cx="8751094" cy="589359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dirty="0" err="1" smtClean="0">
                <a:solidFill>
                  <a:srgbClr val="000090"/>
                </a:solidFill>
              </a:rPr>
              <a:t>Environomic</a:t>
            </a:r>
            <a:r>
              <a:rPr lang="en-US" dirty="0" smtClean="0">
                <a:solidFill>
                  <a:srgbClr val="000090"/>
                </a:solidFill>
              </a:rPr>
              <a:t> sensitivity to facility scale </a:t>
            </a:r>
            <a:r>
              <a:rPr lang="en-US" sz="1900" dirty="0">
                <a:solidFill>
                  <a:srgbClr val="000090"/>
                </a:solidFill>
              </a:rPr>
              <a:t>(50-1300 ha as ponds)</a:t>
            </a:r>
          </a:p>
        </p:txBody>
      </p:sp>
      <p:pic>
        <p:nvPicPr>
          <p:cNvPr id="1863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64" y="1705570"/>
            <a:ext cx="5940475" cy="4455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4"/>
          <p:cNvSpPr>
            <a:spLocks/>
          </p:cNvSpPr>
          <p:nvPr/>
        </p:nvSpPr>
        <p:spPr bwMode="auto">
          <a:xfrm rot="2832155">
            <a:off x="1338337" y="4074170"/>
            <a:ext cx="1919883" cy="973336"/>
          </a:xfrm>
          <a:prstGeom prst="ellipse">
            <a:avLst/>
          </a:prstGeom>
          <a:solidFill>
            <a:srgbClr val="9E7CC0">
              <a:alpha val="4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86374" name="Rectangle 5"/>
          <p:cNvSpPr>
            <a:spLocks/>
          </p:cNvSpPr>
          <p:nvPr/>
        </p:nvSpPr>
        <p:spPr bwMode="auto">
          <a:xfrm>
            <a:off x="6888138" y="2719090"/>
            <a:ext cx="2255862" cy="607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2000" i="1" dirty="0">
                <a:ea typeface="ＭＳ Ｐゴシック" charset="0"/>
                <a:cs typeface="ＭＳ Ｐゴシック" charset="0"/>
              </a:rPr>
              <a:t>Cost per barrel</a:t>
            </a:r>
          </a:p>
          <a:p>
            <a:pPr algn="l"/>
            <a:r>
              <a:rPr lang="en-US" sz="2000" i="1" dirty="0">
                <a:ea typeface="ＭＳ Ｐゴシック" charset="0"/>
                <a:cs typeface="ＭＳ Ｐゴシック" charset="0"/>
              </a:rPr>
              <a:t>of algal oil:</a:t>
            </a:r>
          </a:p>
        </p:txBody>
      </p:sp>
      <p:sp>
        <p:nvSpPr>
          <p:cNvPr id="186375" name="Rectangle 6"/>
          <p:cNvSpPr>
            <a:spLocks/>
          </p:cNvSpPr>
          <p:nvPr/>
        </p:nvSpPr>
        <p:spPr bwMode="auto">
          <a:xfrm>
            <a:off x="6890370" y="3611969"/>
            <a:ext cx="14246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i="1" dirty="0">
                <a:ea typeface="ＭＳ Ｐゴシック" charset="0"/>
                <a:cs typeface="ＭＳ Ｐゴシック" charset="0"/>
              </a:rPr>
              <a:t>min: 166 $/</a:t>
            </a:r>
            <a:r>
              <a:rPr lang="en-US" i="1" dirty="0" err="1">
                <a:ea typeface="ＭＳ Ｐゴシック" charset="0"/>
                <a:cs typeface="ＭＳ Ｐゴシック" charset="0"/>
              </a:rPr>
              <a:t>bbl</a:t>
            </a:r>
            <a:endParaRPr lang="en-US" i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86376" name="Rectangle 7"/>
          <p:cNvSpPr>
            <a:spLocks/>
          </p:cNvSpPr>
          <p:nvPr/>
        </p:nvSpPr>
        <p:spPr bwMode="auto">
          <a:xfrm>
            <a:off x="6887022" y="4067383"/>
            <a:ext cx="14716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i="1" dirty="0">
                <a:ea typeface="ＭＳ Ｐゴシック" charset="0"/>
                <a:cs typeface="ＭＳ Ｐゴシック" charset="0"/>
              </a:rPr>
              <a:t>max: 209 $/</a:t>
            </a:r>
            <a:r>
              <a:rPr lang="en-US" i="1" dirty="0" err="1">
                <a:ea typeface="ＭＳ Ｐゴシック" charset="0"/>
                <a:cs typeface="ＭＳ Ｐゴシック" charset="0"/>
              </a:rPr>
              <a:t>bbl</a:t>
            </a:r>
            <a:endParaRPr lang="en-US" i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86377" name="Rectangle 8"/>
          <p:cNvSpPr>
            <a:spLocks/>
          </p:cNvSpPr>
          <p:nvPr/>
        </p:nvSpPr>
        <p:spPr bwMode="auto">
          <a:xfrm>
            <a:off x="6693918" y="4826407"/>
            <a:ext cx="18943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i="1" dirty="0">
                <a:ea typeface="ＭＳ Ｐゴシック" charset="0"/>
                <a:cs typeface="ＭＳ Ｐゴシック" charset="0"/>
              </a:rPr>
              <a:t>Crude oil: 103 $/</a:t>
            </a:r>
            <a:r>
              <a:rPr lang="en-US" i="1" dirty="0" err="1">
                <a:ea typeface="ＭＳ Ｐゴシック" charset="0"/>
                <a:cs typeface="ＭＳ Ｐゴシック" charset="0"/>
              </a:rPr>
              <a:t>bbl</a:t>
            </a:r>
            <a:endParaRPr lang="en-US" i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869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90"/>
                </a:solidFill>
                <a:latin typeface="Arial"/>
                <a:cs typeface="Arial"/>
              </a:rPr>
              <a:t>Interested in Doing Research?</a:t>
            </a:r>
            <a:endParaRPr lang="en-US" sz="40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Credit or paid.</a:t>
            </a:r>
          </a:p>
          <a:p>
            <a:r>
              <a:rPr lang="en-US" dirty="0" smtClean="0">
                <a:latin typeface="Arial"/>
                <a:cs typeface="Arial"/>
              </a:rPr>
              <a:t>During the semester and/or in the summer.</a:t>
            </a:r>
          </a:p>
          <a:p>
            <a:r>
              <a:rPr lang="en-US" dirty="0" smtClean="0">
                <a:latin typeface="Arial"/>
                <a:cs typeface="Arial"/>
              </a:rPr>
              <a:t>Need to be willing to learn to code in </a:t>
            </a:r>
            <a:r>
              <a:rPr lang="en-US" dirty="0" err="1" smtClean="0">
                <a:latin typeface="Arial"/>
                <a:cs typeface="Arial"/>
              </a:rPr>
              <a:t>Matlab</a:t>
            </a:r>
            <a:r>
              <a:rPr lang="en-US" dirty="0" smtClean="0">
                <a:latin typeface="Arial"/>
                <a:cs typeface="Arial"/>
              </a:rPr>
              <a:t>—no experience with </a:t>
            </a:r>
            <a:r>
              <a:rPr lang="en-US" dirty="0" err="1" smtClean="0">
                <a:latin typeface="Arial"/>
                <a:cs typeface="Arial"/>
              </a:rPr>
              <a:t>Matlab</a:t>
            </a:r>
            <a:r>
              <a:rPr lang="en-US" dirty="0" smtClean="0">
                <a:latin typeface="Arial"/>
                <a:cs typeface="Arial"/>
              </a:rPr>
              <a:t> is fine.</a:t>
            </a:r>
          </a:p>
          <a:p>
            <a:r>
              <a:rPr lang="en-US" dirty="0" smtClean="0">
                <a:latin typeface="Arial"/>
                <a:cs typeface="Arial"/>
              </a:rPr>
              <a:t>Start out modeling algae systems, but if you’re interested in modeling a different energy system or product, we can do that!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585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Rest of Course</a:t>
            </a:r>
            <a:endParaRPr lang="en-US" sz="36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Drinking Water Treatment--design</a:t>
            </a:r>
          </a:p>
          <a:p>
            <a:r>
              <a:rPr lang="en-US" sz="2800" dirty="0" smtClean="0">
                <a:latin typeface="Arial"/>
                <a:cs typeface="Arial"/>
              </a:rPr>
              <a:t>Biological aspect of natural water systems, and pollution--evaluation</a:t>
            </a:r>
          </a:p>
          <a:p>
            <a:r>
              <a:rPr lang="en-US" sz="2800" dirty="0" smtClean="0">
                <a:latin typeface="Arial"/>
                <a:cs typeface="Arial"/>
              </a:rPr>
              <a:t>Wastewater treatment--design</a:t>
            </a:r>
          </a:p>
          <a:p>
            <a:r>
              <a:rPr lang="en-US" sz="2800" dirty="0" smtClean="0">
                <a:latin typeface="Arial"/>
                <a:cs typeface="Arial"/>
              </a:rPr>
              <a:t>Risk assessment/Life Cycle Assessment– I hope.</a:t>
            </a:r>
          </a:p>
          <a:p>
            <a:r>
              <a:rPr lang="en-US" sz="2800" dirty="0" smtClean="0">
                <a:latin typeface="Arial"/>
                <a:cs typeface="Arial"/>
              </a:rPr>
              <a:t>Check out schedule on website</a:t>
            </a:r>
          </a:p>
        </p:txBody>
      </p:sp>
    </p:spTree>
    <p:extLst>
      <p:ext uri="{BB962C8B-B14F-4D97-AF65-F5344CB8AC3E}">
        <p14:creationId xmlns:p14="http://schemas.microsoft.com/office/powerpoint/2010/main" val="2188987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My Research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Life cycle assessment &amp; economic modeling—current &amp; need a student</a:t>
            </a:r>
          </a:p>
          <a:p>
            <a:r>
              <a:rPr lang="en-US" sz="2800" dirty="0" smtClean="0">
                <a:latin typeface="Arial"/>
                <a:cs typeface="Arial"/>
              </a:rPr>
              <a:t>Anaerobic sewage treatment—small scale for underserved communities—should be started by next semester.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968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90"/>
                </a:solidFill>
                <a:latin typeface="Arial"/>
                <a:cs typeface="Arial"/>
              </a:rPr>
              <a:t>Life Cycle Assessment of Biofuel Production from Algae</a:t>
            </a:r>
            <a:endParaRPr lang="en-US" sz="40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Deborah Sills</a:t>
            </a:r>
          </a:p>
          <a:p>
            <a:r>
              <a:rPr lang="en-US" dirty="0" err="1" smtClean="0"/>
              <a:t>Bucknell</a:t>
            </a:r>
            <a:r>
              <a:rPr lang="en-US" dirty="0" smtClean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319296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485051"/>
            <a:ext cx="8229600" cy="874245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0090"/>
                </a:solidFill>
                <a:latin typeface="Arial"/>
                <a:cs typeface="Arial"/>
              </a:rPr>
              <a:t>Energy Return on Energy Invested (EROI) </a:t>
            </a:r>
            <a:r>
              <a:rPr lang="en-US" sz="3600" dirty="0">
                <a:solidFill>
                  <a:srgbClr val="000090"/>
                </a:solidFill>
                <a:latin typeface="Arial"/>
                <a:cs typeface="Arial"/>
              </a:rPr>
              <a:t>for Algal Biofuel</a:t>
            </a:r>
            <a:br>
              <a:rPr lang="en-US" sz="3600" dirty="0">
                <a:solidFill>
                  <a:srgbClr val="000090"/>
                </a:solidFill>
                <a:latin typeface="Arial"/>
                <a:cs typeface="Arial"/>
              </a:rPr>
            </a:br>
            <a:endParaRPr lang="en-US" sz="36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D412-B5E8-C346-AB00-F5F06578DF89}" type="slidenum">
              <a:rPr lang="en-US" smtClean="0"/>
              <a:t>6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58441" y="6318833"/>
            <a:ext cx="6320376" cy="141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08003" y="1332930"/>
            <a:ext cx="8478799" cy="5223477"/>
            <a:chOff x="208003" y="1332930"/>
            <a:chExt cx="8478799" cy="5223477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/>
            <a:srcRect b="22735"/>
            <a:stretch/>
          </p:blipFill>
          <p:spPr>
            <a:xfrm>
              <a:off x="208003" y="1332930"/>
              <a:ext cx="8478799" cy="458579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225219" y="6156297"/>
              <a:ext cx="4958774" cy="400110"/>
            </a:xfrm>
            <a:prstGeom prst="rect">
              <a:avLst/>
            </a:prstGeom>
            <a:noFill/>
          </p:spPr>
          <p:txBody>
            <a:bodyPr wrap="square" lIns="91420" tIns="45711" rIns="91420" bIns="45711" rtlCol="0">
              <a:spAutoFit/>
            </a:bodyPr>
            <a:lstStyle/>
            <a:p>
              <a:r>
                <a:rPr lang="en-US" sz="2000" dirty="0">
                  <a:latin typeface="Arial"/>
                  <a:cs typeface="Arial"/>
                </a:rPr>
                <a:t>EROI (MJ </a:t>
              </a:r>
              <a:r>
                <a:rPr lang="en-US" sz="2000" dirty="0" smtClean="0">
                  <a:latin typeface="Arial"/>
                  <a:cs typeface="Arial"/>
                </a:rPr>
                <a:t>biofuel produced per MJ input)</a:t>
              </a:r>
              <a:endParaRPr lang="en-US" sz="2000" dirty="0">
                <a:latin typeface="Arial"/>
                <a:cs typeface="Arial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50592" y="5760720"/>
            <a:ext cx="5615026" cy="369332"/>
            <a:chOff x="2450592" y="5760720"/>
            <a:chExt cx="5615026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3767328" y="5760720"/>
              <a:ext cx="439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1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47488" y="5760720"/>
              <a:ext cx="439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2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33439" y="5760720"/>
              <a:ext cx="439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26096" y="5760720"/>
              <a:ext cx="439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50592" y="5760720"/>
              <a:ext cx="439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0</a:t>
              </a:r>
              <a:endParaRPr lang="en-US" dirty="0">
                <a:latin typeface="Arial"/>
                <a:cs typeface="Arial"/>
              </a:endParaRPr>
            </a:p>
          </p:txBody>
        </p:sp>
      </p:grp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275395"/>
              </p:ext>
            </p:extLst>
          </p:nvPr>
        </p:nvGraphicFramePr>
        <p:xfrm>
          <a:off x="1740326" y="2406905"/>
          <a:ext cx="6462712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3" name="Equation" r:id="rId4" imgW="4038600" imgH="457200" progId="Equation.3">
                  <p:embed/>
                </p:oleObj>
              </mc:Choice>
              <mc:Fallback>
                <p:oleObj name="Equation" r:id="rId4" imgW="4038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0326" y="2406905"/>
                        <a:ext cx="6462712" cy="127476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2020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987692"/>
            <a:ext cx="8875059" cy="5870307"/>
            <a:chOff x="0" y="987692"/>
            <a:chExt cx="8875059" cy="5870307"/>
          </a:xfrm>
        </p:grpSpPr>
        <p:pic>
          <p:nvPicPr>
            <p:cNvPr id="6" name="Picture 5" descr="co2_data_mlo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402"/>
            <a:stretch/>
          </p:blipFill>
          <p:spPr>
            <a:xfrm>
              <a:off x="0" y="987692"/>
              <a:ext cx="8875059" cy="5870307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717073" y="1363957"/>
              <a:ext cx="4798395" cy="752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453"/>
            <a:ext cx="8229600" cy="889756"/>
          </a:xfrm>
          <a:solidFill>
            <a:srgbClr val="FFFFFF"/>
          </a:solidFill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90"/>
                </a:solidFill>
                <a:latin typeface="Arial"/>
                <a:cs typeface="Arial"/>
              </a:rPr>
              <a:t>Atmospheric Concentrations of CO</a:t>
            </a:r>
            <a:r>
              <a:rPr lang="en-US" sz="4000" baseline="-25000" dirty="0" smtClean="0">
                <a:solidFill>
                  <a:srgbClr val="000090"/>
                </a:solidFill>
                <a:latin typeface="Arial"/>
                <a:cs typeface="Arial"/>
              </a:rPr>
              <a:t>2</a:t>
            </a:r>
            <a:endParaRPr lang="en-US" sz="4000" baseline="-250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5241" y="6285839"/>
            <a:ext cx="3088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Keeling et al., 2005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6471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768875" y="1707337"/>
            <a:ext cx="5765821" cy="4956048"/>
            <a:chOff x="1768875" y="1462055"/>
            <a:chExt cx="5765821" cy="4956048"/>
          </a:xfrm>
        </p:grpSpPr>
        <p:pic>
          <p:nvPicPr>
            <p:cNvPr id="124934" name="Picture 1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68875" y="1462055"/>
              <a:ext cx="5659057" cy="4956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933" name="Text Box 4"/>
            <p:cNvSpPr txBox="1">
              <a:spLocks noChangeArrowheads="1"/>
            </p:cNvSpPr>
            <p:nvPr/>
          </p:nvSpPr>
          <p:spPr bwMode="auto">
            <a:xfrm>
              <a:off x="5870745" y="4954978"/>
              <a:ext cx="1663951" cy="379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compressed air</a:t>
              </a:r>
            </a:p>
          </p:txBody>
        </p:sp>
        <p:sp>
          <p:nvSpPr>
            <p:cNvPr id="124937" name="Text Box 26"/>
            <p:cNvSpPr txBox="1">
              <a:spLocks noChangeArrowheads="1"/>
            </p:cNvSpPr>
            <p:nvPr/>
          </p:nvSpPr>
          <p:spPr bwMode="auto">
            <a:xfrm>
              <a:off x="2644820" y="5034480"/>
              <a:ext cx="1759417" cy="379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vanadium redox</a:t>
              </a:r>
            </a:p>
          </p:txBody>
        </p:sp>
        <p:sp>
          <p:nvSpPr>
            <p:cNvPr id="124938" name="Text Box 27"/>
            <p:cNvSpPr txBox="1">
              <a:spLocks noChangeArrowheads="1"/>
            </p:cNvSpPr>
            <p:nvPr/>
          </p:nvSpPr>
          <p:spPr bwMode="auto">
            <a:xfrm>
              <a:off x="2722774" y="4371058"/>
              <a:ext cx="1047956" cy="379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lead acid</a:t>
              </a:r>
            </a:p>
          </p:txBody>
        </p:sp>
        <p:sp>
          <p:nvSpPr>
            <p:cNvPr id="124939" name="Text Box 28"/>
            <p:cNvSpPr txBox="1">
              <a:spLocks noChangeArrowheads="1"/>
            </p:cNvSpPr>
            <p:nvPr/>
          </p:nvSpPr>
          <p:spPr bwMode="auto">
            <a:xfrm>
              <a:off x="3711591" y="4729662"/>
              <a:ext cx="2016229" cy="379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vanadium bromide</a:t>
              </a:r>
            </a:p>
          </p:txBody>
        </p:sp>
        <p:sp>
          <p:nvSpPr>
            <p:cNvPr id="124940" name="Text Box 29"/>
            <p:cNvSpPr txBox="1">
              <a:spLocks noChangeArrowheads="1"/>
            </p:cNvSpPr>
            <p:nvPr/>
          </p:nvSpPr>
          <p:spPr bwMode="auto">
            <a:xfrm>
              <a:off x="3836797" y="4111014"/>
              <a:ext cx="648962" cy="379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NiCd</a:t>
              </a:r>
              <a:endParaRPr lang="en-US" dirty="0"/>
            </a:p>
          </p:txBody>
        </p:sp>
        <p:sp>
          <p:nvSpPr>
            <p:cNvPr id="124941" name="Text Box 30"/>
            <p:cNvSpPr txBox="1">
              <a:spLocks noChangeArrowheads="1"/>
            </p:cNvSpPr>
            <p:nvPr/>
          </p:nvSpPr>
          <p:spPr bwMode="auto">
            <a:xfrm>
              <a:off x="3621906" y="3039058"/>
              <a:ext cx="748537" cy="379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NiMH</a:t>
              </a:r>
            </a:p>
          </p:txBody>
        </p:sp>
        <p:sp>
          <p:nvSpPr>
            <p:cNvPr id="124942" name="Text Box 31"/>
            <p:cNvSpPr txBox="1">
              <a:spLocks noChangeArrowheads="1"/>
            </p:cNvSpPr>
            <p:nvPr/>
          </p:nvSpPr>
          <p:spPr bwMode="auto">
            <a:xfrm>
              <a:off x="6149400" y="1976577"/>
              <a:ext cx="1230065" cy="379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lithium ion</a:t>
              </a:r>
            </a:p>
          </p:txBody>
        </p:sp>
      </p:grpSp>
      <p:grpSp>
        <p:nvGrpSpPr>
          <p:cNvPr id="29" name="Group 37"/>
          <p:cNvGrpSpPr>
            <a:grpSpLocks/>
          </p:cNvGrpSpPr>
          <p:nvPr/>
        </p:nvGrpSpPr>
        <p:grpSpPr bwMode="auto">
          <a:xfrm>
            <a:off x="1599465" y="1191935"/>
            <a:ext cx="6586032" cy="5666065"/>
            <a:chOff x="3024" y="2016"/>
            <a:chExt cx="2660" cy="2184"/>
          </a:xfrm>
        </p:grpSpPr>
        <p:pic>
          <p:nvPicPr>
            <p:cNvPr id="30" name="Picture 3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24" y="2016"/>
              <a:ext cx="2491" cy="2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3406" y="3662"/>
              <a:ext cx="46" cy="96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11"/>
            <p:cNvSpPr txBox="1">
              <a:spLocks noChangeArrowheads="1"/>
            </p:cNvSpPr>
            <p:nvPr/>
          </p:nvSpPr>
          <p:spPr bwMode="auto">
            <a:xfrm>
              <a:off x="3403" y="3552"/>
              <a:ext cx="6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batteries</a:t>
              </a:r>
            </a:p>
          </p:txBody>
        </p:sp>
        <p:sp>
          <p:nvSpPr>
            <p:cNvPr id="33" name="Text Box 12"/>
            <p:cNvSpPr txBox="1">
              <a:spLocks noChangeArrowheads="1"/>
            </p:cNvSpPr>
            <p:nvPr/>
          </p:nvSpPr>
          <p:spPr bwMode="auto">
            <a:xfrm>
              <a:off x="4395" y="2601"/>
              <a:ext cx="5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ethanol</a:t>
              </a:r>
            </a:p>
          </p:txBody>
        </p:sp>
        <p:sp>
          <p:nvSpPr>
            <p:cNvPr id="34" name="Text Box 13"/>
            <p:cNvSpPr txBox="1">
              <a:spLocks noChangeArrowheads="1"/>
            </p:cNvSpPr>
            <p:nvPr/>
          </p:nvSpPr>
          <p:spPr bwMode="auto">
            <a:xfrm>
              <a:off x="5040" y="2334"/>
              <a:ext cx="60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gasoline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4959" y="2098"/>
              <a:ext cx="46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diesel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5069" y="2794"/>
              <a:ext cx="6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propane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89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800000"/>
                </a:solidFill>
                <a:latin typeface="Arial"/>
                <a:cs typeface="Arial"/>
              </a:rPr>
              <a:t>Why liquid fuels?</a:t>
            </a:r>
            <a:endParaRPr lang="en-US" sz="40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777" y="6413083"/>
            <a:ext cx="304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prepared by Jeff Tester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42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 smtClean="0">
                <a:solidFill>
                  <a:srgbClr val="000090"/>
                </a:solidFill>
                <a:latin typeface="Arial"/>
                <a:cs typeface="Arial"/>
              </a:rPr>
              <a:t>Feedstocks</a:t>
            </a:r>
            <a:r>
              <a:rPr lang="en-US" sz="4000" dirty="0" smtClean="0">
                <a:solidFill>
                  <a:srgbClr val="000090"/>
                </a:solidFill>
                <a:latin typeface="Arial"/>
                <a:cs typeface="Arial"/>
              </a:rPr>
              <a:t> for Liquid Biofuels</a:t>
            </a:r>
            <a:br>
              <a:rPr lang="en-US" sz="4000" dirty="0" smtClean="0">
                <a:solidFill>
                  <a:srgbClr val="000090"/>
                </a:solidFill>
                <a:latin typeface="Arial"/>
                <a:cs typeface="Arial"/>
              </a:rPr>
            </a:br>
            <a:r>
              <a:rPr lang="en-US" sz="3600" dirty="0" smtClean="0">
                <a:solidFill>
                  <a:srgbClr val="000090"/>
                </a:solidFill>
                <a:latin typeface="Arial"/>
                <a:cs typeface="Arial"/>
              </a:rPr>
              <a:t>First Generation </a:t>
            </a:r>
            <a:endParaRPr lang="en-US" sz="36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pic>
        <p:nvPicPr>
          <p:cNvPr id="4" name="Picture 3" descr="corn ear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0" y="1539228"/>
            <a:ext cx="4143406" cy="3310853"/>
          </a:xfrm>
          <a:prstGeom prst="rect">
            <a:avLst/>
          </a:prstGeom>
        </p:spPr>
      </p:pic>
      <p:pic>
        <p:nvPicPr>
          <p:cNvPr id="3" name="Picture 2" descr="soybeans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62" y="3685014"/>
            <a:ext cx="4070156" cy="275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17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13795</TotalTime>
  <Words>909</Words>
  <Application>Microsoft Macintosh PowerPoint</Application>
  <PresentationFormat>On-screen Show (4:3)</PresentationFormat>
  <Paragraphs>184</Paragraphs>
  <Slides>25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Office Theme</vt:lpstr>
      <vt:lpstr>Custom Design</vt:lpstr>
      <vt:lpstr>1_Custom Design</vt:lpstr>
      <vt:lpstr>Equation</vt:lpstr>
      <vt:lpstr>Clip</vt:lpstr>
      <vt:lpstr>Exam</vt:lpstr>
      <vt:lpstr>Announcements</vt:lpstr>
      <vt:lpstr>Rest of Course</vt:lpstr>
      <vt:lpstr>My Research</vt:lpstr>
      <vt:lpstr>Life Cycle Assessment of Biofuel Production from Algae</vt:lpstr>
      <vt:lpstr>Energy Return on Energy Invested (EROI) for Algal Biofuel </vt:lpstr>
      <vt:lpstr>Atmospheric Concentrations of CO2</vt:lpstr>
      <vt:lpstr>Why liquid fuels?</vt:lpstr>
      <vt:lpstr>Feedstocks for Liquid Biofuels First Generation </vt:lpstr>
      <vt:lpstr>Feedstocks for Liquid Biofuels Second Generation </vt:lpstr>
      <vt:lpstr>Feedstocks for Liquid Biofuels Third Generation </vt:lpstr>
      <vt:lpstr>Why Algae?</vt:lpstr>
      <vt:lpstr>PowerPoint Presentation</vt:lpstr>
      <vt:lpstr>PowerPoint Presentation</vt:lpstr>
      <vt:lpstr>     Sustainability Balancing issues for supplying energy</vt:lpstr>
      <vt:lpstr>Life Cycle Assessment</vt:lpstr>
      <vt:lpstr>Evaluating environmental impacts</vt:lpstr>
      <vt:lpstr>PowerPoint Presentation</vt:lpstr>
      <vt:lpstr>Algae Biorefinery  </vt:lpstr>
      <vt:lpstr>PowerPoint Presentation</vt:lpstr>
      <vt:lpstr>Research Objective</vt:lpstr>
      <vt:lpstr>Energy Return on Energy Invested </vt:lpstr>
      <vt:lpstr>EROI for Algal Biofuel </vt:lpstr>
      <vt:lpstr>Environomics: Current Work</vt:lpstr>
      <vt:lpstr>Interested in Doing Research?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 Sills</dc:creator>
  <cp:lastModifiedBy>Deborah  Sills</cp:lastModifiedBy>
  <cp:revision>208</cp:revision>
  <dcterms:created xsi:type="dcterms:W3CDTF">2012-04-22T15:41:21Z</dcterms:created>
  <dcterms:modified xsi:type="dcterms:W3CDTF">2013-10-11T03:15:47Z</dcterms:modified>
</cp:coreProperties>
</file>