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Memo for Lab 6 due Tuesday (Oct 22) before lab </a:t>
            </a:r>
            <a:r>
              <a:rPr lang="en-US" sz="2800" b="1" dirty="0" smtClean="0">
                <a:latin typeface="Arial"/>
                <a:cs typeface="Arial"/>
              </a:rPr>
              <a:t>via email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5 due Wednesday (Oct. 23) by 5pm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First part—midterm self reflection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 will respond to each of you</a:t>
            </a:r>
          </a:p>
          <a:p>
            <a:r>
              <a:rPr lang="en-US" sz="2800" dirty="0" smtClean="0">
                <a:latin typeface="Arial"/>
                <a:cs typeface="Arial"/>
              </a:rPr>
              <a:t>Blog Post 3 due Friday Oct 25 by 11:59pm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 on Friday—on water </a:t>
            </a:r>
            <a:r>
              <a:rPr lang="en-US" sz="2800" dirty="0" smtClean="0">
                <a:latin typeface="Arial"/>
                <a:cs typeface="Arial"/>
              </a:rPr>
              <a:t>quality and lecture content from M and W this week</a:t>
            </a:r>
            <a:endParaRPr lang="en-US" sz="28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Students only receive credit for a quiz if they take it during their assigned class </a:t>
            </a:r>
            <a:r>
              <a:rPr lang="en-US" sz="2400" dirty="0" smtClean="0">
                <a:latin typeface="Arial"/>
                <a:cs typeface="Arial"/>
              </a:rPr>
              <a:t>period</a:t>
            </a:r>
          </a:p>
          <a:p>
            <a:r>
              <a:rPr lang="en-US" sz="3000" dirty="0" smtClean="0">
                <a:latin typeface="Arial"/>
                <a:cs typeface="Arial"/>
              </a:rPr>
              <a:t>Engineering Alumni Dinner this Saturday!</a:t>
            </a:r>
            <a:endParaRPr lang="en-US" sz="3000" dirty="0" smtClean="0">
              <a:latin typeface="Arial"/>
              <a:cs typeface="Arial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76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Natural Sources of </a:t>
            </a:r>
            <a:r>
              <a:rPr lang="en-US" sz="3200" dirty="0" smtClean="0">
                <a:solidFill>
                  <a:srgbClr val="000090"/>
                </a:solidFill>
              </a:rPr>
              <a:t>Hardness</a:t>
            </a:r>
            <a:br>
              <a:rPr lang="en-US" sz="3200" dirty="0" smtClean="0">
                <a:solidFill>
                  <a:srgbClr val="000090"/>
                </a:solidFill>
              </a:rPr>
            </a:br>
            <a:r>
              <a:rPr lang="en-US" sz="2800" dirty="0" smtClean="0">
                <a:solidFill>
                  <a:srgbClr val="800000"/>
                </a:solidFill>
              </a:rPr>
              <a:t>Dissolved </a:t>
            </a:r>
            <a:r>
              <a:rPr lang="en-US" sz="2800" dirty="0" smtClean="0">
                <a:solidFill>
                  <a:srgbClr val="800000"/>
                </a:solidFill>
              </a:rPr>
              <a:t>CO</a:t>
            </a:r>
            <a:r>
              <a:rPr lang="en-US" sz="2800" baseline="-25000" dirty="0" smtClean="0">
                <a:solidFill>
                  <a:srgbClr val="800000"/>
                </a:solidFill>
              </a:rPr>
              <a:t>2 </a:t>
            </a:r>
            <a:r>
              <a:rPr lang="en-US" sz="2800" dirty="0" smtClean="0">
                <a:solidFill>
                  <a:srgbClr val="800000"/>
                </a:solidFill>
              </a:rPr>
              <a:t>combines with limestone to form soluble </a:t>
            </a:r>
            <a:r>
              <a:rPr lang="en-US" sz="2800" dirty="0" err="1" smtClean="0">
                <a:solidFill>
                  <a:srgbClr val="800000"/>
                </a:solidFill>
              </a:rPr>
              <a:t>Ca</a:t>
            </a:r>
            <a:r>
              <a:rPr lang="en-US" sz="2800" dirty="0" smtClean="0">
                <a:solidFill>
                  <a:srgbClr val="800000"/>
                </a:solidFill>
              </a:rPr>
              <a:t>(HCO</a:t>
            </a:r>
            <a:r>
              <a:rPr lang="en-US" sz="2800" baseline="-25000" dirty="0" smtClean="0">
                <a:solidFill>
                  <a:srgbClr val="800000"/>
                </a:solidFill>
              </a:rPr>
              <a:t>3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  <a:r>
              <a:rPr lang="en-US" sz="2800" baseline="-250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>
                <a:solidFill>
                  <a:srgbClr val="800000"/>
                </a:solidFill>
              </a:rPr>
              <a:t>, Mg(</a:t>
            </a:r>
            <a:r>
              <a:rPr lang="en-US" sz="2800" dirty="0">
                <a:solidFill>
                  <a:srgbClr val="800000"/>
                </a:solidFill>
              </a:rPr>
              <a:t>HCO</a:t>
            </a:r>
            <a:r>
              <a:rPr lang="en-US" sz="2800" baseline="-25000" dirty="0">
                <a:solidFill>
                  <a:srgbClr val="800000"/>
                </a:solidFill>
              </a:rPr>
              <a:t>3</a:t>
            </a:r>
            <a:r>
              <a:rPr lang="en-US" sz="2800" dirty="0">
                <a:solidFill>
                  <a:srgbClr val="800000"/>
                </a:solidFill>
              </a:rPr>
              <a:t>)</a:t>
            </a:r>
            <a:r>
              <a:rPr lang="en-US" sz="2800" baseline="-25000" dirty="0" smtClean="0">
                <a:solidFill>
                  <a:srgbClr val="800000"/>
                </a:solidFill>
              </a:rPr>
              <a:t>2 </a:t>
            </a:r>
            <a:r>
              <a:rPr lang="en-US" sz="2800" dirty="0" smtClean="0">
                <a:solidFill>
                  <a:srgbClr val="800000"/>
                </a:solidFill>
              </a:rPr>
              <a:t>, CaSO</a:t>
            </a:r>
            <a:r>
              <a:rPr lang="en-US" sz="2800" baseline="-25000" dirty="0" smtClean="0">
                <a:solidFill>
                  <a:srgbClr val="800000"/>
                </a:solidFill>
              </a:rPr>
              <a:t>4</a:t>
            </a:r>
            <a:r>
              <a:rPr lang="en-US" sz="2800" dirty="0" smtClean="0">
                <a:solidFill>
                  <a:srgbClr val="800000"/>
                </a:solidFill>
              </a:rPr>
              <a:t>,</a:t>
            </a:r>
            <a:r>
              <a:rPr lang="en-US" sz="2800" baseline="-25000" dirty="0" smtClean="0">
                <a:solidFill>
                  <a:srgbClr val="800000"/>
                </a:solidFill>
              </a:rPr>
              <a:t> </a:t>
            </a:r>
            <a:r>
              <a:rPr lang="en-US" sz="2800" dirty="0" smtClean="0">
                <a:solidFill>
                  <a:srgbClr val="800000"/>
                </a:solidFill>
              </a:rPr>
              <a:t>MgSO</a:t>
            </a:r>
            <a:r>
              <a:rPr lang="en-US" sz="2800" baseline="-25000" dirty="0" smtClean="0">
                <a:solidFill>
                  <a:srgbClr val="800000"/>
                </a:solidFill>
              </a:rPr>
              <a:t>4</a:t>
            </a:r>
            <a:endParaRPr lang="en-US" sz="2800" baseline="30000" dirty="0">
              <a:solidFill>
                <a:srgbClr val="800000"/>
              </a:solidFill>
            </a:endParaRPr>
          </a:p>
        </p:txBody>
      </p:sp>
      <p:pic>
        <p:nvPicPr>
          <p:cNvPr id="138245" name="Picture 5" descr="dav24117_0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1405469"/>
            <a:ext cx="6324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4833" y="6419336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Introduction to Environmental Engineering by Cornwall and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3" descr="dav24117_0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1181"/>
            <a:ext cx="7086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76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Bar Graph of Hard Water Constituents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833" y="6271167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Introduction to Environmental Engineering by Cornwall and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3" descr="dav24117_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2" y="1299649"/>
            <a:ext cx="6019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Summary of Softening 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Reactions</a:t>
            </a:r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rgbClr val="000090"/>
                </a:solidFill>
                <a:latin typeface="Arial"/>
                <a:cs typeface="Arial"/>
              </a:rPr>
              <a:t>Hardness removed by raising pH</a:t>
            </a:r>
            <a:endParaRPr lang="en-US" sz="24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8" y="6138334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Chemical that is added is in bold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500" y="6440503"/>
            <a:ext cx="749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Introduction to Environmental Engineering by Cornwall and Davis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60214" y="1109146"/>
            <a:ext cx="555413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CC9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Lime in </a:t>
            </a:r>
            <a:r>
              <a:rPr lang="en-US" sz="2000" dirty="0" err="1" smtClean="0">
                <a:solidFill>
                  <a:srgbClr val="800000"/>
                </a:solidFill>
              </a:rPr>
              <a:t>Rxns</a:t>
            </a:r>
            <a:r>
              <a:rPr lang="en-US" sz="2000" dirty="0" smtClean="0">
                <a:solidFill>
                  <a:srgbClr val="800000"/>
                </a:solidFill>
              </a:rPr>
              <a:t>: </a:t>
            </a:r>
            <a:r>
              <a:rPr lang="en-US" sz="2000" dirty="0" err="1" smtClean="0">
                <a:solidFill>
                  <a:srgbClr val="800000"/>
                </a:solidFill>
              </a:rPr>
              <a:t>Ca</a:t>
            </a:r>
            <a:r>
              <a:rPr lang="en-US" sz="2000" dirty="0" smtClean="0">
                <a:solidFill>
                  <a:srgbClr val="800000"/>
                </a:solidFill>
              </a:rPr>
              <a:t>(OH)</a:t>
            </a:r>
            <a:r>
              <a:rPr lang="en-US" sz="2000" baseline="-25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, but lime purchased as </a:t>
            </a:r>
            <a:r>
              <a:rPr lang="en-US" sz="2000" dirty="0" err="1" smtClean="0">
                <a:solidFill>
                  <a:srgbClr val="800000"/>
                </a:solidFill>
              </a:rPr>
              <a:t>CaO</a:t>
            </a:r>
            <a:r>
              <a:rPr lang="en-US" sz="2000" dirty="0" smtClean="0">
                <a:solidFill>
                  <a:srgbClr val="800000"/>
                </a:solidFill>
              </a:rPr>
              <a:t>.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3164" y="1720340"/>
            <a:ext cx="378883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1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of </a:t>
            </a:r>
            <a:r>
              <a:rPr lang="en-US" dirty="0" err="1" smtClean="0">
                <a:solidFill>
                  <a:srgbClr val="660066"/>
                </a:solidFill>
              </a:rPr>
              <a:t>Ca</a:t>
            </a:r>
            <a:r>
              <a:rPr lang="en-US" dirty="0" smtClean="0">
                <a:solidFill>
                  <a:srgbClr val="660066"/>
                </a:solidFill>
              </a:rPr>
              <a:t>(OH)</a:t>
            </a:r>
            <a:r>
              <a:rPr lang="en-US" baseline="-25000" dirty="0" smtClean="0">
                <a:solidFill>
                  <a:srgbClr val="660066"/>
                </a:solidFill>
              </a:rPr>
              <a:t>2</a:t>
            </a:r>
            <a:r>
              <a:rPr lang="en-US" dirty="0" smtClean="0">
                <a:solidFill>
                  <a:srgbClr val="660066"/>
                </a:solidFill>
              </a:rPr>
              <a:t> per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of CO</a:t>
            </a:r>
            <a:r>
              <a:rPr lang="en-US" baseline="-25000" dirty="0" smtClean="0">
                <a:solidFill>
                  <a:srgbClr val="660066"/>
                </a:solidFill>
              </a:rPr>
              <a:t>2</a:t>
            </a:r>
            <a:endParaRPr lang="en-US" baseline="-25000" dirty="0">
              <a:solidFill>
                <a:srgbClr val="66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893" y="2592406"/>
            <a:ext cx="378883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of </a:t>
            </a:r>
            <a:r>
              <a:rPr lang="en-US" dirty="0" err="1" smtClean="0">
                <a:solidFill>
                  <a:srgbClr val="660066"/>
                </a:solidFill>
              </a:rPr>
              <a:t>Ca</a:t>
            </a:r>
            <a:r>
              <a:rPr lang="en-US" dirty="0" smtClean="0">
                <a:solidFill>
                  <a:srgbClr val="660066"/>
                </a:solidFill>
              </a:rPr>
              <a:t>(OH)</a:t>
            </a:r>
            <a:r>
              <a:rPr lang="en-US" baseline="-25000" dirty="0" smtClean="0">
                <a:solidFill>
                  <a:srgbClr val="660066"/>
                </a:solidFill>
              </a:rPr>
              <a:t>2</a:t>
            </a:r>
            <a:r>
              <a:rPr lang="en-US" dirty="0" smtClean="0">
                <a:solidFill>
                  <a:srgbClr val="660066"/>
                </a:solidFill>
              </a:rPr>
              <a:t> per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Ca</a:t>
            </a:r>
            <a:r>
              <a:rPr lang="en-US" baseline="30000" dirty="0" smtClean="0">
                <a:solidFill>
                  <a:srgbClr val="660066"/>
                </a:solidFill>
              </a:rPr>
              <a:t>2+ </a:t>
            </a:r>
            <a:r>
              <a:rPr lang="en-US" dirty="0" smtClean="0">
                <a:solidFill>
                  <a:srgbClr val="660066"/>
                </a:solidFill>
              </a:rPr>
              <a:t>that is CH</a:t>
            </a:r>
            <a:r>
              <a:rPr lang="en-US" baseline="30000" dirty="0" smtClean="0">
                <a:solidFill>
                  <a:srgbClr val="660066"/>
                </a:solidFill>
              </a:rPr>
              <a:t> </a:t>
            </a:r>
            <a:endParaRPr lang="en-US" baseline="30000" dirty="0">
              <a:solidFill>
                <a:srgbClr val="66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114" y="3464472"/>
            <a:ext cx="3788833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2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of </a:t>
            </a:r>
            <a:r>
              <a:rPr lang="en-US" dirty="0" err="1" smtClean="0">
                <a:solidFill>
                  <a:srgbClr val="660066"/>
                </a:solidFill>
              </a:rPr>
              <a:t>Ca</a:t>
            </a:r>
            <a:r>
              <a:rPr lang="en-US" dirty="0" smtClean="0">
                <a:solidFill>
                  <a:srgbClr val="660066"/>
                </a:solidFill>
              </a:rPr>
              <a:t>(OH)</a:t>
            </a:r>
            <a:r>
              <a:rPr lang="en-US" baseline="-25000" dirty="0" smtClean="0">
                <a:solidFill>
                  <a:srgbClr val="660066"/>
                </a:solidFill>
              </a:rPr>
              <a:t>2</a:t>
            </a:r>
            <a:r>
              <a:rPr lang="en-US" dirty="0" smtClean="0">
                <a:solidFill>
                  <a:srgbClr val="660066"/>
                </a:solidFill>
              </a:rPr>
              <a:t> per </a:t>
            </a:r>
            <a:r>
              <a:rPr lang="en-US" dirty="0" err="1" smtClean="0">
                <a:solidFill>
                  <a:srgbClr val="660066"/>
                </a:solidFill>
              </a:rPr>
              <a:t>eq</a:t>
            </a:r>
            <a:r>
              <a:rPr lang="en-US" dirty="0" smtClean="0">
                <a:solidFill>
                  <a:srgbClr val="660066"/>
                </a:solidFill>
              </a:rPr>
              <a:t> Mg</a:t>
            </a:r>
            <a:r>
              <a:rPr lang="en-US" baseline="30000" dirty="0" smtClean="0">
                <a:solidFill>
                  <a:srgbClr val="660066"/>
                </a:solidFill>
              </a:rPr>
              <a:t>2+ </a:t>
            </a:r>
            <a:r>
              <a:rPr lang="en-US" dirty="0" smtClean="0">
                <a:solidFill>
                  <a:srgbClr val="660066"/>
                </a:solidFill>
              </a:rPr>
              <a:t>that is CH</a:t>
            </a:r>
            <a:r>
              <a:rPr lang="en-US" baseline="30000" dirty="0" smtClean="0">
                <a:solidFill>
                  <a:srgbClr val="660066"/>
                </a:solidFill>
              </a:rPr>
              <a:t> </a:t>
            </a:r>
            <a:endParaRPr lang="en-US" baseline="30000" dirty="0">
              <a:solidFill>
                <a:srgbClr val="6600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916" y="4315372"/>
            <a:ext cx="3788833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Na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per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Ca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2+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that is NCH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2194" y="5283379"/>
            <a:ext cx="3026834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Na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rgbClr val="215968"/>
                </a:solidFill>
              </a:rPr>
              <a:t>1 </a:t>
            </a:r>
            <a:r>
              <a:rPr lang="en-US" dirty="0" err="1">
                <a:solidFill>
                  <a:srgbClr val="215968"/>
                </a:solidFill>
              </a:rPr>
              <a:t>eq</a:t>
            </a:r>
            <a:r>
              <a:rPr lang="en-US" dirty="0">
                <a:solidFill>
                  <a:srgbClr val="215968"/>
                </a:solidFill>
              </a:rPr>
              <a:t> of </a:t>
            </a:r>
            <a:r>
              <a:rPr lang="en-US" dirty="0" err="1">
                <a:solidFill>
                  <a:srgbClr val="215968"/>
                </a:solidFill>
              </a:rPr>
              <a:t>Ca</a:t>
            </a:r>
            <a:r>
              <a:rPr lang="en-US" dirty="0">
                <a:solidFill>
                  <a:srgbClr val="215968"/>
                </a:solidFill>
              </a:rPr>
              <a:t>(OH)</a:t>
            </a:r>
            <a:r>
              <a:rPr lang="en-US" baseline="-25000" dirty="0">
                <a:solidFill>
                  <a:srgbClr val="215968"/>
                </a:solidFill>
              </a:rPr>
              <a:t>2</a:t>
            </a:r>
            <a:r>
              <a:rPr lang="en-US" dirty="0">
                <a:solidFill>
                  <a:srgbClr val="215968"/>
                </a:solidFill>
              </a:rPr>
              <a:t> </a:t>
            </a:r>
            <a:endParaRPr lang="en-US" dirty="0" smtClean="0">
              <a:solidFill>
                <a:srgbClr val="215968"/>
              </a:solidFill>
            </a:endParaRPr>
          </a:p>
          <a:p>
            <a:r>
              <a:rPr lang="en-US" dirty="0" smtClean="0">
                <a:solidFill>
                  <a:srgbClr val="215968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per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Mg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2+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that is NCH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baseline="30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1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3" descr="dav24117_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2" y="1299649"/>
            <a:ext cx="6019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Summary of Softening 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Reactions</a:t>
            </a:r>
            <a: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z="2400" dirty="0" smtClean="0">
                <a:solidFill>
                  <a:srgbClr val="000090"/>
                </a:solidFill>
                <a:latin typeface="Arial"/>
                <a:cs typeface="Arial"/>
              </a:rPr>
              <a:t>Hardness removed by raising pH</a:t>
            </a:r>
            <a:endParaRPr lang="en-US" sz="24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500" y="6440503"/>
            <a:ext cx="749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Introduction to Environmental Engineering by Cornwall and Davis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39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238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Announcements</vt:lpstr>
      <vt:lpstr>Natural Sources of Hardness Dissolved CO2 combines with limestone to form soluble Ca(HCO3)2, Mg(HCO3)2 , CaSO4, MgSO4</vt:lpstr>
      <vt:lpstr>Bar Graph of Hard Water Constituents</vt:lpstr>
      <vt:lpstr>Summary of Softening Reactions Hardness removed by raising pH</vt:lpstr>
      <vt:lpstr>Summary of Softening Reactions Hardness removed by raising pH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10</cp:revision>
  <cp:lastPrinted>2013-10-21T03:50:24Z</cp:lastPrinted>
  <dcterms:created xsi:type="dcterms:W3CDTF">2013-10-20T17:24:24Z</dcterms:created>
  <dcterms:modified xsi:type="dcterms:W3CDTF">2013-10-21T04:01:34Z</dcterms:modified>
</cp:coreProperties>
</file>