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0" r:id="rId2"/>
    <p:sldId id="261" r:id="rId3"/>
    <p:sldId id="262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8" d="100"/>
          <a:sy n="48" d="100"/>
        </p:scale>
        <p:origin x="-6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4BCF5-7A29-CB43-A279-0C9BEFCC24B8}" type="datetimeFigureOut">
              <a:rPr lang="en-US" smtClean="0"/>
              <a:t>9/20/13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BCB270-73E9-9A40-906D-5CA790175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170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89394-51C1-5841-A8DF-2D3EA01EC3BD}" type="datetimeFigureOut">
              <a:rPr lang="en-US" smtClean="0"/>
              <a:t>9/20/13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FCDCB-0E9C-ED44-8CE4-7AF94408C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7516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FCDCB-0E9C-ED44-8CE4-7AF94408CC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71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90A9-6564-E54C-979E-F4229738CBF3}" type="datetime1">
              <a:rPr lang="en-US" smtClean="0"/>
              <a:t>9/20/13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4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4F47C-E7FD-AC4F-925C-3E5F1B12E86E}" type="datetime1">
              <a:rPr lang="en-US" smtClean="0"/>
              <a:t>9/20/13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731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88DA-FEA0-7544-B9F0-3E199259994E}" type="datetime1">
              <a:rPr lang="en-US" smtClean="0"/>
              <a:t>9/20/13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78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41C3-DF5A-5140-896D-AF6BC3B32342}" type="datetime1">
              <a:rPr lang="en-US" smtClean="0"/>
              <a:t>9/20/13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45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8B18-E4EB-7142-BDE2-9C5F626637F8}" type="datetime1">
              <a:rPr lang="en-US" smtClean="0"/>
              <a:t>9/20/13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01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278D-1E5B-9B49-BF0C-CF42D108AC04}" type="datetime1">
              <a:rPr lang="en-US" smtClean="0"/>
              <a:t>9/20/13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85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96609-F803-F142-8C6E-1B3AC2BDA362}" type="datetime1">
              <a:rPr lang="en-US" smtClean="0"/>
              <a:t>9/20/13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54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1B09-4251-1647-A444-FA61A8D0727E}" type="datetime1">
              <a:rPr lang="en-US" smtClean="0"/>
              <a:t>9/20/13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53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49DE-DA19-AE46-BA6F-91EB55DC4F1F}" type="datetime1">
              <a:rPr lang="en-US" smtClean="0"/>
              <a:t>9/20/13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4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A9124-9BF8-8F4D-8939-C6DEA3897058}" type="datetime1">
              <a:rPr lang="en-US" smtClean="0"/>
              <a:t>9/20/13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21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E714D-2C6B-8F4A-872F-504FC1069467}" type="datetime1">
              <a:rPr lang="en-US" smtClean="0"/>
              <a:t>9/20/13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74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15883-2AB4-924E-9FC5-404430C2E293}" type="datetime1">
              <a:rPr lang="en-US" smtClean="0"/>
              <a:t>9/20/13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0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image" Target="../media/image1.jpeg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Announcements</a:t>
            </a:r>
            <a:b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</a:br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Monday 9/16</a:t>
            </a:r>
            <a:endParaRPr lang="en-US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7050"/>
            <a:ext cx="8229600" cy="4525963"/>
          </a:xfrm>
        </p:spPr>
        <p:txBody>
          <a:bodyPr>
            <a:normAutofit fontScale="85000" lnSpcReduction="1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latin typeface="Arial"/>
                <a:cs typeface="Arial"/>
              </a:rPr>
              <a:t>Lab tomorrow in Dana 325—Model fitting, </a:t>
            </a:r>
            <a:r>
              <a:rPr lang="en-US" dirty="0" smtClean="0">
                <a:latin typeface="Arial"/>
                <a:cs typeface="Arial"/>
              </a:rPr>
              <a:t>Kinetics </a:t>
            </a:r>
            <a:r>
              <a:rPr lang="en-US" dirty="0">
                <a:latin typeface="Arial"/>
                <a:cs typeface="Arial"/>
              </a:rPr>
              <a:t>&amp; Discussion of </a:t>
            </a:r>
            <a:r>
              <a:rPr lang="en-US" i="1" dirty="0">
                <a:latin typeface="Arial"/>
                <a:cs typeface="Arial"/>
              </a:rPr>
              <a:t>Big Necessity</a:t>
            </a:r>
            <a:r>
              <a:rPr lang="en-US" dirty="0">
                <a:latin typeface="Arial"/>
                <a:cs typeface="Arial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Arial"/>
                <a:cs typeface="Arial"/>
              </a:rPr>
              <a:t>Problem Set 2 due Wed 9/18 in class.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Arial"/>
                <a:cs typeface="Arial"/>
              </a:rPr>
              <a:t>Halfway through responding to blog responses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Arial"/>
                <a:cs typeface="Arial"/>
              </a:rPr>
              <a:t>PSet1 Graded</a:t>
            </a:r>
          </a:p>
          <a:p>
            <a:pPr>
              <a:spcAft>
                <a:spcPts val="600"/>
              </a:spcAft>
            </a:pPr>
            <a:r>
              <a:rPr lang="en-US" dirty="0" err="1" smtClean="0">
                <a:latin typeface="Arial"/>
                <a:cs typeface="Arial"/>
              </a:rPr>
              <a:t>Quizz</a:t>
            </a:r>
            <a:r>
              <a:rPr lang="en-US" dirty="0" smtClean="0">
                <a:latin typeface="Arial"/>
                <a:cs typeface="Arial"/>
              </a:rPr>
              <a:t> Prep Extra Credit ( should be graded by </a:t>
            </a:r>
            <a:r>
              <a:rPr lang="en-US" dirty="0" err="1" smtClean="0">
                <a:latin typeface="Arial"/>
                <a:cs typeface="Arial"/>
              </a:rPr>
              <a:t>tWed</a:t>
            </a:r>
            <a:r>
              <a:rPr lang="en-US" dirty="0" smtClean="0">
                <a:latin typeface="Arial"/>
                <a:cs typeface="Arial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Arial"/>
                <a:cs typeface="Arial"/>
              </a:rPr>
              <a:t>Trying to figure out a time to have Dr. </a:t>
            </a:r>
            <a:r>
              <a:rPr lang="en-US" dirty="0" err="1" smtClean="0">
                <a:latin typeface="Arial"/>
                <a:cs typeface="Arial"/>
              </a:rPr>
              <a:t>Heavner’s</a:t>
            </a:r>
            <a:r>
              <a:rPr lang="en-US" dirty="0" smtClean="0">
                <a:latin typeface="Arial"/>
                <a:cs typeface="Arial"/>
              </a:rPr>
              <a:t> visit.  Afternoon/evening in place of class on Oct. 7</a:t>
            </a:r>
          </a:p>
          <a:p>
            <a:pPr>
              <a:spcAft>
                <a:spcPts val="600"/>
              </a:spcAft>
            </a:pPr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1176077" y="8230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704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" descr="fig_03_06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950" y="1233467"/>
            <a:ext cx="6276975" cy="555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ext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191000" y="6342063"/>
            <a:ext cx="7651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1000" b="1">
                <a:solidFill>
                  <a:srgbClr val="272727"/>
                </a:solidFill>
                <a:latin typeface="Arial" charset="0"/>
              </a:rPr>
              <a:t>fig_03_06</a:t>
            </a:r>
          </a:p>
        </p:txBody>
      </p:sp>
      <p:sp>
        <p:nvSpPr>
          <p:cNvPr id="8196" name="Title 3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fig_03_06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0110" y="215444"/>
            <a:ext cx="71637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800000"/>
                </a:solidFill>
                <a:latin typeface="Arial"/>
                <a:cs typeface="Arial"/>
              </a:rPr>
              <a:t>Acid</a:t>
            </a:r>
            <a:r>
              <a:rPr lang="en-US" sz="3600" dirty="0" smtClean="0">
                <a:solidFill>
                  <a:srgbClr val="800000"/>
                </a:solidFill>
                <a:latin typeface="Arial"/>
                <a:cs typeface="Arial"/>
              </a:rPr>
              <a:t>-Base </a:t>
            </a:r>
            <a:endParaRPr lang="en-US" sz="3600" dirty="0" smtClean="0">
              <a:solidFill>
                <a:srgbClr val="800000"/>
              </a:solidFill>
              <a:latin typeface="Arial"/>
              <a:cs typeface="Arial"/>
            </a:endParaRPr>
          </a:p>
          <a:p>
            <a:pPr algn="ctr"/>
            <a:r>
              <a:rPr lang="en-US" sz="3600" dirty="0" smtClean="0">
                <a:solidFill>
                  <a:srgbClr val="800000"/>
                </a:solidFill>
                <a:latin typeface="Arial"/>
                <a:cs typeface="Arial"/>
              </a:rPr>
              <a:t>Carbonate System</a:t>
            </a:r>
            <a:endParaRPr lang="en-US" sz="3600" dirty="0">
              <a:solidFill>
                <a:srgbClr val="8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6547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00000"/>
                </a:solidFill>
                <a:latin typeface="Arial"/>
                <a:cs typeface="Arial"/>
              </a:rPr>
              <a:t>Alkalinity</a:t>
            </a:r>
            <a:endParaRPr lang="en-US" dirty="0">
              <a:solidFill>
                <a:srgbClr val="800000"/>
              </a:solidFill>
              <a:latin typeface="Arial"/>
              <a:cs typeface="Aria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696322"/>
            <a:ext cx="85221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90"/>
                </a:solidFill>
                <a:latin typeface="Arial"/>
                <a:cs typeface="Arial"/>
              </a:rPr>
              <a:t>Alkalinity (</a:t>
            </a:r>
            <a:r>
              <a:rPr lang="en-US" sz="2800" dirty="0" err="1" smtClean="0">
                <a:solidFill>
                  <a:srgbClr val="000090"/>
                </a:solidFill>
                <a:latin typeface="Arial"/>
                <a:cs typeface="Arial"/>
              </a:rPr>
              <a:t>eq</a:t>
            </a:r>
            <a:r>
              <a:rPr lang="en-US" sz="2800" dirty="0" smtClean="0">
                <a:solidFill>
                  <a:srgbClr val="000090"/>
                </a:solidFill>
                <a:latin typeface="Arial"/>
                <a:cs typeface="Arial"/>
              </a:rPr>
              <a:t>/L) = [HCO</a:t>
            </a:r>
            <a:r>
              <a:rPr lang="en-US" sz="2800" baseline="-25000" dirty="0" smtClean="0">
                <a:solidFill>
                  <a:srgbClr val="000090"/>
                </a:solidFill>
                <a:latin typeface="Arial"/>
                <a:cs typeface="Arial"/>
              </a:rPr>
              <a:t>3</a:t>
            </a:r>
            <a:r>
              <a:rPr lang="en-US" sz="2800" baseline="30000" dirty="0" smtClean="0">
                <a:solidFill>
                  <a:srgbClr val="000090"/>
                </a:solidFill>
                <a:latin typeface="Arial"/>
                <a:cs typeface="Arial"/>
              </a:rPr>
              <a:t>-</a:t>
            </a:r>
            <a:r>
              <a:rPr lang="en-US" sz="2800" dirty="0" smtClean="0">
                <a:solidFill>
                  <a:srgbClr val="000090"/>
                </a:solidFill>
                <a:latin typeface="Arial"/>
                <a:cs typeface="Arial"/>
              </a:rPr>
              <a:t>] + 2[CO</a:t>
            </a:r>
            <a:r>
              <a:rPr lang="en-US" sz="2800" baseline="-25000" dirty="0" smtClean="0">
                <a:solidFill>
                  <a:srgbClr val="000090"/>
                </a:solidFill>
                <a:latin typeface="Arial"/>
                <a:cs typeface="Arial"/>
              </a:rPr>
              <a:t>3</a:t>
            </a:r>
            <a:r>
              <a:rPr lang="en-US" sz="2800" baseline="30000" dirty="0" smtClean="0">
                <a:solidFill>
                  <a:srgbClr val="000090"/>
                </a:solidFill>
                <a:latin typeface="Arial"/>
                <a:cs typeface="Arial"/>
              </a:rPr>
              <a:t>2-</a:t>
            </a:r>
            <a:r>
              <a:rPr lang="en-US" sz="2800" dirty="0" smtClean="0">
                <a:solidFill>
                  <a:srgbClr val="000090"/>
                </a:solidFill>
                <a:latin typeface="Arial"/>
                <a:cs typeface="Arial"/>
              </a:rPr>
              <a:t>] + [OH</a:t>
            </a:r>
            <a:r>
              <a:rPr lang="en-US" sz="2800" baseline="30000" dirty="0" smtClean="0">
                <a:solidFill>
                  <a:srgbClr val="000090"/>
                </a:solidFill>
                <a:latin typeface="Arial"/>
                <a:cs typeface="Arial"/>
              </a:rPr>
              <a:t>-</a:t>
            </a:r>
            <a:r>
              <a:rPr lang="en-US" sz="2800" dirty="0" smtClean="0">
                <a:solidFill>
                  <a:srgbClr val="000090"/>
                </a:solidFill>
                <a:latin typeface="Arial"/>
                <a:cs typeface="Arial"/>
              </a:rPr>
              <a:t>] – [H</a:t>
            </a:r>
            <a:r>
              <a:rPr lang="en-US" sz="2800" baseline="30000" dirty="0" smtClean="0">
                <a:solidFill>
                  <a:srgbClr val="000090"/>
                </a:solidFill>
                <a:latin typeface="Arial"/>
                <a:cs typeface="Arial"/>
              </a:rPr>
              <a:t>+</a:t>
            </a:r>
            <a:r>
              <a:rPr lang="en-US" sz="2800" dirty="0" smtClean="0">
                <a:solidFill>
                  <a:srgbClr val="000090"/>
                </a:solidFill>
                <a:latin typeface="Arial"/>
                <a:cs typeface="Arial"/>
              </a:rPr>
              <a:t>],</a:t>
            </a:r>
          </a:p>
          <a:p>
            <a:endParaRPr lang="en-US" sz="2800" dirty="0">
              <a:solidFill>
                <a:srgbClr val="000090"/>
              </a:solidFill>
              <a:latin typeface="Arial"/>
              <a:cs typeface="Arial"/>
            </a:endParaRPr>
          </a:p>
          <a:p>
            <a:r>
              <a:rPr lang="en-US" sz="2800" dirty="0">
                <a:solidFill>
                  <a:srgbClr val="000090"/>
                </a:solidFill>
                <a:latin typeface="Arial"/>
                <a:cs typeface="Arial"/>
              </a:rPr>
              <a:t>w</a:t>
            </a:r>
            <a:r>
              <a:rPr lang="en-US" sz="2800" dirty="0" smtClean="0">
                <a:solidFill>
                  <a:srgbClr val="000090"/>
                </a:solidFill>
                <a:latin typeface="Arial"/>
                <a:cs typeface="Arial"/>
              </a:rPr>
              <a:t>here [ ] refer to concentrations in moles/L</a:t>
            </a:r>
            <a:endParaRPr lang="en-US" sz="2800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3330262"/>
            <a:ext cx="85221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>
                <a:latin typeface="Arial"/>
                <a:cs typeface="Arial"/>
              </a:rPr>
              <a:t>Alkalinity is the ability of a water to neutralize acid.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latin typeface="Arial"/>
                <a:cs typeface="Arial"/>
              </a:rPr>
              <a:t>In most waters, only carbonate species contribute </a:t>
            </a:r>
            <a:r>
              <a:rPr lang="en-US" sz="2800" dirty="0" err="1" smtClean="0">
                <a:latin typeface="Arial"/>
                <a:cs typeface="Arial"/>
              </a:rPr>
              <a:t>signinficantly</a:t>
            </a:r>
            <a:endParaRPr lang="en-US" sz="2800" dirty="0" smtClean="0">
              <a:latin typeface="Arial"/>
              <a:cs typeface="Arial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latin typeface="Arial"/>
                <a:cs typeface="Arial"/>
              </a:rPr>
              <a:t>Between pH 6 to 8, primarily [HCO</a:t>
            </a:r>
            <a:r>
              <a:rPr lang="en-US" sz="2800" baseline="-25000" dirty="0" smtClean="0">
                <a:latin typeface="Arial"/>
                <a:cs typeface="Arial"/>
              </a:rPr>
              <a:t>3</a:t>
            </a:r>
            <a:r>
              <a:rPr lang="en-US" sz="2800" baseline="30000" dirty="0" smtClean="0">
                <a:latin typeface="Arial"/>
                <a:cs typeface="Arial"/>
              </a:rPr>
              <a:t>-</a:t>
            </a:r>
            <a:r>
              <a:rPr lang="en-US" sz="2800" dirty="0" smtClean="0">
                <a:latin typeface="Arial"/>
                <a:cs typeface="Arial"/>
              </a:rPr>
              <a:t>] </a:t>
            </a:r>
            <a:endParaRPr lang="en-US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4413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Box 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16175</TotalTime>
  <Words>151</Words>
  <Application>Microsoft Macintosh PowerPoint</Application>
  <PresentationFormat>On-screen Show (4:3)</PresentationFormat>
  <Paragraphs>21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Announcements Monday 9/16</vt:lpstr>
      <vt:lpstr>fig_03_06</vt:lpstr>
      <vt:lpstr>Alkalinity</vt:lpstr>
    </vt:vector>
  </TitlesOfParts>
  <Company>Cornell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Deborah  Sills</dc:creator>
  <cp:lastModifiedBy>Deborah  Sills</cp:lastModifiedBy>
  <cp:revision>62</cp:revision>
  <cp:lastPrinted>2013-09-08T18:55:17Z</cp:lastPrinted>
  <dcterms:created xsi:type="dcterms:W3CDTF">2013-08-30T15:46:54Z</dcterms:created>
  <dcterms:modified xsi:type="dcterms:W3CDTF">2013-09-20T15:34:44Z</dcterms:modified>
</cp:coreProperties>
</file>