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3" r:id="rId3"/>
    <p:sldId id="257" r:id="rId4"/>
    <p:sldId id="261" r:id="rId5"/>
    <p:sldId id="262" r:id="rId6"/>
    <p:sldId id="259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Spm</a:t>
            </a:r>
            <a:r>
              <a:rPr lang="en-US" dirty="0" smtClean="0"/>
              <a:t> = summary for policy makers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D191-0B72-A74C-A0D1-B8D1381DFF49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image" Target="../media/image17.jpg"/><Relationship Id="rId9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r>
              <a:rPr lang="en-US" smtClean="0">
                <a:solidFill>
                  <a:srgbClr val="000090"/>
                </a:solidFill>
                <a:latin typeface="Arial"/>
                <a:cs typeface="Arial"/>
              </a:rPr>
              <a:t/>
            </a:r>
            <a:br>
              <a:rPr lang="en-US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smtClean="0">
                <a:solidFill>
                  <a:srgbClr val="000090"/>
                </a:solidFill>
                <a:latin typeface="Arial"/>
                <a:cs typeface="Arial"/>
              </a:rPr>
              <a:t>Monday 9/2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Labs Tomorrow—no open-toes shoes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Quiz on Wednesday, beginning of class—bring calculators!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Blog post 1 due Friday at 11:59pm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set (PS)1 due Monday 9/9 in class –it</a:t>
            </a:r>
            <a:r>
              <a:rPr lang="fr-FR" dirty="0" smtClean="0">
                <a:latin typeface="Arial"/>
                <a:cs typeface="Arial"/>
              </a:rPr>
              <a:t>’</a:t>
            </a:r>
            <a:r>
              <a:rPr lang="en-US" dirty="0" smtClean="0">
                <a:latin typeface="Arial"/>
                <a:cs typeface="Arial"/>
              </a:rPr>
              <a:t>s posted online, and it’s short.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Mid-term 2 on Wed Nov 20</a:t>
            </a:r>
            <a:r>
              <a:rPr lang="en-US" baseline="30000" dirty="0">
                <a:latin typeface="Arial"/>
                <a:cs typeface="Arial"/>
              </a:rPr>
              <a:t>th</a:t>
            </a:r>
            <a:r>
              <a:rPr lang="en-US" dirty="0">
                <a:latin typeface="Arial"/>
                <a:cs typeface="Arial"/>
              </a:rPr>
              <a:t> (not Mon Nov 18</a:t>
            </a:r>
            <a:r>
              <a:rPr lang="en-US" baseline="30000" dirty="0">
                <a:latin typeface="Arial"/>
                <a:cs typeface="Arial"/>
              </a:rPr>
              <a:t>th</a:t>
            </a:r>
            <a:r>
              <a:rPr lang="en-US" dirty="0" smtClean="0">
                <a:latin typeface="Arial"/>
                <a:cs typeface="Arial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Dr. Gretchen </a:t>
            </a:r>
            <a:r>
              <a:rPr lang="en-US" dirty="0" err="1" smtClean="0">
                <a:latin typeface="Arial"/>
                <a:cs typeface="Arial"/>
              </a:rPr>
              <a:t>Heavner</a:t>
            </a:r>
            <a:r>
              <a:rPr lang="en-US" dirty="0" smtClean="0">
                <a:latin typeface="Arial"/>
                <a:cs typeface="Arial"/>
              </a:rPr>
              <a:t> “visiting” class on 9/13g</a:t>
            </a:r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  <a:latin typeface="Arial"/>
                <a:cs typeface="Arial"/>
              </a:rPr>
              <a:t>What do environmental engineers do?</a:t>
            </a:r>
            <a:endParaRPr lang="en-US" sz="36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4" name="Content Placeholder 3" descr="Screen Shot 2013-09-01 at 11.22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" b="1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393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ChangeArrowheads="1"/>
          </p:cNvSpPr>
          <p:nvPr/>
        </p:nvSpPr>
        <p:spPr bwMode="auto">
          <a:xfrm>
            <a:off x="228600" y="1219200"/>
            <a:ext cx="1757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52400"/>
            <a:ext cx="8839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90"/>
                </a:solidFill>
                <a:latin typeface="Arial"/>
                <a:ea typeface="+mn-ea"/>
                <a:cs typeface="Arial"/>
              </a:rPr>
              <a:t>State of the Planet</a:t>
            </a:r>
            <a:endParaRPr lang="en-US" sz="4000" dirty="0">
              <a:solidFill>
                <a:srgbClr val="00009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939" name="Rectangle 16"/>
          <p:cNvSpPr>
            <a:spLocks noChangeArrowheads="1"/>
          </p:cNvSpPr>
          <p:nvPr/>
        </p:nvSpPr>
        <p:spPr bwMode="auto">
          <a:xfrm>
            <a:off x="4230792" y="1447800"/>
            <a:ext cx="3454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water supply &amp; quality</a:t>
            </a:r>
          </a:p>
        </p:txBody>
      </p:sp>
      <p:sp>
        <p:nvSpPr>
          <p:cNvPr id="39940" name="Rectangle 21"/>
          <p:cNvSpPr>
            <a:spLocks noChangeArrowheads="1"/>
          </p:cNvSpPr>
          <p:nvPr/>
        </p:nvSpPr>
        <p:spPr bwMode="auto">
          <a:xfrm>
            <a:off x="286220" y="2743200"/>
            <a:ext cx="1197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energy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9941" name="Rectangle 22"/>
          <p:cNvSpPr>
            <a:spLocks noChangeArrowheads="1"/>
          </p:cNvSpPr>
          <p:nvPr/>
        </p:nvSpPr>
        <p:spPr bwMode="auto">
          <a:xfrm>
            <a:off x="304800" y="5257800"/>
            <a:ext cx="2408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climate change</a:t>
            </a:r>
          </a:p>
        </p:txBody>
      </p:sp>
      <p:sp>
        <p:nvSpPr>
          <p:cNvPr id="39942" name="Rectangle 23"/>
          <p:cNvSpPr>
            <a:spLocks noChangeArrowheads="1"/>
          </p:cNvSpPr>
          <p:nvPr/>
        </p:nvSpPr>
        <p:spPr bwMode="auto">
          <a:xfrm>
            <a:off x="4797360" y="5922066"/>
            <a:ext cx="41169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food production &amp; demand</a:t>
            </a:r>
          </a:p>
        </p:txBody>
      </p:sp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17984" y="9144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36700" y="914400"/>
            <a:ext cx="1323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745456" y="2514600"/>
            <a:ext cx="1428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897856" y="4038600"/>
            <a:ext cx="127635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7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467600" y="4876800"/>
            <a:ext cx="1171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8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391510" y="2743199"/>
            <a:ext cx="1601545" cy="139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422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90"/>
                </a:solidFill>
                <a:latin typeface="Arial"/>
                <a:ea typeface="ＭＳ Ｐゴシック" charset="0"/>
                <a:cs typeface="Arial"/>
              </a:rPr>
              <a:t>Prof. Natalie </a:t>
            </a:r>
            <a:r>
              <a:rPr lang="en-US" sz="3200" dirty="0" err="1" smtClean="0">
                <a:solidFill>
                  <a:srgbClr val="000090"/>
                </a:solidFill>
                <a:latin typeface="Arial"/>
                <a:ea typeface="ＭＳ Ｐゴシック" charset="0"/>
                <a:cs typeface="Arial"/>
              </a:rPr>
              <a:t>Mahowald</a:t>
            </a:r>
            <a:r>
              <a:rPr lang="en-US" sz="3200" dirty="0" smtClean="0">
                <a:solidFill>
                  <a:srgbClr val="000090"/>
                </a:solidFill>
                <a:latin typeface="Arial"/>
                <a:ea typeface="ＭＳ Ｐゴシック" charset="0"/>
                <a:cs typeface="Arial"/>
              </a:rPr>
              <a:t>, climate scientist, member of the IPCC:</a:t>
            </a:r>
            <a:endParaRPr lang="en-US" sz="3200" dirty="0">
              <a:solidFill>
                <a:srgbClr val="00009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354775" y="1676455"/>
            <a:ext cx="4643570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i="1" dirty="0">
                <a:latin typeface="Arial"/>
                <a:ea typeface="ＭＳ Ｐゴシック" charset="0"/>
                <a:cs typeface="Arial"/>
              </a:rPr>
              <a:t>Very likely </a:t>
            </a:r>
            <a:r>
              <a:rPr lang="en-US" sz="2800" dirty="0" smtClean="0">
                <a:latin typeface="Arial"/>
                <a:ea typeface="ＭＳ Ｐゴシック" charset="0"/>
                <a:cs typeface="Arial"/>
              </a:rPr>
              <a:t>humans </a:t>
            </a:r>
            <a:r>
              <a:rPr lang="en-US" sz="2800" dirty="0">
                <a:latin typeface="Arial"/>
                <a:ea typeface="ＭＳ Ｐゴシック" charset="0"/>
                <a:cs typeface="Arial"/>
              </a:rPr>
              <a:t>have caused 1950s to present increase in temperatures with CO2</a:t>
            </a:r>
          </a:p>
          <a:p>
            <a:pPr>
              <a:spcAft>
                <a:spcPts val="600"/>
              </a:spcAft>
            </a:pPr>
            <a:r>
              <a:rPr lang="en-US" sz="2800" i="1" dirty="0">
                <a:latin typeface="Arial"/>
                <a:ea typeface="ＭＳ Ｐゴシック" charset="0"/>
                <a:cs typeface="Arial"/>
              </a:rPr>
              <a:t>Very likely </a:t>
            </a:r>
            <a:r>
              <a:rPr lang="en-US" sz="2800" dirty="0" smtClean="0">
                <a:latin typeface="Arial"/>
                <a:ea typeface="ＭＳ Ｐゴシック" charset="0"/>
                <a:cs typeface="Arial"/>
              </a:rPr>
              <a:t>future </a:t>
            </a:r>
            <a:r>
              <a:rPr lang="en-US" sz="2800" dirty="0">
                <a:latin typeface="Arial"/>
                <a:ea typeface="ＭＳ Ｐゴシック" charset="0"/>
                <a:cs typeface="Arial"/>
              </a:rPr>
              <a:t>higher CO2 levels will cause higher temperatures: </a:t>
            </a:r>
            <a:r>
              <a:rPr lang="en-US" sz="2800" i="1" dirty="0">
                <a:latin typeface="Arial"/>
                <a:ea typeface="ＭＳ Ｐゴシック" charset="0"/>
                <a:cs typeface="Arial"/>
              </a:rPr>
              <a:t>how high is still uncertain</a:t>
            </a:r>
          </a:p>
          <a:p>
            <a:pPr>
              <a:spcAft>
                <a:spcPts val="600"/>
              </a:spcAft>
            </a:pPr>
            <a:r>
              <a:rPr lang="en-US" sz="2800" b="1" i="1" dirty="0">
                <a:latin typeface="Arial"/>
                <a:ea typeface="ＭＳ Ｐゴシック" charset="0"/>
                <a:cs typeface="Arial"/>
              </a:rPr>
              <a:t>Many uncertainties</a:t>
            </a:r>
            <a:r>
              <a:rPr lang="en-US" sz="2800" dirty="0">
                <a:latin typeface="Arial"/>
                <a:ea typeface="ＭＳ Ｐゴシック" charset="0"/>
                <a:cs typeface="Arial"/>
              </a:rPr>
              <a:t>: policy and value judgment what the right level of mitigation is.</a:t>
            </a:r>
          </a:p>
        </p:txBody>
      </p:sp>
      <p:pic>
        <p:nvPicPr>
          <p:cNvPr id="2" name="Picture 1" descr="Screen Shot 2013-09-01 at 8.3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80" y="1581534"/>
            <a:ext cx="3835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6681" y="177800"/>
            <a:ext cx="6553200" cy="6470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17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4515" name="Picture 3" descr="spm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334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8578850" y="6248400"/>
            <a:ext cx="565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IPCC, </a:t>
            </a:r>
          </a:p>
          <a:p>
            <a:pPr eaLnBrk="1" hangingPunct="1"/>
            <a:r>
              <a:rPr lang="en-US" sz="1200"/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89019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40651" y="1775097"/>
            <a:ext cx="7368506" cy="4136230"/>
            <a:chOff x="1473701" y="1586937"/>
            <a:chExt cx="6074444" cy="304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513549" y="1586937"/>
              <a:ext cx="6034596" cy="1524000"/>
              <a:chOff x="1175825" y="1163580"/>
              <a:chExt cx="6034596" cy="1524000"/>
            </a:xfrm>
          </p:grpSpPr>
          <p:pic>
            <p:nvPicPr>
              <p:cNvPr id="5" name="Picture 4" descr="4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6421" y="116358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6" name="Picture 5" descr="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8971" y="116358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Picture 6" descr="1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5825" y="116358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Picture 7" descr="3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2421" y="116358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1473701" y="3110937"/>
              <a:ext cx="6034596" cy="1524000"/>
              <a:chOff x="1175825" y="3471575"/>
              <a:chExt cx="6034596" cy="1524000"/>
            </a:xfrm>
          </p:grpSpPr>
          <p:pic>
            <p:nvPicPr>
              <p:cNvPr id="4" name="Picture 3" descr="6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8971" y="3471575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9" name="Picture 8" descr="5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5825" y="3471575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0" name="Picture 9" descr="8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6421" y="3471575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1" name="Picture 10" descr="7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2421" y="3471575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90"/>
                </a:solidFill>
                <a:latin typeface="Arial"/>
                <a:cs typeface="Arial"/>
              </a:rPr>
              <a:t>UN Millennium Goals</a:t>
            </a:r>
            <a:endParaRPr lang="en-US" sz="4000" dirty="0">
              <a:solidFill>
                <a:srgbClr val="00009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39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ChangeArrowheads="1"/>
          </p:cNvSpPr>
          <p:nvPr/>
        </p:nvSpPr>
        <p:spPr bwMode="auto">
          <a:xfrm>
            <a:off x="228600" y="1219200"/>
            <a:ext cx="1757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52400"/>
            <a:ext cx="8839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90"/>
                </a:solidFill>
                <a:latin typeface="Arial"/>
                <a:ea typeface="+mn-ea"/>
                <a:cs typeface="Arial"/>
              </a:rPr>
              <a:t>State of the Planet</a:t>
            </a:r>
            <a:endParaRPr lang="en-US" sz="4000" dirty="0">
              <a:solidFill>
                <a:srgbClr val="00009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939" name="Rectangle 16"/>
          <p:cNvSpPr>
            <a:spLocks noChangeArrowheads="1"/>
          </p:cNvSpPr>
          <p:nvPr/>
        </p:nvSpPr>
        <p:spPr bwMode="auto">
          <a:xfrm>
            <a:off x="4230792" y="1447800"/>
            <a:ext cx="3454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water supply &amp; quality</a:t>
            </a:r>
          </a:p>
        </p:txBody>
      </p:sp>
      <p:sp>
        <p:nvSpPr>
          <p:cNvPr id="39940" name="Rectangle 21"/>
          <p:cNvSpPr>
            <a:spLocks noChangeArrowheads="1"/>
          </p:cNvSpPr>
          <p:nvPr/>
        </p:nvSpPr>
        <p:spPr bwMode="auto">
          <a:xfrm>
            <a:off x="286220" y="2743200"/>
            <a:ext cx="1197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energy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9941" name="Rectangle 22"/>
          <p:cNvSpPr>
            <a:spLocks noChangeArrowheads="1"/>
          </p:cNvSpPr>
          <p:nvPr/>
        </p:nvSpPr>
        <p:spPr bwMode="auto">
          <a:xfrm>
            <a:off x="304800" y="5257800"/>
            <a:ext cx="2408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climate change</a:t>
            </a:r>
          </a:p>
        </p:txBody>
      </p:sp>
      <p:sp>
        <p:nvSpPr>
          <p:cNvPr id="39942" name="Rectangle 23"/>
          <p:cNvSpPr>
            <a:spLocks noChangeArrowheads="1"/>
          </p:cNvSpPr>
          <p:nvPr/>
        </p:nvSpPr>
        <p:spPr bwMode="auto">
          <a:xfrm>
            <a:off x="4797360" y="5922066"/>
            <a:ext cx="41169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food production &amp; demand</a:t>
            </a:r>
          </a:p>
        </p:txBody>
      </p:sp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17984" y="9144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36700" y="914400"/>
            <a:ext cx="13239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745456" y="2514600"/>
            <a:ext cx="1428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6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897856" y="4038600"/>
            <a:ext cx="127635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7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467600" y="4876800"/>
            <a:ext cx="1171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8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391510" y="2743199"/>
            <a:ext cx="1601545" cy="139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643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185</Words>
  <Application>Microsoft Macintosh PowerPoint</Application>
  <PresentationFormat>On-screen Show (4:3)</PresentationFormat>
  <Paragraphs>29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Announcements Monday 9/2</vt:lpstr>
      <vt:lpstr>What do environmental engineers do?</vt:lpstr>
      <vt:lpstr>PowerPoint Presentation</vt:lpstr>
      <vt:lpstr>Prof. Natalie Mahowald, climate scientist, member of the IPCC:</vt:lpstr>
      <vt:lpstr>PowerPoint Presentation</vt:lpstr>
      <vt:lpstr>PowerPoint Presentation</vt:lpstr>
      <vt:lpstr>UN Millennium Goals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14</cp:revision>
  <dcterms:created xsi:type="dcterms:W3CDTF">2013-08-30T15:46:54Z</dcterms:created>
  <dcterms:modified xsi:type="dcterms:W3CDTF">2013-09-03T04:22:38Z</dcterms:modified>
</cp:coreProperties>
</file>