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73" r:id="rId3"/>
    <p:sldId id="261" r:id="rId4"/>
    <p:sldId id="262" r:id="rId5"/>
    <p:sldId id="263" r:id="rId6"/>
    <p:sldId id="264" r:id="rId7"/>
    <p:sldId id="266" r:id="rId8"/>
    <p:sldId id="268" r:id="rId9"/>
    <p:sldId id="267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7.e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9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/9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75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Prof. Higgins is assigning a lab prep, check the “Lab 2” folder on </a:t>
            </a:r>
            <a:r>
              <a:rPr lang="en-US" dirty="0" smtClean="0">
                <a:latin typeface="Arial"/>
                <a:cs typeface="Arial"/>
              </a:rPr>
              <a:t>Moodle.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response (shorter than a post) due on Friday by 11:59pm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Arial"/>
                <a:cs typeface="Arial"/>
              </a:rPr>
              <a:t>Quizz</a:t>
            </a:r>
            <a:r>
              <a:rPr lang="en-US" dirty="0">
                <a:latin typeface="Arial"/>
                <a:cs typeface="Arial"/>
              </a:rPr>
              <a:t> Prep Doc, due as extra credit </a:t>
            </a:r>
            <a:r>
              <a:rPr lang="en-US" dirty="0" err="1">
                <a:latin typeface="Arial"/>
                <a:cs typeface="Arial"/>
              </a:rPr>
              <a:t>hw</a:t>
            </a:r>
            <a:r>
              <a:rPr lang="en-US" dirty="0">
                <a:latin typeface="Arial"/>
                <a:cs typeface="Arial"/>
              </a:rPr>
              <a:t> by Wednesday 9/11 5pm 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2 posted; due Wed 9/18 in class—</a:t>
            </a:r>
            <a:r>
              <a:rPr lang="en-US" b="1" dirty="0" smtClean="0">
                <a:latin typeface="Arial"/>
                <a:cs typeface="Arial"/>
              </a:rPr>
              <a:t>it’s long!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Exam </a:t>
            </a:r>
            <a:r>
              <a:rPr lang="en-US" dirty="0" smtClean="0">
                <a:latin typeface="Arial"/>
                <a:cs typeface="Arial"/>
              </a:rPr>
              <a:t>blueprint </a:t>
            </a:r>
            <a:r>
              <a:rPr lang="en-US" b="1" i="1" dirty="0" smtClean="0">
                <a:latin typeface="Arial"/>
                <a:cs typeface="Arial"/>
              </a:rPr>
              <a:t>(partial) </a:t>
            </a:r>
            <a:r>
              <a:rPr lang="en-US" dirty="0" smtClean="0">
                <a:latin typeface="Arial"/>
                <a:cs typeface="Arial"/>
              </a:rPr>
              <a:t>for Midterm-1 posted.  Note I will add to doc as we cover material.  Will be finalized one week before exam.</a:t>
            </a:r>
            <a:endParaRPr lang="en-US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II. Chemical Characteristics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Inorganic (Table 10.4, p. 402; Table 10.8, p.408): </a:t>
            </a:r>
          </a:p>
          <a:p>
            <a:pPr marL="914400" lvl="1" indent="-514350"/>
            <a:r>
              <a:rPr lang="en-US" sz="2400" dirty="0" smtClean="0">
                <a:latin typeface="Arial"/>
                <a:cs typeface="Arial"/>
              </a:rPr>
              <a:t>calcium and magnesium in surface water,</a:t>
            </a:r>
          </a:p>
          <a:p>
            <a:pPr marL="914400" lvl="1" indent="-514350"/>
            <a:r>
              <a:rPr lang="en-US" sz="2400" dirty="0" smtClean="0">
                <a:latin typeface="Arial"/>
                <a:cs typeface="Arial"/>
              </a:rPr>
              <a:t>chloride from saltwater intrusion, </a:t>
            </a:r>
          </a:p>
          <a:p>
            <a:pPr marL="914400" lvl="1" indent="-514350"/>
            <a:r>
              <a:rPr lang="en-US" sz="2400" dirty="0" smtClean="0">
                <a:latin typeface="Arial"/>
                <a:cs typeface="Arial"/>
              </a:rPr>
              <a:t>fluoride, NO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r>
              <a:rPr lang="en-US" sz="2400" baseline="30000" dirty="0" smtClean="0">
                <a:latin typeface="Arial"/>
                <a:cs typeface="Arial"/>
              </a:rPr>
              <a:t>2-</a:t>
            </a:r>
            <a:r>
              <a:rPr lang="en-US" sz="2400" dirty="0" smtClean="0">
                <a:latin typeface="Arial"/>
                <a:cs typeface="Arial"/>
              </a:rPr>
              <a:t>, iron, manganese, and sulfur in surface water and groundwater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Organic (Table 10.8, p. 407):</a:t>
            </a:r>
            <a:endParaRPr lang="en-US" sz="2800" dirty="0">
              <a:solidFill>
                <a:srgbClr val="800000"/>
              </a:solidFill>
              <a:latin typeface="Arial"/>
              <a:cs typeface="Arial"/>
            </a:endParaRPr>
          </a:p>
          <a:p>
            <a:pPr marL="914400" lvl="1" indent="-514350"/>
            <a:r>
              <a:rPr lang="en-US" sz="2400" dirty="0" smtClean="0">
                <a:latin typeface="Arial"/>
                <a:cs typeface="Arial"/>
              </a:rPr>
              <a:t>Synthetic, or man-made, organics—</a:t>
            </a:r>
            <a:r>
              <a:rPr lang="en-US" sz="2400" dirty="0" err="1" smtClean="0">
                <a:latin typeface="Arial"/>
                <a:cs typeface="Arial"/>
              </a:rPr>
              <a:t>e.g</a:t>
            </a:r>
            <a:r>
              <a:rPr lang="en-US" sz="2400" dirty="0" smtClean="0">
                <a:latin typeface="Arial"/>
                <a:cs typeface="Arial"/>
              </a:rPr>
              <a:t> fuels, cleaning solvents, pesticides</a:t>
            </a:r>
          </a:p>
          <a:p>
            <a:pPr marL="914400" lvl="1" indent="-514350"/>
            <a:r>
              <a:rPr lang="en-US" sz="2400" dirty="0" smtClean="0">
                <a:latin typeface="Arial"/>
                <a:cs typeface="Arial"/>
              </a:rPr>
              <a:t>Emerging chemicals of concern: personal care products &amp; pharmaceuticals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Chemical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8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III. Biological Characteristics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Pathogens     microorganisms that cause disease.  </a:t>
            </a:r>
          </a:p>
          <a:p>
            <a:pPr lvl="1"/>
            <a:r>
              <a:rPr lang="en-US" dirty="0">
                <a:latin typeface="Arial"/>
                <a:cs typeface="Arial"/>
              </a:rPr>
              <a:t>v</a:t>
            </a:r>
            <a:r>
              <a:rPr lang="en-US" dirty="0" smtClean="0">
                <a:latin typeface="Arial"/>
                <a:cs typeface="Arial"/>
              </a:rPr>
              <a:t>iruses, bacteria, protozoa, </a:t>
            </a:r>
            <a:r>
              <a:rPr lang="en-US" dirty="0" err="1" smtClean="0">
                <a:latin typeface="Arial"/>
                <a:cs typeface="Arial"/>
              </a:rPr>
              <a:t>helminth</a:t>
            </a:r>
            <a:r>
              <a:rPr lang="en-US" dirty="0" smtClean="0">
                <a:latin typeface="Arial"/>
                <a:cs typeface="Arial"/>
              </a:rPr>
              <a:t> (round worm)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EPA monitors for indicator organisms—coliforms</a:t>
            </a:r>
            <a:r>
              <a:rPr lang="en-US" dirty="0">
                <a:latin typeface="Arial"/>
                <a:cs typeface="Arial"/>
              </a:rPr>
              <a:t>—</a:t>
            </a:r>
            <a:r>
              <a:rPr lang="en-US" dirty="0" smtClean="0">
                <a:latin typeface="Arial"/>
                <a:cs typeface="Arial"/>
              </a:rPr>
              <a:t>that are not pathogens, but are present in mammals and easy to detect and measure.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U.S. EPA standard &lt; 1 coliform per 100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Biological Characteristics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82290"/>
              </p:ext>
            </p:extLst>
          </p:nvPr>
        </p:nvGraphicFramePr>
        <p:xfrm>
          <a:off x="2898108" y="1803239"/>
          <a:ext cx="452184" cy="38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27000" imgH="114300" progId="Equation.3">
                  <p:embed/>
                </p:oleObj>
              </mc:Choice>
              <mc:Fallback>
                <p:oleObj name="Equation" r:id="rId3" imgW="127000" imgH="114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8108" y="1803239"/>
                        <a:ext cx="452184" cy="38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11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0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Chapter 1 (course notes)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Characteristics of Water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20" y="1830387"/>
            <a:ext cx="8229600" cy="4525963"/>
          </a:xfrm>
        </p:spPr>
        <p:txBody>
          <a:bodyPr/>
          <a:lstStyle/>
          <a:p>
            <a:pPr marL="571500" indent="-571500">
              <a:spcBef>
                <a:spcPts val="1968"/>
              </a:spcBef>
              <a:spcAft>
                <a:spcPts val="2400"/>
              </a:spcAft>
              <a:buFont typeface="+mj-lt"/>
              <a:buAutoNum type="romanUcPeriod"/>
            </a:pPr>
            <a:r>
              <a:rPr lang="en-US" dirty="0" smtClean="0">
                <a:latin typeface="Arial"/>
                <a:cs typeface="Arial"/>
              </a:rPr>
              <a:t>Physical</a:t>
            </a:r>
          </a:p>
          <a:p>
            <a:pPr marL="571500" indent="-571500">
              <a:spcBef>
                <a:spcPts val="1968"/>
              </a:spcBef>
              <a:spcAft>
                <a:spcPts val="2400"/>
              </a:spcAft>
              <a:buFont typeface="+mj-lt"/>
              <a:buAutoNum type="romanUcPeriod"/>
            </a:pPr>
            <a:r>
              <a:rPr lang="en-US" dirty="0" smtClean="0">
                <a:latin typeface="Arial"/>
                <a:cs typeface="Arial"/>
              </a:rPr>
              <a:t>Chemical</a:t>
            </a:r>
          </a:p>
          <a:p>
            <a:pPr marL="571500" indent="-571500">
              <a:spcBef>
                <a:spcPts val="1968"/>
              </a:spcBef>
              <a:spcAft>
                <a:spcPts val="2400"/>
              </a:spcAft>
              <a:buFont typeface="+mj-lt"/>
              <a:buAutoNum type="romanUcPeriod"/>
            </a:pPr>
            <a:r>
              <a:rPr lang="en-US" dirty="0" smtClean="0">
                <a:latin typeface="Arial"/>
                <a:cs typeface="Arial"/>
              </a:rPr>
              <a:t>Biological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Characteristic of Water</a:t>
            </a:r>
            <a:endParaRPr lang="en-US" dirty="0"/>
          </a:p>
        </p:txBody>
      </p:sp>
      <p:pic>
        <p:nvPicPr>
          <p:cNvPr id="6" name="Picture 5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20" y="2255279"/>
            <a:ext cx="3973080" cy="26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Physical Characteristics of Water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(in your notes)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Turbidity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Solids or Particles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Taste and odor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Temperature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Physical Characteristics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1.Turbidity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Optical clarity of water, resulting from light scattering by particles (high turbidity = “cloudy” or “hazy” water)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Reported in units of </a:t>
            </a:r>
            <a:r>
              <a:rPr lang="en-US" sz="2800" dirty="0" err="1" smtClean="0">
                <a:latin typeface="Arial"/>
                <a:cs typeface="Arial"/>
              </a:rPr>
              <a:t>nephelometric</a:t>
            </a:r>
            <a:r>
              <a:rPr lang="en-US" sz="2800" dirty="0" smtClean="0">
                <a:latin typeface="Arial"/>
                <a:cs typeface="Arial"/>
              </a:rPr>
              <a:t> turbidity units (NTU)</a:t>
            </a:r>
          </a:p>
          <a:p>
            <a:r>
              <a:rPr lang="en-US" sz="2800" dirty="0" smtClean="0">
                <a:latin typeface="Arial"/>
                <a:cs typeface="Arial"/>
              </a:rPr>
              <a:t>Good indicator of presence of harmful microorganisms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WHO standard &lt; 5 NTU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U.S. standard &lt; 0.3 NTU 95% of the time, never higher than 1 NTU</a:t>
            </a:r>
          </a:p>
          <a:p>
            <a:pPr marL="2743200" lvl="6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Physical Characteristics: </a:t>
            </a:r>
            <a:r>
              <a:rPr lang="en-US" dirty="0" smtClean="0"/>
              <a:t>Turbidity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2. Particles or Solids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1918"/>
            <a:ext cx="8229600" cy="59860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Total Solids TS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Sample dried at 103-105 ºC</a:t>
            </a:r>
          </a:p>
          <a:p>
            <a:pPr marL="457200" lvl="1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Total Suspended Solids TSS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sample filtered, sample retained on filter dried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Total Dissolved Solids TDS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sample filtered, filtrate dried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51747"/>
              </p:ext>
            </p:extLst>
          </p:nvPr>
        </p:nvGraphicFramePr>
        <p:xfrm>
          <a:off x="830710" y="4012241"/>
          <a:ext cx="58896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819400" imgH="444500" progId="Equation.3">
                  <p:embed/>
                </p:oleObj>
              </mc:Choice>
              <mc:Fallback>
                <p:oleObj name="Equation" r:id="rId3" imgW="2819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710" y="4012241"/>
                        <a:ext cx="5889625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27564"/>
              </p:ext>
            </p:extLst>
          </p:nvPr>
        </p:nvGraphicFramePr>
        <p:xfrm>
          <a:off x="830710" y="1833054"/>
          <a:ext cx="6897659" cy="92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3302000" imgH="444500" progId="Equation.3">
                  <p:embed/>
                </p:oleObj>
              </mc:Choice>
              <mc:Fallback>
                <p:oleObj name="Equation" r:id="rId5" imgW="3302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710" y="1833054"/>
                        <a:ext cx="6897659" cy="92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72144"/>
              </p:ext>
            </p:extLst>
          </p:nvPr>
        </p:nvGraphicFramePr>
        <p:xfrm>
          <a:off x="1190625" y="5838937"/>
          <a:ext cx="48291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2311400" imgH="444500" progId="Equation.3">
                  <p:embed/>
                </p:oleObj>
              </mc:Choice>
              <mc:Fallback>
                <p:oleObj name="Equation" r:id="rId7" imgW="2311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0625" y="5838937"/>
                        <a:ext cx="4829175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200" y="6084735"/>
            <a:ext cx="2895600" cy="365125"/>
          </a:xfrm>
        </p:spPr>
        <p:txBody>
          <a:bodyPr/>
          <a:lstStyle/>
          <a:p>
            <a:r>
              <a:rPr lang="en-US" dirty="0"/>
              <a:t>Physical Characteristics: Solids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9400" y="498726"/>
            <a:ext cx="9442808" cy="584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Total Solids = Fixed Solids + Volatile Solids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158"/>
            <a:ext cx="8229600" cy="5986082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Dried solids are combusted at 550 ºC: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  <a:p>
            <a:pPr lvl="1"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Fixed Solids FS (inorganic, ash)</a:t>
            </a: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Volatile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Solids 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VS (organic) 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91086"/>
              </p:ext>
            </p:extLst>
          </p:nvPr>
        </p:nvGraphicFramePr>
        <p:xfrm>
          <a:off x="550580" y="3243477"/>
          <a:ext cx="78533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3759200" imgH="457200" progId="Equation.3">
                  <p:embed/>
                </p:oleObj>
              </mc:Choice>
              <mc:Fallback>
                <p:oleObj name="Equation" r:id="rId3" imgW="3759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80" y="3243477"/>
                        <a:ext cx="7853363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53947"/>
              </p:ext>
            </p:extLst>
          </p:nvPr>
        </p:nvGraphicFramePr>
        <p:xfrm>
          <a:off x="1677948" y="5303910"/>
          <a:ext cx="2732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308100" imgH="203200" progId="Equation.3">
                  <p:embed/>
                </p:oleObj>
              </mc:Choice>
              <mc:Fallback>
                <p:oleObj name="Equation" r:id="rId5" imgW="1308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7948" y="5303910"/>
                        <a:ext cx="2732088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505742"/>
            <a:ext cx="2133600" cy="365125"/>
          </a:xfrm>
        </p:spPr>
        <p:txBody>
          <a:bodyPr/>
          <a:lstStyle/>
          <a:p>
            <a:fld id="{A8ED28AA-87F7-5C4E-93A6-8BAA38DF407C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Physical Characteristics: Solids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9400" y="349334"/>
            <a:ext cx="9442808" cy="584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TSS = FSS + VSS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766"/>
            <a:ext cx="8229600" cy="5986082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Dried solids retained on filter are combusted at 550 ºC: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  <a:p>
            <a:pPr lvl="1"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Fixed Suspended Solids FSS (inorganic, ash)</a:t>
            </a: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Volatile Suspended Solids VSS (organic) 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24616"/>
              </p:ext>
            </p:extLst>
          </p:nvPr>
        </p:nvGraphicFramePr>
        <p:xfrm>
          <a:off x="534988" y="3571875"/>
          <a:ext cx="7747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3708400" imgH="457200" progId="Equation.3">
                  <p:embed/>
                </p:oleObj>
              </mc:Choice>
              <mc:Fallback>
                <p:oleObj name="Equation" r:id="rId3" imgW="370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8" y="3571875"/>
                        <a:ext cx="7747000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06287"/>
              </p:ext>
            </p:extLst>
          </p:nvPr>
        </p:nvGraphicFramePr>
        <p:xfrm>
          <a:off x="1917700" y="5616575"/>
          <a:ext cx="32623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1562100" imgH="203200" progId="Equation.3">
                  <p:embed/>
                </p:oleObj>
              </mc:Choice>
              <mc:Fallback>
                <p:oleObj name="Equation" r:id="rId5" imgW="156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700" y="5616575"/>
                        <a:ext cx="3262313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Physical Characteristics: Solids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9400" y="349334"/>
            <a:ext cx="9442808" cy="584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TDS = FDS + VDS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766"/>
            <a:ext cx="8229600" cy="5986082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Dried solids that passed through filter are combusted at 550 ºC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  <a:p>
            <a:pPr lvl="1">
              <a:spcBef>
                <a:spcPts val="1272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Fixed Dissolved Solids FDS (inorganic, ash)</a:t>
            </a: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Volatile Dissolved Solids VDS (organic) 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94581"/>
              </p:ext>
            </p:extLst>
          </p:nvPr>
        </p:nvGraphicFramePr>
        <p:xfrm>
          <a:off x="508000" y="3571875"/>
          <a:ext cx="78009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3733800" imgH="457200" progId="Equation.3">
                  <p:embed/>
                </p:oleObj>
              </mc:Choice>
              <mc:Fallback>
                <p:oleObj name="Equation" r:id="rId3" imgW="3733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3571875"/>
                        <a:ext cx="7800975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23668"/>
              </p:ext>
            </p:extLst>
          </p:nvPr>
        </p:nvGraphicFramePr>
        <p:xfrm>
          <a:off x="1838325" y="5616575"/>
          <a:ext cx="34210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638300" imgH="203200" progId="Equation.3">
                  <p:embed/>
                </p:oleObj>
              </mc:Choice>
              <mc:Fallback>
                <p:oleObj name="Equation" r:id="rId5" imgW="1638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8325" y="5616575"/>
                        <a:ext cx="3421063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Physical Characteristics: Solids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I. Physical Characteristics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3. Color: Dissolved organic matter, metal ions (e.g. Fe and </a:t>
            </a:r>
            <a:r>
              <a:rPr lang="en-US" dirty="0" err="1" smtClean="0">
                <a:solidFill>
                  <a:srgbClr val="800000"/>
                </a:solidFill>
                <a:latin typeface="Arial"/>
                <a:cs typeface="Arial"/>
              </a:rPr>
              <a:t>Mn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), and turbidity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4. Taste and Odor: Dissolved organic and inorganic matter, microorganisms, water treatment process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5. Temperature: important because controls rates of reactions.  In winter: 0.5 to 3 </a:t>
            </a:r>
            <a:r>
              <a:rPr lang="en-US" baseline="30000" dirty="0" err="1" smtClean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lang="en-US" dirty="0" err="1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lang="en-US" dirty="0">
                <a:solidFill>
                  <a:srgbClr val="660066"/>
                </a:solidFill>
                <a:latin typeface="Arial"/>
                <a:cs typeface="Arial"/>
              </a:rPr>
              <a:t>;</a:t>
            </a:r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 in summer: 2 to 25 </a:t>
            </a:r>
            <a:r>
              <a:rPr lang="en-US" baseline="30000" dirty="0" err="1" smtClean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lang="en-US" dirty="0" err="1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Physical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7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11624</TotalTime>
  <Words>562</Words>
  <Application>Microsoft Macintosh PowerPoint</Application>
  <PresentationFormat>On-screen Show (4:3)</PresentationFormat>
  <Paragraphs>96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Equation</vt:lpstr>
      <vt:lpstr>Announcements Monday 9/9</vt:lpstr>
      <vt:lpstr>Chapter 1 (course notes) Characteristics of Water </vt:lpstr>
      <vt:lpstr>Physical Characteristics of Water (in your notes)</vt:lpstr>
      <vt:lpstr>Physical Characteristics 1.Turbidity</vt:lpstr>
      <vt:lpstr>2. Particles or Solids</vt:lpstr>
      <vt:lpstr>Total Solids = Fixed Solids + Volatile Solids</vt:lpstr>
      <vt:lpstr>TSS = FSS + VSS</vt:lpstr>
      <vt:lpstr>TDS = FDS + VDS</vt:lpstr>
      <vt:lpstr>I. Physical Characteristics</vt:lpstr>
      <vt:lpstr>II. Chemical Characteristics</vt:lpstr>
      <vt:lpstr>III. Biological Characteristics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48</cp:revision>
  <cp:lastPrinted>2013-09-08T18:55:17Z</cp:lastPrinted>
  <dcterms:created xsi:type="dcterms:W3CDTF">2013-08-30T15:46:54Z</dcterms:created>
  <dcterms:modified xsi:type="dcterms:W3CDTF">2013-09-10T15:01:31Z</dcterms:modified>
</cp:coreProperties>
</file>