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3" r:id="rId9"/>
    <p:sldId id="266"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90" d="100"/>
          <a:sy n="90" d="100"/>
        </p:scale>
        <p:origin x="18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023C-715B-F7EF-9717-1C0BAA0FB87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3B5258B-2D2C-0480-2B06-0B25DE3F4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EEC3EC-7168-3E8C-8AF8-98AF610A40FB}"/>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2BFAB48D-2268-53F4-19CE-87926D64B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6A79D-E1A8-0CF7-C487-420BDB03567F}"/>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259853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B6EE-5C60-F8E3-06E7-6334E7199B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F38640-AFB3-E9F6-E92A-FD443D5C50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41DFF3-D137-E69A-ACD2-FE35A9E2D18F}"/>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A51A0E47-118E-CF0E-CD3E-E660BB884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EA3C0-A59E-F1FA-570D-B7CD721330B4}"/>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208352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A8CF7-9D38-2553-16C5-AA5121A365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EB475-6C4B-0408-74A2-438745CDE3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33732A-8E46-649A-E095-6E082FC814F2}"/>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C67B6E19-F279-D6B0-858D-F81946D29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5F2D0-BBB9-0C0D-A28D-9497DD73F685}"/>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188078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308F-85FC-A48E-936F-35696F5AAA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1347F4-AC5A-DC02-DFB7-9A626B9FF0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E67071-B225-6B3B-5AE4-79316C5F91DC}"/>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C070A4F0-0594-BEB5-9200-4485BAA51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4928B-21F3-59E7-8841-D3D40A35AB89}"/>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23649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363E-A1D7-092F-5F69-5F788A4EFB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9E4DDC7-883A-65A4-D60D-E245DAD74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C4AD8E2-84F3-B6CF-5A61-40852C8E5860}"/>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D1481880-7629-6F36-C3EE-AAB553416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87636-7F8A-86CE-1ABF-5A21F201AAC1}"/>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234737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7C4C-602D-EFCE-8442-26D2A6CF481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23C914-355B-1CA5-B277-E3E14D6500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57DCC46-9B24-D16F-C631-083F91A57B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4ED9C4-5346-A3ED-7191-945A03A4D4EA}"/>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6" name="Footer Placeholder 5">
            <a:extLst>
              <a:ext uri="{FF2B5EF4-FFF2-40B4-BE49-F238E27FC236}">
                <a16:creationId xmlns:a16="http://schemas.microsoft.com/office/drawing/2014/main" id="{8B49152E-1CAA-7AD5-DDA5-AE14D1CD6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C408E-1B69-67C4-7737-D6D9302F6FD2}"/>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292695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E2DA-297A-24E6-EEE2-3113D3C47C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36B1BE-F222-9535-97B2-44316BC2A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757438-011F-2B67-E73B-D11A426617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85D05F-C4B2-CA12-4C49-DB030FC35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4BC053-C7BB-2C27-997E-E91D0259C6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50A652-BFAD-5EE3-C9F1-DE165743951E}"/>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8" name="Footer Placeholder 7">
            <a:extLst>
              <a:ext uri="{FF2B5EF4-FFF2-40B4-BE49-F238E27FC236}">
                <a16:creationId xmlns:a16="http://schemas.microsoft.com/office/drawing/2014/main" id="{BDC4A076-0AAF-C0F0-CD7B-75929255C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70B9F-F9CC-D30D-E8C3-BB1594F79C80}"/>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152225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8E24-492B-1F5C-8446-7BDC94E754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A2BB8D0-897B-AE2F-C072-7EE960A3D991}"/>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4" name="Footer Placeholder 3">
            <a:extLst>
              <a:ext uri="{FF2B5EF4-FFF2-40B4-BE49-F238E27FC236}">
                <a16:creationId xmlns:a16="http://schemas.microsoft.com/office/drawing/2014/main" id="{05CC0AB4-E5AC-1776-4C52-4739C64879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6E33C-ADF4-AFA2-A209-257526CC8E9C}"/>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314915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5E2EA-46D0-19D3-0B70-EBE1B57C4A49}"/>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3" name="Footer Placeholder 2">
            <a:extLst>
              <a:ext uri="{FF2B5EF4-FFF2-40B4-BE49-F238E27FC236}">
                <a16:creationId xmlns:a16="http://schemas.microsoft.com/office/drawing/2014/main" id="{852B02F2-0B19-11A7-A779-455DE4194A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E37AB5-3836-6121-CED7-85D202F6746E}"/>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322455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C2E-4569-2DAF-E66F-F4F5610B77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A9CE477-9F97-D43B-E47F-D6E88E64E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32E572-3AF2-1527-C001-B74578528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9E2DE7-7953-6FBF-B867-A67E49032C71}"/>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6" name="Footer Placeholder 5">
            <a:extLst>
              <a:ext uri="{FF2B5EF4-FFF2-40B4-BE49-F238E27FC236}">
                <a16:creationId xmlns:a16="http://schemas.microsoft.com/office/drawing/2014/main" id="{859846D6-5414-FE51-5D79-D27F65AF9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476BC-87DC-9FD0-9DC1-53819FDB5DA9}"/>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339971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52A9-A279-3FD0-C22F-E7B5C80179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119F896-A492-2228-CB7B-E8F197375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7F276C-4200-A095-AD1A-EA994A6DB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D1D535-0462-43A1-FEF1-EFD91F3D1F48}"/>
              </a:ext>
            </a:extLst>
          </p:cNvPr>
          <p:cNvSpPr>
            <a:spLocks noGrp="1"/>
          </p:cNvSpPr>
          <p:nvPr>
            <p:ph type="dt" sz="half" idx="10"/>
          </p:nvPr>
        </p:nvSpPr>
        <p:spPr/>
        <p:txBody>
          <a:bodyPr/>
          <a:lstStyle/>
          <a:p>
            <a:fld id="{9E103279-D0B4-D048-A877-2055A779BB54}" type="datetimeFigureOut">
              <a:rPr lang="en-US" smtClean="0"/>
              <a:t>6/6/22</a:t>
            </a:fld>
            <a:endParaRPr lang="en-US"/>
          </a:p>
        </p:txBody>
      </p:sp>
      <p:sp>
        <p:nvSpPr>
          <p:cNvPr id="6" name="Footer Placeholder 5">
            <a:extLst>
              <a:ext uri="{FF2B5EF4-FFF2-40B4-BE49-F238E27FC236}">
                <a16:creationId xmlns:a16="http://schemas.microsoft.com/office/drawing/2014/main" id="{75CF43BD-9911-DD49-9DAD-4731B5F31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8E199C-BFD7-05B9-83D3-ADF289B7A149}"/>
              </a:ext>
            </a:extLst>
          </p:cNvPr>
          <p:cNvSpPr>
            <a:spLocks noGrp="1"/>
          </p:cNvSpPr>
          <p:nvPr>
            <p:ph type="sldNum" sz="quarter" idx="12"/>
          </p:nvPr>
        </p:nvSpPr>
        <p:spPr/>
        <p:txBody>
          <a:bodyPr/>
          <a:lstStyle/>
          <a:p>
            <a:fld id="{965924C2-7682-024E-BAE9-A99A215B9142}" type="slidenum">
              <a:rPr lang="en-US" smtClean="0"/>
              <a:t>‹#›</a:t>
            </a:fld>
            <a:endParaRPr lang="en-US"/>
          </a:p>
        </p:txBody>
      </p:sp>
    </p:spTree>
    <p:extLst>
      <p:ext uri="{BB962C8B-B14F-4D97-AF65-F5344CB8AC3E}">
        <p14:creationId xmlns:p14="http://schemas.microsoft.com/office/powerpoint/2010/main" val="418443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6F4BE-FF92-1490-F284-A07D02DA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A397CF-2B61-C37C-1289-7C51E6CB9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A2BE3A-78EA-6B53-B45B-32FD04393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03279-D0B4-D048-A877-2055A779BB54}" type="datetimeFigureOut">
              <a:rPr lang="en-US" smtClean="0"/>
              <a:t>6/6/22</a:t>
            </a:fld>
            <a:endParaRPr lang="en-US"/>
          </a:p>
        </p:txBody>
      </p:sp>
      <p:sp>
        <p:nvSpPr>
          <p:cNvPr id="5" name="Footer Placeholder 4">
            <a:extLst>
              <a:ext uri="{FF2B5EF4-FFF2-40B4-BE49-F238E27FC236}">
                <a16:creationId xmlns:a16="http://schemas.microsoft.com/office/drawing/2014/main" id="{BBB090D9-EA89-9B7A-3BBD-63854F217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79A83-45CB-9261-4926-822F20B4F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924C2-7682-024E-BAE9-A99A215B9142}" type="slidenum">
              <a:rPr lang="en-US" smtClean="0"/>
              <a:t>‹#›</a:t>
            </a:fld>
            <a:endParaRPr lang="en-US"/>
          </a:p>
        </p:txBody>
      </p:sp>
    </p:spTree>
    <p:extLst>
      <p:ext uri="{BB962C8B-B14F-4D97-AF65-F5344CB8AC3E}">
        <p14:creationId xmlns:p14="http://schemas.microsoft.com/office/powerpoint/2010/main" val="3043962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if@iict.buet.ac.bd"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10600644@mydbs.i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learn/natural-language-processing" TargetMode="External"/><Relationship Id="rId7" Type="http://schemas.openxmlformats.org/officeDocument/2006/relationships/hyperlink" Target="https://twittercommunity.com/t/introducing-the-new-academic-research-product-track/14863"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nltk.org/news.html" TargetMode="External"/><Relationship Id="rId5" Type="http://schemas.openxmlformats.org/officeDocument/2006/relationships/hyperlink" Target="http://www.science.org/content/article/social-media-bots-tried-influence-us-election-germany-may-be-next" TargetMode="External"/><Relationship Id="rId4" Type="http://schemas.openxmlformats.org/officeDocument/2006/relationships/hyperlink" Target="https://www.sciencedirect.com/science/article/abs/pii/S074756321400030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3586163" y="0"/>
            <a:ext cx="7443788" cy="1494314"/>
          </a:xfrm>
        </p:spPr>
        <p:txBody>
          <a:bodyPr>
            <a:normAutofit/>
          </a:bodyPr>
          <a:lstStyle/>
          <a:p>
            <a:r>
              <a:rPr lang="en-US" sz="4000" b="1" u="sng" dirty="0">
                <a:latin typeface="APPLE CHANCERY" panose="03020702040506060504" pitchFamily="66" charset="-79"/>
                <a:ea typeface="Baskerville" panose="02020502070401020303" pitchFamily="18" charset="0"/>
                <a:cs typeface="APPLE CHANCERY" panose="03020702040506060504" pitchFamily="66" charset="-79"/>
              </a:rPr>
              <a:t>Sentiment Analysis With NLP On Twitter Data.</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1871331" y="1744584"/>
            <a:ext cx="10320669" cy="4580387"/>
          </a:xfrm>
        </p:spPr>
        <p:txBody>
          <a:bodyPr>
            <a:normAutofit/>
          </a:bodyPr>
          <a:lstStyle/>
          <a:p>
            <a:r>
              <a:rPr lang="en-US" sz="2000" u="sng" dirty="0"/>
              <a:t>A work of:</a:t>
            </a:r>
          </a:p>
          <a:p>
            <a:r>
              <a:rPr lang="en-IN" sz="2000" dirty="0"/>
              <a:t>Md. Rakibul Hasan(hasanrakib373@gmail.com), Maisha Maliha(mahimaliha10@gmail.com), M. Arifuzzaman(</a:t>
            </a:r>
            <a:r>
              <a:rPr lang="en-IN" sz="2000" dirty="0">
                <a:hlinkClick r:id="rId3"/>
              </a:rPr>
              <a:t>arif@iict.buet.ac.bd</a:t>
            </a:r>
            <a:r>
              <a:rPr lang="en-IN" sz="2000" dirty="0"/>
              <a:t>)</a:t>
            </a:r>
          </a:p>
          <a:p>
            <a:endParaRPr lang="en-IN" sz="2000" dirty="0"/>
          </a:p>
          <a:p>
            <a:r>
              <a:rPr lang="en-IN" sz="2000" u="sng" dirty="0"/>
              <a:t>From:</a:t>
            </a:r>
          </a:p>
          <a:p>
            <a:r>
              <a:rPr lang="en-IN" sz="2000" dirty="0"/>
              <a:t>Department of Electronics and Communications Engineering, East West University, Dhaka-1212 </a:t>
            </a:r>
          </a:p>
          <a:p>
            <a:r>
              <a:rPr lang="en-IN" sz="2000" dirty="0"/>
              <a:t>Bangladesh University of Engineering and Technology, Dhaka-1000.</a:t>
            </a:r>
            <a:br>
              <a:rPr lang="en-IN" sz="2000" dirty="0"/>
            </a:br>
            <a:endParaRPr lang="en-IN" sz="2000" dirty="0"/>
          </a:p>
          <a:p>
            <a:r>
              <a:rPr lang="en-IN" sz="2000" u="sng" dirty="0"/>
              <a:t>Presented By:</a:t>
            </a:r>
          </a:p>
          <a:p>
            <a:r>
              <a:rPr lang="en-IN" sz="2000" dirty="0"/>
              <a:t>Kenneth Xavier Dsilva (</a:t>
            </a:r>
            <a:r>
              <a:rPr lang="en-IN" sz="2000" dirty="0">
                <a:hlinkClick r:id="rId4"/>
              </a:rPr>
              <a:t>10600644@mydbs.ie</a:t>
            </a:r>
            <a:r>
              <a:rPr lang="en-IN" sz="2000" dirty="0"/>
              <a:t>)</a:t>
            </a:r>
          </a:p>
          <a:p>
            <a:r>
              <a:rPr lang="en-IN" sz="2000" u="sng" dirty="0"/>
              <a:t>At:</a:t>
            </a:r>
          </a:p>
          <a:p>
            <a:r>
              <a:rPr lang="en-IN" sz="2000" dirty="0"/>
              <a:t>Dublin Business School, Dublin 2</a:t>
            </a:r>
          </a:p>
          <a:p>
            <a:endParaRPr lang="en-US" sz="2000" dirty="0"/>
          </a:p>
        </p:txBody>
      </p:sp>
      <p:cxnSp>
        <p:nvCxnSpPr>
          <p:cNvPr id="23" name="Straight Connector 15">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7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p:tgtEl>
                                          <p:spTgt spid="3">
                                            <p:txEl>
                                              <p:pRg st="9" end="9"/>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4384281" y="0"/>
            <a:ext cx="7102869" cy="1200150"/>
          </a:xfrm>
        </p:spPr>
        <p:txBody>
          <a:bodyPr>
            <a:normAutofit/>
          </a:bodyPr>
          <a:lstStyle/>
          <a:p>
            <a:r>
              <a:rPr lang="en-US" sz="4000" dirty="0"/>
              <a:t>What difference does it Make?</a:t>
            </a:r>
            <a:br>
              <a:rPr lang="en-US" sz="4000" dirty="0"/>
            </a:br>
            <a:endParaRPr lang="en-US" sz="4000" dirty="0"/>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965945" y="669852"/>
            <a:ext cx="8314660" cy="6188148"/>
          </a:xfrm>
        </p:spPr>
        <p:txBody>
          <a:bodyPr>
            <a:normAutofit/>
          </a:bodyPr>
          <a:lstStyle/>
          <a:p>
            <a:pPr marL="342900" indent="-342900" algn="l">
              <a:buFont typeface="Arial" panose="020B0604020202020204" pitchFamily="34" charset="0"/>
              <a:buChar char="•"/>
            </a:pPr>
            <a:r>
              <a:rPr lang="en-US" sz="2000" dirty="0"/>
              <a:t>According to a study carried out in June 2020 by Shu Zhang</a:t>
            </a:r>
            <a:r>
              <a:rPr lang="en-US" sz="2000" baseline="30000" dirty="0"/>
              <a:t>[5]</a:t>
            </a:r>
            <a:r>
              <a:rPr lang="en-US" sz="2000" dirty="0"/>
              <a:t> and his team from the university of Twente, Netherlands. Twitter is the </a:t>
            </a:r>
            <a:r>
              <a:rPr lang="en-US" sz="2000" u="sng" dirty="0">
                <a:solidFill>
                  <a:srgbClr val="FF0000"/>
                </a:solidFill>
              </a:rPr>
              <a:t>largest platform used by Giant Tech and Non-Tech Companies to attract major Stake-Holders.</a:t>
            </a:r>
          </a:p>
          <a:p>
            <a:pPr marL="342900" indent="-342900" algn="l">
              <a:buFont typeface="Arial" panose="020B0604020202020204" pitchFamily="34" charset="0"/>
              <a:buChar char="•"/>
            </a:pPr>
            <a:r>
              <a:rPr lang="en-US" sz="2000" dirty="0"/>
              <a:t>The number of research work done on Twitter between 2016 to 2021 has been so massive that it compelled </a:t>
            </a:r>
            <a:r>
              <a:rPr lang="en-US" sz="2000" u="sng" dirty="0">
                <a:solidFill>
                  <a:srgbClr val="FF0000"/>
                </a:solidFill>
              </a:rPr>
              <a:t>Twitter release an Academic Research Product Track</a:t>
            </a:r>
            <a:r>
              <a:rPr lang="en-US" sz="2000" dirty="0"/>
              <a:t>, through which for the purpose of research one can gain </a:t>
            </a:r>
            <a:r>
              <a:rPr lang="en-US" sz="2000" dirty="0">
                <a:solidFill>
                  <a:srgbClr val="FF0000"/>
                </a:solidFill>
              </a:rPr>
              <a:t>access to the full-archived search endpoint and not just 7-day old tweets</a:t>
            </a:r>
            <a:r>
              <a:rPr lang="en-US" sz="2000" baseline="30000" dirty="0"/>
              <a:t>[6]</a:t>
            </a:r>
            <a:r>
              <a:rPr lang="en-US" sz="2000" dirty="0"/>
              <a:t>.</a:t>
            </a:r>
          </a:p>
          <a:p>
            <a:pPr marL="342900" indent="-342900" algn="l">
              <a:buFont typeface="Arial" panose="020B0604020202020204" pitchFamily="34" charset="0"/>
              <a:buChar char="•"/>
            </a:pPr>
            <a:r>
              <a:rPr lang="en-US" sz="2000" dirty="0"/>
              <a:t>Hence, when we can in </a:t>
            </a:r>
            <a:r>
              <a:rPr lang="en-US" sz="2000" dirty="0">
                <a:solidFill>
                  <a:srgbClr val="FF0000"/>
                </a:solidFill>
              </a:rPr>
              <a:t>real-time access full-archived tweets, with no boundaries</a:t>
            </a:r>
            <a:r>
              <a:rPr lang="en-US" sz="2000" dirty="0"/>
              <a:t> and add on the newer </a:t>
            </a:r>
            <a:r>
              <a:rPr lang="en-US" sz="2000" dirty="0" err="1">
                <a:solidFill>
                  <a:srgbClr val="FF0000"/>
                </a:solidFill>
              </a:rPr>
              <a:t>TweetTokenizer</a:t>
            </a:r>
            <a:r>
              <a:rPr lang="en-US" sz="2000" dirty="0"/>
              <a:t> and Machine Learning Algorithms, we definitely have a chance to </a:t>
            </a:r>
            <a:r>
              <a:rPr lang="en-US" sz="2000" dirty="0">
                <a:solidFill>
                  <a:srgbClr val="FF0000"/>
                </a:solidFill>
              </a:rPr>
              <a:t>improve the Algorithm</a:t>
            </a:r>
            <a:r>
              <a:rPr lang="en-US" sz="2000" dirty="0"/>
              <a:t>.</a:t>
            </a:r>
          </a:p>
          <a:p>
            <a:pPr marL="342900" indent="-342900" algn="l">
              <a:buFont typeface="Arial" panose="020B0604020202020204" pitchFamily="34" charset="0"/>
              <a:buChar char="•"/>
            </a:pPr>
            <a:r>
              <a:rPr lang="en-US" sz="2000" dirty="0"/>
              <a:t>Not just that, consider </a:t>
            </a:r>
            <a:r>
              <a:rPr lang="en-US" sz="2000" dirty="0">
                <a:solidFill>
                  <a:srgbClr val="FF0000"/>
                </a:solidFill>
              </a:rPr>
              <a:t>political scenarios </a:t>
            </a:r>
            <a:r>
              <a:rPr lang="en-US" sz="2000" dirty="0"/>
              <a:t>or something simpler as </a:t>
            </a:r>
            <a:r>
              <a:rPr lang="en-US" sz="2000" dirty="0">
                <a:solidFill>
                  <a:srgbClr val="FF0000"/>
                </a:solidFill>
              </a:rPr>
              <a:t>betting on the team</a:t>
            </a:r>
            <a:r>
              <a:rPr lang="en-US" sz="2000" dirty="0"/>
              <a:t> you think will win a </a:t>
            </a:r>
            <a:r>
              <a:rPr lang="en-US" sz="2000" dirty="0">
                <a:solidFill>
                  <a:srgbClr val="FF0000"/>
                </a:solidFill>
              </a:rPr>
              <a:t>football game </a:t>
            </a:r>
            <a:r>
              <a:rPr lang="en-US" sz="2000" dirty="0"/>
              <a:t>and predicting the nature of the final bet depending on the mentality of more than 50million users over the globe.</a:t>
            </a:r>
          </a:p>
          <a:p>
            <a:pPr marL="342900" indent="-342900" algn="l">
              <a:buFont typeface="Arial" panose="020B0604020202020204" pitchFamily="34" charset="0"/>
              <a:buChar char="•"/>
            </a:pPr>
            <a:r>
              <a:rPr lang="en-US" sz="2000" dirty="0"/>
              <a:t>Differentiating between </a:t>
            </a:r>
            <a:r>
              <a:rPr lang="en-US" sz="2000" u="sng" dirty="0">
                <a:solidFill>
                  <a:srgbClr val="FF0000"/>
                </a:solidFill>
              </a:rPr>
              <a:t>fake news and real news</a:t>
            </a:r>
            <a:r>
              <a:rPr lang="en-US" sz="2000" dirty="0"/>
              <a:t> by users at the center of the action- </a:t>
            </a:r>
            <a:r>
              <a:rPr lang="en-US" sz="2000" dirty="0">
                <a:solidFill>
                  <a:srgbClr val="FF0000"/>
                </a:solidFill>
              </a:rPr>
              <a:t>Russia-Ukraine issue</a:t>
            </a:r>
            <a:r>
              <a:rPr lang="en-US" sz="2000" dirty="0"/>
              <a:t>.</a:t>
            </a:r>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3517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4512868" y="-351907"/>
            <a:ext cx="3852041" cy="1064288"/>
          </a:xfrm>
        </p:spPr>
        <p:txBody>
          <a:bodyPr>
            <a:normAutofit/>
          </a:bodyPr>
          <a:lstStyle/>
          <a:p>
            <a:r>
              <a:rPr lang="en-US" sz="4000" dirty="0"/>
              <a:t>References</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019647" y="1850064"/>
            <a:ext cx="9005776" cy="4710223"/>
          </a:xfrm>
        </p:spPr>
        <p:txBody>
          <a:bodyPr>
            <a:normAutofit fontScale="85000" lnSpcReduction="20000"/>
          </a:bodyPr>
          <a:lstStyle/>
          <a:p>
            <a:pPr marL="457200" indent="-457200" algn="l">
              <a:buAutoNum type="arabicPeriod"/>
            </a:pPr>
            <a:r>
              <a:rPr lang="en-IN" dirty="0"/>
              <a:t>IBM Cloud Education (2020). What is Natural Language Processing? </a:t>
            </a:r>
            <a:r>
              <a:rPr lang="en-IN" dirty="0" err="1"/>
              <a:t>www.ibm.com</a:t>
            </a:r>
            <a:r>
              <a:rPr lang="en-IN" dirty="0"/>
              <a:t>. Available at: </a:t>
            </a:r>
            <a:r>
              <a:rPr lang="en-IN" dirty="0">
                <a:hlinkClick r:id="rId3"/>
              </a:rPr>
              <a:t>https://www.ibm.com/cloud/learn/natural-language-processing</a:t>
            </a:r>
            <a:r>
              <a:rPr lang="en-IN" dirty="0"/>
              <a:t>.</a:t>
            </a:r>
          </a:p>
          <a:p>
            <a:pPr marL="457200" indent="-457200" algn="l">
              <a:buAutoNum type="arabicPeriod"/>
            </a:pPr>
            <a:r>
              <a:rPr lang="en-IN" dirty="0" err="1"/>
              <a:t>Kruikemeier</a:t>
            </a:r>
            <a:r>
              <a:rPr lang="en-IN" dirty="0"/>
              <a:t>, </a:t>
            </a:r>
            <a:r>
              <a:rPr lang="en-IN" i="1" dirty="0"/>
              <a:t>How political candidates use Twitter and the impact on votes</a:t>
            </a:r>
            <a:r>
              <a:rPr lang="en-IN" dirty="0"/>
              <a:t> 2014. Available at: </a:t>
            </a:r>
            <a:r>
              <a:rPr lang="en-IN" dirty="0">
                <a:hlinkClick r:id="rId4"/>
              </a:rPr>
              <a:t>https://www.sciencedirect.com/science/article/abs/pii/S0747563214000302</a:t>
            </a:r>
            <a:endParaRPr lang="en-IN" dirty="0"/>
          </a:p>
          <a:p>
            <a:pPr marL="457200" indent="-457200" algn="l">
              <a:buAutoNum type="arabicPeriod"/>
            </a:pPr>
            <a:r>
              <a:rPr lang="en-IN" dirty="0"/>
              <a:t>KUPFERSCHMIDT, KAI. “Social Media “Bots” Tried to Influence the U.S. Election. Germany May Be Next.” </a:t>
            </a:r>
            <a:r>
              <a:rPr lang="en-IN" i="1" dirty="0" err="1"/>
              <a:t>Www.science.org</a:t>
            </a:r>
            <a:r>
              <a:rPr lang="en-IN" dirty="0"/>
              <a:t>, 13 Sept. 2017, </a:t>
            </a:r>
            <a:r>
              <a:rPr lang="en-IN" dirty="0">
                <a:hlinkClick r:id="rId5"/>
              </a:rPr>
              <a:t>www.science.org/content/article/social-media-bots-tried-influence-us-election-germany-may-be-next</a:t>
            </a:r>
            <a:r>
              <a:rPr lang="en-IN" dirty="0"/>
              <a:t>.</a:t>
            </a:r>
          </a:p>
          <a:p>
            <a:pPr marL="457200" indent="-457200" algn="l">
              <a:buAutoNum type="arabicPeriod"/>
            </a:pPr>
            <a:r>
              <a:rPr lang="en-IN" dirty="0"/>
              <a:t>NLTK : Release Notes, 2022, </a:t>
            </a:r>
            <a:r>
              <a:rPr lang="en-IN" dirty="0">
                <a:hlinkClick r:id="rId6"/>
              </a:rPr>
              <a:t>https://www.nltk.org/news.html</a:t>
            </a:r>
            <a:endParaRPr lang="en-IN" dirty="0"/>
          </a:p>
          <a:p>
            <a:pPr marL="457200" indent="-457200" algn="l">
              <a:buAutoNum type="arabicPeriod"/>
            </a:pPr>
            <a:r>
              <a:rPr lang="en-IN" dirty="0"/>
              <a:t> Zhang, S., </a:t>
            </a:r>
            <a:r>
              <a:rPr lang="en-IN" dirty="0" err="1"/>
              <a:t>Gosselt</a:t>
            </a:r>
            <a:r>
              <a:rPr lang="en-IN" dirty="0"/>
              <a:t>, J. F. and de Jong, M. D. T. (2020) ‘How Large Information Technology Companies Use Twitter: Arrangement of Corporate Accounts and Characteristics of Tweets’, Journal of Business and Technical Communication, 34(4), pp. 364–392. </a:t>
            </a:r>
            <a:r>
              <a:rPr lang="en-IN" dirty="0" err="1"/>
              <a:t>doi</a:t>
            </a:r>
            <a:r>
              <a:rPr lang="en-IN" dirty="0"/>
              <a:t>: 10.1177/1050651920932191.</a:t>
            </a:r>
          </a:p>
          <a:p>
            <a:pPr marL="457200" indent="-457200" algn="l">
              <a:buAutoNum type="arabicPeriod"/>
            </a:pPr>
            <a:r>
              <a:rPr lang="en-IN" dirty="0" err="1"/>
              <a:t>Parack</a:t>
            </a:r>
            <a:r>
              <a:rPr lang="en-IN" dirty="0"/>
              <a:t>, S., 2022. </a:t>
            </a:r>
            <a:r>
              <a:rPr lang="en-IN" i="1" dirty="0"/>
              <a:t>Introducing the new Academic Research product track</a:t>
            </a:r>
            <a:r>
              <a:rPr lang="en-IN" dirty="0"/>
              <a:t>. [online] Twitter Community. Available at: </a:t>
            </a:r>
            <a:r>
              <a:rPr lang="en-IN" dirty="0">
                <a:hlinkClick r:id="rId7"/>
              </a:rPr>
              <a:t>https://twittercommunity.com/t/introducing-the-new-academic-research-product-track/14863</a:t>
            </a:r>
            <a:r>
              <a:rPr lang="en-IN" dirty="0"/>
              <a:t>.</a:t>
            </a:r>
          </a:p>
          <a:p>
            <a:pPr marL="457200" indent="-457200" algn="l">
              <a:buAutoNum type="arabicPeriod"/>
            </a:pPr>
            <a:endParaRPr lang="en-IN" dirty="0"/>
          </a:p>
          <a:p>
            <a:pPr marL="457200" indent="-457200" algn="l">
              <a:buAutoNum type="arabicPeriod"/>
            </a:pPr>
            <a:endParaRPr lang="en-IN" dirty="0"/>
          </a:p>
          <a:p>
            <a:pPr marL="457200" indent="-457200" algn="l">
              <a:buAutoNum type="arabicPeriod"/>
            </a:pPr>
            <a:endParaRPr lang="en-IN" dirty="0"/>
          </a:p>
          <a:p>
            <a:pPr marL="457200" indent="-457200" algn="l">
              <a:buAutoNum type="arabicPeriod"/>
            </a:pPr>
            <a:endParaRPr lang="en-IN" dirty="0"/>
          </a:p>
          <a:p>
            <a:pPr marL="457200" indent="-457200" algn="l">
              <a:buAutoNum type="arabicPeriod"/>
            </a:pPr>
            <a:endParaRPr lang="en-US" dirty="0"/>
          </a:p>
        </p:txBody>
      </p:sp>
    </p:spTree>
    <p:extLst>
      <p:ext uri="{BB962C8B-B14F-4D97-AF65-F5344CB8AC3E}">
        <p14:creationId xmlns:p14="http://schemas.microsoft.com/office/powerpoint/2010/main" val="27776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4406543" y="0"/>
            <a:ext cx="3852041" cy="683284"/>
          </a:xfrm>
        </p:spPr>
        <p:txBody>
          <a:bodyPr>
            <a:normAutofit/>
          </a:bodyPr>
          <a:lstStyle/>
          <a:p>
            <a:r>
              <a:rPr lang="en-US" sz="4000" dirty="0"/>
              <a:t>Contents:</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720864" y="896745"/>
            <a:ext cx="8708596" cy="5759236"/>
          </a:xfrm>
        </p:spPr>
        <p:txBody>
          <a:bodyPr>
            <a:normAutofit/>
          </a:bodyPr>
          <a:lstStyle/>
          <a:p>
            <a:pPr marL="342900" indent="-342900" algn="l">
              <a:buFont typeface="Arial" panose="020B0604020202020204" pitchFamily="34" charset="0"/>
              <a:buChar char="•"/>
            </a:pPr>
            <a:r>
              <a:rPr lang="en-US" sz="2000" dirty="0"/>
              <a:t>What’re they talking about?</a:t>
            </a:r>
          </a:p>
          <a:p>
            <a:pPr marL="800100" lvl="1" indent="-342900" algn="l">
              <a:buFont typeface="Arial" panose="020B0604020202020204" pitchFamily="34" charset="0"/>
              <a:buChar char="•"/>
            </a:pPr>
            <a:r>
              <a:rPr lang="en-US" sz="1600" dirty="0"/>
              <a:t>This section will provide a </a:t>
            </a:r>
            <a:r>
              <a:rPr lang="en-US" sz="1600" u="sng" dirty="0">
                <a:solidFill>
                  <a:srgbClr val="FF0000"/>
                </a:solidFill>
              </a:rPr>
              <a:t>simple business understanding </a:t>
            </a:r>
            <a:r>
              <a:rPr lang="en-US" sz="1600" dirty="0"/>
              <a:t>of this paper.</a:t>
            </a:r>
          </a:p>
          <a:p>
            <a:pPr marL="342900" indent="-342900" algn="l">
              <a:buFont typeface="Arial" panose="020B0604020202020204" pitchFamily="34" charset="0"/>
              <a:buChar char="•"/>
            </a:pPr>
            <a:r>
              <a:rPr lang="en-US" sz="2000" dirty="0"/>
              <a:t>What’re they proving?</a:t>
            </a:r>
          </a:p>
          <a:p>
            <a:pPr marL="800100" lvl="1" indent="-342900" algn="l">
              <a:buFont typeface="Arial" panose="020B0604020202020204" pitchFamily="34" charset="0"/>
              <a:buChar char="•"/>
            </a:pPr>
            <a:r>
              <a:rPr lang="en-US" sz="1600" dirty="0"/>
              <a:t>This section will provide the </a:t>
            </a:r>
            <a:r>
              <a:rPr lang="en-US" sz="1600" u="sng" dirty="0">
                <a:solidFill>
                  <a:srgbClr val="FF0000"/>
                </a:solidFill>
              </a:rPr>
              <a:t>benefits</a:t>
            </a:r>
            <a:r>
              <a:rPr lang="en-US" sz="1600" dirty="0"/>
              <a:t> of the paper. </a:t>
            </a:r>
          </a:p>
          <a:p>
            <a:pPr marL="342900" indent="-342900" algn="l">
              <a:buFont typeface="Arial" panose="020B0604020202020204" pitchFamily="34" charset="0"/>
              <a:buChar char="•"/>
            </a:pPr>
            <a:r>
              <a:rPr lang="en-US" sz="2000" dirty="0"/>
              <a:t>What’s their Aim?</a:t>
            </a:r>
          </a:p>
          <a:p>
            <a:pPr marL="800100" lvl="1" indent="-342900" algn="l">
              <a:buFont typeface="Arial" panose="020B0604020202020204" pitchFamily="34" charset="0"/>
              <a:buChar char="•"/>
            </a:pPr>
            <a:r>
              <a:rPr lang="en-US" sz="1600" dirty="0"/>
              <a:t>This section will shed light on the </a:t>
            </a:r>
            <a:r>
              <a:rPr lang="en-US" sz="1600" u="sng" dirty="0">
                <a:solidFill>
                  <a:srgbClr val="FF0000"/>
                </a:solidFill>
              </a:rPr>
              <a:t>probable end goal.</a:t>
            </a:r>
          </a:p>
          <a:p>
            <a:pPr marL="342900" indent="-342900" algn="l">
              <a:buFont typeface="Arial" panose="020B0604020202020204" pitchFamily="34" charset="0"/>
              <a:buChar char="•"/>
            </a:pPr>
            <a:r>
              <a:rPr lang="en-US" sz="2000" dirty="0"/>
              <a:t>What’s their Approach?</a:t>
            </a:r>
          </a:p>
          <a:p>
            <a:pPr marL="800100" lvl="1" indent="-342900" algn="l">
              <a:buFont typeface="Arial" panose="020B0604020202020204" pitchFamily="34" charset="0"/>
              <a:buChar char="•"/>
            </a:pPr>
            <a:r>
              <a:rPr lang="en-US" sz="1600" dirty="0"/>
              <a:t>This section will help you understand the </a:t>
            </a:r>
            <a:r>
              <a:rPr lang="en-US" sz="1600" u="sng" dirty="0">
                <a:solidFill>
                  <a:srgbClr val="FF0000"/>
                </a:solidFill>
              </a:rPr>
              <a:t>road-map</a:t>
            </a:r>
            <a:r>
              <a:rPr lang="en-US" sz="1600" dirty="0"/>
              <a:t> their used to reach their Aim.</a:t>
            </a:r>
          </a:p>
          <a:p>
            <a:pPr marL="342900" indent="-342900" algn="l">
              <a:buFont typeface="Arial" panose="020B0604020202020204" pitchFamily="34" charset="0"/>
              <a:buChar char="•"/>
            </a:pPr>
            <a:r>
              <a:rPr lang="en-US" sz="2000" dirty="0"/>
              <a:t>What did they Find?</a:t>
            </a:r>
          </a:p>
          <a:p>
            <a:pPr marL="800100" lvl="1" indent="-342900" algn="l">
              <a:buFont typeface="Arial" panose="020B0604020202020204" pitchFamily="34" charset="0"/>
              <a:buChar char="•"/>
            </a:pPr>
            <a:r>
              <a:rPr lang="en-US" sz="1600" dirty="0"/>
              <a:t>This section compares their </a:t>
            </a:r>
            <a:r>
              <a:rPr lang="en-US" sz="1600" u="sng" dirty="0">
                <a:solidFill>
                  <a:srgbClr val="FF0000"/>
                </a:solidFill>
              </a:rPr>
              <a:t>prediction to reality.</a:t>
            </a:r>
          </a:p>
          <a:p>
            <a:pPr marL="342900" indent="-342900" algn="l">
              <a:buFont typeface="Arial" panose="020B0604020202020204" pitchFamily="34" charset="0"/>
              <a:buChar char="•"/>
            </a:pPr>
            <a:r>
              <a:rPr lang="en-US" sz="2000" dirty="0"/>
              <a:t>What did they Prove?</a:t>
            </a:r>
          </a:p>
          <a:p>
            <a:pPr marL="800100" lvl="1" indent="-342900" algn="l">
              <a:buFont typeface="Arial" panose="020B0604020202020204" pitchFamily="34" charset="0"/>
              <a:buChar char="•"/>
            </a:pPr>
            <a:r>
              <a:rPr lang="en-US" sz="1600" dirty="0"/>
              <a:t>This section </a:t>
            </a:r>
            <a:r>
              <a:rPr lang="en-US" sz="1600" u="sng" dirty="0">
                <a:solidFill>
                  <a:srgbClr val="FF0000"/>
                </a:solidFill>
              </a:rPr>
              <a:t>assesses the work.</a:t>
            </a:r>
          </a:p>
          <a:p>
            <a:pPr marL="342900" indent="-342900" algn="l">
              <a:buFont typeface="Arial" panose="020B0604020202020204" pitchFamily="34" charset="0"/>
              <a:buChar char="•"/>
            </a:pPr>
            <a:r>
              <a:rPr lang="en-US" sz="2000" dirty="0"/>
              <a:t>What difference does it Make?</a:t>
            </a:r>
          </a:p>
          <a:p>
            <a:pPr marL="800100" lvl="1" indent="-342900" algn="l">
              <a:buFont typeface="Arial" panose="020B0604020202020204" pitchFamily="34" charset="0"/>
              <a:buChar char="•"/>
            </a:pPr>
            <a:r>
              <a:rPr lang="en-US" sz="1600" dirty="0"/>
              <a:t>This section </a:t>
            </a:r>
            <a:r>
              <a:rPr lang="en-US" sz="1600" u="sng" dirty="0">
                <a:solidFill>
                  <a:srgbClr val="FF0000"/>
                </a:solidFill>
              </a:rPr>
              <a:t>pin-points the influence </a:t>
            </a:r>
            <a:r>
              <a:rPr lang="en-US" sz="1600" dirty="0"/>
              <a:t>on us.</a:t>
            </a:r>
          </a:p>
        </p:txBody>
      </p:sp>
    </p:spTree>
    <p:extLst>
      <p:ext uri="{BB962C8B-B14F-4D97-AF65-F5344CB8AC3E}">
        <p14:creationId xmlns:p14="http://schemas.microsoft.com/office/powerpoint/2010/main" val="382257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2" end="2"/>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4" end="4"/>
                                            </p:txEl>
                                          </p:spTgt>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6" end="6"/>
                                            </p:txEl>
                                          </p:spTgt>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p:tgtEl>
                                          <p:spTgt spid="3">
                                            <p:txEl>
                                              <p:pRg st="8" end="8"/>
                                            </p:txEl>
                                          </p:spTgt>
                                        </p:tgtEl>
                                        <p:attrNameLst>
                                          <p:attrName>ppt_x</p:attrName>
                                        </p:attrNameLst>
                                      </p:cBhvr>
                                      <p:tavLst>
                                        <p:tav tm="0">
                                          <p:val>
                                            <p:strVal val="#ppt_x-#ppt_w*1.125000"/>
                                          </p:val>
                                        </p:tav>
                                        <p:tav tm="100000">
                                          <p:val>
                                            <p:strVal val="#ppt_x"/>
                                          </p:val>
                                        </p:tav>
                                      </p:tavLst>
                                    </p:anim>
                                    <p:animEffect transition="in" filter="wipe(right)">
                                      <p:cBhvr>
                                        <p:cTn id="48" dur="500"/>
                                        <p:tgtEl>
                                          <p:spTgt spid="3">
                                            <p:txEl>
                                              <p:pRg st="8" end="8"/>
                                            </p:txEl>
                                          </p:spTgt>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p:tgtEl>
                                          <p:spTgt spid="3">
                                            <p:txEl>
                                              <p:pRg st="9" end="9"/>
                                            </p:txEl>
                                          </p:spTgt>
                                        </p:tgtEl>
                                        <p:attrNameLst>
                                          <p:attrName>ppt_x</p:attrName>
                                        </p:attrNameLst>
                                      </p:cBhvr>
                                      <p:tavLst>
                                        <p:tav tm="0">
                                          <p:val>
                                            <p:strVal val="#ppt_x-#ppt_w*1.125000"/>
                                          </p:val>
                                        </p:tav>
                                        <p:tav tm="100000">
                                          <p:val>
                                            <p:strVal val="#ppt_x"/>
                                          </p:val>
                                        </p:tav>
                                      </p:tavLst>
                                    </p:anim>
                                    <p:animEffect transition="in" filter="wipe(righ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p:tgtEl>
                                          <p:spTgt spid="3">
                                            <p:txEl>
                                              <p:pRg st="10" end="10"/>
                                            </p:txEl>
                                          </p:spTgt>
                                        </p:tgtEl>
                                        <p:attrNameLst>
                                          <p:attrName>ppt_x</p:attrName>
                                        </p:attrNameLst>
                                      </p:cBhvr>
                                      <p:tavLst>
                                        <p:tav tm="0">
                                          <p:val>
                                            <p:strVal val="#ppt_x-#ppt_w*1.125000"/>
                                          </p:val>
                                        </p:tav>
                                        <p:tav tm="100000">
                                          <p:val>
                                            <p:strVal val="#ppt_x"/>
                                          </p:val>
                                        </p:tav>
                                      </p:tavLst>
                                    </p:anim>
                                    <p:animEffect transition="in" filter="wipe(right)">
                                      <p:cBhvr>
                                        <p:cTn id="58" dur="500"/>
                                        <p:tgtEl>
                                          <p:spTgt spid="3">
                                            <p:txEl>
                                              <p:pRg st="10" end="10"/>
                                            </p:txEl>
                                          </p:spTgt>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p:tgtEl>
                                          <p:spTgt spid="3">
                                            <p:txEl>
                                              <p:pRg st="11" end="11"/>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p:tgtEl>
                                          <p:spTgt spid="3">
                                            <p:txEl>
                                              <p:pRg st="12" end="12"/>
                                            </p:txEl>
                                          </p:spTgt>
                                        </p:tgtEl>
                                        <p:attrNameLst>
                                          <p:attrName>ppt_x</p:attrName>
                                        </p:attrNameLst>
                                      </p:cBhvr>
                                      <p:tavLst>
                                        <p:tav tm="0">
                                          <p:val>
                                            <p:strVal val="#ppt_x-#ppt_w*1.125000"/>
                                          </p:val>
                                        </p:tav>
                                        <p:tav tm="100000">
                                          <p:val>
                                            <p:strVal val="#ppt_x"/>
                                          </p:val>
                                        </p:tav>
                                      </p:tavLst>
                                    </p:anim>
                                    <p:animEffect transition="in" filter="wipe(right)">
                                      <p:cBhvr>
                                        <p:cTn id="68" dur="500"/>
                                        <p:tgtEl>
                                          <p:spTgt spid="3">
                                            <p:txEl>
                                              <p:pRg st="12" end="12"/>
                                            </p:txEl>
                                          </p:spTgt>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p:tgtEl>
                                          <p:spTgt spid="3">
                                            <p:txEl>
                                              <p:pRg st="13" end="13"/>
                                            </p:txEl>
                                          </p:spTgt>
                                        </p:tgtEl>
                                        <p:attrNameLst>
                                          <p:attrName>ppt_x</p:attrName>
                                        </p:attrNameLst>
                                      </p:cBhvr>
                                      <p:tavLst>
                                        <p:tav tm="0">
                                          <p:val>
                                            <p:strVal val="#ppt_x-#ppt_w*1.125000"/>
                                          </p:val>
                                        </p:tav>
                                        <p:tav tm="100000">
                                          <p:val>
                                            <p:strVal val="#ppt_x"/>
                                          </p:val>
                                        </p:tav>
                                      </p:tavLst>
                                    </p:anim>
                                    <p:animEffect transition="in" filter="wipe(right)">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4000500" y="-528555"/>
            <a:ext cx="7400925" cy="1214355"/>
          </a:xfrm>
        </p:spPr>
        <p:txBody>
          <a:bodyPr>
            <a:normAutofit/>
          </a:bodyPr>
          <a:lstStyle/>
          <a:p>
            <a:r>
              <a:rPr lang="en-US" sz="4000" dirty="0"/>
              <a:t>What’re They Talking About?</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2886075" y="957335"/>
            <a:ext cx="9305925" cy="5900665"/>
          </a:xfrm>
        </p:spPr>
        <p:txBody>
          <a:bodyPr>
            <a:normAutofit/>
          </a:bodyPr>
          <a:lstStyle/>
          <a:p>
            <a:pPr algn="l"/>
            <a:r>
              <a:rPr lang="en-US" sz="2000" dirty="0"/>
              <a:t>	To Answer this Question, we need to understand two major Aspects.</a:t>
            </a:r>
          </a:p>
          <a:p>
            <a:pPr marL="457200" indent="-457200" algn="l">
              <a:buAutoNum type="arabicPeriod"/>
            </a:pPr>
            <a:r>
              <a:rPr lang="en-US" sz="2000" dirty="0"/>
              <a:t>What is NLP and Why is it prominent here?</a:t>
            </a:r>
          </a:p>
          <a:p>
            <a:pPr marL="914400" lvl="1" indent="-457200" algn="l">
              <a:buFont typeface="Arial" panose="020B0604020202020204" pitchFamily="34" charset="0"/>
              <a:buChar char="•"/>
            </a:pPr>
            <a:r>
              <a:rPr lang="en-US" sz="1600" dirty="0"/>
              <a:t>NLP or Natural Language Processing is a specific branch of Artificial Intelligence that gives a machine or computer the ability to understand text and spoken words(audio) in a similar way as a human can</a:t>
            </a:r>
            <a:r>
              <a:rPr lang="en-US" sz="1600" baseline="30000" dirty="0"/>
              <a:t>(1)</a:t>
            </a:r>
            <a:r>
              <a:rPr lang="en-US" sz="1600" dirty="0"/>
              <a:t>.</a:t>
            </a:r>
          </a:p>
          <a:p>
            <a:pPr marL="914400" lvl="1" indent="-457200" algn="l">
              <a:buFont typeface="Arial" panose="020B0604020202020204" pitchFamily="34" charset="0"/>
              <a:buChar char="•"/>
            </a:pPr>
            <a:r>
              <a:rPr lang="en-US" sz="1600" dirty="0"/>
              <a:t>In Simple terms, </a:t>
            </a:r>
            <a:r>
              <a:rPr lang="en-US" sz="1600" u="sng" dirty="0">
                <a:solidFill>
                  <a:srgbClr val="FF0000"/>
                </a:solidFill>
              </a:rPr>
              <a:t>it’s a set of instructions for a computer to understand and interpret human speech and words.</a:t>
            </a:r>
          </a:p>
          <a:p>
            <a:pPr marL="914400" lvl="1" indent="-457200" algn="l">
              <a:buFont typeface="Arial" panose="020B0604020202020204" pitchFamily="34" charset="0"/>
              <a:buChar char="•"/>
            </a:pPr>
            <a:r>
              <a:rPr lang="en-US" sz="1600" dirty="0"/>
              <a:t>Secondly, there </a:t>
            </a:r>
            <a:r>
              <a:rPr lang="en-US" sz="1600" dirty="0" err="1"/>
              <a:t>isint</a:t>
            </a:r>
            <a:r>
              <a:rPr lang="en-US" sz="1600" dirty="0"/>
              <a:t> any other technique invented yet that can understand and interpret words and audios and use it for analysis. For instance, </a:t>
            </a:r>
            <a:r>
              <a:rPr lang="en-US" sz="1600" u="sng" dirty="0">
                <a:solidFill>
                  <a:srgbClr val="FF0000"/>
                </a:solidFill>
              </a:rPr>
              <a:t>Automation Anywhere, UI Path </a:t>
            </a:r>
            <a:r>
              <a:rPr lang="en-US" sz="1600" dirty="0"/>
              <a:t>and many such applications are present today that can </a:t>
            </a:r>
            <a:r>
              <a:rPr lang="en-US" sz="1600" dirty="0">
                <a:solidFill>
                  <a:srgbClr val="FF0000"/>
                </a:solidFill>
              </a:rPr>
              <a:t>convert an image, pdf or audio into words</a:t>
            </a:r>
            <a:r>
              <a:rPr lang="en-US" sz="1600" dirty="0"/>
              <a:t>, however </a:t>
            </a:r>
            <a:r>
              <a:rPr lang="en-US" sz="1600" dirty="0">
                <a:solidFill>
                  <a:srgbClr val="FF0000"/>
                </a:solidFill>
              </a:rPr>
              <a:t>they cannot interpret or analyze it</a:t>
            </a:r>
            <a:r>
              <a:rPr lang="en-US" sz="1600" dirty="0"/>
              <a:t>. It can only display the result.</a:t>
            </a:r>
          </a:p>
          <a:p>
            <a:pPr marL="457200" indent="-457200" algn="l">
              <a:buAutoNum type="arabicPeriod"/>
            </a:pPr>
            <a:r>
              <a:rPr lang="en-US" sz="2000" dirty="0"/>
              <a:t>Why do we need to Analyze Twitter? Is it worth the time and energy?</a:t>
            </a:r>
          </a:p>
          <a:p>
            <a:pPr marL="914400" lvl="1" indent="-457200" algn="l">
              <a:buFont typeface="Arial" panose="020B0604020202020204" pitchFamily="34" charset="0"/>
              <a:buChar char="•"/>
            </a:pPr>
            <a:r>
              <a:rPr lang="en-US" sz="1600" dirty="0"/>
              <a:t>The impact of Twitter can be clearly seen in one major section of our society- </a:t>
            </a:r>
            <a:r>
              <a:rPr lang="en-US" sz="1600" u="sng" dirty="0">
                <a:solidFill>
                  <a:srgbClr val="FF0000"/>
                </a:solidFill>
              </a:rPr>
              <a:t>The Government. </a:t>
            </a:r>
            <a:r>
              <a:rPr lang="en-US" sz="1600" dirty="0"/>
              <a:t>There is a detailed study that proves that during an election campaign a politician actively using his/her Twitter account to spread awareness always receive more votes than who don’t</a:t>
            </a:r>
            <a:r>
              <a:rPr lang="en-US" sz="1600" baseline="30000" dirty="0"/>
              <a:t>(2)</a:t>
            </a:r>
            <a:r>
              <a:rPr lang="en-US" sz="1600" dirty="0"/>
              <a:t>.</a:t>
            </a:r>
          </a:p>
          <a:p>
            <a:pPr marL="914400" lvl="1" indent="-457200" algn="l">
              <a:buFont typeface="Arial" panose="020B0604020202020204" pitchFamily="34" charset="0"/>
              <a:buChar char="•"/>
            </a:pPr>
            <a:r>
              <a:rPr lang="en-US" sz="1600" dirty="0"/>
              <a:t>The negative impact is also seen when many Science journals began proving and issuing letters and publishing websites on how the </a:t>
            </a:r>
            <a:r>
              <a:rPr lang="en-US" sz="1600" u="sng" dirty="0">
                <a:solidFill>
                  <a:srgbClr val="FF0000"/>
                </a:solidFill>
              </a:rPr>
              <a:t>2017 election in the United States </a:t>
            </a:r>
            <a:r>
              <a:rPr lang="en-US" sz="1600" dirty="0"/>
              <a:t>were </a:t>
            </a:r>
            <a:r>
              <a:rPr lang="en-US" sz="1600" dirty="0">
                <a:solidFill>
                  <a:srgbClr val="FF0000"/>
                </a:solidFill>
              </a:rPr>
              <a:t>influenced by Bots on Twitter</a:t>
            </a:r>
            <a:r>
              <a:rPr lang="en-US" sz="1600" baseline="30000" dirty="0"/>
              <a:t>(3)</a:t>
            </a:r>
            <a:r>
              <a:rPr lang="en-US" sz="1600" dirty="0"/>
              <a:t>. Bots that were dormant as </a:t>
            </a:r>
            <a:r>
              <a:rPr lang="en-US" sz="1600" dirty="0">
                <a:solidFill>
                  <a:srgbClr val="FF0000"/>
                </a:solidFill>
              </a:rPr>
              <a:t>sleeper cells from the very beginning of 2008 </a:t>
            </a:r>
            <a:r>
              <a:rPr lang="en-US" sz="1600" dirty="0"/>
              <a:t>and were deployed to influence the election solely.</a:t>
            </a:r>
          </a:p>
          <a:p>
            <a:pPr marL="914400" lvl="1" indent="-457200" algn="l">
              <a:buFont typeface="Arial" panose="020B0604020202020204" pitchFamily="34" charset="0"/>
              <a:buChar char="•"/>
            </a:pPr>
            <a:r>
              <a:rPr lang="en-US" sz="1600" dirty="0"/>
              <a:t>Hence, it can clearly be seen that just in one sector the Twitter platform can be so powerfully used and even misused. Considering other avenues will prove its </a:t>
            </a:r>
            <a:r>
              <a:rPr lang="en-US" sz="1600" dirty="0" err="1"/>
              <a:t>relivence</a:t>
            </a:r>
            <a:r>
              <a:rPr lang="en-US" sz="1600" dirty="0"/>
              <a:t> even more. Therefore, </a:t>
            </a:r>
            <a:r>
              <a:rPr lang="en-US" sz="1600" dirty="0">
                <a:solidFill>
                  <a:srgbClr val="FF0000"/>
                </a:solidFill>
              </a:rPr>
              <a:t>yes it is Worth Our Time and Effort!</a:t>
            </a:r>
          </a:p>
        </p:txBody>
      </p:sp>
    </p:spTree>
    <p:extLst>
      <p:ext uri="{BB962C8B-B14F-4D97-AF65-F5344CB8AC3E}">
        <p14:creationId xmlns:p14="http://schemas.microsoft.com/office/powerpoint/2010/main" val="37273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407190"/>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3969944" y="-714366"/>
            <a:ext cx="8222056" cy="1834056"/>
          </a:xfrm>
        </p:spPr>
        <p:txBody>
          <a:bodyPr>
            <a:normAutofit/>
          </a:bodyPr>
          <a:lstStyle/>
          <a:p>
            <a:r>
              <a:rPr lang="en-US" sz="4000" dirty="0"/>
              <a:t>What’re they proving?</a:t>
            </a:r>
            <a:br>
              <a:rPr lang="en-US" sz="4000" dirty="0"/>
            </a:br>
            <a:endParaRPr lang="en-US" sz="4000" dirty="0"/>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473658" y="797442"/>
            <a:ext cx="8718342" cy="5946258"/>
          </a:xfrm>
        </p:spPr>
        <p:txBody>
          <a:bodyPr>
            <a:normAutofit/>
          </a:bodyPr>
          <a:lstStyle/>
          <a:p>
            <a:pPr marL="342900" indent="-342900" algn="l">
              <a:buFont typeface="Arial" panose="020B0604020202020204" pitchFamily="34" charset="0"/>
              <a:buChar char="•"/>
            </a:pPr>
            <a:r>
              <a:rPr lang="en-US" sz="2000" dirty="0"/>
              <a:t>One of the major misconception of NLP is that it is </a:t>
            </a:r>
            <a:r>
              <a:rPr lang="en-US" sz="2000" u="sng" dirty="0">
                <a:solidFill>
                  <a:srgbClr val="FF0000"/>
                </a:solidFill>
              </a:rPr>
              <a:t>fairly new </a:t>
            </a:r>
            <a:r>
              <a:rPr lang="en-US" sz="2000" dirty="0"/>
              <a:t>or a latest invention. NLP began taking shape during the second world war to </a:t>
            </a:r>
            <a:r>
              <a:rPr lang="en-US" sz="2000" u="sng" dirty="0">
                <a:solidFill>
                  <a:srgbClr val="FF0000"/>
                </a:solidFill>
              </a:rPr>
              <a:t>decode German Messages</a:t>
            </a:r>
            <a:r>
              <a:rPr lang="en-US" sz="2000" dirty="0"/>
              <a:t>. And ever since NLP has improved exponentially.</a:t>
            </a:r>
          </a:p>
          <a:p>
            <a:pPr marL="342900" indent="-342900" algn="l">
              <a:buFont typeface="Arial" panose="020B0604020202020204" pitchFamily="34" charset="0"/>
              <a:buChar char="•"/>
            </a:pPr>
            <a:r>
              <a:rPr lang="en-US" sz="2000" dirty="0"/>
              <a:t>The creators of this paper are set out to prove that </a:t>
            </a:r>
            <a:r>
              <a:rPr lang="en-US" sz="2000" dirty="0">
                <a:solidFill>
                  <a:srgbClr val="FF0000"/>
                </a:solidFill>
              </a:rPr>
              <a:t>with words and emojis used in a Tweet</a:t>
            </a:r>
            <a:r>
              <a:rPr lang="en-US" sz="2000" dirty="0"/>
              <a:t> or a set of Tweets we can </a:t>
            </a:r>
            <a:r>
              <a:rPr lang="en-US" sz="2000" u="sng" dirty="0">
                <a:solidFill>
                  <a:srgbClr val="FF0000"/>
                </a:solidFill>
              </a:rPr>
              <a:t>understand the Authors Sentiment during its creation.</a:t>
            </a:r>
          </a:p>
          <a:p>
            <a:pPr marL="342900" indent="-342900" algn="l">
              <a:buFont typeface="Arial" panose="020B0604020202020204" pitchFamily="34" charset="0"/>
              <a:buChar char="•"/>
            </a:pPr>
            <a:r>
              <a:rPr lang="en-US" sz="2000" dirty="0"/>
              <a:t>Here the creators have chosen to analyze two Top-notched mobile brands; Samsung and Apples iPhone.</a:t>
            </a:r>
          </a:p>
          <a:p>
            <a:pPr marL="342900" indent="-342900" algn="l">
              <a:buFont typeface="Arial" panose="020B0604020202020204" pitchFamily="34" charset="0"/>
              <a:buChar char="•"/>
            </a:pPr>
            <a:r>
              <a:rPr lang="en-US" sz="2000" dirty="0"/>
              <a:t>They extracted 1000 tweets for Apple and Samsung each and cleaned and prepared them for analyses.</a:t>
            </a:r>
          </a:p>
          <a:p>
            <a:pPr algn="l"/>
            <a:r>
              <a:rPr lang="en-US" sz="2000" dirty="0"/>
              <a:t>	</a:t>
            </a:r>
          </a:p>
          <a:p>
            <a:r>
              <a:rPr lang="en-US" sz="4000" dirty="0">
                <a:latin typeface="+mj-lt"/>
                <a:ea typeface="+mj-ea"/>
                <a:cs typeface="+mj-cs"/>
              </a:rPr>
              <a:t>What’s their Aim?</a:t>
            </a:r>
          </a:p>
          <a:p>
            <a:pPr marL="571500" indent="-571500" algn="l">
              <a:buFont typeface="Arial" panose="020B0604020202020204" pitchFamily="34" charset="0"/>
              <a:buChar char="•"/>
            </a:pPr>
            <a:r>
              <a:rPr lang="en-US" sz="2000" dirty="0"/>
              <a:t>The Aim is simple, </a:t>
            </a:r>
            <a:r>
              <a:rPr lang="en-US" sz="2000" dirty="0">
                <a:solidFill>
                  <a:srgbClr val="FF0000"/>
                </a:solidFill>
              </a:rPr>
              <a:t>compare the sentiment one has about their purchase, review or opinion about an iPhone or Samsung cell phone and compare it with the success and sales in the market.</a:t>
            </a:r>
          </a:p>
          <a:p>
            <a:pPr algn="l"/>
            <a:endParaRPr lang="en-US" sz="2000" dirty="0"/>
          </a:p>
        </p:txBody>
      </p:sp>
    </p:spTree>
    <p:extLst>
      <p:ext uri="{BB962C8B-B14F-4D97-AF65-F5344CB8AC3E}">
        <p14:creationId xmlns:p14="http://schemas.microsoft.com/office/powerpoint/2010/main" val="9260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4265406" y="-85060"/>
            <a:ext cx="7363698" cy="896744"/>
          </a:xfrm>
        </p:spPr>
        <p:txBody>
          <a:bodyPr>
            <a:normAutofit/>
          </a:bodyPr>
          <a:lstStyle/>
          <a:p>
            <a:r>
              <a:rPr lang="en-US" sz="4000" dirty="0"/>
              <a:t>What’s their Approach?</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590714" y="896744"/>
            <a:ext cx="8038390" cy="5280771"/>
          </a:xfrm>
        </p:spPr>
        <p:txBody>
          <a:bodyPr vert="horz" lIns="91440" tIns="45720" rIns="91440" bIns="45720" rtlCol="0">
            <a:normAutofit/>
          </a:bodyPr>
          <a:lstStyle/>
          <a:p>
            <a:endParaRPr lang="en-US" sz="1800" dirty="0">
              <a:solidFill>
                <a:schemeClr val="dk1"/>
              </a:solidFill>
            </a:endParaRPr>
          </a:p>
        </p:txBody>
      </p:sp>
      <p:sp>
        <p:nvSpPr>
          <p:cNvPr id="5" name="Rectangle 4">
            <a:extLst>
              <a:ext uri="{FF2B5EF4-FFF2-40B4-BE49-F238E27FC236}">
                <a16:creationId xmlns:a16="http://schemas.microsoft.com/office/drawing/2014/main" id="{C3CA477F-202F-AC3A-3716-8F047CCE44DD}"/>
              </a:ext>
            </a:extLst>
          </p:cNvPr>
          <p:cNvSpPr/>
          <p:nvPr/>
        </p:nvSpPr>
        <p:spPr>
          <a:xfrm>
            <a:off x="4593265" y="1329070"/>
            <a:ext cx="1318437"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Twitter API</a:t>
            </a:r>
          </a:p>
        </p:txBody>
      </p:sp>
      <p:sp>
        <p:nvSpPr>
          <p:cNvPr id="8" name="Rectangle 7">
            <a:extLst>
              <a:ext uri="{FF2B5EF4-FFF2-40B4-BE49-F238E27FC236}">
                <a16:creationId xmlns:a16="http://schemas.microsoft.com/office/drawing/2014/main" id="{647EED4D-2F6A-A858-7569-C1E8B3E0241A}"/>
              </a:ext>
            </a:extLst>
          </p:cNvPr>
          <p:cNvSpPr/>
          <p:nvPr/>
        </p:nvSpPr>
        <p:spPr>
          <a:xfrm>
            <a:off x="6313385" y="5045148"/>
            <a:ext cx="1633870"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10" name="Rectangle 9">
            <a:extLst>
              <a:ext uri="{FF2B5EF4-FFF2-40B4-BE49-F238E27FC236}">
                <a16:creationId xmlns:a16="http://schemas.microsoft.com/office/drawing/2014/main" id="{3294145B-9782-5DB1-BB60-48A53D8025A6}"/>
              </a:ext>
            </a:extLst>
          </p:cNvPr>
          <p:cNvSpPr/>
          <p:nvPr/>
        </p:nvSpPr>
        <p:spPr>
          <a:xfrm>
            <a:off x="4593264" y="2739751"/>
            <a:ext cx="1318437"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Fetched Tweets</a:t>
            </a:r>
          </a:p>
        </p:txBody>
      </p:sp>
      <p:sp>
        <p:nvSpPr>
          <p:cNvPr id="11" name="Rectangle 10">
            <a:extLst>
              <a:ext uri="{FF2B5EF4-FFF2-40B4-BE49-F238E27FC236}">
                <a16:creationId xmlns:a16="http://schemas.microsoft.com/office/drawing/2014/main" id="{010B57D4-D729-DF83-E2CA-07D58174B06C}"/>
              </a:ext>
            </a:extLst>
          </p:cNvPr>
          <p:cNvSpPr/>
          <p:nvPr/>
        </p:nvSpPr>
        <p:spPr>
          <a:xfrm>
            <a:off x="4630177" y="4332766"/>
            <a:ext cx="1318437"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NLP Pipeline</a:t>
            </a:r>
          </a:p>
        </p:txBody>
      </p:sp>
      <p:sp>
        <p:nvSpPr>
          <p:cNvPr id="12" name="Rectangle 11">
            <a:extLst>
              <a:ext uri="{FF2B5EF4-FFF2-40B4-BE49-F238E27FC236}">
                <a16:creationId xmlns:a16="http://schemas.microsoft.com/office/drawing/2014/main" id="{252AE574-8134-53BA-EC82-C48090B36618}"/>
              </a:ext>
            </a:extLst>
          </p:cNvPr>
          <p:cNvSpPr/>
          <p:nvPr/>
        </p:nvSpPr>
        <p:spPr>
          <a:xfrm>
            <a:off x="8442789" y="4332766"/>
            <a:ext cx="1633870"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Classifier Model</a:t>
            </a:r>
          </a:p>
        </p:txBody>
      </p:sp>
      <p:sp>
        <p:nvSpPr>
          <p:cNvPr id="13" name="Rectangle 12">
            <a:extLst>
              <a:ext uri="{FF2B5EF4-FFF2-40B4-BE49-F238E27FC236}">
                <a16:creationId xmlns:a16="http://schemas.microsoft.com/office/drawing/2014/main" id="{8E63F243-BC1C-51B0-86AA-51E445CF6368}"/>
              </a:ext>
            </a:extLst>
          </p:cNvPr>
          <p:cNvSpPr/>
          <p:nvPr/>
        </p:nvSpPr>
        <p:spPr>
          <a:xfrm>
            <a:off x="8442789" y="2808862"/>
            <a:ext cx="1633870" cy="797442"/>
          </a:xfrm>
          <a:prstGeom prst="rect">
            <a:avLst/>
          </a:prstGeom>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Sentiment Analysis</a:t>
            </a:r>
          </a:p>
        </p:txBody>
      </p:sp>
      <p:cxnSp>
        <p:nvCxnSpPr>
          <p:cNvPr id="14" name="Straight Arrow Connector 13">
            <a:extLst>
              <a:ext uri="{FF2B5EF4-FFF2-40B4-BE49-F238E27FC236}">
                <a16:creationId xmlns:a16="http://schemas.microsoft.com/office/drawing/2014/main" id="{7EC2245A-D7D3-3BA0-92A9-CA1DD8A73C7B}"/>
              </a:ext>
            </a:extLst>
          </p:cNvPr>
          <p:cNvCxnSpPr>
            <a:stCxn id="5" idx="2"/>
            <a:endCxn id="10" idx="0"/>
          </p:cNvCxnSpPr>
          <p:nvPr/>
        </p:nvCxnSpPr>
        <p:spPr>
          <a:xfrm flipH="1">
            <a:off x="5252483" y="2126512"/>
            <a:ext cx="1" cy="61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63D7B3-1758-9D47-5E6F-9EE3DF5F4D84}"/>
              </a:ext>
            </a:extLst>
          </p:cNvPr>
          <p:cNvCxnSpPr>
            <a:cxnSpLocks/>
          </p:cNvCxnSpPr>
          <p:nvPr/>
        </p:nvCxnSpPr>
        <p:spPr>
          <a:xfrm>
            <a:off x="5289395" y="3535404"/>
            <a:ext cx="0" cy="79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3CFC44-2DB5-7D6C-7566-0BA663D62EDC}"/>
              </a:ext>
            </a:extLst>
          </p:cNvPr>
          <p:cNvCxnSpPr>
            <a:endCxn id="8" idx="1"/>
          </p:cNvCxnSpPr>
          <p:nvPr/>
        </p:nvCxnSpPr>
        <p:spPr>
          <a:xfrm>
            <a:off x="5289395" y="5130208"/>
            <a:ext cx="1023990" cy="31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B3B548-F6B6-CB13-8BA0-33DEEAD00CF8}"/>
              </a:ext>
            </a:extLst>
          </p:cNvPr>
          <p:cNvCxnSpPr>
            <a:endCxn id="12" idx="2"/>
          </p:cNvCxnSpPr>
          <p:nvPr/>
        </p:nvCxnSpPr>
        <p:spPr>
          <a:xfrm flipV="1">
            <a:off x="7947255" y="5130208"/>
            <a:ext cx="1312469" cy="31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29D9A4-940C-36BF-AFC1-A631795B0F6A}"/>
              </a:ext>
            </a:extLst>
          </p:cNvPr>
          <p:cNvCxnSpPr>
            <a:cxnSpLocks/>
            <a:stCxn id="12" idx="0"/>
            <a:endCxn id="13" idx="2"/>
          </p:cNvCxnSpPr>
          <p:nvPr/>
        </p:nvCxnSpPr>
        <p:spPr>
          <a:xfrm flipV="1">
            <a:off x="9259724" y="3606304"/>
            <a:ext cx="0" cy="72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4849EB60-D8D1-0782-6475-BD43E6450AF1}"/>
              </a:ext>
            </a:extLst>
          </p:cNvPr>
          <p:cNvSpPr/>
          <p:nvPr/>
        </p:nvSpPr>
        <p:spPr>
          <a:xfrm>
            <a:off x="1393392" y="1572826"/>
            <a:ext cx="2827991" cy="1634757"/>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dirty="0"/>
              <a:t>Create function </a:t>
            </a:r>
            <a:r>
              <a:rPr lang="en-US" sz="1600" dirty="0" err="1"/>
              <a:t>twitter_api_setup</a:t>
            </a:r>
            <a:r>
              <a:rPr lang="en-US" sz="1600" dirty="0"/>
              <a:t>()</a:t>
            </a:r>
          </a:p>
          <a:p>
            <a:pPr marL="285750" indent="-285750">
              <a:buFont typeface="Arial" panose="020B0604020202020204" pitchFamily="34" charset="0"/>
              <a:buChar char="•"/>
            </a:pPr>
            <a:r>
              <a:rPr lang="en-US" sz="1600" dirty="0"/>
              <a:t>Authenticate And Access Twitter keys.</a:t>
            </a:r>
          </a:p>
          <a:p>
            <a:pPr marL="285750" indent="-285750">
              <a:buFont typeface="Arial" panose="020B0604020202020204" pitchFamily="34" charset="0"/>
              <a:buChar char="•"/>
            </a:pPr>
            <a:r>
              <a:rPr lang="en-US" sz="1600" dirty="0"/>
              <a:t>Set argument as iPhone(Samsung) and return the same.</a:t>
            </a:r>
          </a:p>
        </p:txBody>
      </p:sp>
      <p:sp>
        <p:nvSpPr>
          <p:cNvPr id="27" name="Rounded Rectangle 26">
            <a:extLst>
              <a:ext uri="{FF2B5EF4-FFF2-40B4-BE49-F238E27FC236}">
                <a16:creationId xmlns:a16="http://schemas.microsoft.com/office/drawing/2014/main" id="{089F0B07-EF0C-F2D3-4430-58B0890122A9}"/>
              </a:ext>
            </a:extLst>
          </p:cNvPr>
          <p:cNvSpPr/>
          <p:nvPr/>
        </p:nvSpPr>
        <p:spPr>
          <a:xfrm>
            <a:off x="10197251" y="2808862"/>
            <a:ext cx="2248786" cy="3453713"/>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dirty="0"/>
              <a:t>Serialization &amp; Deserialization</a:t>
            </a:r>
          </a:p>
          <a:p>
            <a:pPr marL="285750" indent="-285750">
              <a:buFont typeface="Arial" panose="020B0604020202020204" pitchFamily="34" charset="0"/>
              <a:buChar char="•"/>
            </a:pPr>
            <a:r>
              <a:rPr lang="en-US" sz="1600" dirty="0"/>
              <a:t>For each tweet create binary bag of words</a:t>
            </a:r>
          </a:p>
          <a:p>
            <a:pPr marL="285750" indent="-285750">
              <a:buFont typeface="Arial" panose="020B0604020202020204" pitchFamily="34" charset="0"/>
              <a:buChar char="•"/>
            </a:pPr>
            <a:r>
              <a:rPr lang="en-US" sz="1600" dirty="0"/>
              <a:t>Split train and test set</a:t>
            </a:r>
          </a:p>
          <a:p>
            <a:pPr marL="285750" indent="-285750">
              <a:buFont typeface="Arial" panose="020B0604020202020204" pitchFamily="34" charset="0"/>
              <a:buChar char="•"/>
            </a:pPr>
            <a:r>
              <a:rPr lang="en-US" sz="1600" dirty="0"/>
              <a:t>Logistic Regression</a:t>
            </a:r>
          </a:p>
          <a:p>
            <a:pPr marL="285750" indent="-285750">
              <a:buFont typeface="Arial" panose="020B0604020202020204" pitchFamily="34" charset="0"/>
              <a:buChar char="•"/>
            </a:pPr>
            <a:r>
              <a:rPr lang="en-US" sz="1600" dirty="0"/>
              <a:t>Pickle the Classifier</a:t>
            </a:r>
          </a:p>
          <a:p>
            <a:pPr marL="285750" indent="-285750">
              <a:buFont typeface="Arial" panose="020B0604020202020204" pitchFamily="34" charset="0"/>
              <a:buChar char="•"/>
            </a:pPr>
            <a:r>
              <a:rPr lang="en-US" sz="1600" dirty="0" err="1"/>
              <a:t>TFIDFVectorizer</a:t>
            </a:r>
            <a:r>
              <a:rPr lang="en-US" sz="1600" dirty="0"/>
              <a:t>() is used to vectorize</a:t>
            </a:r>
          </a:p>
          <a:p>
            <a:pPr marL="285750" indent="-285750">
              <a:buFont typeface="Arial" panose="020B0604020202020204" pitchFamily="34" charset="0"/>
              <a:buChar char="•"/>
            </a:pPr>
            <a:r>
              <a:rPr lang="en-US" sz="1600" dirty="0"/>
              <a:t>Unpickle.</a:t>
            </a:r>
          </a:p>
        </p:txBody>
      </p:sp>
      <p:sp>
        <p:nvSpPr>
          <p:cNvPr id="28" name="Rounded Rectangle 27">
            <a:extLst>
              <a:ext uri="{FF2B5EF4-FFF2-40B4-BE49-F238E27FC236}">
                <a16:creationId xmlns:a16="http://schemas.microsoft.com/office/drawing/2014/main" id="{EDC11294-E0D9-49D3-5E18-D63B645CEE17}"/>
              </a:ext>
            </a:extLst>
          </p:cNvPr>
          <p:cNvSpPr/>
          <p:nvPr/>
        </p:nvSpPr>
        <p:spPr>
          <a:xfrm>
            <a:off x="6400806" y="896744"/>
            <a:ext cx="5272318" cy="1843007"/>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Load the Model and Classifier</a:t>
            </a:r>
          </a:p>
          <a:p>
            <a:pPr marL="285750" indent="-285750">
              <a:buFont typeface="Arial" panose="020B0604020202020204" pitchFamily="34" charset="0"/>
              <a:buChar char="•"/>
            </a:pPr>
            <a:r>
              <a:rPr lang="en-US" dirty="0"/>
              <a:t>Initialize positive(p=0)</a:t>
            </a:r>
          </a:p>
          <a:p>
            <a:pPr marL="285750" indent="-285750">
              <a:buFont typeface="Arial" panose="020B0604020202020204" pitchFamily="34" charset="0"/>
              <a:buChar char="•"/>
            </a:pPr>
            <a:r>
              <a:rPr lang="en-US" dirty="0"/>
              <a:t>Initialize negative(n=0)</a:t>
            </a:r>
          </a:p>
          <a:p>
            <a:pPr marL="285750" indent="-285750">
              <a:buFont typeface="Arial" panose="020B0604020202020204" pitchFamily="34" charset="0"/>
              <a:buChar char="•"/>
            </a:pPr>
            <a:r>
              <a:rPr lang="en-US" dirty="0"/>
              <a:t>For each Tweet use vectorizer and classifier to predict sentiment</a:t>
            </a:r>
          </a:p>
          <a:p>
            <a:pPr marL="285750" indent="-285750">
              <a:buFont typeface="Arial" panose="020B0604020202020204" pitchFamily="34" charset="0"/>
              <a:buChar char="•"/>
            </a:pPr>
            <a:r>
              <a:rPr lang="en-US" dirty="0"/>
              <a:t>If sentiment[0] == 1-&gt;increase Positive </a:t>
            </a:r>
            <a:br>
              <a:rPr lang="en-US" dirty="0"/>
            </a:br>
            <a:r>
              <a:rPr lang="en-US" dirty="0"/>
              <a:t>else Increase Negative</a:t>
            </a:r>
          </a:p>
        </p:txBody>
      </p:sp>
      <p:sp>
        <p:nvSpPr>
          <p:cNvPr id="29" name="Rounded Rectangle 28">
            <a:extLst>
              <a:ext uri="{FF2B5EF4-FFF2-40B4-BE49-F238E27FC236}">
                <a16:creationId xmlns:a16="http://schemas.microsoft.com/office/drawing/2014/main" id="{96AEE16D-FB18-00FB-EB4C-15DD549AA0FD}"/>
              </a:ext>
            </a:extLst>
          </p:cNvPr>
          <p:cNvSpPr/>
          <p:nvPr/>
        </p:nvSpPr>
        <p:spPr>
          <a:xfrm>
            <a:off x="6282384" y="3274035"/>
            <a:ext cx="2039813" cy="1419447"/>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Bag Of Words</a:t>
            </a:r>
          </a:p>
          <a:p>
            <a:pPr marL="285750" indent="-285750">
              <a:buFont typeface="Arial" panose="020B0604020202020204" pitchFamily="34" charset="0"/>
              <a:buChar char="•"/>
            </a:pPr>
            <a:r>
              <a:rPr lang="en-US" dirty="0"/>
              <a:t>TF-IDF Model</a:t>
            </a:r>
          </a:p>
        </p:txBody>
      </p:sp>
      <p:sp>
        <p:nvSpPr>
          <p:cNvPr id="30" name="Rounded Rectangle 29">
            <a:extLst>
              <a:ext uri="{FF2B5EF4-FFF2-40B4-BE49-F238E27FC236}">
                <a16:creationId xmlns:a16="http://schemas.microsoft.com/office/drawing/2014/main" id="{4D1DFDC3-B2AB-95F8-407E-4806092D0E80}"/>
              </a:ext>
            </a:extLst>
          </p:cNvPr>
          <p:cNvSpPr/>
          <p:nvPr/>
        </p:nvSpPr>
        <p:spPr>
          <a:xfrm>
            <a:off x="452741" y="3224361"/>
            <a:ext cx="2200447" cy="1419447"/>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Convert tweets to </a:t>
            </a:r>
            <a:r>
              <a:rPr lang="en-US" dirty="0" err="1"/>
              <a:t>list_tweets</a:t>
            </a:r>
            <a:r>
              <a:rPr lang="en-US" dirty="0"/>
              <a:t>.</a:t>
            </a:r>
          </a:p>
          <a:p>
            <a:pPr marL="285750" indent="-285750">
              <a:buFont typeface="Arial" panose="020B0604020202020204" pitchFamily="34" charset="0"/>
              <a:buChar char="•"/>
            </a:pPr>
            <a:r>
              <a:rPr lang="en-US" dirty="0"/>
              <a:t>Convert list to </a:t>
            </a:r>
            <a:r>
              <a:rPr lang="en-US" dirty="0" err="1"/>
              <a:t>dataframe</a:t>
            </a:r>
            <a:r>
              <a:rPr lang="en-US" dirty="0"/>
              <a:t>.</a:t>
            </a:r>
          </a:p>
        </p:txBody>
      </p:sp>
      <p:sp>
        <p:nvSpPr>
          <p:cNvPr id="31" name="Rounded Rectangle 30">
            <a:extLst>
              <a:ext uri="{FF2B5EF4-FFF2-40B4-BE49-F238E27FC236}">
                <a16:creationId xmlns:a16="http://schemas.microsoft.com/office/drawing/2014/main" id="{48E92320-89CD-1E36-933D-84A9B61ED352}"/>
              </a:ext>
            </a:extLst>
          </p:cNvPr>
          <p:cNvSpPr/>
          <p:nvPr/>
        </p:nvSpPr>
        <p:spPr>
          <a:xfrm>
            <a:off x="562896" y="4716614"/>
            <a:ext cx="3646297" cy="1577860"/>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Tokenization</a:t>
            </a:r>
          </a:p>
          <a:p>
            <a:pPr marL="285750" indent="-285750">
              <a:buFont typeface="Arial" panose="020B0604020202020204" pitchFamily="34" charset="0"/>
              <a:buChar char="•"/>
            </a:pPr>
            <a:r>
              <a:rPr lang="en-US" dirty="0"/>
              <a:t>Stemming</a:t>
            </a:r>
          </a:p>
          <a:p>
            <a:pPr marL="285750" indent="-285750">
              <a:buFont typeface="Arial" panose="020B0604020202020204" pitchFamily="34" charset="0"/>
              <a:buChar char="•"/>
            </a:pPr>
            <a:r>
              <a:rPr lang="en-US" dirty="0" err="1"/>
              <a:t>Lemmentation</a:t>
            </a:r>
            <a:endParaRPr lang="en-US" dirty="0"/>
          </a:p>
          <a:p>
            <a:pPr marL="285750" indent="-285750">
              <a:buFont typeface="Arial" panose="020B0604020202020204" pitchFamily="34" charset="0"/>
              <a:buChar char="•"/>
            </a:pPr>
            <a:r>
              <a:rPr lang="en-US" dirty="0"/>
              <a:t>Parts of Speech Tagging</a:t>
            </a:r>
          </a:p>
          <a:p>
            <a:pPr marL="285750" indent="-285750">
              <a:buFont typeface="Arial" panose="020B0604020202020204" pitchFamily="34" charset="0"/>
              <a:buChar char="•"/>
            </a:pPr>
            <a:r>
              <a:rPr lang="en-US" dirty="0"/>
              <a:t>Named Entity </a:t>
            </a:r>
            <a:r>
              <a:rPr lang="en-US" dirty="0" err="1"/>
              <a:t>Recongnition</a:t>
            </a:r>
            <a:endParaRPr lang="en-US" dirty="0"/>
          </a:p>
        </p:txBody>
      </p:sp>
      <p:cxnSp>
        <p:nvCxnSpPr>
          <p:cNvPr id="33" name="Curved Connector 32">
            <a:extLst>
              <a:ext uri="{FF2B5EF4-FFF2-40B4-BE49-F238E27FC236}">
                <a16:creationId xmlns:a16="http://schemas.microsoft.com/office/drawing/2014/main" id="{115A96D5-3753-2212-2C88-30EA80154717}"/>
              </a:ext>
            </a:extLst>
          </p:cNvPr>
          <p:cNvCxnSpPr>
            <a:cxnSpLocks/>
            <a:stCxn id="5" idx="1"/>
            <a:endCxn id="26" idx="3"/>
          </p:cNvCxnSpPr>
          <p:nvPr/>
        </p:nvCxnSpPr>
        <p:spPr>
          <a:xfrm rot="10800000" flipV="1">
            <a:off x="4221383" y="1727791"/>
            <a:ext cx="371882" cy="6624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ECE03E21-8BE7-EE14-AD4C-D13A8591211F}"/>
              </a:ext>
            </a:extLst>
          </p:cNvPr>
          <p:cNvCxnSpPr>
            <a:cxnSpLocks/>
            <a:stCxn id="10" idx="1"/>
            <a:endCxn id="30" idx="3"/>
          </p:cNvCxnSpPr>
          <p:nvPr/>
        </p:nvCxnSpPr>
        <p:spPr>
          <a:xfrm rot="10800000" flipV="1">
            <a:off x="2653188" y="3138471"/>
            <a:ext cx="1940076" cy="7956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3A8036D1-3B72-36B1-CA37-95766B92DEE8}"/>
              </a:ext>
            </a:extLst>
          </p:cNvPr>
          <p:cNvCxnSpPr>
            <a:cxnSpLocks/>
            <a:stCxn id="11" idx="1"/>
            <a:endCxn id="31" idx="3"/>
          </p:cNvCxnSpPr>
          <p:nvPr/>
        </p:nvCxnSpPr>
        <p:spPr>
          <a:xfrm rot="10800000" flipV="1">
            <a:off x="4209193" y="4731486"/>
            <a:ext cx="420984" cy="7740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BF59A5A9-008F-79F3-B55A-BD9E007A1BB2}"/>
              </a:ext>
            </a:extLst>
          </p:cNvPr>
          <p:cNvCxnSpPr>
            <a:cxnSpLocks/>
            <a:stCxn id="8" idx="0"/>
            <a:endCxn id="29" idx="2"/>
          </p:cNvCxnSpPr>
          <p:nvPr/>
        </p:nvCxnSpPr>
        <p:spPr>
          <a:xfrm rot="5400000" flipH="1" flipV="1">
            <a:off x="7040472" y="4783330"/>
            <a:ext cx="351666" cy="1719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6E48F809-B98E-DB34-6E5A-6444C6B15316}"/>
              </a:ext>
            </a:extLst>
          </p:cNvPr>
          <p:cNvCxnSpPr>
            <a:cxnSpLocks/>
            <a:endCxn id="27" idx="1"/>
          </p:cNvCxnSpPr>
          <p:nvPr/>
        </p:nvCxnSpPr>
        <p:spPr>
          <a:xfrm rot="5400000" flipH="1" flipV="1">
            <a:off x="10046506" y="4565872"/>
            <a:ext cx="180898" cy="1205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DF734C9F-0DE4-9906-60A6-9C52979D372E}"/>
              </a:ext>
            </a:extLst>
          </p:cNvPr>
          <p:cNvCxnSpPr>
            <a:cxnSpLocks/>
            <a:stCxn id="13" idx="0"/>
            <a:endCxn id="28" idx="3"/>
          </p:cNvCxnSpPr>
          <p:nvPr/>
        </p:nvCxnSpPr>
        <p:spPr>
          <a:xfrm rot="5400000" flipH="1" flipV="1">
            <a:off x="9971117" y="1106855"/>
            <a:ext cx="990614" cy="2413400"/>
          </a:xfrm>
          <a:prstGeom prst="curvedConnector4">
            <a:avLst>
              <a:gd name="adj1" fmla="val 3488"/>
              <a:gd name="adj2" fmla="val 10947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3CC161CF-521D-8A37-6EC1-754423CA7652}"/>
              </a:ext>
            </a:extLst>
          </p:cNvPr>
          <p:cNvSpPr/>
          <p:nvPr/>
        </p:nvSpPr>
        <p:spPr>
          <a:xfrm>
            <a:off x="542292" y="4789420"/>
            <a:ext cx="3646297" cy="1577860"/>
          </a:xfrm>
          <a:prstGeom prst="round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Dependency Parsing</a:t>
            </a:r>
          </a:p>
          <a:p>
            <a:pPr marL="285750" indent="-285750">
              <a:buFont typeface="Arial" panose="020B0604020202020204" pitchFamily="34" charset="0"/>
              <a:buChar char="•"/>
            </a:pPr>
            <a:r>
              <a:rPr lang="en-US" dirty="0"/>
              <a:t>Subtract Regex</a:t>
            </a:r>
          </a:p>
          <a:p>
            <a:pPr marL="285750" indent="-285750">
              <a:buFont typeface="Arial" panose="020B0604020202020204" pitchFamily="34" charset="0"/>
              <a:buChar char="•"/>
            </a:pPr>
            <a:r>
              <a:rPr lang="en-US" dirty="0"/>
              <a:t>Remove Stop Words.</a:t>
            </a:r>
          </a:p>
        </p:txBody>
      </p:sp>
    </p:spTree>
    <p:extLst>
      <p:ext uri="{BB962C8B-B14F-4D97-AF65-F5344CB8AC3E}">
        <p14:creationId xmlns:p14="http://schemas.microsoft.com/office/powerpoint/2010/main" val="35852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par>
                                <p:cTn id="11" presetID="18" presetClass="entr" presetSubtype="12" fill="hold" grpId="0" nodeType="with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Left)">
                                      <p:cBhvr>
                                        <p:cTn id="19" dur="500"/>
                                        <p:tgtEl>
                                          <p:spTgt spid="8"/>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trips(down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trips(downLeft)">
                                      <p:cBhvr>
                                        <p:cTn id="52" dur="500"/>
                                        <p:tgtEl>
                                          <p:spTgt spid="3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strips(downLeft)">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26">
                                            <p:txEl>
                                              <p:pRg st="0" end="0"/>
                                            </p:txEl>
                                          </p:spTgt>
                                        </p:tgtEl>
                                        <p:attrNameLst>
                                          <p:attrName>style.visibility</p:attrName>
                                        </p:attrNameLst>
                                      </p:cBhvr>
                                      <p:to>
                                        <p:strVal val="visible"/>
                                      </p:to>
                                    </p:set>
                                    <p:anim calcmode="lin" valueType="num">
                                      <p:cBhvr additive="base">
                                        <p:cTn id="60" dur="500"/>
                                        <p:tgtEl>
                                          <p:spTgt spid="26">
                                            <p:txEl>
                                              <p:pRg st="0" end="0"/>
                                            </p:txEl>
                                          </p:spTgt>
                                        </p:tgtEl>
                                        <p:attrNameLst>
                                          <p:attrName>ppt_y</p:attrName>
                                        </p:attrNameLst>
                                      </p:cBhvr>
                                      <p:tavLst>
                                        <p:tav tm="0">
                                          <p:val>
                                            <p:strVal val="#ppt_y+#ppt_h*1.125000"/>
                                          </p:val>
                                        </p:tav>
                                        <p:tav tm="100000">
                                          <p:val>
                                            <p:strVal val="#ppt_y"/>
                                          </p:val>
                                        </p:tav>
                                      </p:tavLst>
                                    </p:anim>
                                    <p:animEffect transition="in" filter="wipe(up)">
                                      <p:cBhvr>
                                        <p:cTn id="61" dur="500"/>
                                        <p:tgtEl>
                                          <p:spTgt spid="26">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26">
                                            <p:txEl>
                                              <p:pRg st="1" end="1"/>
                                            </p:txEl>
                                          </p:spTgt>
                                        </p:tgtEl>
                                        <p:attrNameLst>
                                          <p:attrName>style.visibility</p:attrName>
                                        </p:attrNameLst>
                                      </p:cBhvr>
                                      <p:to>
                                        <p:strVal val="visible"/>
                                      </p:to>
                                    </p:set>
                                    <p:anim calcmode="lin" valueType="num">
                                      <p:cBhvr additive="base">
                                        <p:cTn id="66" dur="500"/>
                                        <p:tgtEl>
                                          <p:spTgt spid="26">
                                            <p:txEl>
                                              <p:pRg st="1" end="1"/>
                                            </p:txEl>
                                          </p:spTgt>
                                        </p:tgtEl>
                                        <p:attrNameLst>
                                          <p:attrName>ppt_y</p:attrName>
                                        </p:attrNameLst>
                                      </p:cBhvr>
                                      <p:tavLst>
                                        <p:tav tm="0">
                                          <p:val>
                                            <p:strVal val="#ppt_y+#ppt_h*1.125000"/>
                                          </p:val>
                                        </p:tav>
                                        <p:tav tm="100000">
                                          <p:val>
                                            <p:strVal val="#ppt_y"/>
                                          </p:val>
                                        </p:tav>
                                      </p:tavLst>
                                    </p:anim>
                                    <p:animEffect transition="in" filter="wipe(up)">
                                      <p:cBhvr>
                                        <p:cTn id="67" dur="500"/>
                                        <p:tgtEl>
                                          <p:spTgt spid="2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26">
                                            <p:txEl>
                                              <p:pRg st="2" end="2"/>
                                            </p:txEl>
                                          </p:spTgt>
                                        </p:tgtEl>
                                        <p:attrNameLst>
                                          <p:attrName>style.visibility</p:attrName>
                                        </p:attrNameLst>
                                      </p:cBhvr>
                                      <p:to>
                                        <p:strVal val="visible"/>
                                      </p:to>
                                    </p:set>
                                    <p:anim calcmode="lin" valueType="num">
                                      <p:cBhvr additive="base">
                                        <p:cTn id="72" dur="500"/>
                                        <p:tgtEl>
                                          <p:spTgt spid="26">
                                            <p:txEl>
                                              <p:pRg st="2" end="2"/>
                                            </p:txEl>
                                          </p:spTgt>
                                        </p:tgtEl>
                                        <p:attrNameLst>
                                          <p:attrName>ppt_y</p:attrName>
                                        </p:attrNameLst>
                                      </p:cBhvr>
                                      <p:tavLst>
                                        <p:tav tm="0">
                                          <p:val>
                                            <p:strVal val="#ppt_y+#ppt_h*1.125000"/>
                                          </p:val>
                                        </p:tav>
                                        <p:tav tm="100000">
                                          <p:val>
                                            <p:strVal val="#ppt_y"/>
                                          </p:val>
                                        </p:tav>
                                      </p:tavLst>
                                    </p:anim>
                                    <p:animEffect transition="in" filter="wipe(up)">
                                      <p:cBhvr>
                                        <p:cTn id="73" dur="500"/>
                                        <p:tgtEl>
                                          <p:spTgt spid="26">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strips(downLeft)">
                                      <p:cBhvr>
                                        <p:cTn id="78" dur="500"/>
                                        <p:tgtEl>
                                          <p:spTgt spid="35"/>
                                        </p:tgtEl>
                                      </p:cBhvr>
                                    </p:animEffect>
                                  </p:childTnLst>
                                </p:cTn>
                              </p:par>
                              <p:par>
                                <p:cTn id="79" presetID="18" presetClass="entr" presetSubtype="1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strips(down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nodeType="clickEffect">
                                  <p:stCondLst>
                                    <p:cond delay="0"/>
                                  </p:stCondLst>
                                  <p:childTnLst>
                                    <p:set>
                                      <p:cBhvr>
                                        <p:cTn id="85" dur="1" fill="hold">
                                          <p:stCondLst>
                                            <p:cond delay="0"/>
                                          </p:stCondLst>
                                        </p:cTn>
                                        <p:tgtEl>
                                          <p:spTgt spid="30">
                                            <p:txEl>
                                              <p:pRg st="0" end="0"/>
                                            </p:txEl>
                                          </p:spTgt>
                                        </p:tgtEl>
                                        <p:attrNameLst>
                                          <p:attrName>style.visibility</p:attrName>
                                        </p:attrNameLst>
                                      </p:cBhvr>
                                      <p:to>
                                        <p:strVal val="visible"/>
                                      </p:to>
                                    </p:set>
                                    <p:anim calcmode="lin" valueType="num">
                                      <p:cBhvr additive="base">
                                        <p:cTn id="86" dur="500"/>
                                        <p:tgtEl>
                                          <p:spTgt spid="30">
                                            <p:txEl>
                                              <p:pRg st="0" end="0"/>
                                            </p:txEl>
                                          </p:spTgt>
                                        </p:tgtEl>
                                        <p:attrNameLst>
                                          <p:attrName>ppt_y</p:attrName>
                                        </p:attrNameLst>
                                      </p:cBhvr>
                                      <p:tavLst>
                                        <p:tav tm="0">
                                          <p:val>
                                            <p:strVal val="#ppt_y+#ppt_h*1.125000"/>
                                          </p:val>
                                        </p:tav>
                                        <p:tav tm="100000">
                                          <p:val>
                                            <p:strVal val="#ppt_y"/>
                                          </p:val>
                                        </p:tav>
                                      </p:tavLst>
                                    </p:anim>
                                    <p:animEffect transition="in" filter="wipe(up)">
                                      <p:cBhvr>
                                        <p:cTn id="87" dur="500"/>
                                        <p:tgtEl>
                                          <p:spTgt spid="30">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nodeType="clickEffect">
                                  <p:stCondLst>
                                    <p:cond delay="0"/>
                                  </p:stCondLst>
                                  <p:childTnLst>
                                    <p:set>
                                      <p:cBhvr>
                                        <p:cTn id="91" dur="1" fill="hold">
                                          <p:stCondLst>
                                            <p:cond delay="0"/>
                                          </p:stCondLst>
                                        </p:cTn>
                                        <p:tgtEl>
                                          <p:spTgt spid="30">
                                            <p:txEl>
                                              <p:pRg st="1" end="1"/>
                                            </p:txEl>
                                          </p:spTgt>
                                        </p:tgtEl>
                                        <p:attrNameLst>
                                          <p:attrName>style.visibility</p:attrName>
                                        </p:attrNameLst>
                                      </p:cBhvr>
                                      <p:to>
                                        <p:strVal val="visible"/>
                                      </p:to>
                                    </p:set>
                                    <p:anim calcmode="lin" valueType="num">
                                      <p:cBhvr additive="base">
                                        <p:cTn id="92" dur="500"/>
                                        <p:tgtEl>
                                          <p:spTgt spid="30">
                                            <p:txEl>
                                              <p:pRg st="1" end="1"/>
                                            </p:txEl>
                                          </p:spTgt>
                                        </p:tgtEl>
                                        <p:attrNameLst>
                                          <p:attrName>ppt_y</p:attrName>
                                        </p:attrNameLst>
                                      </p:cBhvr>
                                      <p:tavLst>
                                        <p:tav tm="0">
                                          <p:val>
                                            <p:strVal val="#ppt_y+#ppt_h*1.125000"/>
                                          </p:val>
                                        </p:tav>
                                        <p:tav tm="100000">
                                          <p:val>
                                            <p:strVal val="#ppt_y"/>
                                          </p:val>
                                        </p:tav>
                                      </p:tavLst>
                                    </p:anim>
                                    <p:animEffect transition="in" filter="wipe(up)">
                                      <p:cBhvr>
                                        <p:cTn id="93" dur="500"/>
                                        <p:tgtEl>
                                          <p:spTgt spid="30">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12"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strips(downLeft)">
                                      <p:cBhvr>
                                        <p:cTn id="98" dur="500"/>
                                        <p:tgtEl>
                                          <p:spTgt spid="31"/>
                                        </p:tgtEl>
                                      </p:cBhvr>
                                    </p:animEffect>
                                  </p:childTnLst>
                                </p:cTn>
                              </p:par>
                              <p:par>
                                <p:cTn id="99" presetID="18" presetClass="entr" presetSubtype="12"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strips(downLeft)">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1">
                                            <p:txEl>
                                              <p:pRg st="0" end="0"/>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1">
                                            <p:txEl>
                                              <p:pRg st="1" end="1"/>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31">
                                            <p:txEl>
                                              <p:pRg st="2" end="2"/>
                                            </p:txEl>
                                          </p:spTgt>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1">
                                            <p:txEl>
                                              <p:pRg st="3" end="3"/>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8" presetClass="entr" presetSubtype="12" fill="hold" grpId="0" nodeType="click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strips(downLeft)">
                                      <p:cBhvr>
                                        <p:cTn id="118" dur="500"/>
                                        <p:tgtEl>
                                          <p:spTgt spid="59"/>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nodeType="click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strips(downLeft)">
                                      <p:cBhvr>
                                        <p:cTn id="123" dur="500"/>
                                        <p:tgtEl>
                                          <p:spTgt spid="39"/>
                                        </p:tgtEl>
                                      </p:cBhvr>
                                    </p:animEffect>
                                  </p:childTnLst>
                                </p:cTn>
                              </p:par>
                              <p:par>
                                <p:cTn id="124" presetID="18" presetClass="entr" presetSubtype="12"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strips(downLeft)">
                                      <p:cBhvr>
                                        <p:cTn id="126" dur="500"/>
                                        <p:tgtEl>
                                          <p:spTgt spid="29"/>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12"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strips(downLeft)">
                                      <p:cBhvr>
                                        <p:cTn id="131" dur="500"/>
                                        <p:tgtEl>
                                          <p:spTgt spid="41"/>
                                        </p:tgtEl>
                                      </p:cBhvr>
                                    </p:animEffect>
                                  </p:childTnLst>
                                </p:cTn>
                              </p:par>
                              <p:par>
                                <p:cTn id="132" presetID="18" presetClass="entr" presetSubtype="12" fill="hold" grpId="0" nodeType="withEffect">
                                  <p:stCondLst>
                                    <p:cond delay="0"/>
                                  </p:stCondLst>
                                  <p:childTnLst>
                                    <p:set>
                                      <p:cBhvr>
                                        <p:cTn id="133" dur="1" fill="hold">
                                          <p:stCondLst>
                                            <p:cond delay="0"/>
                                          </p:stCondLst>
                                        </p:cTn>
                                        <p:tgtEl>
                                          <p:spTgt spid="27"/>
                                        </p:tgtEl>
                                        <p:attrNameLst>
                                          <p:attrName>style.visibility</p:attrName>
                                        </p:attrNameLst>
                                      </p:cBhvr>
                                      <p:to>
                                        <p:strVal val="visible"/>
                                      </p:to>
                                    </p:set>
                                    <p:animEffect transition="in" filter="strips(downLeft)">
                                      <p:cBhvr>
                                        <p:cTn id="134" dur="500"/>
                                        <p:tgtEl>
                                          <p:spTgt spid="27"/>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4" fill="hold" nodeType="clickEffect">
                                  <p:stCondLst>
                                    <p:cond delay="0"/>
                                  </p:stCondLst>
                                  <p:childTnLst>
                                    <p:set>
                                      <p:cBhvr>
                                        <p:cTn id="138" dur="1" fill="hold">
                                          <p:stCondLst>
                                            <p:cond delay="0"/>
                                          </p:stCondLst>
                                        </p:cTn>
                                        <p:tgtEl>
                                          <p:spTgt spid="27">
                                            <p:txEl>
                                              <p:pRg st="0" end="0"/>
                                            </p:txEl>
                                          </p:spTgt>
                                        </p:tgtEl>
                                        <p:attrNameLst>
                                          <p:attrName>style.visibility</p:attrName>
                                        </p:attrNameLst>
                                      </p:cBhvr>
                                      <p:to>
                                        <p:strVal val="visible"/>
                                      </p:to>
                                    </p:set>
                                    <p:anim calcmode="lin" valueType="num">
                                      <p:cBhvr additive="base">
                                        <p:cTn id="139"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140" dur="500"/>
                                        <p:tgtEl>
                                          <p:spTgt spid="27">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4" fill="hold" nodeType="clickEffect">
                                  <p:stCondLst>
                                    <p:cond delay="0"/>
                                  </p:stCondLst>
                                  <p:childTnLst>
                                    <p:set>
                                      <p:cBhvr>
                                        <p:cTn id="144" dur="1" fill="hold">
                                          <p:stCondLst>
                                            <p:cond delay="0"/>
                                          </p:stCondLst>
                                        </p:cTn>
                                        <p:tgtEl>
                                          <p:spTgt spid="27">
                                            <p:txEl>
                                              <p:pRg st="1" end="1"/>
                                            </p:txEl>
                                          </p:spTgt>
                                        </p:tgtEl>
                                        <p:attrNameLst>
                                          <p:attrName>style.visibility</p:attrName>
                                        </p:attrNameLst>
                                      </p:cBhvr>
                                      <p:to>
                                        <p:strVal val="visible"/>
                                      </p:to>
                                    </p:set>
                                    <p:anim calcmode="lin" valueType="num">
                                      <p:cBhvr additive="base">
                                        <p:cTn id="145" dur="500"/>
                                        <p:tgtEl>
                                          <p:spTgt spid="27">
                                            <p:txEl>
                                              <p:pRg st="1" end="1"/>
                                            </p:txEl>
                                          </p:spTgt>
                                        </p:tgtEl>
                                        <p:attrNameLst>
                                          <p:attrName>ppt_y</p:attrName>
                                        </p:attrNameLst>
                                      </p:cBhvr>
                                      <p:tavLst>
                                        <p:tav tm="0">
                                          <p:val>
                                            <p:strVal val="#ppt_y+#ppt_h*1.125000"/>
                                          </p:val>
                                        </p:tav>
                                        <p:tav tm="100000">
                                          <p:val>
                                            <p:strVal val="#ppt_y"/>
                                          </p:val>
                                        </p:tav>
                                      </p:tavLst>
                                    </p:anim>
                                    <p:animEffect transition="in" filter="wipe(up)">
                                      <p:cBhvr>
                                        <p:cTn id="146" dur="500"/>
                                        <p:tgtEl>
                                          <p:spTgt spid="27">
                                            <p:txEl>
                                              <p:pRg st="1" end="1"/>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2" presetClass="entr" presetSubtype="4" fill="hold" nodeType="clickEffect">
                                  <p:stCondLst>
                                    <p:cond delay="0"/>
                                  </p:stCondLst>
                                  <p:childTnLst>
                                    <p:set>
                                      <p:cBhvr>
                                        <p:cTn id="150" dur="1" fill="hold">
                                          <p:stCondLst>
                                            <p:cond delay="0"/>
                                          </p:stCondLst>
                                        </p:cTn>
                                        <p:tgtEl>
                                          <p:spTgt spid="27">
                                            <p:txEl>
                                              <p:pRg st="2" end="2"/>
                                            </p:txEl>
                                          </p:spTgt>
                                        </p:tgtEl>
                                        <p:attrNameLst>
                                          <p:attrName>style.visibility</p:attrName>
                                        </p:attrNameLst>
                                      </p:cBhvr>
                                      <p:to>
                                        <p:strVal val="visible"/>
                                      </p:to>
                                    </p:set>
                                    <p:anim calcmode="lin" valueType="num">
                                      <p:cBhvr additive="base">
                                        <p:cTn id="151"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152" dur="500"/>
                                        <p:tgtEl>
                                          <p:spTgt spid="27">
                                            <p:txEl>
                                              <p:pRg st="2" end="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2" presetClass="entr" presetSubtype="4" fill="hold" nodeType="clickEffect">
                                  <p:stCondLst>
                                    <p:cond delay="0"/>
                                  </p:stCondLst>
                                  <p:childTnLst>
                                    <p:set>
                                      <p:cBhvr>
                                        <p:cTn id="156" dur="1" fill="hold">
                                          <p:stCondLst>
                                            <p:cond delay="0"/>
                                          </p:stCondLst>
                                        </p:cTn>
                                        <p:tgtEl>
                                          <p:spTgt spid="27">
                                            <p:txEl>
                                              <p:pRg st="3" end="3"/>
                                            </p:txEl>
                                          </p:spTgt>
                                        </p:tgtEl>
                                        <p:attrNameLst>
                                          <p:attrName>style.visibility</p:attrName>
                                        </p:attrNameLst>
                                      </p:cBhvr>
                                      <p:to>
                                        <p:strVal val="visible"/>
                                      </p:to>
                                    </p:set>
                                    <p:anim calcmode="lin" valueType="num">
                                      <p:cBhvr additive="base">
                                        <p:cTn id="157" dur="500"/>
                                        <p:tgtEl>
                                          <p:spTgt spid="27">
                                            <p:txEl>
                                              <p:pRg st="3" end="3"/>
                                            </p:txEl>
                                          </p:spTgt>
                                        </p:tgtEl>
                                        <p:attrNameLst>
                                          <p:attrName>ppt_y</p:attrName>
                                        </p:attrNameLst>
                                      </p:cBhvr>
                                      <p:tavLst>
                                        <p:tav tm="0">
                                          <p:val>
                                            <p:strVal val="#ppt_y+#ppt_h*1.125000"/>
                                          </p:val>
                                        </p:tav>
                                        <p:tav tm="100000">
                                          <p:val>
                                            <p:strVal val="#ppt_y"/>
                                          </p:val>
                                        </p:tav>
                                      </p:tavLst>
                                    </p:anim>
                                    <p:animEffect transition="in" filter="wipe(up)">
                                      <p:cBhvr>
                                        <p:cTn id="158" dur="500"/>
                                        <p:tgtEl>
                                          <p:spTgt spid="27">
                                            <p:txEl>
                                              <p:pRg st="3" end="3"/>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4" fill="hold" nodeType="clickEffect">
                                  <p:stCondLst>
                                    <p:cond delay="0"/>
                                  </p:stCondLst>
                                  <p:childTnLst>
                                    <p:set>
                                      <p:cBhvr>
                                        <p:cTn id="162" dur="1" fill="hold">
                                          <p:stCondLst>
                                            <p:cond delay="0"/>
                                          </p:stCondLst>
                                        </p:cTn>
                                        <p:tgtEl>
                                          <p:spTgt spid="27">
                                            <p:txEl>
                                              <p:pRg st="4" end="4"/>
                                            </p:txEl>
                                          </p:spTgt>
                                        </p:tgtEl>
                                        <p:attrNameLst>
                                          <p:attrName>style.visibility</p:attrName>
                                        </p:attrNameLst>
                                      </p:cBhvr>
                                      <p:to>
                                        <p:strVal val="visible"/>
                                      </p:to>
                                    </p:set>
                                    <p:anim calcmode="lin" valueType="num">
                                      <p:cBhvr additive="base">
                                        <p:cTn id="163"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164" dur="500"/>
                                        <p:tgtEl>
                                          <p:spTgt spid="27">
                                            <p:txEl>
                                              <p:pRg st="4" end="4"/>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12" presetClass="entr" presetSubtype="4" fill="hold" nodeType="clickEffect">
                                  <p:stCondLst>
                                    <p:cond delay="0"/>
                                  </p:stCondLst>
                                  <p:childTnLst>
                                    <p:set>
                                      <p:cBhvr>
                                        <p:cTn id="168" dur="1" fill="hold">
                                          <p:stCondLst>
                                            <p:cond delay="0"/>
                                          </p:stCondLst>
                                        </p:cTn>
                                        <p:tgtEl>
                                          <p:spTgt spid="27">
                                            <p:txEl>
                                              <p:pRg st="5" end="5"/>
                                            </p:txEl>
                                          </p:spTgt>
                                        </p:tgtEl>
                                        <p:attrNameLst>
                                          <p:attrName>style.visibility</p:attrName>
                                        </p:attrNameLst>
                                      </p:cBhvr>
                                      <p:to>
                                        <p:strVal val="visible"/>
                                      </p:to>
                                    </p:set>
                                    <p:anim calcmode="lin" valueType="num">
                                      <p:cBhvr additive="base">
                                        <p:cTn id="169" dur="500"/>
                                        <p:tgtEl>
                                          <p:spTgt spid="27">
                                            <p:txEl>
                                              <p:pRg st="5" end="5"/>
                                            </p:txEl>
                                          </p:spTgt>
                                        </p:tgtEl>
                                        <p:attrNameLst>
                                          <p:attrName>ppt_y</p:attrName>
                                        </p:attrNameLst>
                                      </p:cBhvr>
                                      <p:tavLst>
                                        <p:tav tm="0">
                                          <p:val>
                                            <p:strVal val="#ppt_y+#ppt_h*1.125000"/>
                                          </p:val>
                                        </p:tav>
                                        <p:tav tm="100000">
                                          <p:val>
                                            <p:strVal val="#ppt_y"/>
                                          </p:val>
                                        </p:tav>
                                      </p:tavLst>
                                    </p:anim>
                                    <p:animEffect transition="in" filter="wipe(up)">
                                      <p:cBhvr>
                                        <p:cTn id="170" dur="500"/>
                                        <p:tgtEl>
                                          <p:spTgt spid="27">
                                            <p:txEl>
                                              <p:pRg st="5" end="5"/>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12" presetClass="entr" presetSubtype="4" fill="hold" nodeType="clickEffect">
                                  <p:stCondLst>
                                    <p:cond delay="0"/>
                                  </p:stCondLst>
                                  <p:childTnLst>
                                    <p:set>
                                      <p:cBhvr>
                                        <p:cTn id="174" dur="1" fill="hold">
                                          <p:stCondLst>
                                            <p:cond delay="0"/>
                                          </p:stCondLst>
                                        </p:cTn>
                                        <p:tgtEl>
                                          <p:spTgt spid="27">
                                            <p:txEl>
                                              <p:pRg st="6" end="6"/>
                                            </p:txEl>
                                          </p:spTgt>
                                        </p:tgtEl>
                                        <p:attrNameLst>
                                          <p:attrName>style.visibility</p:attrName>
                                        </p:attrNameLst>
                                      </p:cBhvr>
                                      <p:to>
                                        <p:strVal val="visible"/>
                                      </p:to>
                                    </p:set>
                                    <p:anim calcmode="lin" valueType="num">
                                      <p:cBhvr additive="base">
                                        <p:cTn id="175" dur="500"/>
                                        <p:tgtEl>
                                          <p:spTgt spid="27">
                                            <p:txEl>
                                              <p:pRg st="6" end="6"/>
                                            </p:txEl>
                                          </p:spTgt>
                                        </p:tgtEl>
                                        <p:attrNameLst>
                                          <p:attrName>ppt_y</p:attrName>
                                        </p:attrNameLst>
                                      </p:cBhvr>
                                      <p:tavLst>
                                        <p:tav tm="0">
                                          <p:val>
                                            <p:strVal val="#ppt_y+#ppt_h*1.125000"/>
                                          </p:val>
                                        </p:tav>
                                        <p:tav tm="100000">
                                          <p:val>
                                            <p:strVal val="#ppt_y"/>
                                          </p:val>
                                        </p:tav>
                                      </p:tavLst>
                                    </p:anim>
                                    <p:animEffect transition="in" filter="wipe(up)">
                                      <p:cBhvr>
                                        <p:cTn id="176" dur="500"/>
                                        <p:tgtEl>
                                          <p:spTgt spid="27">
                                            <p:txEl>
                                              <p:pRg st="6" end="6"/>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8" presetClass="entr" presetSubtype="12" fill="hold" nodeType="clickEffect">
                                  <p:stCondLst>
                                    <p:cond delay="0"/>
                                  </p:stCondLst>
                                  <p:childTnLst>
                                    <p:set>
                                      <p:cBhvr>
                                        <p:cTn id="180" dur="1" fill="hold">
                                          <p:stCondLst>
                                            <p:cond delay="0"/>
                                          </p:stCondLst>
                                        </p:cTn>
                                        <p:tgtEl>
                                          <p:spTgt spid="44"/>
                                        </p:tgtEl>
                                        <p:attrNameLst>
                                          <p:attrName>style.visibility</p:attrName>
                                        </p:attrNameLst>
                                      </p:cBhvr>
                                      <p:to>
                                        <p:strVal val="visible"/>
                                      </p:to>
                                    </p:set>
                                    <p:animEffect transition="in" filter="strips(downLeft)">
                                      <p:cBhvr>
                                        <p:cTn id="181" dur="500"/>
                                        <p:tgtEl>
                                          <p:spTgt spid="44"/>
                                        </p:tgtEl>
                                      </p:cBhvr>
                                    </p:animEffect>
                                  </p:childTnLst>
                                </p:cTn>
                              </p:par>
                              <p:par>
                                <p:cTn id="182" presetID="18" presetClass="entr" presetSubtype="12" fill="hold" grpId="0" nodeType="withEffect">
                                  <p:stCondLst>
                                    <p:cond delay="0"/>
                                  </p:stCondLst>
                                  <p:childTnLst>
                                    <p:set>
                                      <p:cBhvr>
                                        <p:cTn id="183" dur="1" fill="hold">
                                          <p:stCondLst>
                                            <p:cond delay="0"/>
                                          </p:stCondLst>
                                        </p:cTn>
                                        <p:tgtEl>
                                          <p:spTgt spid="28"/>
                                        </p:tgtEl>
                                        <p:attrNameLst>
                                          <p:attrName>style.visibility</p:attrName>
                                        </p:attrNameLst>
                                      </p:cBhvr>
                                      <p:to>
                                        <p:strVal val="visible"/>
                                      </p:to>
                                    </p:set>
                                    <p:animEffect transition="in" filter="strips(downLeft)">
                                      <p:cBhvr>
                                        <p:cTn id="184" dur="500"/>
                                        <p:tgtEl>
                                          <p:spTgt spid="28"/>
                                        </p:tgtEl>
                                      </p:cBhvr>
                                    </p:animEffect>
                                  </p:childTnLst>
                                </p:cTn>
                              </p:par>
                            </p:childTnLst>
                          </p:cTn>
                        </p:par>
                      </p:childTnLst>
                    </p:cTn>
                  </p:par>
                  <p:par>
                    <p:cTn id="185" fill="hold">
                      <p:stCondLst>
                        <p:cond delay="indefinite"/>
                      </p:stCondLst>
                      <p:childTnLst>
                        <p:par>
                          <p:cTn id="186" fill="hold">
                            <p:stCondLst>
                              <p:cond delay="0"/>
                            </p:stCondLst>
                            <p:childTnLst>
                              <p:par>
                                <p:cTn id="187" presetID="12" presetClass="entr" presetSubtype="4" fill="hold" nodeType="clickEffect">
                                  <p:stCondLst>
                                    <p:cond delay="0"/>
                                  </p:stCondLst>
                                  <p:childTnLst>
                                    <p:set>
                                      <p:cBhvr>
                                        <p:cTn id="188" dur="1" fill="hold">
                                          <p:stCondLst>
                                            <p:cond delay="0"/>
                                          </p:stCondLst>
                                        </p:cTn>
                                        <p:tgtEl>
                                          <p:spTgt spid="28">
                                            <p:txEl>
                                              <p:pRg st="0" end="0"/>
                                            </p:txEl>
                                          </p:spTgt>
                                        </p:tgtEl>
                                        <p:attrNameLst>
                                          <p:attrName>style.visibility</p:attrName>
                                        </p:attrNameLst>
                                      </p:cBhvr>
                                      <p:to>
                                        <p:strVal val="visible"/>
                                      </p:to>
                                    </p:set>
                                    <p:anim calcmode="lin" valueType="num">
                                      <p:cBhvr additive="base">
                                        <p:cTn id="189" dur="500"/>
                                        <p:tgtEl>
                                          <p:spTgt spid="28">
                                            <p:txEl>
                                              <p:pRg st="0" end="0"/>
                                            </p:txEl>
                                          </p:spTgt>
                                        </p:tgtEl>
                                        <p:attrNameLst>
                                          <p:attrName>ppt_y</p:attrName>
                                        </p:attrNameLst>
                                      </p:cBhvr>
                                      <p:tavLst>
                                        <p:tav tm="0">
                                          <p:val>
                                            <p:strVal val="#ppt_y+#ppt_h*1.125000"/>
                                          </p:val>
                                        </p:tav>
                                        <p:tav tm="100000">
                                          <p:val>
                                            <p:strVal val="#ppt_y"/>
                                          </p:val>
                                        </p:tav>
                                      </p:tavLst>
                                    </p:anim>
                                    <p:animEffect transition="in" filter="wipe(up)">
                                      <p:cBhvr>
                                        <p:cTn id="190" dur="500"/>
                                        <p:tgtEl>
                                          <p:spTgt spid="28">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12" presetClass="entr" presetSubtype="4" fill="hold" nodeType="clickEffect">
                                  <p:stCondLst>
                                    <p:cond delay="0"/>
                                  </p:stCondLst>
                                  <p:childTnLst>
                                    <p:set>
                                      <p:cBhvr>
                                        <p:cTn id="194" dur="1" fill="hold">
                                          <p:stCondLst>
                                            <p:cond delay="0"/>
                                          </p:stCondLst>
                                        </p:cTn>
                                        <p:tgtEl>
                                          <p:spTgt spid="28">
                                            <p:txEl>
                                              <p:pRg st="1" end="1"/>
                                            </p:txEl>
                                          </p:spTgt>
                                        </p:tgtEl>
                                        <p:attrNameLst>
                                          <p:attrName>style.visibility</p:attrName>
                                        </p:attrNameLst>
                                      </p:cBhvr>
                                      <p:to>
                                        <p:strVal val="visible"/>
                                      </p:to>
                                    </p:set>
                                    <p:anim calcmode="lin" valueType="num">
                                      <p:cBhvr additive="base">
                                        <p:cTn id="195" dur="500"/>
                                        <p:tgtEl>
                                          <p:spTgt spid="28">
                                            <p:txEl>
                                              <p:pRg st="1" end="1"/>
                                            </p:txEl>
                                          </p:spTgt>
                                        </p:tgtEl>
                                        <p:attrNameLst>
                                          <p:attrName>ppt_y</p:attrName>
                                        </p:attrNameLst>
                                      </p:cBhvr>
                                      <p:tavLst>
                                        <p:tav tm="0">
                                          <p:val>
                                            <p:strVal val="#ppt_y+#ppt_h*1.125000"/>
                                          </p:val>
                                        </p:tav>
                                        <p:tav tm="100000">
                                          <p:val>
                                            <p:strVal val="#ppt_y"/>
                                          </p:val>
                                        </p:tav>
                                      </p:tavLst>
                                    </p:anim>
                                    <p:animEffect transition="in" filter="wipe(up)">
                                      <p:cBhvr>
                                        <p:cTn id="196" dur="500"/>
                                        <p:tgtEl>
                                          <p:spTgt spid="28">
                                            <p:txEl>
                                              <p:pRg st="1" end="1"/>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2" presetClass="entr" presetSubtype="4" fill="hold" nodeType="clickEffect">
                                  <p:stCondLst>
                                    <p:cond delay="0"/>
                                  </p:stCondLst>
                                  <p:childTnLst>
                                    <p:set>
                                      <p:cBhvr>
                                        <p:cTn id="200" dur="1" fill="hold">
                                          <p:stCondLst>
                                            <p:cond delay="0"/>
                                          </p:stCondLst>
                                        </p:cTn>
                                        <p:tgtEl>
                                          <p:spTgt spid="28">
                                            <p:txEl>
                                              <p:pRg st="2" end="2"/>
                                            </p:txEl>
                                          </p:spTgt>
                                        </p:tgtEl>
                                        <p:attrNameLst>
                                          <p:attrName>style.visibility</p:attrName>
                                        </p:attrNameLst>
                                      </p:cBhvr>
                                      <p:to>
                                        <p:strVal val="visible"/>
                                      </p:to>
                                    </p:set>
                                    <p:anim calcmode="lin" valueType="num">
                                      <p:cBhvr additive="base">
                                        <p:cTn id="201" dur="500"/>
                                        <p:tgtEl>
                                          <p:spTgt spid="28">
                                            <p:txEl>
                                              <p:pRg st="2" end="2"/>
                                            </p:txEl>
                                          </p:spTgt>
                                        </p:tgtEl>
                                        <p:attrNameLst>
                                          <p:attrName>ppt_y</p:attrName>
                                        </p:attrNameLst>
                                      </p:cBhvr>
                                      <p:tavLst>
                                        <p:tav tm="0">
                                          <p:val>
                                            <p:strVal val="#ppt_y+#ppt_h*1.125000"/>
                                          </p:val>
                                        </p:tav>
                                        <p:tav tm="100000">
                                          <p:val>
                                            <p:strVal val="#ppt_y"/>
                                          </p:val>
                                        </p:tav>
                                      </p:tavLst>
                                    </p:anim>
                                    <p:animEffect transition="in" filter="wipe(up)">
                                      <p:cBhvr>
                                        <p:cTn id="202" dur="500"/>
                                        <p:tgtEl>
                                          <p:spTgt spid="28">
                                            <p:txEl>
                                              <p:pRg st="2" end="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2" presetClass="entr" presetSubtype="4" fill="hold" nodeType="clickEffect">
                                  <p:stCondLst>
                                    <p:cond delay="0"/>
                                  </p:stCondLst>
                                  <p:childTnLst>
                                    <p:set>
                                      <p:cBhvr>
                                        <p:cTn id="206" dur="1" fill="hold">
                                          <p:stCondLst>
                                            <p:cond delay="0"/>
                                          </p:stCondLst>
                                        </p:cTn>
                                        <p:tgtEl>
                                          <p:spTgt spid="28">
                                            <p:txEl>
                                              <p:pRg st="3" end="3"/>
                                            </p:txEl>
                                          </p:spTgt>
                                        </p:tgtEl>
                                        <p:attrNameLst>
                                          <p:attrName>style.visibility</p:attrName>
                                        </p:attrNameLst>
                                      </p:cBhvr>
                                      <p:to>
                                        <p:strVal val="visible"/>
                                      </p:to>
                                    </p:set>
                                    <p:anim calcmode="lin" valueType="num">
                                      <p:cBhvr additive="base">
                                        <p:cTn id="207" dur="500"/>
                                        <p:tgtEl>
                                          <p:spTgt spid="28">
                                            <p:txEl>
                                              <p:pRg st="3" end="3"/>
                                            </p:txEl>
                                          </p:spTgt>
                                        </p:tgtEl>
                                        <p:attrNameLst>
                                          <p:attrName>ppt_y</p:attrName>
                                        </p:attrNameLst>
                                      </p:cBhvr>
                                      <p:tavLst>
                                        <p:tav tm="0">
                                          <p:val>
                                            <p:strVal val="#ppt_y+#ppt_h*1.125000"/>
                                          </p:val>
                                        </p:tav>
                                        <p:tav tm="100000">
                                          <p:val>
                                            <p:strVal val="#ppt_y"/>
                                          </p:val>
                                        </p:tav>
                                      </p:tavLst>
                                    </p:anim>
                                    <p:animEffect transition="in" filter="wipe(up)">
                                      <p:cBhvr>
                                        <p:cTn id="208" dur="500"/>
                                        <p:tgtEl>
                                          <p:spTgt spid="28">
                                            <p:txEl>
                                              <p:pRg st="3" end="3"/>
                                            </p:txEl>
                                          </p:spTgt>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4" fill="hold" nodeType="clickEffect">
                                  <p:stCondLst>
                                    <p:cond delay="0"/>
                                  </p:stCondLst>
                                  <p:childTnLst>
                                    <p:set>
                                      <p:cBhvr>
                                        <p:cTn id="212" dur="1" fill="hold">
                                          <p:stCondLst>
                                            <p:cond delay="0"/>
                                          </p:stCondLst>
                                        </p:cTn>
                                        <p:tgtEl>
                                          <p:spTgt spid="28">
                                            <p:txEl>
                                              <p:pRg st="4" end="4"/>
                                            </p:txEl>
                                          </p:spTgt>
                                        </p:tgtEl>
                                        <p:attrNameLst>
                                          <p:attrName>style.visibility</p:attrName>
                                        </p:attrNameLst>
                                      </p:cBhvr>
                                      <p:to>
                                        <p:strVal val="visible"/>
                                      </p:to>
                                    </p:set>
                                    <p:anim calcmode="lin" valueType="num">
                                      <p:cBhvr additive="base">
                                        <p:cTn id="213" dur="500"/>
                                        <p:tgtEl>
                                          <p:spTgt spid="28">
                                            <p:txEl>
                                              <p:pRg st="4" end="4"/>
                                            </p:txEl>
                                          </p:spTgt>
                                        </p:tgtEl>
                                        <p:attrNameLst>
                                          <p:attrName>ppt_y</p:attrName>
                                        </p:attrNameLst>
                                      </p:cBhvr>
                                      <p:tavLst>
                                        <p:tav tm="0">
                                          <p:val>
                                            <p:strVal val="#ppt_y+#ppt_h*1.125000"/>
                                          </p:val>
                                        </p:tav>
                                        <p:tav tm="100000">
                                          <p:val>
                                            <p:strVal val="#ppt_y"/>
                                          </p:val>
                                        </p:tav>
                                      </p:tavLst>
                                    </p:anim>
                                    <p:animEffect transition="in" filter="wipe(up)">
                                      <p:cBhvr>
                                        <p:cTn id="214"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10" grpId="0" animBg="1"/>
      <p:bldP spid="11" grpId="0" animBg="1"/>
      <p:bldP spid="12" grpId="0" animBg="1"/>
      <p:bldP spid="13" grpId="0" animBg="1"/>
      <p:bldP spid="26" grpId="0" animBg="1"/>
      <p:bldP spid="27" grpId="0" animBg="1"/>
      <p:bldP spid="28" grpId="0" animBg="1"/>
      <p:bldP spid="29" grpId="0" animBg="1"/>
      <p:bldP spid="30" grpId="0" animBg="1"/>
      <p:bldP spid="31"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3884219" y="0"/>
            <a:ext cx="7245744" cy="1214438"/>
          </a:xfrm>
        </p:spPr>
        <p:txBody>
          <a:bodyPr>
            <a:normAutofit/>
          </a:bodyPr>
          <a:lstStyle/>
          <a:p>
            <a:r>
              <a:rPr lang="en-US" sz="4000" dirty="0"/>
              <a:t>What did they Find?</a:t>
            </a:r>
            <a:br>
              <a:rPr lang="en-US" sz="4000" dirty="0"/>
            </a:br>
            <a:endParaRPr lang="en-US" sz="4000" dirty="0"/>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3714750" y="985838"/>
            <a:ext cx="8477250" cy="5872161"/>
          </a:xfrm>
        </p:spPr>
        <p:txBody>
          <a:bodyPr>
            <a:normAutofit/>
          </a:bodyPr>
          <a:lstStyle/>
          <a:p>
            <a:pPr marL="342900" indent="-342900" algn="l">
              <a:buFont typeface="Arial" panose="020B0604020202020204" pitchFamily="34" charset="0"/>
              <a:buChar char="•"/>
            </a:pPr>
            <a:r>
              <a:rPr lang="en-US" sz="2000" dirty="0"/>
              <a:t>The major observation in the performance of the algorithm is the use of </a:t>
            </a:r>
            <a:r>
              <a:rPr lang="en-US" sz="2000" u="sng" dirty="0" err="1">
                <a:solidFill>
                  <a:srgbClr val="FF0000"/>
                </a:solidFill>
              </a:rPr>
              <a:t>min_df</a:t>
            </a:r>
            <a:r>
              <a:rPr lang="en-US" sz="2000" u="sng" dirty="0">
                <a:solidFill>
                  <a:srgbClr val="FF0000"/>
                </a:solidFill>
              </a:rPr>
              <a:t>,</a:t>
            </a:r>
            <a:r>
              <a:rPr lang="en-US" sz="2000" dirty="0">
                <a:solidFill>
                  <a:schemeClr val="bg1"/>
                </a:solidFill>
              </a:rPr>
              <a:t> </a:t>
            </a:r>
            <a:r>
              <a:rPr lang="en-US" sz="2000" dirty="0"/>
              <a:t>that stands for </a:t>
            </a:r>
            <a:r>
              <a:rPr lang="en-US" sz="2000" u="sng" dirty="0">
                <a:solidFill>
                  <a:srgbClr val="FF0000"/>
                </a:solidFill>
              </a:rPr>
              <a:t>minimum document frequency</a:t>
            </a:r>
            <a:r>
              <a:rPr lang="en-US" sz="2000" dirty="0"/>
              <a:t>. This is nothing but the the process of removing the words that are least frequently used. Higher the min_df, more the words removed. Here, three different scenarios we can considered to understand:</a:t>
            </a:r>
          </a:p>
          <a:p>
            <a:pPr marL="342900" indent="-342900" algn="l">
              <a:buFont typeface="Wingdings" pitchFamily="2" charset="2"/>
              <a:buChar char="Ø"/>
            </a:pPr>
            <a:r>
              <a:rPr lang="en-US" sz="2000" dirty="0"/>
              <a:t>Accuracy for min_df = 1, max_df= 0.1</a:t>
            </a:r>
          </a:p>
          <a:p>
            <a:pPr lvl="1" algn="l"/>
            <a:r>
              <a:rPr lang="en-US" sz="1600" dirty="0"/>
              <a:t>Here all words that appear in less than 1 tweet are removed. Hence, no words are removed from this method. Also, as max_df is set to 0.1 hence, all words that appear in more than 1% of the tweet is removed, again no words are removed. This yields an accuracy of 78% as there are all the words to consider.</a:t>
            </a:r>
            <a:endParaRPr lang="en-US" sz="1000" dirty="0"/>
          </a:p>
          <a:p>
            <a:pPr marL="457200" indent="-457200" algn="l">
              <a:buFont typeface="Wingdings" pitchFamily="2" charset="2"/>
              <a:buChar char="Ø"/>
            </a:pPr>
            <a:r>
              <a:rPr lang="en-US" sz="2000" dirty="0"/>
              <a:t>Accuracy for min_df = 2, max_df= 0.8</a:t>
            </a:r>
          </a:p>
          <a:p>
            <a:pPr lvl="1" algn="l"/>
            <a:r>
              <a:rPr lang="en-US" sz="1600" dirty="0"/>
              <a:t>Here all the words that appear in less than 2 tweets are removed and due to max_df all terms that appear in more than 80% of the tweets are removed. This yields an accuracy of 85.25% as many stop terms along with words that are rarely used are removed.</a:t>
            </a:r>
            <a:endParaRPr lang="en-US" sz="1400" dirty="0"/>
          </a:p>
          <a:p>
            <a:pPr marL="457200" indent="-457200" algn="l">
              <a:buFont typeface="Wingdings" pitchFamily="2" charset="2"/>
              <a:buChar char="Ø"/>
            </a:pPr>
            <a:r>
              <a:rPr lang="en-US" sz="2000" dirty="0"/>
              <a:t>Accuracy for min_df = 3, max_df=1.0</a:t>
            </a:r>
          </a:p>
          <a:p>
            <a:pPr lvl="1" algn="l"/>
            <a:r>
              <a:rPr lang="en-US" sz="1600" dirty="0"/>
              <a:t>All the words that appear in less than 3 document are removed here and this method seems to work better than the rest with an accuracy of 84.25% for max_df of 1.0. This shows that when all stop words or highly repeated words are removed, the accuracy can drop.</a:t>
            </a:r>
          </a:p>
          <a:p>
            <a:pPr marL="457200" indent="-457200" algn="l">
              <a:buFont typeface="+mj-lt"/>
              <a:buAutoNum type="arabicPeriod"/>
            </a:pPr>
            <a:endParaRPr lang="en-US" sz="2000" dirty="0"/>
          </a:p>
        </p:txBody>
      </p:sp>
      <p:pic>
        <p:nvPicPr>
          <p:cNvPr id="5" name="Picture 4" descr="Table&#10;&#10;Description automatically generated">
            <a:extLst>
              <a:ext uri="{FF2B5EF4-FFF2-40B4-BE49-F238E27FC236}">
                <a16:creationId xmlns:a16="http://schemas.microsoft.com/office/drawing/2014/main" id="{DA957FE2-BA08-0638-FD5F-F3AA9B4C8E6E}"/>
              </a:ext>
            </a:extLst>
          </p:cNvPr>
          <p:cNvPicPr>
            <a:picLocks noChangeAspect="1"/>
          </p:cNvPicPr>
          <p:nvPr/>
        </p:nvPicPr>
        <p:blipFill>
          <a:blip r:embed="rId3"/>
          <a:stretch>
            <a:fillRect/>
          </a:stretch>
        </p:blipFill>
        <p:spPr>
          <a:xfrm>
            <a:off x="0" y="1227331"/>
            <a:ext cx="3714750" cy="5730682"/>
          </a:xfrm>
          <a:prstGeom prst="rect">
            <a:avLst/>
          </a:prstGeom>
        </p:spPr>
      </p:pic>
    </p:spTree>
    <p:extLst>
      <p:ext uri="{BB962C8B-B14F-4D97-AF65-F5344CB8AC3E}">
        <p14:creationId xmlns:p14="http://schemas.microsoft.com/office/powerpoint/2010/main" val="211424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714366"/>
            <a:ext cx="12877781" cy="7672379"/>
          </a:xfrm>
          <a:prstGeom prst="rect">
            <a:avLst/>
          </a:prstGeom>
        </p:spPr>
      </p:pic>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4273758" y="0"/>
            <a:ext cx="7918242" cy="6858000"/>
          </a:xfrm>
        </p:spPr>
        <p:txBody>
          <a:bodyPr>
            <a:normAutofit/>
          </a:bodyPr>
          <a:lstStyle/>
          <a:p>
            <a:pPr algn="l"/>
            <a:r>
              <a:rPr lang="en-US" sz="2000" dirty="0"/>
              <a:t>After all the examination and tweaks the team could conclude that:</a:t>
            </a:r>
          </a:p>
          <a:p>
            <a:pPr marL="457200" indent="-457200" algn="l">
              <a:buFont typeface="+mj-lt"/>
              <a:buAutoNum type="arabicPeriod"/>
            </a:pPr>
            <a:r>
              <a:rPr lang="en-US" sz="2000" dirty="0"/>
              <a:t>The accuracy of detection of the sentiment was highest at 85.25% with min_df = 2 and max_df= 0.8.</a:t>
            </a:r>
          </a:p>
          <a:p>
            <a:pPr marL="457200" indent="-457200" algn="l">
              <a:buFont typeface="+mj-lt"/>
              <a:buAutoNum type="arabicPeriod"/>
            </a:pPr>
            <a:r>
              <a:rPr lang="en-US" sz="2000" dirty="0"/>
              <a:t>The sentiments held true with the success of the target mobile brands, where iPhone was more popular and satisfactory compared to Samsung in reality as well as compared to our analysis.</a:t>
            </a:r>
          </a:p>
          <a:p>
            <a:pPr marL="457200" indent="-457200" algn="l">
              <a:buFont typeface="+mj-lt"/>
              <a:buAutoNum type="arabicPeriod"/>
            </a:pPr>
            <a:r>
              <a:rPr lang="en-US" sz="2000" dirty="0"/>
              <a:t>And finally, this method has proven more efficient and effective compared to all previously known algorithms as of July 2019.</a:t>
            </a:r>
          </a:p>
          <a:p>
            <a:pPr marL="457200" indent="-457200" algn="l">
              <a:buFont typeface="+mj-lt"/>
              <a:buAutoNum type="arabicPeriod"/>
            </a:pPr>
            <a:endParaRPr lang="en-US" sz="2000" dirty="0"/>
          </a:p>
          <a:p>
            <a:pPr algn="l"/>
            <a:endParaRPr lang="en-US" sz="2000" dirty="0"/>
          </a:p>
          <a:p>
            <a:pPr marL="457200" indent="-457200" algn="l">
              <a:buFont typeface="+mj-lt"/>
              <a:buAutoNum type="arabicPeriod"/>
            </a:pPr>
            <a:endParaRPr lang="en-US" sz="2000" dirty="0"/>
          </a:p>
          <a:p>
            <a:pPr marL="457200" indent="-457200" algn="l">
              <a:buFont typeface="+mj-lt"/>
              <a:buAutoNum type="arabicPeriod"/>
            </a:pPr>
            <a:endParaRPr lang="en-US" sz="2000" dirty="0"/>
          </a:p>
        </p:txBody>
      </p:sp>
    </p:spTree>
    <p:extLst>
      <p:ext uri="{BB962C8B-B14F-4D97-AF65-F5344CB8AC3E}">
        <p14:creationId xmlns:p14="http://schemas.microsoft.com/office/powerpoint/2010/main" val="12123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407190"/>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3741344" y="0"/>
            <a:ext cx="7360044" cy="1071563"/>
          </a:xfrm>
        </p:spPr>
        <p:txBody>
          <a:bodyPr>
            <a:normAutofit fontScale="90000"/>
          </a:bodyPr>
          <a:lstStyle/>
          <a:p>
            <a:r>
              <a:rPr lang="en-US" sz="4000" dirty="0"/>
              <a:t>What did they Prove?</a:t>
            </a:r>
            <a:br>
              <a:rPr lang="en-US" sz="4000" dirty="0"/>
            </a:br>
            <a:endParaRPr lang="en-US" sz="4000" dirty="0"/>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4273757" y="552892"/>
            <a:ext cx="7549647" cy="6305107"/>
          </a:xfrm>
        </p:spPr>
        <p:txBody>
          <a:bodyPr>
            <a:normAutofit/>
          </a:bodyPr>
          <a:lstStyle/>
          <a:p>
            <a:pPr algn="l"/>
            <a:r>
              <a:rPr lang="en-US" sz="2000" dirty="0"/>
              <a:t>The researches provided an excellent Study of NLP and exposed the relevance of Tweets in the performance of companies and their products.</a:t>
            </a:r>
          </a:p>
          <a:p>
            <a:pPr algn="l"/>
            <a:r>
              <a:rPr lang="en-US" sz="2000" dirty="0"/>
              <a:t>Some of their Achievements are:</a:t>
            </a:r>
          </a:p>
          <a:p>
            <a:pPr marL="457200" indent="-457200" algn="l">
              <a:buFont typeface="+mj-lt"/>
              <a:buAutoNum type="arabicPeriod"/>
            </a:pPr>
            <a:r>
              <a:rPr lang="en-US" sz="2000" dirty="0"/>
              <a:t>Creating the only Algorithm that gained an accuracy of 85.25% to predict the sentiment of a tweet using NLP.</a:t>
            </a:r>
          </a:p>
          <a:p>
            <a:pPr marL="457200" indent="-457200" algn="l">
              <a:buFont typeface="+mj-lt"/>
              <a:buAutoNum type="arabicPeriod"/>
            </a:pPr>
            <a:r>
              <a:rPr lang="en-US" sz="2000" dirty="0"/>
              <a:t>Creating an API Call that can allow real-time tweets fetch using keywords (iPhone or Samsung).</a:t>
            </a:r>
          </a:p>
          <a:p>
            <a:pPr marL="457200" indent="-457200" algn="l">
              <a:buFont typeface="+mj-lt"/>
              <a:buAutoNum type="arabicPeriod"/>
            </a:pPr>
            <a:r>
              <a:rPr lang="en-US" sz="2000" dirty="0"/>
              <a:t>Provide graphical representation of positive and negative tweets and compare it with the real-world scenario.</a:t>
            </a:r>
          </a:p>
          <a:p>
            <a:pPr marL="457200" indent="-457200" algn="l">
              <a:buFont typeface="+mj-lt"/>
              <a:buAutoNum type="arabicPeriod"/>
            </a:pPr>
            <a:endParaRPr lang="en-US" sz="2000" dirty="0"/>
          </a:p>
          <a:p>
            <a:pPr algn="l"/>
            <a:r>
              <a:rPr lang="en-US" sz="2000" dirty="0"/>
              <a:t>However, there are a few simple advancements and options they could take that would make this process even faster, better and optimized.</a:t>
            </a:r>
          </a:p>
          <a:p>
            <a:endParaRPr lang="en-US" sz="2000" dirty="0"/>
          </a:p>
          <a:p>
            <a:endParaRPr lang="en-US" sz="2000" dirty="0"/>
          </a:p>
        </p:txBody>
      </p:sp>
    </p:spTree>
    <p:extLst>
      <p:ext uri="{BB962C8B-B14F-4D97-AF65-F5344CB8AC3E}">
        <p14:creationId xmlns:p14="http://schemas.microsoft.com/office/powerpoint/2010/main" val="372464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 company name&#10;&#10;Description automatically generated">
            <a:extLst>
              <a:ext uri="{FF2B5EF4-FFF2-40B4-BE49-F238E27FC236}">
                <a16:creationId xmlns:a16="http://schemas.microsoft.com/office/drawing/2014/main" id="{C95E3FEE-AD86-3FB9-57B0-B5801F9B1B83}"/>
              </a:ext>
            </a:extLst>
          </p:cNvPr>
          <p:cNvPicPr>
            <a:picLocks noChangeAspect="1"/>
          </p:cNvPicPr>
          <p:nvPr/>
        </p:nvPicPr>
        <p:blipFill rotWithShape="1">
          <a:blip r:embed="rId2"/>
          <a:srcRect b="43750"/>
          <a:stretch/>
        </p:blipFill>
        <p:spPr>
          <a:xfrm>
            <a:off x="0" y="-407190"/>
            <a:ext cx="12877781" cy="7672379"/>
          </a:xfrm>
          <a:prstGeom prst="rect">
            <a:avLst/>
          </a:prstGeom>
        </p:spPr>
      </p:pic>
      <p:sp>
        <p:nvSpPr>
          <p:cNvPr id="2" name="Title 1">
            <a:extLst>
              <a:ext uri="{FF2B5EF4-FFF2-40B4-BE49-F238E27FC236}">
                <a16:creationId xmlns:a16="http://schemas.microsoft.com/office/drawing/2014/main" id="{D427CDDF-BEA6-20D7-9FB8-ADFE971ADAA1}"/>
              </a:ext>
            </a:extLst>
          </p:cNvPr>
          <p:cNvSpPr>
            <a:spLocks noGrp="1"/>
          </p:cNvSpPr>
          <p:nvPr>
            <p:ph type="ctrTitle"/>
          </p:nvPr>
        </p:nvSpPr>
        <p:spPr>
          <a:xfrm>
            <a:off x="3741344" y="1"/>
            <a:ext cx="7360044" cy="552892"/>
          </a:xfrm>
        </p:spPr>
        <p:txBody>
          <a:bodyPr>
            <a:normAutofit fontScale="90000"/>
          </a:bodyPr>
          <a:lstStyle/>
          <a:p>
            <a:r>
              <a:rPr lang="en-US" sz="4000" dirty="0"/>
              <a:t>What Advancements could be made?</a:t>
            </a:r>
          </a:p>
        </p:txBody>
      </p:sp>
      <p:sp>
        <p:nvSpPr>
          <p:cNvPr id="3" name="Subtitle 2">
            <a:extLst>
              <a:ext uri="{FF2B5EF4-FFF2-40B4-BE49-F238E27FC236}">
                <a16:creationId xmlns:a16="http://schemas.microsoft.com/office/drawing/2014/main" id="{39E06424-6F5D-CC8D-FFFE-E1A10DB3CB9E}"/>
              </a:ext>
            </a:extLst>
          </p:cNvPr>
          <p:cNvSpPr>
            <a:spLocks noGrp="1"/>
          </p:cNvSpPr>
          <p:nvPr>
            <p:ph type="subTitle" idx="1"/>
          </p:nvPr>
        </p:nvSpPr>
        <p:spPr>
          <a:xfrm>
            <a:off x="4273757" y="552892"/>
            <a:ext cx="7549647" cy="6305107"/>
          </a:xfrm>
        </p:spPr>
        <p:txBody>
          <a:bodyPr>
            <a:normAutofit/>
          </a:bodyPr>
          <a:lstStyle/>
          <a:p>
            <a:r>
              <a:rPr lang="en-US" sz="2000" u="sng" dirty="0" err="1">
                <a:solidFill>
                  <a:srgbClr val="FF0000"/>
                </a:solidFill>
              </a:rPr>
              <a:t>TweetTokenizer</a:t>
            </a:r>
            <a:r>
              <a:rPr lang="en-US" sz="2000" u="sng" dirty="0">
                <a:solidFill>
                  <a:srgbClr val="FF0000"/>
                </a:solidFill>
              </a:rPr>
              <a:t>() </a:t>
            </a:r>
            <a:r>
              <a:rPr lang="en-US" sz="2000" dirty="0"/>
              <a:t>was created in 2016 however was available to use only after March 2020.</a:t>
            </a:r>
            <a:r>
              <a:rPr lang="en-US" sz="2000" baseline="30000" dirty="0"/>
              <a:t>(4)</a:t>
            </a:r>
          </a:p>
          <a:p>
            <a:pPr marL="342900" indent="-342900" algn="l">
              <a:buFont typeface="Arial" panose="020B0604020202020204" pitchFamily="34" charset="0"/>
              <a:buChar char="•"/>
            </a:pPr>
            <a:r>
              <a:rPr lang="en-US" sz="2000" u="sng" baseline="30000" dirty="0" err="1">
                <a:solidFill>
                  <a:srgbClr val="FF0000"/>
                </a:solidFill>
              </a:rPr>
              <a:t>TweetTokenizer</a:t>
            </a:r>
            <a:r>
              <a:rPr lang="en-US" sz="2000" baseline="30000" dirty="0"/>
              <a:t> is a library created for NLTK where token creation is mainly created for the Twitter Platform.</a:t>
            </a:r>
          </a:p>
          <a:p>
            <a:pPr marL="342900" indent="-342900" algn="l">
              <a:buFont typeface="Arial" panose="020B0604020202020204" pitchFamily="34" charset="0"/>
              <a:buChar char="•"/>
            </a:pPr>
            <a:r>
              <a:rPr lang="en-US" sz="2000" baseline="30000" dirty="0"/>
              <a:t>The effect of Twitter on the social and real world has been so affective that this library was maid mainly for it.</a:t>
            </a:r>
          </a:p>
          <a:p>
            <a:pPr marL="342900" indent="-342900" algn="l">
              <a:buFont typeface="Arial" panose="020B0604020202020204" pitchFamily="34" charset="0"/>
              <a:buChar char="•"/>
            </a:pPr>
            <a:r>
              <a:rPr lang="en-US" sz="2000" baseline="30000" dirty="0" err="1"/>
              <a:t>TweetTokenizer</a:t>
            </a:r>
            <a:r>
              <a:rPr lang="en-US" sz="2000" baseline="30000" dirty="0"/>
              <a:t> allows tokenization on tweets as a list and even allows hashtag searches. It also allows emoji emotion detection in a sentence.</a:t>
            </a:r>
          </a:p>
          <a:p>
            <a:pPr marL="342900" indent="-342900" algn="l">
              <a:buFont typeface="Arial" panose="020B0604020202020204" pitchFamily="34" charset="0"/>
              <a:buChar char="•"/>
            </a:pPr>
            <a:r>
              <a:rPr lang="en-US" sz="2000" baseline="30000" dirty="0"/>
              <a:t>For Machine Learning, K-Nearest neighbors performed with an accuracy of 74.74% and Naïve </a:t>
            </a:r>
            <a:r>
              <a:rPr lang="en-US" sz="2000" baseline="30000" dirty="0" err="1"/>
              <a:t>Baised</a:t>
            </a:r>
            <a:r>
              <a:rPr lang="en-US" sz="2000" baseline="30000" dirty="0"/>
              <a:t> Algorithm produced an accuracy of 82.1%. Also, Logistic Regression was selected as it produced an accuracy of 85.25% which was the best and selected for this purpose.</a:t>
            </a:r>
          </a:p>
          <a:p>
            <a:pPr marL="342900" indent="-342900" algn="l">
              <a:buFont typeface="Arial" panose="020B0604020202020204" pitchFamily="34" charset="0"/>
              <a:buChar char="•"/>
            </a:pPr>
            <a:r>
              <a:rPr lang="en-US" sz="2000" baseline="30000" dirty="0"/>
              <a:t>However, </a:t>
            </a:r>
            <a:r>
              <a:rPr lang="en-US" sz="2000" u="sng" baseline="30000" dirty="0">
                <a:solidFill>
                  <a:srgbClr val="FF0000"/>
                </a:solidFill>
              </a:rPr>
              <a:t>No Bagging or Boosting or Stacking methods were used</a:t>
            </a:r>
            <a:r>
              <a:rPr lang="en-US" sz="2000" baseline="30000" dirty="0"/>
              <a:t>. Hence, that could come in handy to achieve higher accuracy.</a:t>
            </a:r>
          </a:p>
          <a:p>
            <a:pPr marL="342900" indent="-342900" algn="l">
              <a:buFont typeface="Arial" panose="020B0604020202020204" pitchFamily="34" charset="0"/>
              <a:buChar char="•"/>
            </a:pPr>
            <a:r>
              <a:rPr lang="en-US" sz="2000" u="sng" baseline="30000" dirty="0">
                <a:solidFill>
                  <a:srgbClr val="FF0000"/>
                </a:solidFill>
              </a:rPr>
              <a:t>Deep Learning techniques </a:t>
            </a:r>
            <a:r>
              <a:rPr lang="en-US" sz="2000" baseline="30000" dirty="0"/>
              <a:t>of </a:t>
            </a:r>
            <a:r>
              <a:rPr lang="en-US" sz="2000" u="sng" baseline="30000" dirty="0">
                <a:solidFill>
                  <a:srgbClr val="FF0000"/>
                </a:solidFill>
              </a:rPr>
              <a:t>multi-lingual tweets </a:t>
            </a:r>
            <a:r>
              <a:rPr lang="en-US" sz="2000" baseline="30000" dirty="0"/>
              <a:t>can be observed creating a wider and better system that can take in tweets from different languages.</a:t>
            </a:r>
          </a:p>
          <a:p>
            <a:pPr marL="342900" indent="-342900" algn="l">
              <a:buFont typeface="Arial" panose="020B0604020202020204" pitchFamily="34" charset="0"/>
              <a:buChar char="•"/>
            </a:pPr>
            <a:r>
              <a:rPr lang="en-US" sz="2000" baseline="30000" dirty="0"/>
              <a:t>The tokenization can easily be done using </a:t>
            </a:r>
            <a:r>
              <a:rPr lang="en-US" sz="2000" baseline="30000" dirty="0" err="1"/>
              <a:t>TweetTokenize</a:t>
            </a:r>
            <a:r>
              <a:rPr lang="en-US" sz="2000" baseline="30000" dirty="0"/>
              <a:t> combined with </a:t>
            </a:r>
            <a:r>
              <a:rPr lang="en-IN" sz="2000" u="sng" baseline="30000" dirty="0" err="1">
                <a:solidFill>
                  <a:srgbClr val="FF0000"/>
                </a:solidFill>
              </a:rPr>
              <a:t>WordPunctTokenizer</a:t>
            </a:r>
            <a:r>
              <a:rPr lang="en-IN" sz="2000" baseline="30000" dirty="0"/>
              <a:t> that can make better sense of sarcasm and punctuations used in a sentence.</a:t>
            </a:r>
          </a:p>
          <a:p>
            <a:pPr marL="342900" indent="-342900" algn="l">
              <a:buFont typeface="Arial" panose="020B0604020202020204" pitchFamily="34" charset="0"/>
              <a:buChar char="•"/>
            </a:pPr>
            <a:r>
              <a:rPr lang="en-IN" sz="2000" baseline="30000" dirty="0"/>
              <a:t>Also, a </a:t>
            </a:r>
            <a:r>
              <a:rPr lang="en-IN" sz="2000" u="sng" baseline="30000" dirty="0">
                <a:solidFill>
                  <a:srgbClr val="FF0000"/>
                </a:solidFill>
              </a:rPr>
              <a:t>neutral spectrum </a:t>
            </a:r>
            <a:r>
              <a:rPr lang="en-IN" sz="2000" baseline="30000" dirty="0"/>
              <a:t>can be added which points out to tweets that are in </a:t>
            </a:r>
            <a:r>
              <a:rPr lang="en-IN" sz="2000" u="sng" baseline="30000" dirty="0">
                <a:solidFill>
                  <a:srgbClr val="FF0000"/>
                </a:solidFill>
              </a:rPr>
              <a:t>favour </a:t>
            </a:r>
            <a:r>
              <a:rPr lang="en-IN" sz="2000" baseline="30000" dirty="0"/>
              <a:t>of the target brand yet find scope for improvement and have </a:t>
            </a:r>
            <a:r>
              <a:rPr lang="en-IN" sz="2000" u="sng" baseline="30000" dirty="0">
                <a:solidFill>
                  <a:srgbClr val="FF0000"/>
                </a:solidFill>
              </a:rPr>
              <a:t>open complaints </a:t>
            </a:r>
            <a:r>
              <a:rPr lang="en-IN" sz="2000" baseline="30000" dirty="0"/>
              <a:t>about it.</a:t>
            </a:r>
          </a:p>
          <a:p>
            <a:pPr marL="342900" indent="-342900" algn="l">
              <a:buFont typeface="Arial" panose="020B0604020202020204" pitchFamily="34" charset="0"/>
              <a:buChar char="•"/>
            </a:pPr>
            <a:r>
              <a:rPr lang="en-IN" sz="2000" baseline="30000" dirty="0"/>
              <a:t>Finally, a rating of tweets depending on users would be helpful. This can create an environment of </a:t>
            </a:r>
            <a:r>
              <a:rPr lang="en-IN" sz="2000" u="sng" baseline="30000" dirty="0">
                <a:solidFill>
                  <a:srgbClr val="FF0000"/>
                </a:solidFill>
              </a:rPr>
              <a:t>influential people </a:t>
            </a:r>
            <a:r>
              <a:rPr lang="en-IN" sz="2000" baseline="30000" dirty="0"/>
              <a:t>whose tweet would hold more weightage towards the community rather than they who have fewer followers or a smaller reach. Methods in </a:t>
            </a:r>
            <a:r>
              <a:rPr lang="en-IN" sz="2000" u="sng" baseline="30000" dirty="0">
                <a:solidFill>
                  <a:srgbClr val="FF0000"/>
                </a:solidFill>
              </a:rPr>
              <a:t>Neo4j and Graph </a:t>
            </a:r>
            <a:r>
              <a:rPr lang="en-IN" sz="2000" baseline="30000" dirty="0"/>
              <a:t>AI Analysis can help in such situations.</a:t>
            </a:r>
          </a:p>
          <a:p>
            <a:pPr algn="l"/>
            <a:endParaRPr lang="en-US" sz="2000" baseline="30000" dirty="0"/>
          </a:p>
        </p:txBody>
      </p:sp>
    </p:spTree>
    <p:extLst>
      <p:ext uri="{BB962C8B-B14F-4D97-AF65-F5344CB8AC3E}">
        <p14:creationId xmlns:p14="http://schemas.microsoft.com/office/powerpoint/2010/main" val="3310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7188</TotalTime>
  <Words>2045</Words>
  <Application>Microsoft Macintosh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 CHANCERY</vt:lpstr>
      <vt:lpstr>Arial</vt:lpstr>
      <vt:lpstr>Calibri</vt:lpstr>
      <vt:lpstr>Calibri Light</vt:lpstr>
      <vt:lpstr>Wingdings</vt:lpstr>
      <vt:lpstr>Office Theme</vt:lpstr>
      <vt:lpstr>Sentiment Analysis With NLP On Twitter Data.</vt:lpstr>
      <vt:lpstr>Contents:</vt:lpstr>
      <vt:lpstr>What’re They Talking About?</vt:lpstr>
      <vt:lpstr>What’re they proving? </vt:lpstr>
      <vt:lpstr>What’s their Approach?</vt:lpstr>
      <vt:lpstr>What did they Find? </vt:lpstr>
      <vt:lpstr>PowerPoint Presentation</vt:lpstr>
      <vt:lpstr>What did they Prove? </vt:lpstr>
      <vt:lpstr>What Advancements could be made?</vt:lpstr>
      <vt:lpstr>What difference does it Make?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Xavier Dsilva</dc:creator>
  <cp:lastModifiedBy>Kenneth Xavier Dsilva</cp:lastModifiedBy>
  <cp:revision>152</cp:revision>
  <dcterms:created xsi:type="dcterms:W3CDTF">2022-05-18T18:15:03Z</dcterms:created>
  <dcterms:modified xsi:type="dcterms:W3CDTF">2022-06-07T17:18:19Z</dcterms:modified>
</cp:coreProperties>
</file>