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559" r:id="rId5"/>
    <p:sldId id="560" r:id="rId6"/>
    <p:sldId id="561" r:id="rId7"/>
    <p:sldId id="562" r:id="rId8"/>
    <p:sldId id="563" r:id="rId9"/>
    <p:sldId id="564" r:id="rId10"/>
    <p:sldId id="565" r:id="rId11"/>
    <p:sldId id="566" r:id="rId12"/>
    <p:sldId id="567" r:id="rId13"/>
    <p:sldId id="568" r:id="rId14"/>
    <p:sldId id="569" r:id="rId15"/>
    <p:sldId id="570" r:id="rId16"/>
    <p:sldId id="571" r:id="rId17"/>
    <p:sldId id="572" r:id="rId18"/>
    <p:sldId id="573" r:id="rId19"/>
    <p:sldId id="574" r:id="rId20"/>
    <p:sldId id="575" r:id="rId21"/>
    <p:sldId id="576"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1E4"/>
    <a:srgbClr val="E6E8F2"/>
    <a:srgbClr val="D0D4E8"/>
    <a:srgbClr val="AB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66483" autoAdjust="0"/>
  </p:normalViewPr>
  <p:slideViewPr>
    <p:cSldViewPr>
      <p:cViewPr varScale="1">
        <p:scale>
          <a:sx n="48" d="100"/>
          <a:sy n="48" d="100"/>
        </p:scale>
        <p:origin x="1974" y="48"/>
      </p:cViewPr>
      <p:guideLst>
        <p:guide orient="horz" pos="2160"/>
        <p:guide pos="2880"/>
      </p:guideLst>
    </p:cSldViewPr>
  </p:slideViewPr>
  <p:notesTextViewPr>
    <p:cViewPr>
      <p:scale>
        <a:sx n="1" d="1"/>
        <a:sy n="1" d="1"/>
      </p:scale>
      <p:origin x="0" y="0"/>
    </p:cViewPr>
  </p:notesTextViewPr>
  <p:sorterViewPr>
    <p:cViewPr>
      <p:scale>
        <a:sx n="100" d="100"/>
        <a:sy n="100" d="100"/>
      </p:scale>
      <p:origin x="0" y="-1062"/>
    </p:cViewPr>
  </p:sorterViewPr>
  <p:notesViewPr>
    <p:cSldViewPr>
      <p:cViewPr>
        <p:scale>
          <a:sx n="100" d="100"/>
          <a:sy n="100" d="100"/>
        </p:scale>
        <p:origin x="-1734" y="238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F45B8CD-F359-4D94-8AD1-923710D8C70B}" type="datetimeFigureOut">
              <a:rPr lang="en-US" smtClean="0"/>
              <a:pPr/>
              <a:t>10/19/2018</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F135FA1E-2594-4534-BDDE-F96DBDDC8208}" type="slidenum">
              <a:rPr lang="en-IN" smtClean="0"/>
              <a:pPr/>
              <a:t>‹#›</a:t>
            </a:fld>
            <a:endParaRPr lang="en-IN"/>
          </a:p>
        </p:txBody>
      </p:sp>
    </p:spTree>
    <p:extLst>
      <p:ext uri="{BB962C8B-B14F-4D97-AF65-F5344CB8AC3E}">
        <p14:creationId xmlns:p14="http://schemas.microsoft.com/office/powerpoint/2010/main" val="30669877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714500" y="449263"/>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1752586" y="4305565"/>
            <a:ext cx="4800634" cy="4320540"/>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14"/>
          <p:cNvSpPr>
            <a:spLocks noChangeArrowheads="1"/>
          </p:cNvSpPr>
          <p:nvPr/>
        </p:nvSpPr>
        <p:spPr bwMode="auto">
          <a:xfrm>
            <a:off x="228576" y="74977"/>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solidFill>
                  <a:schemeClr val="tx1"/>
                </a:solidFill>
                <a:latin typeface="Candara" pitchFamily="34" charset="0"/>
                <a:cs typeface="Arial" pitchFamily="34" charset="0"/>
              </a:rPr>
              <a:t>Polymer		</a:t>
            </a:r>
            <a:endParaRPr lang="en-US" dirty="0">
              <a:solidFill>
                <a:schemeClr val="tx1"/>
              </a:solidFill>
              <a:latin typeface="Candara" pitchFamily="34" charset="0"/>
              <a:cs typeface="Arial" pitchFamily="34" charset="0"/>
            </a:endParaRPr>
          </a:p>
        </p:txBody>
      </p:sp>
      <p:sp>
        <p:nvSpPr>
          <p:cNvPr id="9"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Candara" pitchFamily="34" charset="0"/>
                <a:cs typeface="Arial" pitchFamily="34" charset="0"/>
              </a:rPr>
              <a:t>		    Page 0-</a:t>
            </a:r>
            <a:fld id="{BD9FB300-F9DC-4669-88F4-967ABA23CC04}" type="slidenum">
              <a:rPr lang="en-US" sz="1100" smtClean="0">
                <a:latin typeface="Candara"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Candara" pitchFamily="34" charset="0"/>
                <a:cs typeface="Arial" pitchFamily="34" charset="0"/>
              </a:rPr>
              <a:t> </a:t>
            </a:r>
          </a:p>
          <a:p>
            <a:endParaRPr lang="en-US" sz="1100" dirty="0">
              <a:latin typeface="Candara" pitchFamily="34" charset="0"/>
              <a:cs typeface="Arial" pitchFamily="34" charset="0"/>
            </a:endParaRPr>
          </a:p>
        </p:txBody>
      </p:sp>
      <p:sp>
        <p:nvSpPr>
          <p:cNvPr id="10" name="Line 8"/>
          <p:cNvSpPr>
            <a:spLocks noChangeShapeType="1"/>
          </p:cNvSpPr>
          <p:nvPr/>
        </p:nvSpPr>
        <p:spPr bwMode="auto">
          <a:xfrm>
            <a:off x="1523985" y="37501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Text Box 9"/>
          <p:cNvSpPr txBox="1">
            <a:spLocks noChangeArrowheads="1"/>
          </p:cNvSpPr>
          <p:nvPr/>
        </p:nvSpPr>
        <p:spPr bwMode="auto">
          <a:xfrm>
            <a:off x="0" y="675056"/>
            <a:ext cx="1447785" cy="297661"/>
          </a:xfrm>
          <a:prstGeom prst="rect">
            <a:avLst/>
          </a:prstGeom>
          <a:noFill/>
          <a:ln w="9525">
            <a:noFill/>
            <a:miter lim="800000"/>
            <a:headEnd/>
            <a:tailEnd/>
          </a:ln>
          <a:effectLst/>
        </p:spPr>
        <p:txBody>
          <a:bodyPr wrap="square" lIns="96661" tIns="48331" rIns="96661" bIns="48331">
            <a:spAutoFit/>
          </a:bodyPr>
          <a:lstStyle/>
          <a:p>
            <a:pPr>
              <a:spcBef>
                <a:spcPct val="50000"/>
              </a:spcBef>
            </a:pPr>
            <a:r>
              <a:rPr lang="en-US" sz="1300" b="1" dirty="0">
                <a:latin typeface="Candara" pitchFamily="34" charset="0"/>
                <a:cs typeface="Arial" pitchFamily="34" charset="0"/>
              </a:rPr>
              <a:t>Instructor Notes:</a:t>
            </a:r>
          </a:p>
        </p:txBody>
      </p:sp>
    </p:spTree>
    <p:extLst>
      <p:ext uri="{BB962C8B-B14F-4D97-AF65-F5344CB8AC3E}">
        <p14:creationId xmlns:p14="http://schemas.microsoft.com/office/powerpoint/2010/main" val="20824651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3632402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431549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31034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895236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r>
              <a:rPr lang="en-US" b="1" dirty="0"/>
              <a:t>Bootstrap source code – Folder Structure</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algn="just"/>
            <a:endParaRPr lang="en-US" dirty="0"/>
          </a:p>
          <a:p>
            <a:pPr algn="just"/>
            <a:endParaRPr lang="en-US" dirty="0"/>
          </a:p>
          <a:p>
            <a:pPr algn="just"/>
            <a:r>
              <a:rPr lang="en-US" dirty="0"/>
              <a:t>The less/, </a:t>
            </a:r>
            <a:r>
              <a:rPr lang="en-US" dirty="0" err="1"/>
              <a:t>js</a:t>
            </a:r>
            <a:r>
              <a:rPr lang="en-US" dirty="0"/>
              <a:t>/, and fonts/ are the source code for CSS, JS, and icon fonts (respectively). </a:t>
            </a:r>
          </a:p>
          <a:p>
            <a:pPr algn="just"/>
            <a:endParaRPr lang="en-US" dirty="0"/>
          </a:p>
          <a:p>
            <a:pPr algn="just"/>
            <a:r>
              <a:rPr lang="en-US" dirty="0"/>
              <a:t>The dist/ folder includes everything listed in the precompiled download section above. </a:t>
            </a:r>
          </a:p>
          <a:p>
            <a:pPr algn="just"/>
            <a:endParaRPr lang="en-US" dirty="0"/>
          </a:p>
          <a:p>
            <a:pPr algn="just"/>
            <a:r>
              <a:rPr lang="en-US" dirty="0"/>
              <a:t>The docs/ folder includes the source code for documentation, and examples/ of Bootstrap usage</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pic>
        <p:nvPicPr>
          <p:cNvPr id="3074" name="Picture 2"/>
          <p:cNvPicPr>
            <a:picLocks noChangeAspect="1" noChangeArrowheads="1"/>
          </p:cNvPicPr>
          <p:nvPr/>
        </p:nvPicPr>
        <p:blipFill>
          <a:blip r:embed="rId3"/>
          <a:srcRect/>
          <a:stretch>
            <a:fillRect/>
          </a:stretch>
        </p:blipFill>
        <p:spPr bwMode="auto">
          <a:xfrm>
            <a:off x="2147888" y="4605338"/>
            <a:ext cx="1743075" cy="1838325"/>
          </a:xfrm>
          <a:prstGeom prst="rect">
            <a:avLst/>
          </a:prstGeom>
          <a:noFill/>
          <a:ln w="3175">
            <a:solidFill>
              <a:schemeClr val="tx1"/>
            </a:solidFill>
            <a:miter lim="800000"/>
            <a:headEnd/>
            <a:tailEnd/>
          </a:ln>
          <a:effectLst/>
        </p:spPr>
      </p:pic>
    </p:spTree>
    <p:extLst>
      <p:ext uri="{BB962C8B-B14F-4D97-AF65-F5344CB8AC3E}">
        <p14:creationId xmlns:p14="http://schemas.microsoft.com/office/powerpoint/2010/main" val="3916719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913138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885637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5588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6510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50297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4064331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latin typeface="Candara" pitchFamily="34" charset="0"/>
              </a:rPr>
              <a:t>Mobile first approach uses the grid system in particular is to layout designs first on small screens, such as those that come on a mobile phone and then it can be scaled up the size of those designs to larger and larger environments.</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a:latin typeface="Candara"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dirty="0">
                <a:latin typeface="Candara" pitchFamily="34" charset="0"/>
              </a:rPr>
              <a:t>Prior to Bootstrap 3 It doesn't support mobile first approach and as a optional feature it supports Responsive web design.</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3102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414068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lgn="just"/>
            <a:r>
              <a:rPr lang="en-US" dirty="0">
                <a:latin typeface="Candara" pitchFamily="34" charset="0"/>
              </a:rPr>
              <a:t>Less is a CSS pre-processor, meaning that it extends the CSS language, adding features that allow variables, </a:t>
            </a:r>
            <a:r>
              <a:rPr lang="en-US" dirty="0" err="1">
                <a:latin typeface="Candara" pitchFamily="34" charset="0"/>
              </a:rPr>
              <a:t>mixins</a:t>
            </a:r>
            <a:r>
              <a:rPr lang="en-US" dirty="0">
                <a:latin typeface="Candara" pitchFamily="34" charset="0"/>
              </a:rPr>
              <a:t>, functions and many other techniques that allow us to make CSS  more maintainable, </a:t>
            </a:r>
            <a:r>
              <a:rPr lang="en-US" dirty="0" err="1">
                <a:latin typeface="Candara" pitchFamily="34" charset="0"/>
              </a:rPr>
              <a:t>themable</a:t>
            </a:r>
            <a:r>
              <a:rPr lang="en-US" dirty="0">
                <a:latin typeface="Candara" pitchFamily="34" charset="0"/>
              </a:rPr>
              <a:t> and extendable.</a:t>
            </a: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913094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91574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lnSpcReduction="10000"/>
          </a:bodyPr>
          <a:lstStyle/>
          <a:p>
            <a:r>
              <a:rPr lang="en-US" dirty="0">
                <a:latin typeface="Candara" pitchFamily="34" charset="0"/>
              </a:rPr>
              <a:t>We can install RECESS by running the following command:</a:t>
            </a:r>
          </a:p>
          <a:p>
            <a:r>
              <a:rPr lang="en-US" b="1" i="1" dirty="0" err="1">
                <a:latin typeface="Candara" pitchFamily="34" charset="0"/>
              </a:rPr>
              <a:t>npm</a:t>
            </a:r>
            <a:r>
              <a:rPr lang="en-US" b="1" i="1" dirty="0">
                <a:latin typeface="Candara" pitchFamily="34" charset="0"/>
              </a:rPr>
              <a:t> install -g recess</a:t>
            </a:r>
          </a:p>
          <a:p>
            <a:endParaRPr lang="en-US" b="1" i="1" dirty="0">
              <a:latin typeface="Candara" pitchFamily="34" charset="0"/>
            </a:endParaRPr>
          </a:p>
          <a:p>
            <a:pPr algn="just"/>
            <a:r>
              <a:rPr lang="en-US" dirty="0">
                <a:latin typeface="Candara" pitchFamily="34" charset="0"/>
              </a:rPr>
              <a:t>This will install RECESS globally on your system. Now that you have RECESS installed, its time to create your first LESS file. Create a new folder named less in the project root and then create a file named </a:t>
            </a:r>
            <a:r>
              <a:rPr lang="en-US" dirty="0" err="1">
                <a:latin typeface="Candara" pitchFamily="34" charset="0"/>
              </a:rPr>
              <a:t>styles.less</a:t>
            </a:r>
            <a:r>
              <a:rPr lang="en-US" dirty="0">
                <a:latin typeface="Candara" pitchFamily="34" charset="0"/>
              </a:rPr>
              <a:t> in it. Add the following code to your newly created file:</a:t>
            </a:r>
          </a:p>
          <a:p>
            <a:pPr algn="just"/>
            <a:endParaRPr lang="en-US" dirty="0">
              <a:latin typeface="Candara" pitchFamily="34" charset="0"/>
            </a:endParaRPr>
          </a:p>
          <a:p>
            <a:pPr algn="just"/>
            <a:r>
              <a:rPr lang="en-US" dirty="0">
                <a:latin typeface="Candara" pitchFamily="34" charset="0"/>
              </a:rPr>
              <a:t>@font-family: Arial;</a:t>
            </a:r>
          </a:p>
          <a:p>
            <a:pPr algn="just"/>
            <a:r>
              <a:rPr lang="en-US" dirty="0">
                <a:latin typeface="Candara" pitchFamily="34" charset="0"/>
              </a:rPr>
              <a:t>@text-color: red;</a:t>
            </a:r>
          </a:p>
          <a:p>
            <a:pPr algn="just"/>
            <a:r>
              <a:rPr lang="en-US" dirty="0">
                <a:latin typeface="Candara" pitchFamily="34" charset="0"/>
              </a:rPr>
              <a:t>body {</a:t>
            </a:r>
          </a:p>
          <a:p>
            <a:pPr lvl="1" algn="just"/>
            <a:r>
              <a:rPr lang="en-US" dirty="0">
                <a:latin typeface="Candara" pitchFamily="34" charset="0"/>
              </a:rPr>
              <a:t>font-family: @font-family;</a:t>
            </a:r>
          </a:p>
          <a:p>
            <a:pPr lvl="1" algn="just"/>
            <a:r>
              <a:rPr lang="en-US" dirty="0">
                <a:latin typeface="Candara" pitchFamily="34" charset="0"/>
              </a:rPr>
              <a:t>color: @text-color;</a:t>
            </a:r>
          </a:p>
          <a:p>
            <a:pPr algn="just"/>
            <a:r>
              <a:rPr lang="en-US" dirty="0">
                <a:latin typeface="Candara" pitchFamily="34" charset="0"/>
              </a:rPr>
              <a:t>}</a:t>
            </a:r>
          </a:p>
          <a:p>
            <a:pPr algn="just"/>
            <a:endParaRPr lang="en-US" dirty="0">
              <a:latin typeface="Candara" pitchFamily="34" charset="0"/>
            </a:endParaRPr>
          </a:p>
          <a:p>
            <a:pPr algn="just"/>
            <a:r>
              <a:rPr lang="en-US" dirty="0">
                <a:latin typeface="Candara" pitchFamily="34" charset="0"/>
              </a:rPr>
              <a:t>To compile the file, navigate to your project root and run the following command:</a:t>
            </a:r>
          </a:p>
          <a:p>
            <a:pPr algn="just"/>
            <a:r>
              <a:rPr lang="en-US" b="1" i="1" dirty="0">
                <a:latin typeface="Candara" pitchFamily="34" charset="0"/>
              </a:rPr>
              <a:t>recess </a:t>
            </a:r>
            <a:r>
              <a:rPr lang="en-US" b="1" i="1" dirty="0" err="1">
                <a:latin typeface="Candara" pitchFamily="34" charset="0"/>
              </a:rPr>
              <a:t>styles.less</a:t>
            </a:r>
            <a:r>
              <a:rPr lang="en-US" b="1" i="1" dirty="0">
                <a:latin typeface="Candara" pitchFamily="34" charset="0"/>
              </a:rPr>
              <a:t> --compile &gt; styles.css</a:t>
            </a:r>
          </a:p>
          <a:p>
            <a:pPr algn="just"/>
            <a:endParaRPr lang="en-US" b="1" i="1" dirty="0">
              <a:latin typeface="Candara" pitchFamily="34" charset="0"/>
            </a:endParaRPr>
          </a:p>
          <a:p>
            <a:pPr algn="just"/>
            <a:r>
              <a:rPr lang="en-US" dirty="0">
                <a:latin typeface="Candara" pitchFamily="34" charset="0"/>
              </a:rPr>
              <a:t>You can also compress the style by running RECESS with the --compress option in the following way:</a:t>
            </a:r>
          </a:p>
          <a:p>
            <a:pPr algn="just"/>
            <a:r>
              <a:rPr lang="en-US" b="1" i="1" dirty="0">
                <a:latin typeface="Candara" pitchFamily="34" charset="0"/>
              </a:rPr>
              <a:t>recess </a:t>
            </a:r>
            <a:r>
              <a:rPr lang="en-US" b="1" i="1" dirty="0" err="1">
                <a:latin typeface="Candara" pitchFamily="34" charset="0"/>
              </a:rPr>
              <a:t>styles.less</a:t>
            </a:r>
            <a:r>
              <a:rPr lang="en-US" b="1" i="1" dirty="0">
                <a:latin typeface="Candara" pitchFamily="34" charset="0"/>
              </a:rPr>
              <a:t> --compress &gt; styles.css</a:t>
            </a:r>
          </a:p>
          <a:p>
            <a:pPr algn="just"/>
            <a:endParaRPr lang="en-US" b="1" i="1" dirty="0">
              <a:latin typeface="Candara" pitchFamily="34" charset="0"/>
            </a:endParaRPr>
          </a:p>
          <a:p>
            <a:pPr algn="just"/>
            <a:r>
              <a:rPr lang="en-US" dirty="0">
                <a:latin typeface="Candara" pitchFamily="34" charset="0"/>
              </a:rPr>
              <a:t>This will produce the following output:</a:t>
            </a:r>
          </a:p>
          <a:p>
            <a:pPr algn="just"/>
            <a:r>
              <a:rPr lang="en-US" b="1" i="1" dirty="0">
                <a:latin typeface="Candara" pitchFamily="34" charset="0"/>
              </a:rPr>
              <a:t>body{font-</a:t>
            </a:r>
            <a:r>
              <a:rPr lang="en-US" b="1" i="1" dirty="0" err="1">
                <a:latin typeface="Candara" pitchFamily="34" charset="0"/>
              </a:rPr>
              <a:t>family:Arial;color</a:t>
            </a:r>
            <a:r>
              <a:rPr lang="en-US" b="1" i="1" dirty="0">
                <a:latin typeface="Candara" pitchFamily="34" charset="0"/>
              </a:rPr>
              <a:t>:#f00}</a:t>
            </a:r>
          </a:p>
          <a:p>
            <a:pPr lvl="2" algn="just"/>
            <a:endParaRPr lang="en-US" dirty="0">
              <a:latin typeface="Candara" pitchFamily="34" charset="0"/>
            </a:endParaRPr>
          </a:p>
          <a:p>
            <a:pPr lvl="2" algn="just"/>
            <a:endParaRPr lang="en-US" dirty="0">
              <a:latin typeface="Candara"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2138655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err="1"/>
              <a:t>WinLess</a:t>
            </a:r>
            <a:r>
              <a:rPr lang="en-US" dirty="0"/>
              <a:t> is a Windows GUI for LESS.js we can download it from winless.org</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4079715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9159683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8.xml"/><Relationship Id="rId7" Type="http://schemas.openxmlformats.org/officeDocument/2006/relationships/oleObject" Target="../embeddings/oleObject5.bin"/><Relationship Id="rId2" Type="http://schemas.openxmlformats.org/officeDocument/2006/relationships/tags" Target="../tags/tag17.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6.bin"/><Relationship Id="rId2" Type="http://schemas.openxmlformats.org/officeDocument/2006/relationships/tags" Target="../tags/tag21.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tags" Target="../tags/tag29.xml"/><Relationship Id="rId5" Type="http://schemas.openxmlformats.org/officeDocument/2006/relationships/tags" Target="../tags/tag28.xml"/><Relationship Id="rId10" Type="http://schemas.openxmlformats.org/officeDocument/2006/relationships/image" Target="../media/image1.emf"/><Relationship Id="rId4" Type="http://schemas.openxmlformats.org/officeDocument/2006/relationships/tags" Target="../tags/tag27.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graphicFrame>
        <p:nvGraphicFramePr>
          <p:cNvPr id="5" name="Object 4" hidden="1"/>
          <p:cNvGraphicFramePr>
            <a:graphicFrameLocks noChangeAspect="1"/>
          </p:cNvGraphicFramePr>
          <p:nvPr>
            <p:custDataLst>
              <p:tags r:id="rId3"/>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1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4"/>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5"/>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74800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EBBA5C9-E520-400D-9151-B2D6879E3F27}" type="datetime1">
              <a:rPr lang="en-US" smtClean="0"/>
              <a:t>10/19/2018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GE Internal</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23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0204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26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5128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28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4179074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308"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91931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332"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411001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3174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35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09969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380"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00717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189" name="think-cell Slide" r:id="rId20" imgW="360" imgH="360" progId="">
                  <p:embed/>
                </p:oleObj>
              </mc:Choice>
              <mc:Fallback>
                <p:oleObj name="think-cell Slide" r:id="rId20" imgW="360" imgH="360"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1" y="0"/>
            <a:ext cx="9143999" cy="1002135"/>
          </a:xfrm>
          <a:prstGeom prst="rect">
            <a:avLst/>
          </a:prstGeom>
        </p:spPr>
        <p:txBody>
          <a:bodyPr vert="horz" lIns="297529" tIns="33059" rIns="165294" bIns="33059" rtlCol="0" anchor="ctr">
            <a:noAutofit/>
          </a:bodyPr>
          <a:lstStyle/>
          <a:p>
            <a:r>
              <a:rPr lang="fr-FR" noProof="0" dirty="0"/>
              <a:t>Cliquez pour modifier le style du titre</a:t>
            </a:r>
            <a:endParaRPr lang="en-US" noProof="0" dirty="0"/>
          </a:p>
        </p:txBody>
      </p:sp>
      <p:sp>
        <p:nvSpPr>
          <p:cNvPr id="3" name="Text Placeholder 2"/>
          <p:cNvSpPr>
            <a:spLocks noGrp="1"/>
          </p:cNvSpPr>
          <p:nvPr>
            <p:ph type="body" idx="1"/>
            <p:custDataLst>
              <p:tags r:id="rId15"/>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6"/>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cxnSp>
        <p:nvCxnSpPr>
          <p:cNvPr id="15" name="Straight Connector 5"/>
          <p:cNvCxnSpPr/>
          <p:nvPr>
            <p:custDataLst>
              <p:tags r:id="rId1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9" name="Freeform 4"/>
          <p:cNvSpPr>
            <a:spLocks/>
          </p:cNvSpPr>
          <p:nvPr userDrawn="1">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0" name="Straight Connector 5"/>
          <p:cNvCxnSpPr/>
          <p:nvPr userDrawn="1">
            <p:custDataLst>
              <p:tags r:id="rId19"/>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2" name="Image 13" descr="Capgemini_logo.jpg"/>
          <p:cNvPicPr>
            <a:picLocks noChangeAspect="1"/>
          </p:cNvPicPr>
          <p:nvPr userDrawn="1"/>
        </p:nvPicPr>
        <p:blipFill>
          <a:blip r:embed="rId22"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370442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sz="3600" dirty="0"/>
              <a:t>Bootstrap</a:t>
            </a:r>
          </a:p>
        </p:txBody>
      </p:sp>
      <p:sp>
        <p:nvSpPr>
          <p:cNvPr id="12" name="Subtitle 11"/>
          <p:cNvSpPr>
            <a:spLocks noGrp="1"/>
          </p:cNvSpPr>
          <p:nvPr>
            <p:ph type="subTitle" idx="1"/>
          </p:nvPr>
        </p:nvSpPr>
        <p:spPr/>
        <p:txBody>
          <a:bodyPr>
            <a:normAutofit/>
          </a:bodyPr>
          <a:lstStyle/>
          <a:p>
            <a:r>
              <a:rPr lang="en-US" sz="2000" b="0" dirty="0">
                <a:solidFill>
                  <a:schemeClr val="tx1"/>
                </a:solidFill>
              </a:rPr>
              <a:t>Introduction to Bootstrap</a:t>
            </a:r>
          </a:p>
        </p:txBody>
      </p:sp>
    </p:spTree>
    <p:extLst>
      <p:ext uri="{BB962C8B-B14F-4D97-AF65-F5344CB8AC3E}">
        <p14:creationId xmlns:p14="http://schemas.microsoft.com/office/powerpoint/2010/main" val="253081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a:t>1.1: Introduction</a:t>
            </a:r>
            <a:br>
              <a:rPr lang="en-US" dirty="0"/>
            </a:br>
            <a:r>
              <a:rPr lang="en-US" dirty="0"/>
              <a:t>Mobile First Strategy</a:t>
            </a:r>
            <a:endParaRPr lang="en-US" sz="2400" dirty="0"/>
          </a:p>
        </p:txBody>
      </p:sp>
      <p:sp>
        <p:nvSpPr>
          <p:cNvPr id="6" name="Content Placeholder 5"/>
          <p:cNvSpPr>
            <a:spLocks noGrp="1"/>
          </p:cNvSpPr>
          <p:nvPr>
            <p:ph idx="1"/>
          </p:nvPr>
        </p:nvSpPr>
        <p:spPr>
          <a:xfrm>
            <a:off x="442685" y="1059543"/>
            <a:ext cx="8229600" cy="5384800"/>
          </a:xfrm>
        </p:spPr>
        <p:txBody>
          <a:bodyPr>
            <a:normAutofit/>
          </a:bodyPr>
          <a:lstStyle/>
          <a:p>
            <a:pPr algn="just">
              <a:lnSpc>
                <a:spcPct val="170000"/>
              </a:lnSpc>
            </a:pPr>
            <a:r>
              <a:rPr lang="en-US" dirty="0">
                <a:solidFill>
                  <a:schemeClr val="tx1"/>
                </a:solidFill>
              </a:rPr>
              <a:t>Bootstrap 3 is mobile first in the sense that the code for Bootstrap starts by targeting smaller screens like mobile devices, tablets, and then "expands" components and grids for larger screens such as laptops, desktops.</a:t>
            </a:r>
          </a:p>
          <a:p>
            <a:pPr algn="just">
              <a:lnSpc>
                <a:spcPct val="170000"/>
              </a:lnSpc>
            </a:pPr>
            <a:r>
              <a:rPr lang="en-US" dirty="0">
                <a:solidFill>
                  <a:schemeClr val="tx1"/>
                </a:solidFill>
              </a:rPr>
              <a:t>Following points need to be considered for mobile first strategy</a:t>
            </a:r>
          </a:p>
          <a:p>
            <a:pPr lvl="1" algn="just">
              <a:lnSpc>
                <a:spcPct val="170000"/>
              </a:lnSpc>
            </a:pPr>
            <a:r>
              <a:rPr lang="en-US" b="1" dirty="0">
                <a:solidFill>
                  <a:schemeClr val="tx1"/>
                </a:solidFill>
              </a:rPr>
              <a:t>Content</a:t>
            </a:r>
            <a:r>
              <a:rPr lang="en-US" dirty="0">
                <a:solidFill>
                  <a:schemeClr val="tx1"/>
                </a:solidFill>
              </a:rPr>
              <a:t> : Determine what is most important.</a:t>
            </a:r>
          </a:p>
          <a:p>
            <a:pPr lvl="1" algn="just">
              <a:lnSpc>
                <a:spcPct val="170000"/>
              </a:lnSpc>
            </a:pPr>
            <a:r>
              <a:rPr lang="en-US" b="1" dirty="0">
                <a:solidFill>
                  <a:schemeClr val="tx1"/>
                </a:solidFill>
              </a:rPr>
              <a:t>Layout</a:t>
            </a:r>
            <a:r>
              <a:rPr lang="en-US" dirty="0">
                <a:solidFill>
                  <a:schemeClr val="tx1"/>
                </a:solidFill>
              </a:rPr>
              <a:t> : Design to smaller widths first. i.e. Base CSS address mobile device first. media queries address for tablet and desktops </a:t>
            </a:r>
          </a:p>
          <a:p>
            <a:pPr lvl="1" algn="just">
              <a:lnSpc>
                <a:spcPct val="170000"/>
              </a:lnSpc>
            </a:pPr>
            <a:r>
              <a:rPr lang="en-US" b="1" dirty="0">
                <a:solidFill>
                  <a:schemeClr val="tx1"/>
                </a:solidFill>
              </a:rPr>
              <a:t>Progressive Enhancement </a:t>
            </a:r>
            <a:r>
              <a:rPr lang="en-US" dirty="0">
                <a:solidFill>
                  <a:schemeClr val="tx1"/>
                </a:solidFill>
              </a:rPr>
              <a:t>: Add elements as screen size increases</a:t>
            </a:r>
          </a:p>
          <a:p>
            <a:pPr algn="just">
              <a:lnSpc>
                <a:spcPct val="170000"/>
              </a:lnSpc>
            </a:pPr>
            <a:endParaRPr lang="en-US" dirty="0">
              <a:solidFill>
                <a:schemeClr val="tx1"/>
              </a:solidFill>
            </a:endParaRPr>
          </a:p>
          <a:p>
            <a:pPr algn="just"/>
            <a:endParaRPr lang="en-US" dirty="0">
              <a:solidFill>
                <a:schemeClr val="tx1"/>
              </a:solidFill>
            </a:endParaRPr>
          </a:p>
          <a:p>
            <a:pPr algn="just">
              <a:buNone/>
            </a:pPr>
            <a:endParaRPr lang="en-US" dirty="0">
              <a:solidFill>
                <a:schemeClr val="tx1"/>
              </a:solidFill>
            </a:endParaRPr>
          </a:p>
        </p:txBody>
      </p:sp>
    </p:spTree>
    <p:extLst>
      <p:ext uri="{BB962C8B-B14F-4D97-AF65-F5344CB8AC3E}">
        <p14:creationId xmlns:p14="http://schemas.microsoft.com/office/powerpoint/2010/main" val="4071092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a:t>1.2: Getting Started with Bootstrap</a:t>
            </a:r>
            <a:br>
              <a:rPr lang="en-US" dirty="0"/>
            </a:br>
            <a:r>
              <a:rPr lang="en-US" dirty="0"/>
              <a:t>Bootstrap home page</a:t>
            </a:r>
            <a:endParaRPr lang="en-US" sz="2400" dirty="0"/>
          </a:p>
        </p:txBody>
      </p:sp>
      <p:pic>
        <p:nvPicPr>
          <p:cNvPr id="1026" name="Picture 2"/>
          <p:cNvPicPr>
            <a:picLocks noChangeAspect="1" noChangeArrowheads="1"/>
          </p:cNvPicPr>
          <p:nvPr/>
        </p:nvPicPr>
        <p:blipFill>
          <a:blip r:embed="rId3"/>
          <a:srcRect/>
          <a:stretch>
            <a:fillRect/>
          </a:stretch>
        </p:blipFill>
        <p:spPr bwMode="auto">
          <a:xfrm>
            <a:off x="1422400" y="1104271"/>
            <a:ext cx="6299200" cy="5020303"/>
          </a:xfrm>
          <a:prstGeom prst="rect">
            <a:avLst/>
          </a:prstGeom>
          <a:noFill/>
          <a:ln w="9525">
            <a:noFill/>
            <a:miter lim="800000"/>
            <a:headEnd/>
            <a:tailEnd/>
          </a:ln>
          <a:effectLst/>
        </p:spPr>
      </p:pic>
    </p:spTree>
    <p:extLst>
      <p:ext uri="{BB962C8B-B14F-4D97-AF65-F5344CB8AC3E}">
        <p14:creationId xmlns:p14="http://schemas.microsoft.com/office/powerpoint/2010/main" val="363318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a:t>1.2: Getting Started with Bootstrap </a:t>
            </a:r>
            <a:br>
              <a:rPr lang="en-US" dirty="0"/>
            </a:br>
            <a:r>
              <a:rPr lang="en-US" dirty="0"/>
              <a:t>Downloading Bootstrap</a:t>
            </a:r>
            <a:endParaRPr lang="en-US" sz="2400" dirty="0"/>
          </a:p>
        </p:txBody>
      </p:sp>
      <p:sp>
        <p:nvSpPr>
          <p:cNvPr id="6" name="Content Placeholder 5"/>
          <p:cNvSpPr>
            <a:spLocks noGrp="1"/>
          </p:cNvSpPr>
          <p:nvPr>
            <p:ph idx="1"/>
          </p:nvPr>
        </p:nvSpPr>
        <p:spPr>
          <a:xfrm>
            <a:off x="442685" y="1059543"/>
            <a:ext cx="8229600" cy="5384800"/>
          </a:xfrm>
        </p:spPr>
        <p:txBody>
          <a:bodyPr>
            <a:normAutofit lnSpcReduction="10000"/>
          </a:bodyPr>
          <a:lstStyle/>
          <a:p>
            <a:pPr algn="just">
              <a:lnSpc>
                <a:spcPct val="170000"/>
              </a:lnSpc>
            </a:pPr>
            <a:r>
              <a:rPr lang="en-US" dirty="0">
                <a:solidFill>
                  <a:schemeClr val="tx1"/>
                </a:solidFill>
              </a:rPr>
              <a:t>We can work with Bootstrap using two ways</a:t>
            </a:r>
          </a:p>
          <a:p>
            <a:pPr lvl="1" algn="just">
              <a:lnSpc>
                <a:spcPct val="170000"/>
              </a:lnSpc>
            </a:pPr>
            <a:r>
              <a:rPr lang="en-US" dirty="0">
                <a:solidFill>
                  <a:schemeClr val="tx1"/>
                </a:solidFill>
              </a:rPr>
              <a:t>By downloading compiled and minified CSS, JavaScript, and fonts.</a:t>
            </a:r>
          </a:p>
          <a:p>
            <a:pPr lvl="1" algn="just">
              <a:lnSpc>
                <a:spcPct val="170000"/>
              </a:lnSpc>
            </a:pPr>
            <a:r>
              <a:rPr lang="en-US" dirty="0">
                <a:solidFill>
                  <a:schemeClr val="tx1"/>
                </a:solidFill>
              </a:rPr>
              <a:t>By using CDN links.</a:t>
            </a:r>
          </a:p>
          <a:p>
            <a:pPr algn="just">
              <a:lnSpc>
                <a:spcPct val="170000"/>
              </a:lnSpc>
            </a:pPr>
            <a:r>
              <a:rPr lang="en-US" dirty="0">
                <a:solidFill>
                  <a:schemeClr val="tx1"/>
                </a:solidFill>
              </a:rPr>
              <a:t>We can also download Bootstrap source code includes the precompiled CSS, JavaScript, and font assets, along with source Less, JavaScript, and documentation.</a:t>
            </a:r>
          </a:p>
          <a:p>
            <a:pPr algn="just">
              <a:lnSpc>
                <a:spcPct val="170000"/>
              </a:lnSpc>
            </a:pPr>
            <a:r>
              <a:rPr lang="en-US" dirty="0">
                <a:solidFill>
                  <a:schemeClr val="tx1"/>
                </a:solidFill>
              </a:rPr>
              <a:t>We can also customize Bootstrap's components, Less variables, and </a:t>
            </a:r>
            <a:r>
              <a:rPr lang="en-US" dirty="0" err="1">
                <a:solidFill>
                  <a:schemeClr val="tx1"/>
                </a:solidFill>
              </a:rPr>
              <a:t>jQuery</a:t>
            </a:r>
            <a:r>
              <a:rPr lang="en-US" dirty="0">
                <a:solidFill>
                  <a:schemeClr val="tx1"/>
                </a:solidFill>
              </a:rPr>
              <a:t> </a:t>
            </a:r>
            <a:r>
              <a:rPr lang="en-US" dirty="0" err="1">
                <a:solidFill>
                  <a:schemeClr val="tx1"/>
                </a:solidFill>
              </a:rPr>
              <a:t>plugins</a:t>
            </a:r>
            <a:r>
              <a:rPr lang="en-US" dirty="0">
                <a:solidFill>
                  <a:schemeClr val="tx1"/>
                </a:solidFill>
              </a:rPr>
              <a:t> to get our own version  by clicking customize link (getbootstrap.com/customize)</a:t>
            </a:r>
          </a:p>
          <a:p>
            <a:pPr algn="just">
              <a:lnSpc>
                <a:spcPct val="170000"/>
              </a:lnSpc>
            </a:pPr>
            <a:endParaRPr lang="en-US" dirty="0">
              <a:solidFill>
                <a:schemeClr val="tx1"/>
              </a:solidFill>
            </a:endParaRPr>
          </a:p>
          <a:p>
            <a:pPr algn="just"/>
            <a:endParaRPr lang="en-US" dirty="0">
              <a:solidFill>
                <a:schemeClr val="tx1"/>
              </a:solidFill>
            </a:endParaRPr>
          </a:p>
          <a:p>
            <a:pPr algn="just">
              <a:buNone/>
            </a:pPr>
            <a:endParaRPr lang="en-US" dirty="0">
              <a:solidFill>
                <a:schemeClr val="tx1"/>
              </a:solidFill>
            </a:endParaRPr>
          </a:p>
        </p:txBody>
      </p:sp>
    </p:spTree>
    <p:extLst>
      <p:ext uri="{BB962C8B-B14F-4D97-AF65-F5344CB8AC3E}">
        <p14:creationId xmlns:p14="http://schemas.microsoft.com/office/powerpoint/2010/main" val="42362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fontScale="90000"/>
          </a:bodyPr>
          <a:lstStyle/>
          <a:p>
            <a:r>
              <a:rPr lang="en-US" sz="1200" dirty="0"/>
              <a:t>1.2: Getting Started with Bootstrap</a:t>
            </a:r>
            <a:br>
              <a:rPr lang="en-US" sz="1200" dirty="0"/>
            </a:br>
            <a:r>
              <a:rPr lang="en-US" dirty="0"/>
              <a:t>Bootstrap pre-compiled folder structure</a:t>
            </a:r>
            <a:endParaRPr lang="en-US" sz="2400" dirty="0"/>
          </a:p>
        </p:txBody>
      </p:sp>
      <p:pic>
        <p:nvPicPr>
          <p:cNvPr id="2050" name="Picture 2"/>
          <p:cNvPicPr>
            <a:picLocks noChangeAspect="1" noChangeArrowheads="1"/>
          </p:cNvPicPr>
          <p:nvPr/>
        </p:nvPicPr>
        <p:blipFill>
          <a:blip r:embed="rId3"/>
          <a:srcRect/>
          <a:stretch>
            <a:fillRect/>
          </a:stretch>
        </p:blipFill>
        <p:spPr bwMode="auto">
          <a:xfrm>
            <a:off x="1436915" y="1200695"/>
            <a:ext cx="5968890" cy="4924334"/>
          </a:xfrm>
          <a:prstGeom prst="rect">
            <a:avLst/>
          </a:prstGeom>
          <a:noFill/>
          <a:ln w="3175">
            <a:solidFill>
              <a:schemeClr val="tx1"/>
            </a:solidFill>
            <a:miter lim="800000"/>
            <a:headEnd/>
            <a:tailEnd/>
          </a:ln>
          <a:effectLst/>
        </p:spPr>
      </p:pic>
    </p:spTree>
    <p:extLst>
      <p:ext uri="{BB962C8B-B14F-4D97-AF65-F5344CB8AC3E}">
        <p14:creationId xmlns:p14="http://schemas.microsoft.com/office/powerpoint/2010/main" val="1406576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a:t>1.2: Getting Started with Bootstrap </a:t>
            </a:r>
            <a:br>
              <a:rPr lang="en-US" dirty="0"/>
            </a:br>
            <a:r>
              <a:rPr lang="en-US" dirty="0" err="1"/>
              <a:t>Bootstrap</a:t>
            </a:r>
            <a:r>
              <a:rPr lang="en-US" dirty="0"/>
              <a:t> Global Styles</a:t>
            </a:r>
            <a:endParaRPr lang="en-US" sz="2400" dirty="0"/>
          </a:p>
        </p:txBody>
      </p:sp>
      <p:sp>
        <p:nvSpPr>
          <p:cNvPr id="6" name="Content Placeholder 5"/>
          <p:cNvSpPr>
            <a:spLocks noGrp="1"/>
          </p:cNvSpPr>
          <p:nvPr>
            <p:ph idx="1"/>
          </p:nvPr>
        </p:nvSpPr>
        <p:spPr>
          <a:xfrm>
            <a:off x="442685" y="1059543"/>
            <a:ext cx="8229600" cy="5384800"/>
          </a:xfrm>
        </p:spPr>
        <p:txBody>
          <a:bodyPr>
            <a:normAutofit fontScale="92500"/>
          </a:bodyPr>
          <a:lstStyle/>
          <a:p>
            <a:pPr algn="just">
              <a:lnSpc>
                <a:spcPct val="170000"/>
              </a:lnSpc>
            </a:pPr>
            <a:r>
              <a:rPr lang="en-US" dirty="0">
                <a:solidFill>
                  <a:schemeClr val="tx1"/>
                </a:solidFill>
              </a:rPr>
              <a:t>Bootstrap provides us the following default styles to webpage which is included in is included in the bootstrap.css file.</a:t>
            </a:r>
          </a:p>
          <a:p>
            <a:pPr lvl="1" algn="just">
              <a:lnSpc>
                <a:spcPct val="170000"/>
              </a:lnSpc>
            </a:pPr>
            <a:r>
              <a:rPr lang="en-US" dirty="0">
                <a:solidFill>
                  <a:schemeClr val="tx1"/>
                </a:solidFill>
              </a:rPr>
              <a:t>margin has been removed from the body, and content will snug up to the edges of the browser window.</a:t>
            </a:r>
          </a:p>
          <a:p>
            <a:pPr lvl="1" algn="just">
              <a:lnSpc>
                <a:spcPct val="170000"/>
              </a:lnSpc>
            </a:pPr>
            <a:r>
              <a:rPr lang="en-US" dirty="0">
                <a:solidFill>
                  <a:schemeClr val="tx1"/>
                </a:solidFill>
              </a:rPr>
              <a:t>background-color: white is applied to the body</a:t>
            </a:r>
          </a:p>
          <a:p>
            <a:pPr lvl="1" algn="just">
              <a:lnSpc>
                <a:spcPct val="170000"/>
              </a:lnSpc>
            </a:pPr>
            <a:r>
              <a:rPr lang="en-US" dirty="0">
                <a:solidFill>
                  <a:schemeClr val="tx1"/>
                </a:solidFill>
              </a:rPr>
              <a:t>Bootstrap is using the @</a:t>
            </a:r>
            <a:r>
              <a:rPr lang="en-US" dirty="0" err="1">
                <a:solidFill>
                  <a:schemeClr val="tx1"/>
                </a:solidFill>
              </a:rPr>
              <a:t>baseFontFamily</a:t>
            </a:r>
            <a:r>
              <a:rPr lang="en-US" dirty="0">
                <a:solidFill>
                  <a:schemeClr val="tx1"/>
                </a:solidFill>
              </a:rPr>
              <a:t>, @</a:t>
            </a:r>
            <a:r>
              <a:rPr lang="en-US" dirty="0" err="1">
                <a:solidFill>
                  <a:schemeClr val="tx1"/>
                </a:solidFill>
              </a:rPr>
              <a:t>baseFontSize</a:t>
            </a:r>
            <a:r>
              <a:rPr lang="en-US" dirty="0">
                <a:solidFill>
                  <a:schemeClr val="tx1"/>
                </a:solidFill>
              </a:rPr>
              <a:t>, and @</a:t>
            </a:r>
            <a:r>
              <a:rPr lang="en-US" dirty="0" err="1">
                <a:solidFill>
                  <a:schemeClr val="tx1"/>
                </a:solidFill>
              </a:rPr>
              <a:t>baseLineHeight</a:t>
            </a:r>
            <a:r>
              <a:rPr lang="en-US" dirty="0">
                <a:solidFill>
                  <a:schemeClr val="tx1"/>
                </a:solidFill>
              </a:rPr>
              <a:t> attributes as our typographic base. This allows the height of headings and other content around the site to maintain a similar line height.</a:t>
            </a:r>
          </a:p>
          <a:p>
            <a:pPr lvl="1" algn="just">
              <a:lnSpc>
                <a:spcPct val="170000"/>
              </a:lnSpc>
            </a:pPr>
            <a:r>
              <a:rPr lang="en-US" dirty="0">
                <a:solidFill>
                  <a:schemeClr val="tx1"/>
                </a:solidFill>
              </a:rPr>
              <a:t>Bootstrap sets the global link color via @</a:t>
            </a:r>
            <a:r>
              <a:rPr lang="en-US" dirty="0" err="1">
                <a:solidFill>
                  <a:schemeClr val="tx1"/>
                </a:solidFill>
              </a:rPr>
              <a:t>linkColor</a:t>
            </a:r>
            <a:r>
              <a:rPr lang="en-US" dirty="0">
                <a:solidFill>
                  <a:schemeClr val="tx1"/>
                </a:solidFill>
              </a:rPr>
              <a:t> and applies link underlines only on :hover</a:t>
            </a:r>
          </a:p>
          <a:p>
            <a:pPr algn="just">
              <a:lnSpc>
                <a:spcPct val="170000"/>
              </a:lnSpc>
            </a:pPr>
            <a:endParaRPr lang="en-US" dirty="0">
              <a:solidFill>
                <a:schemeClr val="tx1"/>
              </a:solidFill>
            </a:endParaRPr>
          </a:p>
          <a:p>
            <a:pPr algn="just"/>
            <a:endParaRPr lang="en-US" dirty="0">
              <a:solidFill>
                <a:schemeClr val="tx1"/>
              </a:solidFill>
            </a:endParaRPr>
          </a:p>
          <a:p>
            <a:pPr algn="just">
              <a:buNone/>
            </a:pPr>
            <a:endParaRPr lang="en-US" dirty="0">
              <a:solidFill>
                <a:schemeClr val="tx1"/>
              </a:solidFill>
            </a:endParaRPr>
          </a:p>
        </p:txBody>
      </p:sp>
    </p:spTree>
    <p:extLst>
      <p:ext uri="{BB962C8B-B14F-4D97-AF65-F5344CB8AC3E}">
        <p14:creationId xmlns:p14="http://schemas.microsoft.com/office/powerpoint/2010/main" val="331103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a:t>1.2: Getting Started with Bootstrap </a:t>
            </a:r>
            <a:br>
              <a:rPr lang="en-US" dirty="0"/>
            </a:br>
            <a:r>
              <a:rPr lang="en-US" dirty="0"/>
              <a:t>Responsive Design</a:t>
            </a:r>
            <a:endParaRPr lang="en-US" sz="2400" dirty="0"/>
          </a:p>
        </p:txBody>
      </p:sp>
      <p:sp>
        <p:nvSpPr>
          <p:cNvPr id="6" name="Content Placeholder 5"/>
          <p:cNvSpPr>
            <a:spLocks noGrp="1"/>
          </p:cNvSpPr>
          <p:nvPr>
            <p:ph idx="1"/>
          </p:nvPr>
        </p:nvSpPr>
        <p:spPr>
          <a:xfrm>
            <a:off x="442685" y="914400"/>
            <a:ext cx="8229600" cy="5529943"/>
          </a:xfrm>
        </p:spPr>
        <p:txBody>
          <a:bodyPr>
            <a:normAutofit/>
          </a:bodyPr>
          <a:lstStyle/>
          <a:p>
            <a:pPr algn="just">
              <a:lnSpc>
                <a:spcPct val="170000"/>
              </a:lnSpc>
            </a:pPr>
            <a:r>
              <a:rPr lang="en-US" dirty="0">
                <a:solidFill>
                  <a:schemeClr val="tx1"/>
                </a:solidFill>
              </a:rPr>
              <a:t>To turn on the responsive features of Bootstrap, we need to add a &lt;meta&gt; tag to the &lt;head&gt; of your web page. </a:t>
            </a:r>
          </a:p>
          <a:p>
            <a:pPr algn="just">
              <a:lnSpc>
                <a:spcPct val="170000"/>
              </a:lnSpc>
            </a:pPr>
            <a:r>
              <a:rPr lang="en-US" dirty="0">
                <a:solidFill>
                  <a:schemeClr val="tx1"/>
                </a:solidFill>
              </a:rPr>
              <a:t>It represents mobile specific meta data.</a:t>
            </a:r>
          </a:p>
          <a:p>
            <a:pPr algn="just"/>
            <a:endParaRPr lang="en-US" dirty="0">
              <a:solidFill>
                <a:schemeClr val="tx1"/>
              </a:solidFill>
            </a:endParaRPr>
          </a:p>
          <a:p>
            <a:pPr algn="just">
              <a:buNone/>
            </a:pPr>
            <a:endParaRPr lang="en-US" dirty="0">
              <a:solidFill>
                <a:schemeClr val="tx1"/>
              </a:solidFill>
            </a:endParaRPr>
          </a:p>
        </p:txBody>
      </p:sp>
      <p:sp>
        <p:nvSpPr>
          <p:cNvPr id="4" name="Rounded Rectangle 3"/>
          <p:cNvSpPr/>
          <p:nvPr/>
        </p:nvSpPr>
        <p:spPr>
          <a:xfrm>
            <a:off x="580573" y="2612571"/>
            <a:ext cx="8040914" cy="3570514"/>
          </a:xfrm>
          <a:prstGeom prst="round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r>
              <a:rPr lang="en-US" dirty="0">
                <a:solidFill>
                  <a:schemeClr val="tx1"/>
                </a:solidFill>
              </a:rPr>
              <a:t>&lt;!DOCTYPE html&gt;</a:t>
            </a:r>
          </a:p>
          <a:p>
            <a:r>
              <a:rPr lang="en-US" dirty="0">
                <a:solidFill>
                  <a:schemeClr val="tx1"/>
                </a:solidFill>
              </a:rPr>
              <a:t>&lt;html </a:t>
            </a:r>
            <a:r>
              <a:rPr lang="en-US" dirty="0" err="1">
                <a:solidFill>
                  <a:schemeClr val="tx1"/>
                </a:solidFill>
              </a:rPr>
              <a:t>lang</a:t>
            </a:r>
            <a:r>
              <a:rPr lang="en-US" dirty="0">
                <a:solidFill>
                  <a:schemeClr val="tx1"/>
                </a:solidFill>
              </a:rPr>
              <a:t>="en"&gt;</a:t>
            </a:r>
          </a:p>
          <a:p>
            <a:r>
              <a:rPr lang="en-US" dirty="0">
                <a:solidFill>
                  <a:schemeClr val="tx1"/>
                </a:solidFill>
              </a:rPr>
              <a:t>&lt;head&gt;</a:t>
            </a:r>
          </a:p>
          <a:p>
            <a:r>
              <a:rPr lang="en-US" dirty="0">
                <a:solidFill>
                  <a:schemeClr val="tx1"/>
                </a:solidFill>
              </a:rPr>
              <a:t>&lt;title&gt;Creating Sample website&lt;/title&gt;</a:t>
            </a:r>
          </a:p>
          <a:p>
            <a:r>
              <a:rPr lang="en-US" dirty="0">
                <a:solidFill>
                  <a:schemeClr val="tx1"/>
                </a:solidFill>
              </a:rPr>
              <a:t>    &lt;!-- Mobile Specific Meta --&gt;</a:t>
            </a:r>
          </a:p>
          <a:p>
            <a:r>
              <a:rPr lang="en-US" dirty="0">
                <a:solidFill>
                  <a:schemeClr val="tx1"/>
                </a:solidFill>
              </a:rPr>
              <a:t>&lt;meta name="viewport" content="width=device-width, initial-scale=1, maximum-scale=1"&gt;</a:t>
            </a:r>
          </a:p>
          <a:p>
            <a:r>
              <a:rPr lang="en-US" dirty="0">
                <a:solidFill>
                  <a:schemeClr val="tx1"/>
                </a:solidFill>
              </a:rPr>
              <a:t>&lt;!-- Latest compiled and minified CSS --&gt;</a:t>
            </a:r>
          </a:p>
          <a:p>
            <a:r>
              <a:rPr lang="en-US" dirty="0">
                <a:solidFill>
                  <a:schemeClr val="tx1"/>
                </a:solidFill>
              </a:rPr>
              <a:t> &lt;link </a:t>
            </a:r>
            <a:r>
              <a:rPr lang="en-US" dirty="0" err="1">
                <a:solidFill>
                  <a:schemeClr val="tx1"/>
                </a:solidFill>
              </a:rPr>
              <a:t>href</a:t>
            </a:r>
            <a:r>
              <a:rPr lang="en-US" dirty="0">
                <a:solidFill>
                  <a:schemeClr val="tx1"/>
                </a:solidFill>
              </a:rPr>
              <a:t>="../bootstrap-3.2.0-dist/</a:t>
            </a:r>
            <a:r>
              <a:rPr lang="en-US" dirty="0" err="1">
                <a:solidFill>
                  <a:schemeClr val="tx1"/>
                </a:solidFill>
              </a:rPr>
              <a:t>css</a:t>
            </a:r>
            <a:r>
              <a:rPr lang="en-US" dirty="0">
                <a:solidFill>
                  <a:schemeClr val="tx1"/>
                </a:solidFill>
              </a:rPr>
              <a:t>/</a:t>
            </a:r>
            <a:r>
              <a:rPr lang="en-US" dirty="0" err="1">
                <a:solidFill>
                  <a:schemeClr val="tx1"/>
                </a:solidFill>
              </a:rPr>
              <a:t>bootstrap.min.css</a:t>
            </a:r>
            <a:r>
              <a:rPr lang="en-US" dirty="0">
                <a:solidFill>
                  <a:schemeClr val="tx1"/>
                </a:solidFill>
              </a:rPr>
              <a:t>" </a:t>
            </a:r>
            <a:r>
              <a:rPr lang="en-US" dirty="0" err="1">
                <a:solidFill>
                  <a:schemeClr val="tx1"/>
                </a:solidFill>
              </a:rPr>
              <a:t>rel</a:t>
            </a:r>
            <a:r>
              <a:rPr lang="en-US" dirty="0">
                <a:solidFill>
                  <a:schemeClr val="tx1"/>
                </a:solidFill>
              </a:rPr>
              <a:t>="</a:t>
            </a:r>
            <a:r>
              <a:rPr lang="en-US" dirty="0" err="1">
                <a:solidFill>
                  <a:schemeClr val="tx1"/>
                </a:solidFill>
              </a:rPr>
              <a:t>stylesheet</a:t>
            </a:r>
            <a:r>
              <a:rPr lang="en-US" dirty="0">
                <a:solidFill>
                  <a:schemeClr val="tx1"/>
                </a:solidFill>
              </a:rPr>
              <a:t>"&gt;</a:t>
            </a:r>
          </a:p>
          <a:p>
            <a:r>
              <a:rPr lang="en-US" dirty="0">
                <a:solidFill>
                  <a:schemeClr val="tx1"/>
                </a:solidFill>
              </a:rPr>
              <a:t>&lt;/head&gt;</a:t>
            </a:r>
          </a:p>
          <a:p>
            <a:r>
              <a:rPr lang="en-US" dirty="0">
                <a:solidFill>
                  <a:schemeClr val="tx1"/>
                </a:solidFill>
              </a:rPr>
              <a:t>&lt;body&gt;&lt;/body&gt;</a:t>
            </a:r>
          </a:p>
          <a:p>
            <a:r>
              <a:rPr lang="en-US" dirty="0">
                <a:solidFill>
                  <a:schemeClr val="tx1"/>
                </a:solidFill>
              </a:rPr>
              <a:t>&lt;/html&gt;</a:t>
            </a:r>
          </a:p>
          <a:p>
            <a:r>
              <a:rPr lang="en-US" dirty="0"/>
              <a:t>&lt;/html&gt;	</a:t>
            </a:r>
          </a:p>
        </p:txBody>
      </p:sp>
    </p:spTree>
    <p:extLst>
      <p:ext uri="{BB962C8B-B14F-4D97-AF65-F5344CB8AC3E}">
        <p14:creationId xmlns:p14="http://schemas.microsoft.com/office/powerpoint/2010/main" val="1808141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a:t>1.2: Getting Started with Bootstrap</a:t>
            </a:r>
            <a:br>
              <a:rPr lang="en-US" sz="1200" dirty="0"/>
            </a:br>
            <a:r>
              <a:rPr lang="en-US" dirty="0"/>
              <a:t>Bootstrap basic template</a:t>
            </a:r>
            <a:endParaRPr lang="en-US" sz="2400" dirty="0"/>
          </a:p>
        </p:txBody>
      </p:sp>
      <p:pic>
        <p:nvPicPr>
          <p:cNvPr id="4098" name="Picture 2"/>
          <p:cNvPicPr>
            <a:picLocks noChangeAspect="1" noChangeArrowheads="1"/>
          </p:cNvPicPr>
          <p:nvPr/>
        </p:nvPicPr>
        <p:blipFill>
          <a:blip r:embed="rId3"/>
          <a:srcRect/>
          <a:stretch>
            <a:fillRect/>
          </a:stretch>
        </p:blipFill>
        <p:spPr bwMode="auto">
          <a:xfrm>
            <a:off x="202099" y="1059541"/>
            <a:ext cx="8613913" cy="5080001"/>
          </a:xfrm>
          <a:prstGeom prst="rect">
            <a:avLst/>
          </a:prstGeom>
          <a:noFill/>
          <a:ln w="3175">
            <a:solidFill>
              <a:schemeClr val="tx1"/>
            </a:solidFill>
            <a:miter lim="800000"/>
            <a:headEnd/>
            <a:tailEnd/>
          </a:ln>
          <a:effectLst/>
        </p:spPr>
      </p:pic>
    </p:spTree>
    <p:extLst>
      <p:ext uri="{BB962C8B-B14F-4D97-AF65-F5344CB8AC3E}">
        <p14:creationId xmlns:p14="http://schemas.microsoft.com/office/powerpoint/2010/main" val="706244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a:solidFill>
                  <a:schemeClr val="tx1"/>
                </a:solidFill>
              </a:rPr>
              <a:t>Basics</a:t>
            </a: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a:p>
            </p:txBody>
          </p:sp>
        </p:grpSp>
      </p:grpSp>
    </p:spTree>
    <p:extLst>
      <p:ext uri="{BB962C8B-B14F-4D97-AF65-F5344CB8AC3E}">
        <p14:creationId xmlns:p14="http://schemas.microsoft.com/office/powerpoint/2010/main" val="1651538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Summary</a:t>
            </a:r>
            <a:endParaRPr lang="en-US" sz="2400" dirty="0"/>
          </a:p>
        </p:txBody>
      </p:sp>
      <p:sp>
        <p:nvSpPr>
          <p:cNvPr id="9" name="Content Placeholder 8"/>
          <p:cNvSpPr>
            <a:spLocks noGrp="1"/>
          </p:cNvSpPr>
          <p:nvPr>
            <p:ph idx="1"/>
          </p:nvPr>
        </p:nvSpPr>
        <p:spPr>
          <a:xfrm>
            <a:off x="271204" y="1054764"/>
            <a:ext cx="6129595" cy="5072098"/>
          </a:xfrm>
        </p:spPr>
        <p:txBody>
          <a:bodyPr>
            <a:normAutofit/>
          </a:bodyPr>
          <a:lstStyle/>
          <a:p>
            <a:pPr algn="just">
              <a:lnSpc>
                <a:spcPct val="150000"/>
              </a:lnSpc>
            </a:pPr>
            <a:r>
              <a:rPr lang="en-US" dirty="0">
                <a:solidFill>
                  <a:schemeClr val="tx1"/>
                </a:solidFill>
              </a:rPr>
              <a:t>Using bootstrap we can design the front end for a website with a little knowledge of HTML and CSS.</a:t>
            </a:r>
          </a:p>
          <a:p>
            <a:pPr algn="just">
              <a:lnSpc>
                <a:spcPct val="150000"/>
              </a:lnSpc>
            </a:pPr>
            <a:r>
              <a:rPr lang="en-US" dirty="0">
                <a:solidFill>
                  <a:schemeClr val="tx1"/>
                </a:solidFill>
              </a:rPr>
              <a:t>Bootstrap is supported by all popular browsers</a:t>
            </a:r>
          </a:p>
          <a:p>
            <a:pPr algn="just">
              <a:lnSpc>
                <a:spcPct val="150000"/>
              </a:lnSpc>
            </a:pPr>
            <a:r>
              <a:rPr lang="en-US" dirty="0">
                <a:solidFill>
                  <a:schemeClr val="tx1"/>
                </a:solidFill>
              </a:rPr>
              <a:t>Bootstrap 3 has been re-build to have a mobile-first approach.</a:t>
            </a:r>
          </a:p>
          <a:p>
            <a:pPr algn="just">
              <a:lnSpc>
                <a:spcPct val="150000"/>
              </a:lnSpc>
            </a:pPr>
            <a:r>
              <a:rPr lang="en-US" dirty="0">
                <a:solidFill>
                  <a:schemeClr val="tx1"/>
                </a:solidFill>
              </a:rPr>
              <a:t>LESS is a dynamic style sheet language that is compiled into CSS</a:t>
            </a:r>
          </a:p>
          <a:p>
            <a:pPr algn="just">
              <a:lnSpc>
                <a:spcPct val="150000"/>
              </a:lnSpc>
            </a:pPr>
            <a:endParaRPr lang="en-US" dirty="0">
              <a:solidFill>
                <a:schemeClr val="tx1"/>
              </a:solidFill>
            </a:endParaRPr>
          </a:p>
          <a:p>
            <a:pPr algn="just">
              <a:lnSpc>
                <a:spcPct val="150000"/>
              </a:lnSpc>
            </a:pPr>
            <a:endParaRPr lang="en-US" dirty="0">
              <a:solidFill>
                <a:schemeClr val="tx1"/>
              </a:solidFill>
            </a:endParaRPr>
          </a:p>
        </p:txBody>
      </p:sp>
      <p:grpSp>
        <p:nvGrpSpPr>
          <p:cNvPr id="8" name="Group 13"/>
          <p:cNvGrpSpPr>
            <a:grpSpLocks/>
          </p:cNvGrpSpPr>
          <p:nvPr/>
        </p:nvGrpSpPr>
        <p:grpSpPr bwMode="auto">
          <a:xfrm>
            <a:off x="6629980" y="1576388"/>
            <a:ext cx="1947672" cy="1627632"/>
            <a:chOff x="4176" y="993"/>
            <a:chExt cx="1273" cy="1119"/>
          </a:xfrm>
        </p:grpSpPr>
        <p:sp>
          <p:nvSpPr>
            <p:cNvPr id="10"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a:p>
          </p:txBody>
        </p:sp>
        <p:pic>
          <p:nvPicPr>
            <p:cNvPr id="11" name="Picture 4"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extLst>
      <p:ext uri="{BB962C8B-B14F-4D97-AF65-F5344CB8AC3E}">
        <p14:creationId xmlns:p14="http://schemas.microsoft.com/office/powerpoint/2010/main" val="2197600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normAutofit/>
          </a:bodyPr>
          <a:lstStyle/>
          <a:p>
            <a:r>
              <a:rPr lang="en-US" dirty="0"/>
              <a:t>Lesson Objectives</a:t>
            </a:r>
            <a:endParaRPr lang="en-US" sz="2400" dirty="0"/>
          </a:p>
        </p:txBody>
      </p:sp>
      <p:grpSp>
        <p:nvGrpSpPr>
          <p:cNvPr id="4" name="Group 17"/>
          <p:cNvGrpSpPr>
            <a:grpSpLocks/>
          </p:cNvGrpSpPr>
          <p:nvPr/>
        </p:nvGrpSpPr>
        <p:grpSpPr bwMode="auto">
          <a:xfrm>
            <a:off x="6702552" y="1576388"/>
            <a:ext cx="1947672" cy="1627632"/>
            <a:chOff x="4176" y="993"/>
            <a:chExt cx="1273" cy="1119"/>
          </a:xfrm>
        </p:grpSpPr>
        <p:sp>
          <p:nvSpPr>
            <p:cNvPr id="5"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US" dirty="0"/>
            </a:p>
          </p:txBody>
        </p:sp>
        <p:pic>
          <p:nvPicPr>
            <p:cNvPr id="8" name="Picture 16"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
        <p:nvSpPr>
          <p:cNvPr id="11" name="Rectangle 10"/>
          <p:cNvSpPr/>
          <p:nvPr/>
        </p:nvSpPr>
        <p:spPr>
          <a:xfrm>
            <a:off x="304799" y="1042761"/>
            <a:ext cx="6241143" cy="3462486"/>
          </a:xfrm>
          <a:prstGeom prst="rect">
            <a:avLst/>
          </a:prstGeom>
        </p:spPr>
        <p:txBody>
          <a:bodyPr wrap="square">
            <a:spAutoFit/>
          </a:bodyPr>
          <a:lstStyle/>
          <a:p>
            <a:pPr marL="225425" indent="-225425">
              <a:lnSpc>
                <a:spcPct val="150000"/>
              </a:lnSpc>
              <a:buClr>
                <a:srgbClr val="00B0F0"/>
              </a:buClr>
              <a:buFont typeface="Wingdings" panose="05000000000000000000" pitchFamily="2" charset="2"/>
              <a:buChar char="Ø"/>
            </a:pPr>
            <a:r>
              <a:rPr lang="en-US" b="1" dirty="0">
                <a:latin typeface="Candara" panose="020E0502030303020204" pitchFamily="34" charset="0"/>
              </a:rPr>
              <a:t>Introduction to Bootstrap</a:t>
            </a:r>
          </a:p>
          <a:p>
            <a:pPr marL="225425" indent="-225425">
              <a:lnSpc>
                <a:spcPct val="150000"/>
              </a:lnSpc>
              <a:buClr>
                <a:srgbClr val="00B0F0"/>
              </a:buClr>
              <a:buFont typeface="Wingdings" panose="05000000000000000000" pitchFamily="2" charset="2"/>
              <a:buChar char="Ø"/>
            </a:pPr>
            <a:r>
              <a:rPr lang="en-US" b="1" dirty="0">
                <a:latin typeface="Candara" panose="020E0502030303020204" pitchFamily="34" charset="0"/>
              </a:rPr>
              <a:t>Why Bootstrap?</a:t>
            </a:r>
          </a:p>
          <a:p>
            <a:pPr marL="225425" indent="-225425">
              <a:lnSpc>
                <a:spcPct val="150000"/>
              </a:lnSpc>
              <a:buClr>
                <a:srgbClr val="00B0F0"/>
              </a:buClr>
              <a:buFont typeface="Wingdings" panose="05000000000000000000" pitchFamily="2" charset="2"/>
              <a:buChar char="Ø"/>
            </a:pPr>
            <a:r>
              <a:rPr lang="en-US" b="1" dirty="0">
                <a:latin typeface="Candara" panose="020E0502030303020204" pitchFamily="34" charset="0"/>
              </a:rPr>
              <a:t>Bootstrap Advantages</a:t>
            </a:r>
          </a:p>
          <a:p>
            <a:pPr marL="225425" indent="-225425">
              <a:lnSpc>
                <a:spcPct val="150000"/>
              </a:lnSpc>
              <a:buClr>
                <a:srgbClr val="00B0F0"/>
              </a:buClr>
              <a:buFont typeface="Wingdings" panose="05000000000000000000" pitchFamily="2" charset="2"/>
              <a:buChar char="Ø"/>
            </a:pPr>
            <a:r>
              <a:rPr lang="en-US" b="1" dirty="0">
                <a:latin typeface="Candara" panose="020E0502030303020204" pitchFamily="34" charset="0"/>
              </a:rPr>
              <a:t>LESS Introduction</a:t>
            </a:r>
          </a:p>
          <a:p>
            <a:pPr marL="225425" indent="-225425">
              <a:lnSpc>
                <a:spcPct val="150000"/>
              </a:lnSpc>
              <a:buClr>
                <a:srgbClr val="00B0F0"/>
              </a:buClr>
              <a:buFont typeface="Wingdings" panose="05000000000000000000" pitchFamily="2" charset="2"/>
              <a:buChar char="Ø"/>
            </a:pPr>
            <a:r>
              <a:rPr lang="en-US" b="1" dirty="0">
                <a:latin typeface="Candara" panose="020E0502030303020204" pitchFamily="34" charset="0"/>
              </a:rPr>
              <a:t>Creating Bootstrap page</a:t>
            </a:r>
          </a:p>
          <a:p>
            <a:pPr marL="225425" indent="-225425">
              <a:lnSpc>
                <a:spcPct val="150000"/>
              </a:lnSpc>
              <a:buClr>
                <a:srgbClr val="00B0F0"/>
              </a:buClr>
              <a:buFont typeface="Wingdings" panose="05000000000000000000" pitchFamily="2" charset="2"/>
              <a:buChar char="Ø"/>
            </a:pPr>
            <a:endParaRPr lang="en-US" b="1" dirty="0">
              <a:latin typeface="Candara" panose="020E0502030303020204" pitchFamily="34" charset="0"/>
            </a:endParaRPr>
          </a:p>
          <a:p>
            <a:pPr marL="225425" indent="-225425">
              <a:lnSpc>
                <a:spcPct val="150000"/>
              </a:lnSpc>
              <a:buClr>
                <a:srgbClr val="00B0F0"/>
              </a:buClr>
              <a:buFont typeface="Wingdings" panose="05000000000000000000" pitchFamily="2" charset="2"/>
              <a:buChar char="Ø"/>
            </a:pPr>
            <a:endParaRPr lang="en-US" b="1" dirty="0">
              <a:latin typeface="Candara" panose="020E0502030303020204" pitchFamily="34" charset="0"/>
            </a:endParaRPr>
          </a:p>
          <a:p>
            <a:pPr marL="225425" indent="-225425">
              <a:buClr>
                <a:srgbClr val="00B0F0"/>
              </a:buClr>
            </a:pPr>
            <a:endParaRPr lang="en-US" b="1" dirty="0">
              <a:latin typeface="Candara" panose="020E0502030303020204" pitchFamily="34" charset="0"/>
            </a:endParaRPr>
          </a:p>
          <a:p>
            <a:pPr marL="225425" indent="-225425">
              <a:buClr>
                <a:srgbClr val="00B0F0"/>
              </a:buClr>
              <a:buFont typeface="Wingdings" panose="05000000000000000000" pitchFamily="2" charset="2"/>
              <a:buChar char="Ø"/>
            </a:pPr>
            <a:endParaRPr lang="en-US" sz="1200" dirty="0">
              <a:latin typeface="Candara" panose="020E0502030303020204" pitchFamily="34" charset="0"/>
            </a:endParaRPr>
          </a:p>
        </p:txBody>
      </p:sp>
    </p:spTree>
    <p:extLst>
      <p:ext uri="{BB962C8B-B14F-4D97-AF65-F5344CB8AC3E}">
        <p14:creationId xmlns:p14="http://schemas.microsoft.com/office/powerpoint/2010/main" val="392539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a:t>1.1: Introduction</a:t>
            </a:r>
            <a:br>
              <a:rPr lang="en-US" dirty="0"/>
            </a:br>
            <a:r>
              <a:rPr lang="en-US" dirty="0"/>
              <a:t>Bootstrap Introduction</a:t>
            </a:r>
            <a:endParaRPr lang="en-US" sz="2400" dirty="0"/>
          </a:p>
        </p:txBody>
      </p:sp>
      <p:sp>
        <p:nvSpPr>
          <p:cNvPr id="6" name="Content Placeholder 5"/>
          <p:cNvSpPr>
            <a:spLocks noGrp="1"/>
          </p:cNvSpPr>
          <p:nvPr>
            <p:ph idx="1"/>
          </p:nvPr>
        </p:nvSpPr>
        <p:spPr>
          <a:xfrm>
            <a:off x="442685" y="1059543"/>
            <a:ext cx="8229600" cy="5384800"/>
          </a:xfrm>
        </p:spPr>
        <p:txBody>
          <a:bodyPr>
            <a:normAutofit fontScale="92500" lnSpcReduction="20000"/>
          </a:bodyPr>
          <a:lstStyle/>
          <a:p>
            <a:pPr algn="just">
              <a:lnSpc>
                <a:spcPct val="170000"/>
              </a:lnSpc>
            </a:pPr>
            <a:r>
              <a:rPr lang="en-US" dirty="0">
                <a:solidFill>
                  <a:schemeClr val="tx1"/>
                </a:solidFill>
              </a:rPr>
              <a:t>Bootstrap is a open source, responsive design framework  to build static websites and dynamic web applications.</a:t>
            </a:r>
          </a:p>
          <a:p>
            <a:pPr algn="just">
              <a:lnSpc>
                <a:spcPct val="170000"/>
              </a:lnSpc>
            </a:pPr>
            <a:r>
              <a:rPr lang="en-US" dirty="0">
                <a:solidFill>
                  <a:schemeClr val="tx1"/>
                </a:solidFill>
              </a:rPr>
              <a:t> Bootstrap is the most popular HTML, CSS, and JS framework for developing responsive, mobile first projects on the web.</a:t>
            </a:r>
          </a:p>
          <a:p>
            <a:pPr algn="just">
              <a:lnSpc>
                <a:spcPct val="170000"/>
              </a:lnSpc>
            </a:pPr>
            <a:r>
              <a:rPr lang="en-US" dirty="0">
                <a:solidFill>
                  <a:schemeClr val="tx1"/>
                </a:solidFill>
              </a:rPr>
              <a:t>We can design the front end for a website with a little knowledge of HTML and CSS.</a:t>
            </a:r>
          </a:p>
          <a:p>
            <a:pPr algn="just">
              <a:lnSpc>
                <a:spcPct val="170000"/>
              </a:lnSpc>
            </a:pPr>
            <a:r>
              <a:rPr lang="en-US" dirty="0">
                <a:solidFill>
                  <a:schemeClr val="tx1"/>
                </a:solidFill>
              </a:rPr>
              <a:t>Bootstrap 3 has been re-build to have a mobile-first approach</a:t>
            </a:r>
          </a:p>
          <a:p>
            <a:pPr algn="just">
              <a:lnSpc>
                <a:spcPct val="170000"/>
              </a:lnSpc>
            </a:pPr>
            <a:r>
              <a:rPr lang="en-US" dirty="0">
                <a:solidFill>
                  <a:schemeClr val="tx1"/>
                </a:solidFill>
              </a:rPr>
              <a:t>Bootstrap was developed by Mark Otto and Jacob Thornton at Twitter. It was released as an open source product in August 2011 on GitHub.</a:t>
            </a:r>
          </a:p>
          <a:p>
            <a:pPr algn="just">
              <a:lnSpc>
                <a:spcPct val="170000"/>
              </a:lnSpc>
            </a:pPr>
            <a:r>
              <a:rPr lang="en-US" i="1" dirty="0">
                <a:solidFill>
                  <a:schemeClr val="tx1"/>
                </a:solidFill>
              </a:rPr>
              <a:t>getbootstrap.com </a:t>
            </a:r>
            <a:r>
              <a:rPr lang="en-US" dirty="0">
                <a:solidFill>
                  <a:schemeClr val="tx1"/>
                </a:solidFill>
              </a:rPr>
              <a:t>is the Official Website of Twitter Bootstrap.</a:t>
            </a:r>
          </a:p>
          <a:p>
            <a:pPr algn="just"/>
            <a:endParaRPr lang="en-US" dirty="0">
              <a:solidFill>
                <a:schemeClr val="tx1"/>
              </a:solidFill>
            </a:endParaRPr>
          </a:p>
          <a:p>
            <a:pPr algn="just"/>
            <a:endParaRPr lang="en-US" dirty="0">
              <a:solidFill>
                <a:schemeClr val="tx1"/>
              </a:solidFill>
            </a:endParaRPr>
          </a:p>
          <a:p>
            <a:pPr algn="just">
              <a:buNone/>
            </a:pPr>
            <a:endParaRPr lang="en-US" dirty="0">
              <a:solidFill>
                <a:schemeClr val="tx1"/>
              </a:solidFill>
            </a:endParaRPr>
          </a:p>
        </p:txBody>
      </p:sp>
    </p:spTree>
    <p:extLst>
      <p:ext uri="{BB962C8B-B14F-4D97-AF65-F5344CB8AC3E}">
        <p14:creationId xmlns:p14="http://schemas.microsoft.com/office/powerpoint/2010/main" val="2384585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a:t>1.1: Introduction</a:t>
            </a:r>
            <a:br>
              <a:rPr lang="en-US" dirty="0"/>
            </a:br>
            <a:r>
              <a:rPr lang="en-US" dirty="0"/>
              <a:t>Why Bootstrap?</a:t>
            </a:r>
            <a:endParaRPr lang="en-US" sz="2400" dirty="0"/>
          </a:p>
        </p:txBody>
      </p:sp>
      <p:sp>
        <p:nvSpPr>
          <p:cNvPr id="6" name="Content Placeholder 5"/>
          <p:cNvSpPr>
            <a:spLocks noGrp="1"/>
          </p:cNvSpPr>
          <p:nvPr>
            <p:ph idx="1"/>
          </p:nvPr>
        </p:nvSpPr>
        <p:spPr>
          <a:xfrm>
            <a:off x="442685" y="1059543"/>
            <a:ext cx="8229600" cy="5384800"/>
          </a:xfrm>
        </p:spPr>
        <p:txBody>
          <a:bodyPr>
            <a:normAutofit fontScale="77500" lnSpcReduction="20000"/>
          </a:bodyPr>
          <a:lstStyle/>
          <a:p>
            <a:pPr algn="just">
              <a:lnSpc>
                <a:spcPct val="170000"/>
              </a:lnSpc>
            </a:pPr>
            <a:r>
              <a:rPr lang="en-US" dirty="0">
                <a:solidFill>
                  <a:schemeClr val="tx1"/>
                </a:solidFill>
              </a:rPr>
              <a:t>We can design the front end for a website with a little knowledge of HTML and CSS. i.e. Developers can easily create professional WebPages like a web designers</a:t>
            </a:r>
          </a:p>
          <a:p>
            <a:pPr algn="just">
              <a:lnSpc>
                <a:spcPct val="170000"/>
              </a:lnSpc>
            </a:pPr>
            <a:r>
              <a:rPr lang="en-US" dirty="0">
                <a:solidFill>
                  <a:schemeClr val="tx1"/>
                </a:solidFill>
              </a:rPr>
              <a:t>Bootstrap's responsive design adjusts to Desktops, Tablets and Mobiles</a:t>
            </a:r>
          </a:p>
          <a:p>
            <a:pPr algn="just">
              <a:lnSpc>
                <a:spcPct val="170000"/>
              </a:lnSpc>
            </a:pPr>
            <a:r>
              <a:rPr lang="en-US" dirty="0">
                <a:solidFill>
                  <a:schemeClr val="tx1"/>
                </a:solidFill>
              </a:rPr>
              <a:t>Bootstrap provides  scaffolding feature by providing a basic structure with Grid System, link styles, background.</a:t>
            </a:r>
          </a:p>
          <a:p>
            <a:pPr algn="just">
              <a:lnSpc>
                <a:spcPct val="170000"/>
              </a:lnSpc>
            </a:pPr>
            <a:r>
              <a:rPr lang="en-US" dirty="0">
                <a:solidFill>
                  <a:schemeClr val="tx1"/>
                </a:solidFill>
              </a:rPr>
              <a:t>Provides a clean and uniform solution for building an interface for developers.</a:t>
            </a:r>
          </a:p>
          <a:p>
            <a:pPr algn="just">
              <a:lnSpc>
                <a:spcPct val="170000"/>
              </a:lnSpc>
            </a:pPr>
            <a:r>
              <a:rPr lang="en-US" dirty="0">
                <a:solidFill>
                  <a:schemeClr val="tx1"/>
                </a:solidFill>
              </a:rPr>
              <a:t>Bootstrap contains a dozen built-in reusable components and to provide iconography, dropdowns, navigation, alerts, popovers, and much more</a:t>
            </a:r>
          </a:p>
          <a:p>
            <a:pPr algn="just">
              <a:lnSpc>
                <a:spcPct val="170000"/>
              </a:lnSpc>
            </a:pPr>
            <a:r>
              <a:rPr lang="en-US" dirty="0">
                <a:solidFill>
                  <a:schemeClr val="tx1"/>
                </a:solidFill>
              </a:rPr>
              <a:t>It also provides custom jQuery plugins</a:t>
            </a:r>
          </a:p>
          <a:p>
            <a:pPr algn="just">
              <a:lnSpc>
                <a:spcPct val="170000"/>
              </a:lnSpc>
            </a:pPr>
            <a:r>
              <a:rPr lang="en-US" dirty="0">
                <a:solidFill>
                  <a:schemeClr val="tx1"/>
                </a:solidFill>
              </a:rPr>
              <a:t>It is supported by all popular browsers.</a:t>
            </a:r>
          </a:p>
          <a:p>
            <a:pPr algn="just">
              <a:lnSpc>
                <a:spcPct val="170000"/>
              </a:lnSpc>
            </a:pPr>
            <a:endParaRPr lang="en-US" dirty="0">
              <a:solidFill>
                <a:schemeClr val="tx1"/>
              </a:solidFill>
            </a:endParaRPr>
          </a:p>
          <a:p>
            <a:pPr algn="just"/>
            <a:endParaRPr lang="en-US" dirty="0">
              <a:solidFill>
                <a:schemeClr val="tx1"/>
              </a:solidFill>
            </a:endParaRPr>
          </a:p>
          <a:p>
            <a:pPr algn="just">
              <a:buNone/>
            </a:pPr>
            <a:endParaRPr lang="en-US" dirty="0">
              <a:solidFill>
                <a:schemeClr val="tx1"/>
              </a:solidFill>
            </a:endParaRPr>
          </a:p>
        </p:txBody>
      </p:sp>
    </p:spTree>
    <p:extLst>
      <p:ext uri="{BB962C8B-B14F-4D97-AF65-F5344CB8AC3E}">
        <p14:creationId xmlns:p14="http://schemas.microsoft.com/office/powerpoint/2010/main" val="351739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a:t>1.1: Introduction</a:t>
            </a:r>
            <a:br>
              <a:rPr lang="en-US" dirty="0"/>
            </a:br>
            <a:r>
              <a:rPr lang="en-US" dirty="0"/>
              <a:t>Bootstrap Advantages</a:t>
            </a:r>
            <a:endParaRPr lang="en-US" sz="2400" dirty="0"/>
          </a:p>
        </p:txBody>
      </p:sp>
      <p:sp>
        <p:nvSpPr>
          <p:cNvPr id="6" name="Content Placeholder 5"/>
          <p:cNvSpPr>
            <a:spLocks noGrp="1"/>
          </p:cNvSpPr>
          <p:nvPr>
            <p:ph idx="1"/>
          </p:nvPr>
        </p:nvSpPr>
        <p:spPr>
          <a:xfrm>
            <a:off x="442685" y="1059543"/>
            <a:ext cx="8229600" cy="5384800"/>
          </a:xfrm>
        </p:spPr>
        <p:txBody>
          <a:bodyPr>
            <a:normAutofit fontScale="92500" lnSpcReduction="10000"/>
          </a:bodyPr>
          <a:lstStyle/>
          <a:p>
            <a:pPr algn="just">
              <a:lnSpc>
                <a:spcPct val="170000"/>
              </a:lnSpc>
            </a:pPr>
            <a:r>
              <a:rPr lang="en-US" dirty="0">
                <a:solidFill>
                  <a:schemeClr val="tx1"/>
                </a:solidFill>
              </a:rPr>
              <a:t>Cross-browser support: Bootstrap works on all the latest desktop and mobile browsers. While older browsers may display Bootstrap differently with respect to styles, it is still fully functional in legacy browsers such as Internet Explorer 8.</a:t>
            </a:r>
          </a:p>
          <a:p>
            <a:pPr algn="just">
              <a:lnSpc>
                <a:spcPct val="170000"/>
              </a:lnSpc>
            </a:pPr>
            <a:r>
              <a:rPr lang="en-US" dirty="0">
                <a:solidFill>
                  <a:schemeClr val="tx1"/>
                </a:solidFill>
              </a:rPr>
              <a:t>Easy to customize: Bootstrap is easy to customize, especially with the use of LESS. </a:t>
            </a:r>
          </a:p>
          <a:p>
            <a:pPr algn="just">
              <a:lnSpc>
                <a:spcPct val="170000"/>
              </a:lnSpc>
            </a:pPr>
            <a:r>
              <a:rPr lang="en-US" dirty="0">
                <a:solidFill>
                  <a:schemeClr val="tx1"/>
                </a:solidFill>
              </a:rPr>
              <a:t>Encourages using LESS: Bootstrap is written in LESS, a dynamic style sheet language that is compiled into CSS, which gives it a lot of flexibility. We can  take advantage of this if we use LESS to write your styles.</a:t>
            </a:r>
          </a:p>
          <a:p>
            <a:pPr algn="just">
              <a:lnSpc>
                <a:spcPct val="170000"/>
              </a:lnSpc>
            </a:pPr>
            <a:endParaRPr lang="en-US" dirty="0">
              <a:solidFill>
                <a:schemeClr val="tx1"/>
              </a:solidFill>
            </a:endParaRPr>
          </a:p>
          <a:p>
            <a:pPr algn="just"/>
            <a:endParaRPr lang="en-US" dirty="0">
              <a:solidFill>
                <a:schemeClr val="tx1"/>
              </a:solidFill>
            </a:endParaRPr>
          </a:p>
          <a:p>
            <a:pPr algn="just">
              <a:buNone/>
            </a:pPr>
            <a:endParaRPr lang="en-US" dirty="0">
              <a:solidFill>
                <a:schemeClr val="tx1"/>
              </a:solidFill>
            </a:endParaRPr>
          </a:p>
        </p:txBody>
      </p:sp>
    </p:spTree>
    <p:extLst>
      <p:ext uri="{BB962C8B-B14F-4D97-AF65-F5344CB8AC3E}">
        <p14:creationId xmlns:p14="http://schemas.microsoft.com/office/powerpoint/2010/main" val="237208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a:t>1.1: Introduction</a:t>
            </a:r>
            <a:br>
              <a:rPr lang="en-US" dirty="0"/>
            </a:br>
            <a:r>
              <a:rPr lang="en-US" dirty="0"/>
              <a:t>Bootstrap Advantages</a:t>
            </a:r>
            <a:endParaRPr lang="en-US" sz="2400" dirty="0"/>
          </a:p>
        </p:txBody>
      </p:sp>
      <p:sp>
        <p:nvSpPr>
          <p:cNvPr id="6" name="Content Placeholder 5"/>
          <p:cNvSpPr>
            <a:spLocks noGrp="1"/>
          </p:cNvSpPr>
          <p:nvPr>
            <p:ph idx="1"/>
          </p:nvPr>
        </p:nvSpPr>
        <p:spPr>
          <a:xfrm>
            <a:off x="442685" y="1059543"/>
            <a:ext cx="8229600" cy="5384800"/>
          </a:xfrm>
        </p:spPr>
        <p:txBody>
          <a:bodyPr>
            <a:normAutofit/>
          </a:bodyPr>
          <a:lstStyle/>
          <a:p>
            <a:pPr algn="just">
              <a:lnSpc>
                <a:spcPct val="170000"/>
              </a:lnSpc>
            </a:pPr>
            <a:r>
              <a:rPr lang="en-US" dirty="0">
                <a:solidFill>
                  <a:schemeClr val="tx1"/>
                </a:solidFill>
              </a:rPr>
              <a:t>Supports useful jQuery plugins: Bootstrap comes with many useful jQuery plugins that can come handy in many situations. Many custom jQuery plugins available: There is a wide range of jQuery plugins that extend Bootstrap, for example, X-editable, Wysihtml5, and the jQuery File Upload. </a:t>
            </a:r>
          </a:p>
          <a:p>
            <a:pPr algn="just">
              <a:lnSpc>
                <a:spcPct val="170000"/>
              </a:lnSpc>
            </a:pPr>
            <a:r>
              <a:rPr lang="en-US" dirty="0">
                <a:solidFill>
                  <a:schemeClr val="tx1"/>
                </a:solidFill>
              </a:rPr>
              <a:t>Mobile-first: Bootstrap has been mobile-first since Version 3.0. This means that the grid starts out stacked and is floated using media queries when the screen width grows.</a:t>
            </a:r>
          </a:p>
          <a:p>
            <a:pPr algn="just">
              <a:lnSpc>
                <a:spcPct val="170000"/>
              </a:lnSpc>
            </a:pPr>
            <a:endParaRPr lang="en-US" dirty="0">
              <a:solidFill>
                <a:schemeClr val="tx1"/>
              </a:solidFill>
            </a:endParaRPr>
          </a:p>
          <a:p>
            <a:pPr algn="just"/>
            <a:endParaRPr lang="en-US" dirty="0">
              <a:solidFill>
                <a:schemeClr val="tx1"/>
              </a:solidFill>
            </a:endParaRPr>
          </a:p>
          <a:p>
            <a:pPr algn="just">
              <a:buNone/>
            </a:pPr>
            <a:endParaRPr lang="en-US" dirty="0">
              <a:solidFill>
                <a:schemeClr val="tx1"/>
              </a:solidFill>
            </a:endParaRPr>
          </a:p>
        </p:txBody>
      </p:sp>
    </p:spTree>
    <p:extLst>
      <p:ext uri="{BB962C8B-B14F-4D97-AF65-F5344CB8AC3E}">
        <p14:creationId xmlns:p14="http://schemas.microsoft.com/office/powerpoint/2010/main" val="2725434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a:t>1.1: Introduction</a:t>
            </a:r>
            <a:br>
              <a:rPr lang="en-US" dirty="0"/>
            </a:br>
            <a:r>
              <a:rPr lang="en-US" dirty="0"/>
              <a:t>Less Introduction</a:t>
            </a:r>
            <a:endParaRPr lang="en-US" sz="2400" dirty="0"/>
          </a:p>
        </p:txBody>
      </p:sp>
      <p:sp>
        <p:nvSpPr>
          <p:cNvPr id="6" name="Content Placeholder 5"/>
          <p:cNvSpPr>
            <a:spLocks noGrp="1"/>
          </p:cNvSpPr>
          <p:nvPr>
            <p:ph idx="1"/>
          </p:nvPr>
        </p:nvSpPr>
        <p:spPr>
          <a:xfrm>
            <a:off x="442685" y="856343"/>
            <a:ext cx="8229600" cy="5588000"/>
          </a:xfrm>
        </p:spPr>
        <p:txBody>
          <a:bodyPr>
            <a:normAutofit fontScale="92500"/>
          </a:bodyPr>
          <a:lstStyle/>
          <a:p>
            <a:pPr algn="just">
              <a:lnSpc>
                <a:spcPct val="170000"/>
              </a:lnSpc>
            </a:pPr>
            <a:r>
              <a:rPr lang="en-US" dirty="0">
                <a:solidFill>
                  <a:schemeClr val="tx1"/>
                </a:solidFill>
              </a:rPr>
              <a:t>LESS is a dynamic style sheet language that is compiled into CSS. </a:t>
            </a:r>
          </a:p>
          <a:p>
            <a:pPr algn="just">
              <a:lnSpc>
                <a:spcPct val="170000"/>
              </a:lnSpc>
            </a:pPr>
            <a:r>
              <a:rPr lang="en-US" dirty="0">
                <a:solidFill>
                  <a:schemeClr val="tx1"/>
                </a:solidFill>
              </a:rPr>
              <a:t>LESS compiler written in JavaScript and is quite fast compared to its alternatives, SASS and Stylus.</a:t>
            </a:r>
          </a:p>
          <a:p>
            <a:pPr algn="just">
              <a:lnSpc>
                <a:spcPct val="170000"/>
              </a:lnSpc>
            </a:pPr>
            <a:r>
              <a:rPr lang="en-US" dirty="0">
                <a:solidFill>
                  <a:schemeClr val="tx1"/>
                </a:solidFill>
              </a:rPr>
              <a:t>LESS comes with a wide range of useful features that are not available in traditional CSS, such as variables, </a:t>
            </a:r>
            <a:r>
              <a:rPr lang="en-US" dirty="0" err="1">
                <a:solidFill>
                  <a:schemeClr val="tx1"/>
                </a:solidFill>
              </a:rPr>
              <a:t>mixins</a:t>
            </a:r>
            <a:r>
              <a:rPr lang="en-US" dirty="0">
                <a:solidFill>
                  <a:schemeClr val="tx1"/>
                </a:solidFill>
              </a:rPr>
              <a:t>, nested rules, functions, and operators.</a:t>
            </a:r>
          </a:p>
          <a:p>
            <a:pPr algn="just">
              <a:lnSpc>
                <a:spcPct val="170000"/>
              </a:lnSpc>
            </a:pPr>
            <a:r>
              <a:rPr lang="en-US" dirty="0">
                <a:solidFill>
                  <a:schemeClr val="tx1"/>
                </a:solidFill>
              </a:rPr>
              <a:t>The easiest way to compile LESS files is to install Node.js and use its package manager NPM to install RECESS.</a:t>
            </a:r>
          </a:p>
          <a:p>
            <a:pPr algn="just">
              <a:lnSpc>
                <a:spcPct val="170000"/>
              </a:lnSpc>
            </a:pPr>
            <a:r>
              <a:rPr lang="en-US" dirty="0">
                <a:solidFill>
                  <a:schemeClr val="tx1"/>
                </a:solidFill>
              </a:rPr>
              <a:t>We can also compile LESS online via http://lesstester.com</a:t>
            </a:r>
          </a:p>
          <a:p>
            <a:pPr algn="just">
              <a:buNone/>
            </a:pPr>
            <a:endParaRPr lang="en-US" dirty="0">
              <a:solidFill>
                <a:schemeClr val="tx1"/>
              </a:solidFill>
            </a:endParaRPr>
          </a:p>
        </p:txBody>
      </p:sp>
    </p:spTree>
    <p:extLst>
      <p:ext uri="{BB962C8B-B14F-4D97-AF65-F5344CB8AC3E}">
        <p14:creationId xmlns:p14="http://schemas.microsoft.com/office/powerpoint/2010/main" val="337691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dirty="0"/>
              <a:t>Demo</a:t>
            </a:r>
            <a:endParaRPr lang="en-US" sz="2400" dirty="0"/>
          </a:p>
        </p:txBody>
      </p:sp>
      <p:sp>
        <p:nvSpPr>
          <p:cNvPr id="9" name="Content Placeholder 8"/>
          <p:cNvSpPr>
            <a:spLocks noGrp="1"/>
          </p:cNvSpPr>
          <p:nvPr>
            <p:ph idx="1"/>
          </p:nvPr>
        </p:nvSpPr>
        <p:spPr>
          <a:xfrm>
            <a:off x="300233" y="1141850"/>
            <a:ext cx="5400378" cy="5072098"/>
          </a:xfrm>
        </p:spPr>
        <p:txBody>
          <a:bodyPr/>
          <a:lstStyle/>
          <a:p>
            <a:r>
              <a:rPr lang="en-US" dirty="0">
                <a:solidFill>
                  <a:schemeClr val="tx1"/>
                </a:solidFill>
              </a:rPr>
              <a:t>Online LESS Compiler using lesstester.com</a:t>
            </a:r>
          </a:p>
        </p:txBody>
      </p:sp>
      <p:grpSp>
        <p:nvGrpSpPr>
          <p:cNvPr id="2" name="Group 6"/>
          <p:cNvGrpSpPr>
            <a:grpSpLocks/>
          </p:cNvGrpSpPr>
          <p:nvPr/>
        </p:nvGrpSpPr>
        <p:grpSpPr bwMode="auto">
          <a:xfrm>
            <a:off x="6702552" y="1572768"/>
            <a:ext cx="1947672" cy="1627632"/>
            <a:chOff x="781" y="1008"/>
            <a:chExt cx="4107" cy="2525"/>
          </a:xfrm>
        </p:grpSpPr>
        <p:sp>
          <p:nvSpPr>
            <p:cNvPr id="8" name="Rectangle 7"/>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p:spPr>
          <p:txBody>
            <a:bodyPr wrap="none" anchor="ctr"/>
            <a:lstStyle/>
            <a:p>
              <a:endParaRPr lang="en-US" dirty="0"/>
            </a:p>
          </p:txBody>
        </p:sp>
        <p:grpSp>
          <p:nvGrpSpPr>
            <p:cNvPr id="3" name="Group 8"/>
            <p:cNvGrpSpPr>
              <a:grpSpLocks/>
            </p:cNvGrpSpPr>
            <p:nvPr/>
          </p:nvGrpSpPr>
          <p:grpSpPr bwMode="auto">
            <a:xfrm>
              <a:off x="2641" y="1963"/>
              <a:ext cx="796" cy="355"/>
              <a:chOff x="2624" y="1896"/>
              <a:chExt cx="796" cy="355"/>
            </a:xfrm>
          </p:grpSpPr>
          <p:sp>
            <p:nvSpPr>
              <p:cNvPr id="73" name="Freeform 9"/>
              <p:cNvSpPr>
                <a:spLocks/>
              </p:cNvSpPr>
              <p:nvPr/>
            </p:nvSpPr>
            <p:spPr bwMode="auto">
              <a:xfrm>
                <a:off x="2624" y="1896"/>
                <a:ext cx="466" cy="267"/>
              </a:xfrm>
              <a:custGeom>
                <a:avLst/>
                <a:gdLst/>
                <a:ahLst/>
                <a:cxnLst>
                  <a:cxn ang="0">
                    <a:pos x="0" y="120"/>
                  </a:cxn>
                  <a:cxn ang="0">
                    <a:pos x="202" y="24"/>
                  </a:cxn>
                  <a:cxn ang="0">
                    <a:pos x="364" y="30"/>
                  </a:cxn>
                  <a:cxn ang="0">
                    <a:pos x="280" y="204"/>
                  </a:cxn>
                  <a:cxn ang="0">
                    <a:pos x="400" y="234"/>
                  </a:cxn>
                  <a:cxn ang="0">
                    <a:pos x="466" y="210"/>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p:spPr>
            <p:txBody>
              <a:bodyPr wrap="none" anchor="ctr"/>
              <a:lstStyle/>
              <a:p>
                <a:endParaRPr lang="en-US" dirty="0"/>
              </a:p>
            </p:txBody>
          </p:sp>
          <p:sp>
            <p:nvSpPr>
              <p:cNvPr id="74" name="Freeform 10"/>
              <p:cNvSpPr>
                <a:spLocks/>
              </p:cNvSpPr>
              <p:nvPr/>
            </p:nvSpPr>
            <p:spPr bwMode="auto">
              <a:xfrm>
                <a:off x="3044" y="2040"/>
                <a:ext cx="376" cy="211"/>
              </a:xfrm>
              <a:custGeom>
                <a:avLst/>
                <a:gdLst/>
                <a:ahLst/>
                <a:cxnLst>
                  <a:cxn ang="0">
                    <a:pos x="10" y="138"/>
                  </a:cxn>
                  <a:cxn ang="0">
                    <a:pos x="46" y="30"/>
                  </a:cxn>
                  <a:cxn ang="0">
                    <a:pos x="286" y="0"/>
                  </a:cxn>
                  <a:cxn ang="0">
                    <a:pos x="364" y="24"/>
                  </a:cxn>
                  <a:cxn ang="0">
                    <a:pos x="376" y="84"/>
                  </a:cxn>
                  <a:cxn ang="0">
                    <a:pos x="328" y="192"/>
                  </a:cxn>
                  <a:cxn ang="0">
                    <a:pos x="208" y="198"/>
                  </a:cxn>
                  <a:cxn ang="0">
                    <a:pos x="118" y="168"/>
                  </a:cxn>
                  <a:cxn ang="0">
                    <a:pos x="34" y="180"/>
                  </a:cxn>
                  <a:cxn ang="0">
                    <a:pos x="10" y="138"/>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dirty="0"/>
              </a:p>
            </p:txBody>
          </p:sp>
          <p:sp>
            <p:nvSpPr>
              <p:cNvPr id="75" name="Line 11"/>
              <p:cNvSpPr>
                <a:spLocks noChangeShapeType="1"/>
              </p:cNvSpPr>
              <p:nvPr/>
            </p:nvSpPr>
            <p:spPr bwMode="auto">
              <a:xfrm flipH="1">
                <a:off x="3138" y="2094"/>
                <a:ext cx="72" cy="108"/>
              </a:xfrm>
              <a:prstGeom prst="line">
                <a:avLst/>
              </a:prstGeom>
              <a:noFill/>
              <a:ln w="38100">
                <a:solidFill>
                  <a:schemeClr val="tx1"/>
                </a:solidFill>
                <a:round/>
                <a:headEnd/>
                <a:tailEnd/>
              </a:ln>
              <a:effectLst/>
            </p:spPr>
            <p:txBody>
              <a:bodyPr wrap="none" anchor="ctr"/>
              <a:lstStyle/>
              <a:p>
                <a:endParaRPr lang="en-US" dirty="0"/>
              </a:p>
            </p:txBody>
          </p:sp>
          <p:sp>
            <p:nvSpPr>
              <p:cNvPr id="76" name="Line 12"/>
              <p:cNvSpPr>
                <a:spLocks noChangeShapeType="1"/>
              </p:cNvSpPr>
              <p:nvPr/>
            </p:nvSpPr>
            <p:spPr bwMode="auto">
              <a:xfrm flipH="1" flipV="1">
                <a:off x="3114" y="2130"/>
                <a:ext cx="66" cy="6"/>
              </a:xfrm>
              <a:prstGeom prst="line">
                <a:avLst/>
              </a:prstGeom>
              <a:noFill/>
              <a:ln w="38100">
                <a:solidFill>
                  <a:schemeClr val="tx1"/>
                </a:solidFill>
                <a:round/>
                <a:headEnd/>
                <a:tailEnd/>
              </a:ln>
              <a:effectLst/>
            </p:spPr>
            <p:txBody>
              <a:bodyPr wrap="none" anchor="ctr"/>
              <a:lstStyle/>
              <a:p>
                <a:endParaRPr lang="en-US" dirty="0"/>
              </a:p>
            </p:txBody>
          </p:sp>
          <p:sp>
            <p:nvSpPr>
              <p:cNvPr id="77" name="Freeform 13"/>
              <p:cNvSpPr>
                <a:spLocks/>
              </p:cNvSpPr>
              <p:nvPr/>
            </p:nvSpPr>
            <p:spPr bwMode="auto">
              <a:xfrm>
                <a:off x="3224" y="2120"/>
                <a:ext cx="152" cy="96"/>
              </a:xfrm>
              <a:custGeom>
                <a:avLst/>
                <a:gdLst/>
                <a:ahLst/>
                <a:cxnLst>
                  <a:cxn ang="0">
                    <a:pos x="0" y="28"/>
                  </a:cxn>
                  <a:cxn ang="0">
                    <a:pos x="100" y="40"/>
                  </a:cxn>
                  <a:cxn ang="0">
                    <a:pos x="140" y="0"/>
                  </a:cxn>
                  <a:cxn ang="0">
                    <a:pos x="152" y="44"/>
                  </a:cxn>
                  <a:cxn ang="0">
                    <a:pos x="112" y="96"/>
                  </a:cxn>
                  <a:cxn ang="0">
                    <a:pos x="24" y="80"/>
                  </a:cxn>
                  <a:cxn ang="0">
                    <a:pos x="0" y="28"/>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dirty="0"/>
              </a:p>
            </p:txBody>
          </p:sp>
        </p:grpSp>
        <p:grpSp>
          <p:nvGrpSpPr>
            <p:cNvPr id="4" name="Group 14"/>
            <p:cNvGrpSpPr>
              <a:grpSpLocks/>
            </p:cNvGrpSpPr>
            <p:nvPr/>
          </p:nvGrpSpPr>
          <p:grpSpPr bwMode="auto">
            <a:xfrm>
              <a:off x="2196" y="2406"/>
              <a:ext cx="996" cy="690"/>
              <a:chOff x="2074" y="2432"/>
              <a:chExt cx="996" cy="690"/>
            </a:xfrm>
          </p:grpSpPr>
          <p:sp>
            <p:nvSpPr>
              <p:cNvPr id="62" name="Freeform 15"/>
              <p:cNvSpPr>
                <a:spLocks/>
              </p:cNvSpPr>
              <p:nvPr/>
            </p:nvSpPr>
            <p:spPr bwMode="auto">
              <a:xfrm>
                <a:off x="2074" y="2432"/>
                <a:ext cx="996" cy="690"/>
              </a:xfrm>
              <a:custGeom>
                <a:avLst/>
                <a:gdLst/>
                <a:ahLst/>
                <a:cxnLst>
                  <a:cxn ang="0">
                    <a:pos x="12" y="246"/>
                  </a:cxn>
                  <a:cxn ang="0">
                    <a:pos x="720" y="0"/>
                  </a:cxn>
                  <a:cxn ang="0">
                    <a:pos x="996" y="168"/>
                  </a:cxn>
                  <a:cxn ang="0">
                    <a:pos x="972" y="300"/>
                  </a:cxn>
                  <a:cxn ang="0">
                    <a:pos x="126" y="690"/>
                  </a:cxn>
                  <a:cxn ang="0">
                    <a:pos x="0" y="594"/>
                  </a:cxn>
                  <a:cxn ang="0">
                    <a:pos x="12" y="246"/>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dirty="0"/>
              </a:p>
            </p:txBody>
          </p:sp>
          <p:sp>
            <p:nvSpPr>
              <p:cNvPr id="63" name="Freeform 16"/>
              <p:cNvSpPr>
                <a:spLocks/>
              </p:cNvSpPr>
              <p:nvPr/>
            </p:nvSpPr>
            <p:spPr bwMode="auto">
              <a:xfrm>
                <a:off x="2076" y="2606"/>
                <a:ext cx="976" cy="414"/>
              </a:xfrm>
              <a:custGeom>
                <a:avLst/>
                <a:gdLst/>
                <a:ahLst/>
                <a:cxnLst>
                  <a:cxn ang="0">
                    <a:pos x="976" y="0"/>
                  </a:cxn>
                  <a:cxn ang="0">
                    <a:pos x="0" y="414"/>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p:spPr>
            <p:txBody>
              <a:bodyPr wrap="none" anchor="ctr"/>
              <a:lstStyle/>
              <a:p>
                <a:endParaRPr lang="en-US" dirty="0"/>
              </a:p>
            </p:txBody>
          </p:sp>
          <p:sp>
            <p:nvSpPr>
              <p:cNvPr id="64" name="Freeform 17"/>
              <p:cNvSpPr>
                <a:spLocks/>
              </p:cNvSpPr>
              <p:nvPr/>
            </p:nvSpPr>
            <p:spPr bwMode="auto">
              <a:xfrm>
                <a:off x="2146" y="2690"/>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dirty="0"/>
              </a:p>
            </p:txBody>
          </p:sp>
          <p:sp>
            <p:nvSpPr>
              <p:cNvPr id="65" name="Freeform 18"/>
              <p:cNvSpPr>
                <a:spLocks/>
              </p:cNvSpPr>
              <p:nvPr/>
            </p:nvSpPr>
            <p:spPr bwMode="auto">
              <a:xfrm>
                <a:off x="2344" y="2618"/>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dirty="0"/>
              </a:p>
            </p:txBody>
          </p:sp>
          <p:sp>
            <p:nvSpPr>
              <p:cNvPr id="66" name="Freeform 19"/>
              <p:cNvSpPr>
                <a:spLocks/>
              </p:cNvSpPr>
              <p:nvPr/>
            </p:nvSpPr>
            <p:spPr bwMode="auto">
              <a:xfrm>
                <a:off x="2542" y="254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dirty="0"/>
              </a:p>
            </p:txBody>
          </p:sp>
          <p:sp>
            <p:nvSpPr>
              <p:cNvPr id="67" name="Freeform 20"/>
              <p:cNvSpPr>
                <a:spLocks/>
              </p:cNvSpPr>
              <p:nvPr/>
            </p:nvSpPr>
            <p:spPr bwMode="auto">
              <a:xfrm>
                <a:off x="2170" y="278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dirty="0"/>
              </a:p>
            </p:txBody>
          </p:sp>
          <p:sp>
            <p:nvSpPr>
              <p:cNvPr id="68" name="Freeform 21"/>
              <p:cNvSpPr>
                <a:spLocks/>
              </p:cNvSpPr>
              <p:nvPr/>
            </p:nvSpPr>
            <p:spPr bwMode="auto">
              <a:xfrm>
                <a:off x="2380" y="269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dirty="0"/>
              </a:p>
            </p:txBody>
          </p:sp>
          <p:sp>
            <p:nvSpPr>
              <p:cNvPr id="69" name="Freeform 22"/>
              <p:cNvSpPr>
                <a:spLocks/>
              </p:cNvSpPr>
              <p:nvPr/>
            </p:nvSpPr>
            <p:spPr bwMode="auto">
              <a:xfrm>
                <a:off x="2590" y="2606"/>
                <a:ext cx="180" cy="108"/>
              </a:xfrm>
              <a:custGeom>
                <a:avLst/>
                <a:gdLst/>
                <a:ahLst/>
                <a:cxnLst>
                  <a:cxn ang="0">
                    <a:pos x="6" y="48"/>
                  </a:cxn>
                  <a:cxn ang="0">
                    <a:pos x="156" y="0"/>
                  </a:cxn>
                  <a:cxn ang="0">
                    <a:pos x="180" y="36"/>
                  </a:cxn>
                  <a:cxn ang="0">
                    <a:pos x="0" y="108"/>
                  </a:cxn>
                  <a:cxn ang="0">
                    <a:pos x="6" y="48"/>
                  </a:cxn>
                </a:cxnLst>
                <a:rect l="0" t="0" r="r" b="b"/>
                <a:pathLst>
                  <a:path w="180" h="108">
                    <a:moveTo>
                      <a:pt x="6" y="48"/>
                    </a:moveTo>
                    <a:lnTo>
                      <a:pt x="156" y="0"/>
                    </a:lnTo>
                    <a:lnTo>
                      <a:pt x="180" y="36"/>
                    </a:lnTo>
                    <a:lnTo>
                      <a:pt x="0" y="108"/>
                    </a:lnTo>
                    <a:lnTo>
                      <a:pt x="6" y="48"/>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dirty="0"/>
              </a:p>
            </p:txBody>
          </p:sp>
          <p:sp>
            <p:nvSpPr>
              <p:cNvPr id="70" name="Freeform 23"/>
              <p:cNvSpPr>
                <a:spLocks/>
              </p:cNvSpPr>
              <p:nvPr/>
            </p:nvSpPr>
            <p:spPr bwMode="auto">
              <a:xfrm>
                <a:off x="2806" y="2534"/>
                <a:ext cx="92" cy="60"/>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dirty="0"/>
              </a:p>
            </p:txBody>
          </p:sp>
          <p:sp>
            <p:nvSpPr>
              <p:cNvPr id="71" name="Freeform 24"/>
              <p:cNvSpPr>
                <a:spLocks/>
              </p:cNvSpPr>
              <p:nvPr/>
            </p:nvSpPr>
            <p:spPr bwMode="auto">
              <a:xfrm>
                <a:off x="2740" y="2486"/>
                <a:ext cx="102" cy="66"/>
              </a:xfrm>
              <a:custGeom>
                <a:avLst/>
                <a:gdLst/>
                <a:ahLst/>
                <a:cxnLst>
                  <a:cxn ang="0">
                    <a:pos x="0" y="30"/>
                  </a:cxn>
                  <a:cxn ang="0">
                    <a:pos x="72" y="0"/>
                  </a:cxn>
                  <a:cxn ang="0">
                    <a:pos x="120" y="42"/>
                  </a:cxn>
                  <a:cxn ang="0">
                    <a:pos x="60" y="78"/>
                  </a:cxn>
                  <a:cxn ang="0">
                    <a:pos x="0" y="30"/>
                  </a:cxn>
                </a:cxnLst>
                <a:rect l="0" t="0" r="r" b="b"/>
                <a:pathLst>
                  <a:path w="120" h="78">
                    <a:moveTo>
                      <a:pt x="0" y="30"/>
                    </a:moveTo>
                    <a:lnTo>
                      <a:pt x="72" y="0"/>
                    </a:lnTo>
                    <a:lnTo>
                      <a:pt x="120" y="42"/>
                    </a:lnTo>
                    <a:lnTo>
                      <a:pt x="60" y="78"/>
                    </a:lnTo>
                    <a:lnTo>
                      <a:pt x="0" y="3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dirty="0"/>
              </a:p>
            </p:txBody>
          </p:sp>
          <p:sp>
            <p:nvSpPr>
              <p:cNvPr id="72" name="Freeform 25"/>
              <p:cNvSpPr>
                <a:spLocks/>
              </p:cNvSpPr>
              <p:nvPr/>
            </p:nvSpPr>
            <p:spPr bwMode="auto">
              <a:xfrm>
                <a:off x="2424" y="2628"/>
                <a:ext cx="628" cy="300"/>
              </a:xfrm>
              <a:custGeom>
                <a:avLst/>
                <a:gdLst/>
                <a:ahLst/>
                <a:cxnLst>
                  <a:cxn ang="0">
                    <a:pos x="0" y="300"/>
                  </a:cxn>
                  <a:cxn ang="0">
                    <a:pos x="628" y="0"/>
                  </a:cxn>
                  <a:cxn ang="0">
                    <a:pos x="620" y="68"/>
                  </a:cxn>
                  <a:cxn ang="0">
                    <a:pos x="0" y="300"/>
                  </a:cxn>
                </a:cxnLst>
                <a:rect l="0" t="0" r="r" b="b"/>
                <a:pathLst>
                  <a:path w="628" h="300">
                    <a:moveTo>
                      <a:pt x="0" y="300"/>
                    </a:moveTo>
                    <a:lnTo>
                      <a:pt x="628" y="0"/>
                    </a:lnTo>
                    <a:lnTo>
                      <a:pt x="620" y="68"/>
                    </a:lnTo>
                    <a:lnTo>
                      <a:pt x="0" y="30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grpSp>
        <p:grpSp>
          <p:nvGrpSpPr>
            <p:cNvPr id="5" name="Group 26"/>
            <p:cNvGrpSpPr>
              <a:grpSpLocks/>
            </p:cNvGrpSpPr>
            <p:nvPr/>
          </p:nvGrpSpPr>
          <p:grpSpPr bwMode="auto">
            <a:xfrm>
              <a:off x="1547" y="1137"/>
              <a:ext cx="1302" cy="1554"/>
              <a:chOff x="1458" y="1110"/>
              <a:chExt cx="1302" cy="1554"/>
            </a:xfrm>
          </p:grpSpPr>
          <p:grpSp>
            <p:nvGrpSpPr>
              <p:cNvPr id="6" name="Group 27"/>
              <p:cNvGrpSpPr>
                <a:grpSpLocks/>
              </p:cNvGrpSpPr>
              <p:nvPr/>
            </p:nvGrpSpPr>
            <p:grpSpPr bwMode="auto">
              <a:xfrm>
                <a:off x="1464" y="1968"/>
                <a:ext cx="1296" cy="696"/>
                <a:chOff x="1464" y="1968"/>
                <a:chExt cx="1296" cy="696"/>
              </a:xfrm>
            </p:grpSpPr>
            <p:sp>
              <p:nvSpPr>
                <p:cNvPr id="53" name="Freeform 28"/>
                <p:cNvSpPr>
                  <a:spLocks/>
                </p:cNvSpPr>
                <p:nvPr/>
              </p:nvSpPr>
              <p:spPr bwMode="auto">
                <a:xfrm>
                  <a:off x="1470" y="2016"/>
                  <a:ext cx="1290" cy="648"/>
                </a:xfrm>
                <a:custGeom>
                  <a:avLst/>
                  <a:gdLst/>
                  <a:ahLst/>
                  <a:cxnLst>
                    <a:cxn ang="0">
                      <a:pos x="1290" y="0"/>
                    </a:cxn>
                    <a:cxn ang="0">
                      <a:pos x="474" y="252"/>
                    </a:cxn>
                    <a:cxn ang="0">
                      <a:pos x="0" y="102"/>
                    </a:cxn>
                    <a:cxn ang="0">
                      <a:pos x="24" y="342"/>
                    </a:cxn>
                    <a:cxn ang="0">
                      <a:pos x="402" y="648"/>
                    </a:cxn>
                    <a:cxn ang="0">
                      <a:pos x="1242" y="240"/>
                    </a:cxn>
                    <a:cxn ang="0">
                      <a:pos x="1290" y="0"/>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p:spPr>
              <p:txBody>
                <a:bodyPr wrap="none" anchor="ctr"/>
                <a:lstStyle/>
                <a:p>
                  <a:endParaRPr lang="en-US" dirty="0"/>
                </a:p>
              </p:txBody>
            </p:sp>
            <p:grpSp>
              <p:nvGrpSpPr>
                <p:cNvPr id="10" name="Group 29"/>
                <p:cNvGrpSpPr>
                  <a:grpSpLocks/>
                </p:cNvGrpSpPr>
                <p:nvPr/>
              </p:nvGrpSpPr>
              <p:grpSpPr bwMode="auto">
                <a:xfrm>
                  <a:off x="1464" y="1968"/>
                  <a:ext cx="1296" cy="690"/>
                  <a:chOff x="1464" y="1968"/>
                  <a:chExt cx="1296" cy="690"/>
                </a:xfrm>
              </p:grpSpPr>
              <p:grpSp>
                <p:nvGrpSpPr>
                  <p:cNvPr id="11" name="Group 30"/>
                  <p:cNvGrpSpPr>
                    <a:grpSpLocks/>
                  </p:cNvGrpSpPr>
                  <p:nvPr/>
                </p:nvGrpSpPr>
                <p:grpSpPr bwMode="auto">
                  <a:xfrm>
                    <a:off x="1464" y="1968"/>
                    <a:ext cx="1296" cy="690"/>
                    <a:chOff x="1200" y="2160"/>
                    <a:chExt cx="1296" cy="690"/>
                  </a:xfrm>
                </p:grpSpPr>
                <p:sp>
                  <p:nvSpPr>
                    <p:cNvPr id="57" name="Freeform 31"/>
                    <p:cNvSpPr>
                      <a:spLocks/>
                    </p:cNvSpPr>
                    <p:nvPr/>
                  </p:nvSpPr>
                  <p:spPr bwMode="auto">
                    <a:xfrm>
                      <a:off x="1704" y="2304"/>
                      <a:ext cx="720" cy="432"/>
                    </a:xfrm>
                    <a:custGeom>
                      <a:avLst/>
                      <a:gdLst/>
                      <a:ahLst/>
                      <a:cxnLst>
                        <a:cxn ang="0">
                          <a:pos x="48" y="192"/>
                        </a:cxn>
                        <a:cxn ang="0">
                          <a:pos x="0" y="432"/>
                        </a:cxn>
                        <a:cxn ang="0">
                          <a:pos x="720" y="48"/>
                        </a:cxn>
                        <a:cxn ang="0">
                          <a:pos x="720" y="0"/>
                        </a:cxn>
                        <a:cxn ang="0">
                          <a:pos x="48" y="192"/>
                        </a:cxn>
                      </a:cxnLst>
                      <a:rect l="0" t="0" r="r" b="b"/>
                      <a:pathLst>
                        <a:path w="720" h="432">
                          <a:moveTo>
                            <a:pt x="48" y="192"/>
                          </a:moveTo>
                          <a:lnTo>
                            <a:pt x="0" y="432"/>
                          </a:lnTo>
                          <a:lnTo>
                            <a:pt x="720" y="48"/>
                          </a:lnTo>
                          <a:lnTo>
                            <a:pt x="720" y="0"/>
                          </a:lnTo>
                          <a:lnTo>
                            <a:pt x="48" y="192"/>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dirty="0"/>
                    </a:p>
                  </p:txBody>
                </p:sp>
                <p:sp>
                  <p:nvSpPr>
                    <p:cNvPr id="58" name="Freeform 32"/>
                    <p:cNvSpPr>
                      <a:spLocks/>
                    </p:cNvSpPr>
                    <p:nvPr/>
                  </p:nvSpPr>
                  <p:spPr bwMode="auto">
                    <a:xfrm>
                      <a:off x="1344" y="2448"/>
                      <a:ext cx="288" cy="288"/>
                    </a:xfrm>
                    <a:custGeom>
                      <a:avLst/>
                      <a:gdLst/>
                      <a:ahLst/>
                      <a:cxnLst>
                        <a:cxn ang="0">
                          <a:pos x="0" y="0"/>
                        </a:cxn>
                        <a:cxn ang="0">
                          <a:pos x="288" y="48"/>
                        </a:cxn>
                        <a:cxn ang="0">
                          <a:pos x="240" y="288"/>
                        </a:cxn>
                        <a:cxn ang="0">
                          <a:pos x="48" y="144"/>
                        </a:cxn>
                        <a:cxn ang="0">
                          <a:pos x="0" y="0"/>
                        </a:cxn>
                      </a:cxnLst>
                      <a:rect l="0" t="0" r="r" b="b"/>
                      <a:pathLst>
                        <a:path w="288" h="288">
                          <a:moveTo>
                            <a:pt x="0" y="0"/>
                          </a:moveTo>
                          <a:lnTo>
                            <a:pt x="288" y="48"/>
                          </a:lnTo>
                          <a:lnTo>
                            <a:pt x="240" y="288"/>
                          </a:lnTo>
                          <a:lnTo>
                            <a:pt x="48" y="144"/>
                          </a:lnTo>
                          <a:lnTo>
                            <a:pt x="0" y="0"/>
                          </a:lnTo>
                          <a:close/>
                        </a:path>
                      </a:pathLst>
                    </a:custGeom>
                    <a:solidFill>
                      <a:srgbClr val="C0C0C0"/>
                    </a:solidFill>
                    <a:ln w="9525" cap="flat" cmpd="sng">
                      <a:noFill/>
                      <a:prstDash val="solid"/>
                      <a:round/>
                      <a:headEnd type="none" w="med" len="med"/>
                      <a:tailEnd type="none" w="med" len="med"/>
                    </a:ln>
                    <a:effectLst/>
                  </p:spPr>
                  <p:txBody>
                    <a:bodyPr wrap="none" anchor="ctr"/>
                    <a:lstStyle/>
                    <a:p>
                      <a:endParaRPr lang="en-US" dirty="0"/>
                    </a:p>
                  </p:txBody>
                </p:sp>
                <p:sp>
                  <p:nvSpPr>
                    <p:cNvPr id="59" name="Freeform 33"/>
                    <p:cNvSpPr>
                      <a:spLocks/>
                    </p:cNvSpPr>
                    <p:nvPr/>
                  </p:nvSpPr>
                  <p:spPr bwMode="auto">
                    <a:xfrm>
                      <a:off x="1794" y="2460"/>
                      <a:ext cx="240" cy="144"/>
                    </a:xfrm>
                    <a:custGeom>
                      <a:avLst/>
                      <a:gdLst/>
                      <a:ahLst/>
                      <a:cxnLst>
                        <a:cxn ang="0">
                          <a:pos x="0" y="96"/>
                        </a:cxn>
                        <a:cxn ang="0">
                          <a:pos x="240" y="0"/>
                        </a:cxn>
                        <a:cxn ang="0">
                          <a:pos x="240" y="48"/>
                        </a:cxn>
                        <a:cxn ang="0">
                          <a:pos x="0" y="144"/>
                        </a:cxn>
                        <a:cxn ang="0">
                          <a:pos x="0" y="96"/>
                        </a:cxn>
                      </a:cxnLst>
                      <a:rect l="0" t="0" r="r" b="b"/>
                      <a:pathLst>
                        <a:path w="240" h="144">
                          <a:moveTo>
                            <a:pt x="0" y="96"/>
                          </a:moveTo>
                          <a:lnTo>
                            <a:pt x="240" y="0"/>
                          </a:lnTo>
                          <a:lnTo>
                            <a:pt x="240" y="48"/>
                          </a:lnTo>
                          <a:lnTo>
                            <a:pt x="0" y="144"/>
                          </a:lnTo>
                          <a:lnTo>
                            <a:pt x="0" y="9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sp>
                  <p:nvSpPr>
                    <p:cNvPr id="60" name="Freeform 34"/>
                    <p:cNvSpPr>
                      <a:spLocks/>
                    </p:cNvSpPr>
                    <p:nvPr/>
                  </p:nvSpPr>
                  <p:spPr bwMode="auto">
                    <a:xfrm>
                      <a:off x="1200" y="2160"/>
                      <a:ext cx="1296" cy="312"/>
                    </a:xfrm>
                    <a:custGeom>
                      <a:avLst/>
                      <a:gdLst/>
                      <a:ahLst/>
                      <a:cxnLst>
                        <a:cxn ang="0">
                          <a:pos x="0" y="144"/>
                        </a:cxn>
                        <a:cxn ang="0">
                          <a:pos x="510" y="312"/>
                        </a:cxn>
                        <a:cxn ang="0">
                          <a:pos x="1296" y="48"/>
                        </a:cxn>
                        <a:cxn ang="0">
                          <a:pos x="720" y="0"/>
                        </a:cxn>
                        <a:cxn ang="0">
                          <a:pos x="0" y="144"/>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p:spPr>
                  <p:txBody>
                    <a:bodyPr wrap="none" anchor="ctr"/>
                    <a:lstStyle/>
                    <a:p>
                      <a:endParaRPr lang="en-US" dirty="0"/>
                    </a:p>
                  </p:txBody>
                </p:sp>
                <p:sp>
                  <p:nvSpPr>
                    <p:cNvPr id="61" name="Line 35"/>
                    <p:cNvSpPr>
                      <a:spLocks noChangeShapeType="1"/>
                    </p:cNvSpPr>
                    <p:nvPr/>
                  </p:nvSpPr>
                  <p:spPr bwMode="auto">
                    <a:xfrm flipH="1">
                      <a:off x="1608" y="2472"/>
                      <a:ext cx="96" cy="378"/>
                    </a:xfrm>
                    <a:prstGeom prst="line">
                      <a:avLst/>
                    </a:prstGeom>
                    <a:noFill/>
                    <a:ln w="57150">
                      <a:solidFill>
                        <a:schemeClr val="tx1"/>
                      </a:solidFill>
                      <a:round/>
                      <a:headEnd/>
                      <a:tailEnd/>
                    </a:ln>
                    <a:effectLst/>
                  </p:spPr>
                  <p:txBody>
                    <a:bodyPr wrap="none" anchor="ctr"/>
                    <a:lstStyle/>
                    <a:p>
                      <a:endParaRPr lang="en-US" dirty="0"/>
                    </a:p>
                  </p:txBody>
                </p:sp>
              </p:grpSp>
              <p:sp>
                <p:nvSpPr>
                  <p:cNvPr id="56" name="Freeform 36"/>
                  <p:cNvSpPr>
                    <a:spLocks/>
                  </p:cNvSpPr>
                  <p:nvPr/>
                </p:nvSpPr>
                <p:spPr bwMode="auto">
                  <a:xfrm>
                    <a:off x="1480" y="2124"/>
                    <a:ext cx="280" cy="244"/>
                  </a:xfrm>
                  <a:custGeom>
                    <a:avLst/>
                    <a:gdLst/>
                    <a:ahLst/>
                    <a:cxnLst>
                      <a:cxn ang="0">
                        <a:pos x="280" y="84"/>
                      </a:cxn>
                      <a:cxn ang="0">
                        <a:pos x="60" y="76"/>
                      </a:cxn>
                      <a:cxn ang="0">
                        <a:pos x="36" y="244"/>
                      </a:cxn>
                      <a:cxn ang="0">
                        <a:pos x="8" y="180"/>
                      </a:cxn>
                      <a:cxn ang="0">
                        <a:pos x="0" y="0"/>
                      </a:cxn>
                      <a:cxn ang="0">
                        <a:pos x="280" y="84"/>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grpSp>
          </p:grpSp>
          <p:grpSp>
            <p:nvGrpSpPr>
              <p:cNvPr id="12" name="Group 37"/>
              <p:cNvGrpSpPr>
                <a:grpSpLocks/>
              </p:cNvGrpSpPr>
              <p:nvPr/>
            </p:nvGrpSpPr>
            <p:grpSpPr bwMode="auto">
              <a:xfrm>
                <a:off x="1458" y="1110"/>
                <a:ext cx="1125" cy="1098"/>
                <a:chOff x="1458" y="1110"/>
                <a:chExt cx="1125" cy="1098"/>
              </a:xfrm>
            </p:grpSpPr>
            <p:sp>
              <p:nvSpPr>
                <p:cNvPr id="46" name="Freeform 38"/>
                <p:cNvSpPr>
                  <a:spLocks/>
                </p:cNvSpPr>
                <p:nvPr/>
              </p:nvSpPr>
              <p:spPr bwMode="auto">
                <a:xfrm>
                  <a:off x="1896" y="1944"/>
                  <a:ext cx="552" cy="264"/>
                </a:xfrm>
                <a:custGeom>
                  <a:avLst/>
                  <a:gdLst/>
                  <a:ahLst/>
                  <a:cxnLst>
                    <a:cxn ang="0">
                      <a:pos x="552" y="0"/>
                    </a:cxn>
                    <a:cxn ang="0">
                      <a:pos x="444" y="162"/>
                    </a:cxn>
                    <a:cxn ang="0">
                      <a:pos x="0" y="264"/>
                    </a:cxn>
                    <a:cxn ang="0">
                      <a:pos x="0" y="168"/>
                    </a:cxn>
                    <a:cxn ang="0">
                      <a:pos x="552" y="0"/>
                    </a:cxn>
                  </a:cxnLst>
                  <a:rect l="0" t="0" r="r" b="b"/>
                  <a:pathLst>
                    <a:path w="552" h="264">
                      <a:moveTo>
                        <a:pt x="552" y="0"/>
                      </a:moveTo>
                      <a:lnTo>
                        <a:pt x="444" y="162"/>
                      </a:lnTo>
                      <a:lnTo>
                        <a:pt x="0" y="264"/>
                      </a:lnTo>
                      <a:lnTo>
                        <a:pt x="0" y="168"/>
                      </a:lnTo>
                      <a:lnTo>
                        <a:pt x="55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sp>
              <p:nvSpPr>
                <p:cNvPr id="47" name="Freeform 39"/>
                <p:cNvSpPr>
                  <a:spLocks/>
                </p:cNvSpPr>
                <p:nvPr/>
              </p:nvSpPr>
              <p:spPr bwMode="auto">
                <a:xfrm>
                  <a:off x="1458" y="1110"/>
                  <a:ext cx="1125" cy="1079"/>
                </a:xfrm>
                <a:custGeom>
                  <a:avLst/>
                  <a:gdLst/>
                  <a:ahLst/>
                  <a:cxnLst>
                    <a:cxn ang="0">
                      <a:pos x="1069" y="208"/>
                    </a:cxn>
                    <a:cxn ang="0">
                      <a:pos x="274" y="0"/>
                    </a:cxn>
                    <a:cxn ang="0">
                      <a:pos x="0" y="186"/>
                    </a:cxn>
                    <a:cxn ang="0">
                      <a:pos x="53" y="890"/>
                    </a:cxn>
                    <a:cxn ang="0">
                      <a:pos x="365" y="1079"/>
                    </a:cxn>
                    <a:cxn ang="0">
                      <a:pos x="1125" y="846"/>
                    </a:cxn>
                    <a:cxn ang="0">
                      <a:pos x="1069" y="208"/>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p:spPr>
              <p:txBody>
                <a:bodyPr wrap="none" anchor="ctr"/>
                <a:lstStyle/>
                <a:p>
                  <a:endParaRPr lang="en-US" dirty="0"/>
                </a:p>
              </p:txBody>
            </p:sp>
            <p:sp>
              <p:nvSpPr>
                <p:cNvPr id="48" name="Freeform 40"/>
                <p:cNvSpPr>
                  <a:spLocks/>
                </p:cNvSpPr>
                <p:nvPr/>
              </p:nvSpPr>
              <p:spPr bwMode="auto">
                <a:xfrm>
                  <a:off x="1896" y="1278"/>
                  <a:ext cx="576" cy="725"/>
                </a:xfrm>
                <a:custGeom>
                  <a:avLst/>
                  <a:gdLst/>
                  <a:ahLst/>
                  <a:cxnLst>
                    <a:cxn ang="0">
                      <a:pos x="0" y="0"/>
                    </a:cxn>
                    <a:cxn ang="0">
                      <a:pos x="534" y="84"/>
                    </a:cxn>
                    <a:cxn ang="0">
                      <a:pos x="576" y="594"/>
                    </a:cxn>
                    <a:cxn ang="0">
                      <a:pos x="20" y="725"/>
                    </a:cxn>
                    <a:cxn ang="0">
                      <a:pos x="0" y="0"/>
                    </a:cxn>
                  </a:cxnLst>
                  <a:rect l="0" t="0" r="r" b="b"/>
                  <a:pathLst>
                    <a:path w="576" h="725">
                      <a:moveTo>
                        <a:pt x="0" y="0"/>
                      </a:moveTo>
                      <a:lnTo>
                        <a:pt x="534" y="84"/>
                      </a:lnTo>
                      <a:lnTo>
                        <a:pt x="576" y="594"/>
                      </a:lnTo>
                      <a:lnTo>
                        <a:pt x="20" y="725"/>
                      </a:lnTo>
                      <a:lnTo>
                        <a:pt x="0" y="0"/>
                      </a:lnTo>
                      <a:close/>
                    </a:path>
                  </a:pathLst>
                </a:custGeom>
                <a:solidFill>
                  <a:schemeClr val="bg1"/>
                </a:solidFill>
                <a:ln w="9525" cap="flat" cmpd="sng">
                  <a:noFill/>
                  <a:prstDash val="solid"/>
                  <a:round/>
                  <a:headEnd type="none" w="med" len="med"/>
                  <a:tailEnd type="none" w="med" len="med"/>
                </a:ln>
                <a:effectLst/>
              </p:spPr>
              <p:txBody>
                <a:bodyPr wrap="none" anchor="ctr"/>
                <a:lstStyle/>
                <a:p>
                  <a:endParaRPr lang="en-US" dirty="0"/>
                </a:p>
              </p:txBody>
            </p:sp>
            <p:sp>
              <p:nvSpPr>
                <p:cNvPr id="49" name="Freeform 41"/>
                <p:cNvSpPr>
                  <a:spLocks/>
                </p:cNvSpPr>
                <p:nvPr/>
              </p:nvSpPr>
              <p:spPr bwMode="auto">
                <a:xfrm>
                  <a:off x="1576" y="1212"/>
                  <a:ext cx="170" cy="870"/>
                </a:xfrm>
                <a:custGeom>
                  <a:avLst/>
                  <a:gdLst/>
                  <a:ahLst/>
                  <a:cxnLst>
                    <a:cxn ang="0">
                      <a:pos x="4" y="136"/>
                    </a:cxn>
                    <a:cxn ang="0">
                      <a:pos x="0" y="684"/>
                    </a:cxn>
                    <a:cxn ang="0">
                      <a:pos x="170" y="870"/>
                    </a:cxn>
                    <a:cxn ang="0">
                      <a:pos x="98" y="0"/>
                    </a:cxn>
                    <a:cxn ang="0">
                      <a:pos x="4" y="136"/>
                    </a:cxn>
                  </a:cxnLst>
                  <a:rect l="0" t="0" r="r" b="b"/>
                  <a:pathLst>
                    <a:path w="170" h="870">
                      <a:moveTo>
                        <a:pt x="4" y="136"/>
                      </a:moveTo>
                      <a:lnTo>
                        <a:pt x="0" y="684"/>
                      </a:lnTo>
                      <a:lnTo>
                        <a:pt x="170" y="870"/>
                      </a:lnTo>
                      <a:lnTo>
                        <a:pt x="98" y="0"/>
                      </a:lnTo>
                      <a:lnTo>
                        <a:pt x="4" y="136"/>
                      </a:lnTo>
                      <a:close/>
                    </a:path>
                  </a:pathLst>
                </a:custGeom>
                <a:solidFill>
                  <a:schemeClr val="folHlink"/>
                </a:solidFill>
                <a:ln w="9525" cap="flat" cmpd="sng">
                  <a:noFill/>
                  <a:prstDash val="solid"/>
                  <a:round/>
                  <a:headEnd/>
                  <a:tailEnd/>
                </a:ln>
                <a:effectLst/>
              </p:spPr>
              <p:txBody>
                <a:bodyPr wrap="none" anchor="ctr"/>
                <a:lstStyle/>
                <a:p>
                  <a:endParaRPr lang="en-US" dirty="0"/>
                </a:p>
              </p:txBody>
            </p:sp>
            <p:sp>
              <p:nvSpPr>
                <p:cNvPr id="50" name="Freeform 42"/>
                <p:cNvSpPr>
                  <a:spLocks/>
                </p:cNvSpPr>
                <p:nvPr/>
              </p:nvSpPr>
              <p:spPr bwMode="auto">
                <a:xfrm>
                  <a:off x="1866" y="1284"/>
                  <a:ext cx="528" cy="732"/>
                </a:xfrm>
                <a:custGeom>
                  <a:avLst/>
                  <a:gdLst/>
                  <a:ahLst/>
                  <a:cxnLst>
                    <a:cxn ang="0">
                      <a:pos x="0" y="0"/>
                    </a:cxn>
                    <a:cxn ang="0">
                      <a:pos x="510" y="114"/>
                    </a:cxn>
                    <a:cxn ang="0">
                      <a:pos x="528" y="528"/>
                    </a:cxn>
                    <a:cxn ang="0">
                      <a:pos x="30" y="732"/>
                    </a:cxn>
                    <a:cxn ang="0">
                      <a:pos x="0" y="0"/>
                    </a:cxn>
                  </a:cxnLst>
                  <a:rect l="0" t="0" r="r" b="b"/>
                  <a:pathLst>
                    <a:path w="528" h="732">
                      <a:moveTo>
                        <a:pt x="0" y="0"/>
                      </a:moveTo>
                      <a:lnTo>
                        <a:pt x="510" y="114"/>
                      </a:lnTo>
                      <a:lnTo>
                        <a:pt x="528" y="528"/>
                      </a:lnTo>
                      <a:lnTo>
                        <a:pt x="30" y="732"/>
                      </a:lnTo>
                      <a:lnTo>
                        <a:pt x="0" y="0"/>
                      </a:lnTo>
                      <a:close/>
                    </a:path>
                  </a:pathLst>
                </a:custGeom>
                <a:solidFill>
                  <a:schemeClr val="hlink"/>
                </a:solidFill>
                <a:ln w="9525" cap="flat" cmpd="sng">
                  <a:noFill/>
                  <a:prstDash val="solid"/>
                  <a:round/>
                  <a:headEnd/>
                  <a:tailEnd/>
                </a:ln>
                <a:effectLst/>
              </p:spPr>
              <p:txBody>
                <a:bodyPr wrap="none" anchor="ctr"/>
                <a:lstStyle/>
                <a:p>
                  <a:endParaRPr lang="en-US" dirty="0"/>
                </a:p>
              </p:txBody>
            </p:sp>
            <p:sp>
              <p:nvSpPr>
                <p:cNvPr id="51" name="Line 43"/>
                <p:cNvSpPr>
                  <a:spLocks noChangeShapeType="1"/>
                </p:cNvSpPr>
                <p:nvPr/>
              </p:nvSpPr>
              <p:spPr bwMode="auto">
                <a:xfrm>
                  <a:off x="1740" y="1116"/>
                  <a:ext cx="78" cy="1074"/>
                </a:xfrm>
                <a:prstGeom prst="line">
                  <a:avLst/>
                </a:prstGeom>
                <a:noFill/>
                <a:ln w="57150">
                  <a:solidFill>
                    <a:schemeClr val="tx1"/>
                  </a:solidFill>
                  <a:round/>
                  <a:headEnd/>
                  <a:tailEnd/>
                </a:ln>
                <a:effectLst/>
              </p:spPr>
              <p:txBody>
                <a:bodyPr wrap="none" anchor="ctr"/>
                <a:lstStyle/>
                <a:p>
                  <a:endParaRPr lang="en-US" dirty="0"/>
                </a:p>
              </p:txBody>
            </p:sp>
            <p:sp>
              <p:nvSpPr>
                <p:cNvPr id="52" name="Freeform 44"/>
                <p:cNvSpPr>
                  <a:spLocks/>
                </p:cNvSpPr>
                <p:nvPr/>
              </p:nvSpPr>
              <p:spPr bwMode="auto">
                <a:xfrm>
                  <a:off x="1464" y="1276"/>
                  <a:ext cx="348" cy="904"/>
                </a:xfrm>
                <a:custGeom>
                  <a:avLst/>
                  <a:gdLst/>
                  <a:ahLst/>
                  <a:cxnLst>
                    <a:cxn ang="0">
                      <a:pos x="0" y="12"/>
                    </a:cxn>
                    <a:cxn ang="0">
                      <a:pos x="24" y="0"/>
                    </a:cxn>
                    <a:cxn ang="0">
                      <a:pos x="80" y="612"/>
                    </a:cxn>
                    <a:cxn ang="0">
                      <a:pos x="348" y="904"/>
                    </a:cxn>
                    <a:cxn ang="0">
                      <a:pos x="44" y="708"/>
                    </a:cxn>
                    <a:cxn ang="0">
                      <a:pos x="0" y="12"/>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grpSp>
        </p:grpSp>
        <p:sp>
          <p:nvSpPr>
            <p:cNvPr id="13" name="Freeform 45"/>
            <p:cNvSpPr>
              <a:spLocks/>
            </p:cNvSpPr>
            <p:nvPr/>
          </p:nvSpPr>
          <p:spPr bwMode="auto">
            <a:xfrm>
              <a:off x="2669" y="1333"/>
              <a:ext cx="240" cy="144"/>
            </a:xfrm>
            <a:custGeom>
              <a:avLst/>
              <a:gdLst/>
              <a:ahLst/>
              <a:cxnLst>
                <a:cxn ang="0">
                  <a:pos x="0" y="144"/>
                </a:cxn>
                <a:cxn ang="0">
                  <a:pos x="210" y="0"/>
                </a:cxn>
                <a:cxn ang="0">
                  <a:pos x="240" y="54"/>
                </a:cxn>
                <a:cxn ang="0">
                  <a:pos x="0" y="144"/>
                </a:cxn>
              </a:cxnLst>
              <a:rect l="0" t="0" r="r" b="b"/>
              <a:pathLst>
                <a:path w="240" h="144">
                  <a:moveTo>
                    <a:pt x="0" y="144"/>
                  </a:moveTo>
                  <a:lnTo>
                    <a:pt x="210" y="0"/>
                  </a:lnTo>
                  <a:lnTo>
                    <a:pt x="240" y="54"/>
                  </a:lnTo>
                  <a:lnTo>
                    <a:pt x="0" y="14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sp>
          <p:nvSpPr>
            <p:cNvPr id="14" name="Freeform 46"/>
            <p:cNvSpPr>
              <a:spLocks/>
            </p:cNvSpPr>
            <p:nvPr/>
          </p:nvSpPr>
          <p:spPr bwMode="auto">
            <a:xfrm>
              <a:off x="2771" y="1537"/>
              <a:ext cx="258" cy="54"/>
            </a:xfrm>
            <a:custGeom>
              <a:avLst/>
              <a:gdLst/>
              <a:ahLst/>
              <a:cxnLst>
                <a:cxn ang="0">
                  <a:pos x="0" y="54"/>
                </a:cxn>
                <a:cxn ang="0">
                  <a:pos x="258" y="0"/>
                </a:cxn>
                <a:cxn ang="0">
                  <a:pos x="246" y="54"/>
                </a:cxn>
                <a:cxn ang="0">
                  <a:pos x="0" y="54"/>
                </a:cxn>
              </a:cxnLst>
              <a:rect l="0" t="0" r="r" b="b"/>
              <a:pathLst>
                <a:path w="258" h="54">
                  <a:moveTo>
                    <a:pt x="0" y="54"/>
                  </a:moveTo>
                  <a:lnTo>
                    <a:pt x="258" y="0"/>
                  </a:lnTo>
                  <a:lnTo>
                    <a:pt x="246" y="54"/>
                  </a:lnTo>
                  <a:lnTo>
                    <a:pt x="0" y="54"/>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sp>
          <p:nvSpPr>
            <p:cNvPr id="15" name="Freeform 47"/>
            <p:cNvSpPr>
              <a:spLocks/>
            </p:cNvSpPr>
            <p:nvPr/>
          </p:nvSpPr>
          <p:spPr bwMode="auto">
            <a:xfrm>
              <a:off x="2759" y="1753"/>
              <a:ext cx="162" cy="102"/>
            </a:xfrm>
            <a:custGeom>
              <a:avLst/>
              <a:gdLst/>
              <a:ahLst/>
              <a:cxnLst>
                <a:cxn ang="0">
                  <a:pos x="0" y="0"/>
                </a:cxn>
                <a:cxn ang="0">
                  <a:pos x="162" y="60"/>
                </a:cxn>
                <a:cxn ang="0">
                  <a:pos x="126" y="102"/>
                </a:cxn>
                <a:cxn ang="0">
                  <a:pos x="0" y="0"/>
                </a:cxn>
              </a:cxnLst>
              <a:rect l="0" t="0" r="r" b="b"/>
              <a:pathLst>
                <a:path w="162" h="102">
                  <a:moveTo>
                    <a:pt x="0" y="0"/>
                  </a:moveTo>
                  <a:lnTo>
                    <a:pt x="162" y="60"/>
                  </a:lnTo>
                  <a:lnTo>
                    <a:pt x="126" y="102"/>
                  </a:lnTo>
                  <a:lnTo>
                    <a:pt x="0"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grpSp>
          <p:nvGrpSpPr>
            <p:cNvPr id="16" name="Group 48"/>
            <p:cNvGrpSpPr>
              <a:grpSpLocks/>
            </p:cNvGrpSpPr>
            <p:nvPr/>
          </p:nvGrpSpPr>
          <p:grpSpPr bwMode="auto">
            <a:xfrm>
              <a:off x="781" y="2595"/>
              <a:ext cx="1304" cy="752"/>
              <a:chOff x="781" y="2595"/>
              <a:chExt cx="1304" cy="752"/>
            </a:xfrm>
          </p:grpSpPr>
          <p:sp>
            <p:nvSpPr>
              <p:cNvPr id="38" name="Freeform 49"/>
              <p:cNvSpPr>
                <a:spLocks/>
              </p:cNvSpPr>
              <p:nvPr/>
            </p:nvSpPr>
            <p:spPr bwMode="auto">
              <a:xfrm>
                <a:off x="781" y="2735"/>
                <a:ext cx="1304" cy="612"/>
              </a:xfrm>
              <a:custGeom>
                <a:avLst/>
                <a:gdLst/>
                <a:ahLst/>
                <a:cxnLst>
                  <a:cxn ang="0">
                    <a:pos x="0" y="208"/>
                  </a:cxn>
                  <a:cxn ang="0">
                    <a:pos x="348" y="612"/>
                  </a:cxn>
                  <a:cxn ang="0">
                    <a:pos x="696" y="460"/>
                  </a:cxn>
                  <a:cxn ang="0">
                    <a:pos x="796" y="436"/>
                  </a:cxn>
                  <a:cxn ang="0">
                    <a:pos x="832" y="444"/>
                  </a:cxn>
                  <a:cxn ang="0">
                    <a:pos x="904" y="388"/>
                  </a:cxn>
                  <a:cxn ang="0">
                    <a:pos x="1304" y="336"/>
                  </a:cxn>
                  <a:cxn ang="0">
                    <a:pos x="936" y="0"/>
                  </a:cxn>
                  <a:cxn ang="0">
                    <a:pos x="0" y="208"/>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p:spPr>
            <p:txBody>
              <a:bodyPr wrap="none" anchor="ctr"/>
              <a:lstStyle/>
              <a:p>
                <a:endParaRPr lang="en-US" dirty="0"/>
              </a:p>
            </p:txBody>
          </p:sp>
          <p:sp>
            <p:nvSpPr>
              <p:cNvPr id="39" name="Freeform 50"/>
              <p:cNvSpPr>
                <a:spLocks/>
              </p:cNvSpPr>
              <p:nvPr/>
            </p:nvSpPr>
            <p:spPr bwMode="auto">
              <a:xfrm>
                <a:off x="1269" y="2595"/>
                <a:ext cx="809" cy="504"/>
              </a:xfrm>
              <a:custGeom>
                <a:avLst/>
                <a:gdLst/>
                <a:ahLst/>
                <a:cxnLst>
                  <a:cxn ang="0">
                    <a:pos x="16" y="124"/>
                  </a:cxn>
                  <a:cxn ang="0">
                    <a:pos x="56" y="136"/>
                  </a:cxn>
                  <a:cxn ang="0">
                    <a:pos x="80" y="152"/>
                  </a:cxn>
                  <a:cxn ang="0">
                    <a:pos x="100" y="168"/>
                  </a:cxn>
                  <a:cxn ang="0">
                    <a:pos x="132" y="188"/>
                  </a:cxn>
                  <a:cxn ang="0">
                    <a:pos x="176" y="232"/>
                  </a:cxn>
                  <a:cxn ang="0">
                    <a:pos x="244" y="328"/>
                  </a:cxn>
                  <a:cxn ang="0">
                    <a:pos x="288" y="396"/>
                  </a:cxn>
                  <a:cxn ang="0">
                    <a:pos x="328" y="504"/>
                  </a:cxn>
                  <a:cxn ang="0">
                    <a:pos x="412" y="464"/>
                  </a:cxn>
                  <a:cxn ang="0">
                    <a:pos x="488" y="452"/>
                  </a:cxn>
                  <a:cxn ang="0">
                    <a:pos x="788" y="416"/>
                  </a:cxn>
                  <a:cxn ang="0">
                    <a:pos x="808" y="412"/>
                  </a:cxn>
                  <a:cxn ang="0">
                    <a:pos x="788" y="384"/>
                  </a:cxn>
                  <a:cxn ang="0">
                    <a:pos x="748" y="328"/>
                  </a:cxn>
                  <a:cxn ang="0">
                    <a:pos x="672" y="244"/>
                  </a:cxn>
                  <a:cxn ang="0">
                    <a:pos x="624" y="204"/>
                  </a:cxn>
                  <a:cxn ang="0">
                    <a:pos x="568" y="168"/>
                  </a:cxn>
                  <a:cxn ang="0">
                    <a:pos x="492" y="100"/>
                  </a:cxn>
                  <a:cxn ang="0">
                    <a:pos x="360" y="68"/>
                  </a:cxn>
                  <a:cxn ang="0">
                    <a:pos x="84" y="48"/>
                  </a:cxn>
                  <a:cxn ang="0">
                    <a:pos x="20" y="108"/>
                  </a:cxn>
                  <a:cxn ang="0">
                    <a:pos x="16" y="124"/>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dirty="0"/>
              </a:p>
            </p:txBody>
          </p:sp>
          <p:sp>
            <p:nvSpPr>
              <p:cNvPr id="40" name="Freeform 51"/>
              <p:cNvSpPr>
                <a:spLocks/>
              </p:cNvSpPr>
              <p:nvPr/>
            </p:nvSpPr>
            <p:spPr bwMode="auto">
              <a:xfrm>
                <a:off x="833" y="2677"/>
                <a:ext cx="768" cy="602"/>
              </a:xfrm>
              <a:custGeom>
                <a:avLst/>
                <a:gdLst/>
                <a:ahLst/>
                <a:cxnLst>
                  <a:cxn ang="0">
                    <a:pos x="768" y="446"/>
                  </a:cxn>
                  <a:cxn ang="0">
                    <a:pos x="648" y="210"/>
                  </a:cxn>
                  <a:cxn ang="0">
                    <a:pos x="488" y="62"/>
                  </a:cxn>
                  <a:cxn ang="0">
                    <a:pos x="408" y="22"/>
                  </a:cxn>
                  <a:cxn ang="0">
                    <a:pos x="368" y="10"/>
                  </a:cxn>
                  <a:cxn ang="0">
                    <a:pos x="356" y="6"/>
                  </a:cxn>
                  <a:cxn ang="0">
                    <a:pos x="236" y="14"/>
                  </a:cxn>
                  <a:cxn ang="0">
                    <a:pos x="8" y="178"/>
                  </a:cxn>
                  <a:cxn ang="0">
                    <a:pos x="36" y="226"/>
                  </a:cxn>
                  <a:cxn ang="0">
                    <a:pos x="168" y="394"/>
                  </a:cxn>
                  <a:cxn ang="0">
                    <a:pos x="276" y="562"/>
                  </a:cxn>
                  <a:cxn ang="0">
                    <a:pos x="300" y="602"/>
                  </a:cxn>
                  <a:cxn ang="0">
                    <a:pos x="400" y="518"/>
                  </a:cxn>
                  <a:cxn ang="0">
                    <a:pos x="736" y="446"/>
                  </a:cxn>
                  <a:cxn ang="0">
                    <a:pos x="764" y="434"/>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p:spPr>
            <p:txBody>
              <a:bodyPr wrap="none" anchor="ctr"/>
              <a:lstStyle/>
              <a:p>
                <a:endParaRPr lang="en-US" dirty="0"/>
              </a:p>
            </p:txBody>
          </p:sp>
          <p:sp>
            <p:nvSpPr>
              <p:cNvPr id="41" name="Freeform 52"/>
              <p:cNvSpPr>
                <a:spLocks/>
              </p:cNvSpPr>
              <p:nvPr/>
            </p:nvSpPr>
            <p:spPr bwMode="auto">
              <a:xfrm>
                <a:off x="1429" y="2763"/>
                <a:ext cx="332" cy="312"/>
              </a:xfrm>
              <a:custGeom>
                <a:avLst/>
                <a:gdLst/>
                <a:ahLst/>
                <a:cxnLst>
                  <a:cxn ang="0">
                    <a:pos x="0" y="0"/>
                  </a:cxn>
                  <a:cxn ang="0">
                    <a:pos x="108" y="116"/>
                  </a:cxn>
                  <a:cxn ang="0">
                    <a:pos x="180" y="312"/>
                  </a:cxn>
                  <a:cxn ang="0">
                    <a:pos x="248" y="284"/>
                  </a:cxn>
                  <a:cxn ang="0">
                    <a:pos x="332" y="264"/>
                  </a:cxn>
                  <a:cxn ang="0">
                    <a:pos x="248" y="128"/>
                  </a:cxn>
                  <a:cxn ang="0">
                    <a:pos x="200" y="172"/>
                  </a:cxn>
                  <a:cxn ang="0">
                    <a:pos x="144" y="76"/>
                  </a:cxn>
                  <a:cxn ang="0">
                    <a:pos x="0" y="0"/>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dirty="0"/>
              </a:p>
            </p:txBody>
          </p:sp>
          <p:sp>
            <p:nvSpPr>
              <p:cNvPr id="42" name="Freeform 53"/>
              <p:cNvSpPr>
                <a:spLocks/>
              </p:cNvSpPr>
              <p:nvPr/>
            </p:nvSpPr>
            <p:spPr bwMode="auto">
              <a:xfrm>
                <a:off x="1021" y="2719"/>
                <a:ext cx="544" cy="400"/>
              </a:xfrm>
              <a:custGeom>
                <a:avLst/>
                <a:gdLst/>
                <a:ahLst/>
                <a:cxnLst>
                  <a:cxn ang="0">
                    <a:pos x="0" y="32"/>
                  </a:cxn>
                  <a:cxn ang="0">
                    <a:pos x="228" y="136"/>
                  </a:cxn>
                  <a:cxn ang="0">
                    <a:pos x="376" y="300"/>
                  </a:cxn>
                  <a:cxn ang="0">
                    <a:pos x="424" y="400"/>
                  </a:cxn>
                  <a:cxn ang="0">
                    <a:pos x="468" y="388"/>
                  </a:cxn>
                  <a:cxn ang="0">
                    <a:pos x="388" y="228"/>
                  </a:cxn>
                  <a:cxn ang="0">
                    <a:pos x="508" y="388"/>
                  </a:cxn>
                  <a:cxn ang="0">
                    <a:pos x="544" y="380"/>
                  </a:cxn>
                  <a:cxn ang="0">
                    <a:pos x="372" y="156"/>
                  </a:cxn>
                  <a:cxn ang="0">
                    <a:pos x="260" y="76"/>
                  </a:cxn>
                  <a:cxn ang="0">
                    <a:pos x="212" y="28"/>
                  </a:cxn>
                  <a:cxn ang="0">
                    <a:pos x="164" y="48"/>
                  </a:cxn>
                  <a:cxn ang="0">
                    <a:pos x="116" y="40"/>
                  </a:cxn>
                  <a:cxn ang="0">
                    <a:pos x="44" y="0"/>
                  </a:cxn>
                  <a:cxn ang="0">
                    <a:pos x="0" y="32"/>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dirty="0"/>
              </a:p>
            </p:txBody>
          </p:sp>
          <p:sp>
            <p:nvSpPr>
              <p:cNvPr id="43" name="Freeform 54"/>
              <p:cNvSpPr>
                <a:spLocks/>
              </p:cNvSpPr>
              <p:nvPr/>
            </p:nvSpPr>
            <p:spPr bwMode="auto">
              <a:xfrm>
                <a:off x="785" y="2839"/>
                <a:ext cx="496" cy="460"/>
              </a:xfrm>
              <a:custGeom>
                <a:avLst/>
                <a:gdLst/>
                <a:ahLst/>
                <a:cxnLst>
                  <a:cxn ang="0">
                    <a:pos x="0" y="12"/>
                  </a:cxn>
                  <a:cxn ang="0">
                    <a:pos x="56" y="0"/>
                  </a:cxn>
                  <a:cxn ang="0">
                    <a:pos x="64" y="4"/>
                  </a:cxn>
                  <a:cxn ang="0">
                    <a:pos x="212" y="88"/>
                  </a:cxn>
                  <a:cxn ang="0">
                    <a:pos x="328" y="300"/>
                  </a:cxn>
                  <a:cxn ang="0">
                    <a:pos x="496" y="332"/>
                  </a:cxn>
                  <a:cxn ang="0">
                    <a:pos x="392" y="380"/>
                  </a:cxn>
                  <a:cxn ang="0">
                    <a:pos x="336" y="460"/>
                  </a:cxn>
                  <a:cxn ang="0">
                    <a:pos x="200" y="204"/>
                  </a:cxn>
                  <a:cxn ang="0">
                    <a:pos x="56" y="68"/>
                  </a:cxn>
                  <a:cxn ang="0">
                    <a:pos x="0" y="12"/>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grpSp>
        <p:grpSp>
          <p:nvGrpSpPr>
            <p:cNvPr id="17" name="Group 55"/>
            <p:cNvGrpSpPr>
              <a:grpSpLocks/>
            </p:cNvGrpSpPr>
            <p:nvPr/>
          </p:nvGrpSpPr>
          <p:grpSpPr bwMode="auto">
            <a:xfrm>
              <a:off x="2546" y="1361"/>
              <a:ext cx="2206" cy="2087"/>
              <a:chOff x="2546" y="1361"/>
              <a:chExt cx="2206" cy="2087"/>
            </a:xfrm>
          </p:grpSpPr>
          <p:grpSp>
            <p:nvGrpSpPr>
              <p:cNvPr id="18" name="Group 56"/>
              <p:cNvGrpSpPr>
                <a:grpSpLocks/>
              </p:cNvGrpSpPr>
              <p:nvPr/>
            </p:nvGrpSpPr>
            <p:grpSpPr bwMode="auto">
              <a:xfrm rot="105239">
                <a:off x="2546" y="2493"/>
                <a:ext cx="671" cy="435"/>
                <a:chOff x="2452" y="2860"/>
                <a:chExt cx="768" cy="516"/>
              </a:xfrm>
            </p:grpSpPr>
            <p:sp>
              <p:nvSpPr>
                <p:cNvPr id="36" name="Freeform 57"/>
                <p:cNvSpPr>
                  <a:spLocks/>
                </p:cNvSpPr>
                <p:nvPr/>
              </p:nvSpPr>
              <p:spPr bwMode="auto">
                <a:xfrm>
                  <a:off x="2805" y="2860"/>
                  <a:ext cx="183" cy="224"/>
                </a:xfrm>
                <a:custGeom>
                  <a:avLst/>
                  <a:gdLst/>
                  <a:ahLst/>
                  <a:cxnLst>
                    <a:cxn ang="0">
                      <a:pos x="27" y="100"/>
                    </a:cxn>
                    <a:cxn ang="0">
                      <a:pos x="31" y="0"/>
                    </a:cxn>
                    <a:cxn ang="0">
                      <a:pos x="119" y="80"/>
                    </a:cxn>
                    <a:cxn ang="0">
                      <a:pos x="183" y="224"/>
                    </a:cxn>
                    <a:cxn ang="0">
                      <a:pos x="27" y="100"/>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dirty="0"/>
                </a:p>
              </p:txBody>
            </p:sp>
            <p:sp>
              <p:nvSpPr>
                <p:cNvPr id="37" name="Freeform 58"/>
                <p:cNvSpPr>
                  <a:spLocks/>
                </p:cNvSpPr>
                <p:nvPr/>
              </p:nvSpPr>
              <p:spPr bwMode="auto">
                <a:xfrm>
                  <a:off x="2452" y="2948"/>
                  <a:ext cx="768" cy="428"/>
                </a:xfrm>
                <a:custGeom>
                  <a:avLst/>
                  <a:gdLst/>
                  <a:ahLst/>
                  <a:cxnLst>
                    <a:cxn ang="0">
                      <a:pos x="0" y="116"/>
                    </a:cxn>
                    <a:cxn ang="0">
                      <a:pos x="264" y="16"/>
                    </a:cxn>
                    <a:cxn ang="0">
                      <a:pos x="524" y="0"/>
                    </a:cxn>
                    <a:cxn ang="0">
                      <a:pos x="660" y="240"/>
                    </a:cxn>
                    <a:cxn ang="0">
                      <a:pos x="768" y="312"/>
                    </a:cxn>
                    <a:cxn ang="0">
                      <a:pos x="680" y="348"/>
                    </a:cxn>
                    <a:cxn ang="0">
                      <a:pos x="612" y="428"/>
                    </a:cxn>
                    <a:cxn ang="0">
                      <a:pos x="536" y="352"/>
                    </a:cxn>
                    <a:cxn ang="0">
                      <a:pos x="412" y="300"/>
                    </a:cxn>
                    <a:cxn ang="0">
                      <a:pos x="328" y="172"/>
                    </a:cxn>
                    <a:cxn ang="0">
                      <a:pos x="64" y="168"/>
                    </a:cxn>
                    <a:cxn ang="0">
                      <a:pos x="0" y="116"/>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p:spPr>
              <p:txBody>
                <a:bodyPr wrap="none" anchor="ctr"/>
                <a:lstStyle/>
                <a:p>
                  <a:endParaRPr lang="en-US" dirty="0"/>
                </a:p>
              </p:txBody>
            </p:sp>
          </p:grpSp>
          <p:sp>
            <p:nvSpPr>
              <p:cNvPr id="19" name="Freeform 59"/>
              <p:cNvSpPr>
                <a:spLocks/>
              </p:cNvSpPr>
              <p:nvPr/>
            </p:nvSpPr>
            <p:spPr bwMode="auto">
              <a:xfrm>
                <a:off x="3765" y="1435"/>
                <a:ext cx="504" cy="936"/>
              </a:xfrm>
              <a:custGeom>
                <a:avLst/>
                <a:gdLst/>
                <a:ahLst/>
                <a:cxnLst>
                  <a:cxn ang="0">
                    <a:pos x="192" y="936"/>
                  </a:cxn>
                  <a:cxn ang="0">
                    <a:pos x="152" y="882"/>
                  </a:cxn>
                  <a:cxn ang="0">
                    <a:pos x="183" y="782"/>
                  </a:cxn>
                  <a:cxn ang="0">
                    <a:pos x="108" y="731"/>
                  </a:cxn>
                  <a:cxn ang="0">
                    <a:pos x="45" y="651"/>
                  </a:cxn>
                  <a:cxn ang="0">
                    <a:pos x="0" y="457"/>
                  </a:cxn>
                  <a:cxn ang="0">
                    <a:pos x="49" y="131"/>
                  </a:cxn>
                  <a:cxn ang="0">
                    <a:pos x="103" y="54"/>
                  </a:cxn>
                  <a:cxn ang="0">
                    <a:pos x="187" y="0"/>
                  </a:cxn>
                  <a:cxn ang="0">
                    <a:pos x="303" y="14"/>
                  </a:cxn>
                  <a:cxn ang="0">
                    <a:pos x="446" y="145"/>
                  </a:cxn>
                  <a:cxn ang="0">
                    <a:pos x="468" y="217"/>
                  </a:cxn>
                  <a:cxn ang="0">
                    <a:pos x="495" y="380"/>
                  </a:cxn>
                  <a:cxn ang="0">
                    <a:pos x="500" y="565"/>
                  </a:cxn>
                  <a:cxn ang="0">
                    <a:pos x="500" y="719"/>
                  </a:cxn>
                  <a:cxn ang="0">
                    <a:pos x="303" y="877"/>
                  </a:cxn>
                  <a:cxn ang="0">
                    <a:pos x="192" y="936"/>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w="12700" cap="flat" cmpd="sng">
                <a:noFill/>
                <a:prstDash val="solid"/>
                <a:round/>
                <a:headEnd type="none" w="med" len="med"/>
                <a:tailEnd type="none" w="med" len="med"/>
              </a:ln>
              <a:effectLst/>
            </p:spPr>
            <p:txBody>
              <a:bodyPr wrap="none" anchor="ctr"/>
              <a:lstStyle/>
              <a:p>
                <a:endParaRPr lang="en-US" dirty="0"/>
              </a:p>
            </p:txBody>
          </p:sp>
          <p:sp>
            <p:nvSpPr>
              <p:cNvPr id="20" name="Freeform 60"/>
              <p:cNvSpPr>
                <a:spLocks/>
              </p:cNvSpPr>
              <p:nvPr/>
            </p:nvSpPr>
            <p:spPr bwMode="auto">
              <a:xfrm>
                <a:off x="3719" y="1361"/>
                <a:ext cx="749" cy="745"/>
              </a:xfrm>
              <a:custGeom>
                <a:avLst/>
                <a:gdLst/>
                <a:ahLst/>
                <a:cxnLst>
                  <a:cxn ang="0">
                    <a:pos x="563" y="679"/>
                  </a:cxn>
                  <a:cxn ang="0">
                    <a:pos x="643" y="602"/>
                  </a:cxn>
                  <a:cxn ang="0">
                    <a:pos x="719" y="498"/>
                  </a:cxn>
                  <a:cxn ang="0">
                    <a:pos x="749" y="360"/>
                  </a:cxn>
                  <a:cxn ang="0">
                    <a:pos x="683" y="150"/>
                  </a:cxn>
                  <a:cxn ang="0">
                    <a:pos x="623" y="48"/>
                  </a:cxn>
                  <a:cxn ang="0">
                    <a:pos x="515" y="0"/>
                  </a:cxn>
                  <a:cxn ang="0">
                    <a:pos x="149" y="72"/>
                  </a:cxn>
                  <a:cxn ang="0">
                    <a:pos x="0" y="159"/>
                  </a:cxn>
                  <a:cxn ang="0">
                    <a:pos x="1" y="289"/>
                  </a:cxn>
                  <a:cxn ang="0">
                    <a:pos x="88" y="385"/>
                  </a:cxn>
                  <a:cxn ang="0">
                    <a:pos x="184" y="415"/>
                  </a:cxn>
                  <a:cxn ang="0">
                    <a:pos x="160" y="505"/>
                  </a:cxn>
                  <a:cxn ang="0">
                    <a:pos x="229" y="535"/>
                  </a:cxn>
                  <a:cxn ang="0">
                    <a:pos x="238" y="643"/>
                  </a:cxn>
                  <a:cxn ang="0">
                    <a:pos x="358" y="730"/>
                  </a:cxn>
                  <a:cxn ang="0">
                    <a:pos x="484" y="745"/>
                  </a:cxn>
                  <a:cxn ang="0">
                    <a:pos x="563" y="679"/>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sp>
            <p:nvSpPr>
              <p:cNvPr id="21" name="Freeform 61"/>
              <p:cNvSpPr>
                <a:spLocks/>
              </p:cNvSpPr>
              <p:nvPr/>
            </p:nvSpPr>
            <p:spPr bwMode="auto">
              <a:xfrm>
                <a:off x="3841" y="1420"/>
                <a:ext cx="510" cy="203"/>
              </a:xfrm>
              <a:custGeom>
                <a:avLst/>
                <a:gdLst/>
                <a:ahLst/>
                <a:cxnLst>
                  <a:cxn ang="0">
                    <a:pos x="64" y="32"/>
                  </a:cxn>
                  <a:cxn ang="0">
                    <a:pos x="4" y="52"/>
                  </a:cxn>
                  <a:cxn ang="0">
                    <a:pos x="0" y="116"/>
                  </a:cxn>
                  <a:cxn ang="0">
                    <a:pos x="96" y="124"/>
                  </a:cxn>
                  <a:cxn ang="0">
                    <a:pos x="140" y="76"/>
                  </a:cxn>
                  <a:cxn ang="0">
                    <a:pos x="244" y="180"/>
                  </a:cxn>
                  <a:cxn ang="0">
                    <a:pos x="244" y="92"/>
                  </a:cxn>
                  <a:cxn ang="0">
                    <a:pos x="332" y="88"/>
                  </a:cxn>
                  <a:cxn ang="0">
                    <a:pos x="448" y="152"/>
                  </a:cxn>
                  <a:cxn ang="0">
                    <a:pos x="456" y="84"/>
                  </a:cxn>
                  <a:cxn ang="0">
                    <a:pos x="408" y="24"/>
                  </a:cxn>
                  <a:cxn ang="0">
                    <a:pos x="312" y="0"/>
                  </a:cxn>
                  <a:cxn ang="0">
                    <a:pos x="64" y="32"/>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dirty="0"/>
              </a:p>
            </p:txBody>
          </p:sp>
          <p:sp>
            <p:nvSpPr>
              <p:cNvPr id="22" name="Freeform 62"/>
              <p:cNvSpPr>
                <a:spLocks/>
              </p:cNvSpPr>
              <p:nvPr/>
            </p:nvSpPr>
            <p:spPr bwMode="auto">
              <a:xfrm>
                <a:off x="3756" y="1638"/>
                <a:ext cx="303" cy="688"/>
              </a:xfrm>
              <a:custGeom>
                <a:avLst/>
                <a:gdLst/>
                <a:ahLst/>
                <a:cxnLst>
                  <a:cxn ang="0">
                    <a:pos x="51" y="18"/>
                  </a:cxn>
                  <a:cxn ang="0">
                    <a:pos x="18" y="126"/>
                  </a:cxn>
                  <a:cxn ang="0">
                    <a:pos x="33" y="303"/>
                  </a:cxn>
                  <a:cxn ang="0">
                    <a:pos x="65" y="439"/>
                  </a:cxn>
                  <a:cxn ang="0">
                    <a:pos x="117" y="513"/>
                  </a:cxn>
                  <a:cxn ang="0">
                    <a:pos x="210" y="516"/>
                  </a:cxn>
                  <a:cxn ang="0">
                    <a:pos x="303" y="498"/>
                  </a:cxn>
                  <a:cxn ang="0">
                    <a:pos x="228" y="561"/>
                  </a:cxn>
                  <a:cxn ang="0">
                    <a:pos x="193" y="688"/>
                  </a:cxn>
                  <a:cxn ang="0">
                    <a:pos x="165" y="549"/>
                  </a:cxn>
                  <a:cxn ang="0">
                    <a:pos x="78" y="531"/>
                  </a:cxn>
                  <a:cxn ang="0">
                    <a:pos x="0" y="315"/>
                  </a:cxn>
                  <a:cxn ang="0">
                    <a:pos x="3" y="99"/>
                  </a:cxn>
                  <a:cxn ang="0">
                    <a:pos x="18" y="0"/>
                  </a:cxn>
                  <a:cxn ang="0">
                    <a:pos x="51" y="18"/>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sp>
            <p:nvSpPr>
              <p:cNvPr id="23" name="Freeform 63"/>
              <p:cNvSpPr>
                <a:spLocks/>
              </p:cNvSpPr>
              <p:nvPr/>
            </p:nvSpPr>
            <p:spPr bwMode="auto">
              <a:xfrm>
                <a:off x="4162" y="1841"/>
                <a:ext cx="28" cy="71"/>
              </a:xfrm>
              <a:custGeom>
                <a:avLst/>
                <a:gdLst/>
                <a:ahLst/>
                <a:cxnLst>
                  <a:cxn ang="0">
                    <a:pos x="0" y="8"/>
                  </a:cxn>
                  <a:cxn ang="0">
                    <a:pos x="28" y="0"/>
                  </a:cxn>
                  <a:cxn ang="0">
                    <a:pos x="16" y="71"/>
                  </a:cxn>
                  <a:cxn ang="0">
                    <a:pos x="0" y="8"/>
                  </a:cxn>
                </a:cxnLst>
                <a:rect l="0" t="0" r="r" b="b"/>
                <a:pathLst>
                  <a:path w="28" h="71">
                    <a:moveTo>
                      <a:pt x="0" y="8"/>
                    </a:moveTo>
                    <a:lnTo>
                      <a:pt x="28" y="0"/>
                    </a:lnTo>
                    <a:lnTo>
                      <a:pt x="16" y="71"/>
                    </a:lnTo>
                    <a:lnTo>
                      <a:pt x="0" y="8"/>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sp>
            <p:nvSpPr>
              <p:cNvPr id="24" name="Freeform 64"/>
              <p:cNvSpPr>
                <a:spLocks/>
              </p:cNvSpPr>
              <p:nvPr/>
            </p:nvSpPr>
            <p:spPr bwMode="auto">
              <a:xfrm>
                <a:off x="4239" y="1850"/>
                <a:ext cx="169" cy="154"/>
              </a:xfrm>
              <a:custGeom>
                <a:avLst/>
                <a:gdLst/>
                <a:ahLst/>
                <a:cxnLst>
                  <a:cxn ang="0">
                    <a:pos x="9" y="154"/>
                  </a:cxn>
                  <a:cxn ang="0">
                    <a:pos x="0" y="73"/>
                  </a:cxn>
                  <a:cxn ang="0">
                    <a:pos x="67" y="6"/>
                  </a:cxn>
                  <a:cxn ang="0">
                    <a:pos x="79" y="60"/>
                  </a:cxn>
                  <a:cxn ang="0">
                    <a:pos x="115" y="27"/>
                  </a:cxn>
                  <a:cxn ang="0">
                    <a:pos x="169" y="0"/>
                  </a:cxn>
                  <a:cxn ang="0">
                    <a:pos x="121" y="60"/>
                  </a:cxn>
                  <a:cxn ang="0">
                    <a:pos x="9" y="154"/>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w="9525" cap="flat" cmpd="sng">
                <a:noFill/>
                <a:prstDash val="solid"/>
                <a:round/>
                <a:headEnd type="none" w="med" len="med"/>
                <a:tailEnd type="none" w="med" len="med"/>
              </a:ln>
              <a:effectLst/>
            </p:spPr>
            <p:txBody>
              <a:bodyPr wrap="none" anchor="ctr"/>
              <a:lstStyle/>
              <a:p>
                <a:endParaRPr lang="en-US" dirty="0"/>
              </a:p>
            </p:txBody>
          </p:sp>
          <p:sp>
            <p:nvSpPr>
              <p:cNvPr id="25" name="Freeform 65"/>
              <p:cNvSpPr>
                <a:spLocks/>
              </p:cNvSpPr>
              <p:nvPr/>
            </p:nvSpPr>
            <p:spPr bwMode="auto">
              <a:xfrm>
                <a:off x="3137" y="2175"/>
                <a:ext cx="1600" cy="1273"/>
              </a:xfrm>
              <a:custGeom>
                <a:avLst/>
                <a:gdLst/>
                <a:ahLst/>
                <a:cxnLst>
                  <a:cxn ang="0">
                    <a:pos x="1404" y="112"/>
                  </a:cxn>
                  <a:cxn ang="0">
                    <a:pos x="1152" y="0"/>
                  </a:cxn>
                  <a:cxn ang="0">
                    <a:pos x="926" y="164"/>
                  </a:cxn>
                  <a:cxn ang="0">
                    <a:pos x="845" y="200"/>
                  </a:cxn>
                  <a:cxn ang="0">
                    <a:pos x="746" y="245"/>
                  </a:cxn>
                  <a:cxn ang="0">
                    <a:pos x="575" y="311"/>
                  </a:cxn>
                  <a:cxn ang="0">
                    <a:pos x="476" y="380"/>
                  </a:cxn>
                  <a:cxn ang="0">
                    <a:pos x="296" y="688"/>
                  </a:cxn>
                  <a:cxn ang="0">
                    <a:pos x="255" y="811"/>
                  </a:cxn>
                  <a:cxn ang="0">
                    <a:pos x="99" y="910"/>
                  </a:cxn>
                  <a:cxn ang="0">
                    <a:pos x="0" y="1120"/>
                  </a:cxn>
                  <a:cxn ang="0">
                    <a:pos x="584" y="1220"/>
                  </a:cxn>
                  <a:cxn ang="0">
                    <a:pos x="840" y="812"/>
                  </a:cxn>
                  <a:cxn ang="0">
                    <a:pos x="1304" y="672"/>
                  </a:cxn>
                  <a:cxn ang="0">
                    <a:pos x="1592" y="824"/>
                  </a:cxn>
                  <a:cxn ang="0">
                    <a:pos x="1600" y="544"/>
                  </a:cxn>
                  <a:cxn ang="0">
                    <a:pos x="1512" y="188"/>
                  </a:cxn>
                  <a:cxn ang="0">
                    <a:pos x="1404" y="112"/>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w="57150" cap="flat" cmpd="sng">
                <a:noFill/>
                <a:prstDash val="solid"/>
                <a:round/>
                <a:headEnd type="none" w="med" len="med"/>
                <a:tailEnd type="none" w="med" len="med"/>
              </a:ln>
              <a:effectLst/>
            </p:spPr>
            <p:txBody>
              <a:bodyPr wrap="none" anchor="ctr"/>
              <a:lstStyle/>
              <a:p>
                <a:endParaRPr lang="en-US" dirty="0"/>
              </a:p>
            </p:txBody>
          </p:sp>
          <p:sp>
            <p:nvSpPr>
              <p:cNvPr id="26" name="Freeform 66"/>
              <p:cNvSpPr>
                <a:spLocks/>
              </p:cNvSpPr>
              <p:nvPr/>
            </p:nvSpPr>
            <p:spPr bwMode="auto">
              <a:xfrm>
                <a:off x="3333" y="2359"/>
                <a:ext cx="812" cy="864"/>
              </a:xfrm>
              <a:custGeom>
                <a:avLst/>
                <a:gdLst/>
                <a:ahLst/>
                <a:cxnLst>
                  <a:cxn ang="0">
                    <a:pos x="576" y="32"/>
                  </a:cxn>
                  <a:cxn ang="0">
                    <a:pos x="364" y="112"/>
                  </a:cxn>
                  <a:cxn ang="0">
                    <a:pos x="260" y="180"/>
                  </a:cxn>
                  <a:cxn ang="0">
                    <a:pos x="68" y="492"/>
                  </a:cxn>
                  <a:cxn ang="0">
                    <a:pos x="0" y="864"/>
                  </a:cxn>
                  <a:cxn ang="0">
                    <a:pos x="116" y="648"/>
                  </a:cxn>
                  <a:cxn ang="0">
                    <a:pos x="116" y="540"/>
                  </a:cxn>
                  <a:cxn ang="0">
                    <a:pos x="356" y="160"/>
                  </a:cxn>
                  <a:cxn ang="0">
                    <a:pos x="532" y="92"/>
                  </a:cxn>
                  <a:cxn ang="0">
                    <a:pos x="812" y="52"/>
                  </a:cxn>
                  <a:cxn ang="0">
                    <a:pos x="620" y="0"/>
                  </a:cxn>
                  <a:cxn ang="0">
                    <a:pos x="576" y="32"/>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sp>
            <p:nvSpPr>
              <p:cNvPr id="27" name="Freeform 67"/>
              <p:cNvSpPr>
                <a:spLocks/>
              </p:cNvSpPr>
              <p:nvPr/>
            </p:nvSpPr>
            <p:spPr bwMode="auto">
              <a:xfrm>
                <a:off x="4282" y="2165"/>
                <a:ext cx="435" cy="458"/>
              </a:xfrm>
              <a:custGeom>
                <a:avLst/>
                <a:gdLst/>
                <a:ahLst/>
                <a:cxnLst>
                  <a:cxn ang="0">
                    <a:pos x="6" y="0"/>
                  </a:cxn>
                  <a:cxn ang="0">
                    <a:pos x="387" y="178"/>
                  </a:cxn>
                  <a:cxn ang="0">
                    <a:pos x="435" y="458"/>
                  </a:cxn>
                  <a:cxn ang="0">
                    <a:pos x="331" y="198"/>
                  </a:cxn>
                  <a:cxn ang="0">
                    <a:pos x="247" y="210"/>
                  </a:cxn>
                  <a:cxn ang="0">
                    <a:pos x="167" y="142"/>
                  </a:cxn>
                  <a:cxn ang="0">
                    <a:pos x="255" y="326"/>
                  </a:cxn>
                  <a:cxn ang="0">
                    <a:pos x="83" y="170"/>
                  </a:cxn>
                  <a:cxn ang="0">
                    <a:pos x="73" y="92"/>
                  </a:cxn>
                  <a:cxn ang="0">
                    <a:pos x="109" y="74"/>
                  </a:cxn>
                  <a:cxn ang="0">
                    <a:pos x="0" y="18"/>
                  </a:cxn>
                  <a:cxn ang="0">
                    <a:pos x="6" y="0"/>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sp>
            <p:nvSpPr>
              <p:cNvPr id="28" name="Freeform 68"/>
              <p:cNvSpPr>
                <a:spLocks/>
              </p:cNvSpPr>
              <p:nvPr/>
            </p:nvSpPr>
            <p:spPr bwMode="auto">
              <a:xfrm>
                <a:off x="3497" y="2703"/>
                <a:ext cx="148" cy="280"/>
              </a:xfrm>
              <a:custGeom>
                <a:avLst/>
                <a:gdLst/>
                <a:ahLst/>
                <a:cxnLst>
                  <a:cxn ang="0">
                    <a:pos x="136" y="0"/>
                  </a:cxn>
                  <a:cxn ang="0">
                    <a:pos x="12" y="188"/>
                  </a:cxn>
                  <a:cxn ang="0">
                    <a:pos x="0" y="264"/>
                  </a:cxn>
                  <a:cxn ang="0">
                    <a:pos x="68" y="280"/>
                  </a:cxn>
                  <a:cxn ang="0">
                    <a:pos x="148" y="216"/>
                  </a:cxn>
                  <a:cxn ang="0">
                    <a:pos x="136" y="156"/>
                  </a:cxn>
                  <a:cxn ang="0">
                    <a:pos x="120" y="204"/>
                  </a:cxn>
                  <a:cxn ang="0">
                    <a:pos x="56" y="220"/>
                  </a:cxn>
                  <a:cxn ang="0">
                    <a:pos x="136" y="0"/>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sp>
            <p:nvSpPr>
              <p:cNvPr id="29" name="Freeform 69"/>
              <p:cNvSpPr>
                <a:spLocks/>
              </p:cNvSpPr>
              <p:nvPr/>
            </p:nvSpPr>
            <p:spPr bwMode="auto">
              <a:xfrm>
                <a:off x="3061" y="2811"/>
                <a:ext cx="359" cy="396"/>
              </a:xfrm>
              <a:custGeom>
                <a:avLst/>
                <a:gdLst/>
                <a:ahLst/>
                <a:cxnLst>
                  <a:cxn ang="0">
                    <a:pos x="172" y="20"/>
                  </a:cxn>
                  <a:cxn ang="0">
                    <a:pos x="80" y="44"/>
                  </a:cxn>
                  <a:cxn ang="0">
                    <a:pos x="0" y="136"/>
                  </a:cxn>
                  <a:cxn ang="0">
                    <a:pos x="0" y="204"/>
                  </a:cxn>
                  <a:cxn ang="0">
                    <a:pos x="100" y="396"/>
                  </a:cxn>
                  <a:cxn ang="0">
                    <a:pos x="160" y="292"/>
                  </a:cxn>
                  <a:cxn ang="0">
                    <a:pos x="253" y="211"/>
                  </a:cxn>
                  <a:cxn ang="0">
                    <a:pos x="344" y="164"/>
                  </a:cxn>
                  <a:cxn ang="0">
                    <a:pos x="172" y="20"/>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p:spPr>
            <p:txBody>
              <a:bodyPr wrap="none" anchor="ctr"/>
              <a:lstStyle/>
              <a:p>
                <a:endParaRPr lang="en-US" dirty="0"/>
              </a:p>
            </p:txBody>
          </p:sp>
          <p:sp>
            <p:nvSpPr>
              <p:cNvPr id="30" name="Freeform 70"/>
              <p:cNvSpPr>
                <a:spLocks/>
              </p:cNvSpPr>
              <p:nvPr/>
            </p:nvSpPr>
            <p:spPr bwMode="auto">
              <a:xfrm>
                <a:off x="3061" y="2871"/>
                <a:ext cx="156" cy="352"/>
              </a:xfrm>
              <a:custGeom>
                <a:avLst/>
                <a:gdLst/>
                <a:ahLst/>
                <a:cxnLst>
                  <a:cxn ang="0">
                    <a:pos x="72" y="0"/>
                  </a:cxn>
                  <a:cxn ang="0">
                    <a:pos x="44" y="100"/>
                  </a:cxn>
                  <a:cxn ang="0">
                    <a:pos x="92" y="168"/>
                  </a:cxn>
                  <a:cxn ang="0">
                    <a:pos x="100" y="240"/>
                  </a:cxn>
                  <a:cxn ang="0">
                    <a:pos x="156" y="240"/>
                  </a:cxn>
                  <a:cxn ang="0">
                    <a:pos x="96" y="352"/>
                  </a:cxn>
                  <a:cxn ang="0">
                    <a:pos x="0" y="124"/>
                  </a:cxn>
                  <a:cxn ang="0">
                    <a:pos x="12" y="60"/>
                  </a:cxn>
                  <a:cxn ang="0">
                    <a:pos x="72" y="0"/>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sp>
            <p:nvSpPr>
              <p:cNvPr id="31" name="Freeform 71"/>
              <p:cNvSpPr>
                <a:spLocks/>
              </p:cNvSpPr>
              <p:nvPr/>
            </p:nvSpPr>
            <p:spPr bwMode="auto">
              <a:xfrm>
                <a:off x="3401" y="2983"/>
                <a:ext cx="264" cy="324"/>
              </a:xfrm>
              <a:custGeom>
                <a:avLst/>
                <a:gdLst/>
                <a:ahLst/>
                <a:cxnLst>
                  <a:cxn ang="0">
                    <a:pos x="81" y="72"/>
                  </a:cxn>
                  <a:cxn ang="0">
                    <a:pos x="0" y="204"/>
                  </a:cxn>
                  <a:cxn ang="0">
                    <a:pos x="6" y="276"/>
                  </a:cxn>
                  <a:cxn ang="0">
                    <a:pos x="93" y="324"/>
                  </a:cxn>
                  <a:cxn ang="0">
                    <a:pos x="186" y="279"/>
                  </a:cxn>
                  <a:cxn ang="0">
                    <a:pos x="183" y="216"/>
                  </a:cxn>
                  <a:cxn ang="0">
                    <a:pos x="105" y="255"/>
                  </a:cxn>
                  <a:cxn ang="0">
                    <a:pos x="45" y="213"/>
                  </a:cxn>
                  <a:cxn ang="0">
                    <a:pos x="126" y="150"/>
                  </a:cxn>
                  <a:cxn ang="0">
                    <a:pos x="123" y="108"/>
                  </a:cxn>
                  <a:cxn ang="0">
                    <a:pos x="240" y="84"/>
                  </a:cxn>
                  <a:cxn ang="0">
                    <a:pos x="264" y="0"/>
                  </a:cxn>
                  <a:cxn ang="0">
                    <a:pos x="189" y="66"/>
                  </a:cxn>
                  <a:cxn ang="0">
                    <a:pos x="81" y="72"/>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sp>
            <p:nvSpPr>
              <p:cNvPr id="32" name="Freeform 72"/>
              <p:cNvSpPr>
                <a:spLocks/>
              </p:cNvSpPr>
              <p:nvPr/>
            </p:nvSpPr>
            <p:spPr bwMode="auto">
              <a:xfrm>
                <a:off x="3128" y="2556"/>
                <a:ext cx="1624" cy="884"/>
              </a:xfrm>
              <a:custGeom>
                <a:avLst/>
                <a:gdLst/>
                <a:ahLst/>
                <a:cxnLst>
                  <a:cxn ang="0">
                    <a:pos x="1580" y="36"/>
                  </a:cxn>
                  <a:cxn ang="0">
                    <a:pos x="1624" y="164"/>
                  </a:cxn>
                  <a:cxn ang="0">
                    <a:pos x="1600" y="460"/>
                  </a:cxn>
                  <a:cxn ang="0">
                    <a:pos x="1472" y="344"/>
                  </a:cxn>
                  <a:cxn ang="0">
                    <a:pos x="1160" y="312"/>
                  </a:cxn>
                  <a:cxn ang="0">
                    <a:pos x="848" y="440"/>
                  </a:cxn>
                  <a:cxn ang="0">
                    <a:pos x="692" y="672"/>
                  </a:cxn>
                  <a:cxn ang="0">
                    <a:pos x="612" y="852"/>
                  </a:cxn>
                  <a:cxn ang="0">
                    <a:pos x="404" y="884"/>
                  </a:cxn>
                  <a:cxn ang="0">
                    <a:pos x="344" y="848"/>
                  </a:cxn>
                  <a:cxn ang="0">
                    <a:pos x="264" y="844"/>
                  </a:cxn>
                  <a:cxn ang="0">
                    <a:pos x="0" y="780"/>
                  </a:cxn>
                  <a:cxn ang="0">
                    <a:pos x="32" y="664"/>
                  </a:cxn>
                  <a:cxn ang="0">
                    <a:pos x="52" y="712"/>
                  </a:cxn>
                  <a:cxn ang="0">
                    <a:pos x="56" y="748"/>
                  </a:cxn>
                  <a:cxn ang="0">
                    <a:pos x="276" y="796"/>
                  </a:cxn>
                  <a:cxn ang="0">
                    <a:pos x="452" y="836"/>
                  </a:cxn>
                  <a:cxn ang="0">
                    <a:pos x="560" y="732"/>
                  </a:cxn>
                  <a:cxn ang="0">
                    <a:pos x="612" y="716"/>
                  </a:cxn>
                  <a:cxn ang="0">
                    <a:pos x="800" y="392"/>
                  </a:cxn>
                  <a:cxn ang="0">
                    <a:pos x="924" y="360"/>
                  </a:cxn>
                  <a:cxn ang="0">
                    <a:pos x="1020" y="284"/>
                  </a:cxn>
                  <a:cxn ang="0">
                    <a:pos x="1328" y="260"/>
                  </a:cxn>
                  <a:cxn ang="0">
                    <a:pos x="1540" y="328"/>
                  </a:cxn>
                  <a:cxn ang="0">
                    <a:pos x="1584" y="396"/>
                  </a:cxn>
                  <a:cxn ang="0">
                    <a:pos x="1572" y="172"/>
                  </a:cxn>
                  <a:cxn ang="0">
                    <a:pos x="1512" y="136"/>
                  </a:cxn>
                  <a:cxn ang="0">
                    <a:pos x="1564" y="0"/>
                  </a:cxn>
                  <a:cxn ang="0">
                    <a:pos x="1580" y="36"/>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sp>
            <p:nvSpPr>
              <p:cNvPr id="33" name="Freeform 73"/>
              <p:cNvSpPr>
                <a:spLocks/>
              </p:cNvSpPr>
              <p:nvPr/>
            </p:nvSpPr>
            <p:spPr bwMode="auto">
              <a:xfrm>
                <a:off x="3890" y="2007"/>
                <a:ext cx="423" cy="396"/>
              </a:xfrm>
              <a:custGeom>
                <a:avLst/>
                <a:gdLst/>
                <a:ahLst/>
                <a:cxnLst>
                  <a:cxn ang="0">
                    <a:pos x="373" y="0"/>
                  </a:cxn>
                  <a:cxn ang="0">
                    <a:pos x="423" y="170"/>
                  </a:cxn>
                  <a:cxn ang="0">
                    <a:pos x="239" y="333"/>
                  </a:cxn>
                  <a:cxn ang="0">
                    <a:pos x="51" y="382"/>
                  </a:cxn>
                  <a:cxn ang="0">
                    <a:pos x="2" y="396"/>
                  </a:cxn>
                  <a:cxn ang="0">
                    <a:pos x="0" y="299"/>
                  </a:cxn>
                  <a:cxn ang="0">
                    <a:pos x="67" y="211"/>
                  </a:cxn>
                  <a:cxn ang="0">
                    <a:pos x="47" y="312"/>
                  </a:cxn>
                  <a:cxn ang="0">
                    <a:pos x="74" y="346"/>
                  </a:cxn>
                  <a:cxn ang="0">
                    <a:pos x="342" y="116"/>
                  </a:cxn>
                  <a:cxn ang="0">
                    <a:pos x="373" y="0"/>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sp>
            <p:nvSpPr>
              <p:cNvPr id="34" name="Freeform 74"/>
              <p:cNvSpPr>
                <a:spLocks/>
              </p:cNvSpPr>
              <p:nvPr/>
            </p:nvSpPr>
            <p:spPr bwMode="auto">
              <a:xfrm>
                <a:off x="3726" y="1812"/>
                <a:ext cx="117" cy="51"/>
              </a:xfrm>
              <a:custGeom>
                <a:avLst/>
                <a:gdLst/>
                <a:ahLst/>
                <a:cxnLst>
                  <a:cxn ang="0">
                    <a:pos x="45" y="0"/>
                  </a:cxn>
                  <a:cxn ang="0">
                    <a:pos x="84" y="18"/>
                  </a:cxn>
                  <a:cxn ang="0">
                    <a:pos x="117" y="30"/>
                  </a:cxn>
                  <a:cxn ang="0">
                    <a:pos x="57" y="51"/>
                  </a:cxn>
                  <a:cxn ang="0">
                    <a:pos x="0" y="15"/>
                  </a:cxn>
                  <a:cxn ang="0">
                    <a:pos x="45" y="0"/>
                  </a:cxn>
                </a:cxnLst>
                <a:rect l="0" t="0" r="r" b="b"/>
                <a:pathLst>
                  <a:path w="117" h="51">
                    <a:moveTo>
                      <a:pt x="45" y="0"/>
                    </a:moveTo>
                    <a:lnTo>
                      <a:pt x="84" y="18"/>
                    </a:lnTo>
                    <a:lnTo>
                      <a:pt x="117" y="30"/>
                    </a:lnTo>
                    <a:lnTo>
                      <a:pt x="57" y="51"/>
                    </a:lnTo>
                    <a:lnTo>
                      <a:pt x="0" y="15"/>
                    </a:lnTo>
                    <a:lnTo>
                      <a:pt x="45" y="0"/>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sp>
            <p:nvSpPr>
              <p:cNvPr id="35" name="Freeform 75"/>
              <p:cNvSpPr>
                <a:spLocks/>
              </p:cNvSpPr>
              <p:nvPr/>
            </p:nvSpPr>
            <p:spPr bwMode="auto">
              <a:xfrm>
                <a:off x="2817" y="2628"/>
                <a:ext cx="117" cy="30"/>
              </a:xfrm>
              <a:custGeom>
                <a:avLst/>
                <a:gdLst/>
                <a:ahLst/>
                <a:cxnLst>
                  <a:cxn ang="0">
                    <a:pos x="0" y="12"/>
                  </a:cxn>
                  <a:cxn ang="0">
                    <a:pos x="117" y="0"/>
                  </a:cxn>
                  <a:cxn ang="0">
                    <a:pos x="96" y="30"/>
                  </a:cxn>
                  <a:cxn ang="0">
                    <a:pos x="0" y="12"/>
                  </a:cxn>
                </a:cxnLst>
                <a:rect l="0" t="0" r="r" b="b"/>
                <a:pathLst>
                  <a:path w="117" h="30">
                    <a:moveTo>
                      <a:pt x="0" y="12"/>
                    </a:moveTo>
                    <a:lnTo>
                      <a:pt x="117" y="0"/>
                    </a:lnTo>
                    <a:lnTo>
                      <a:pt x="96" y="30"/>
                    </a:lnTo>
                    <a:lnTo>
                      <a:pt x="0" y="12"/>
                    </a:lnTo>
                    <a:close/>
                  </a:path>
                </a:pathLst>
              </a:custGeom>
              <a:solidFill>
                <a:schemeClr val="tx1"/>
              </a:solidFill>
              <a:ln w="9525" cap="flat" cmpd="sng">
                <a:noFill/>
                <a:prstDash val="solid"/>
                <a:round/>
                <a:headEnd type="none" w="med" len="med"/>
                <a:tailEnd type="none" w="med" len="med"/>
              </a:ln>
              <a:effectLst/>
            </p:spPr>
            <p:txBody>
              <a:bodyPr wrap="none" anchor="ctr"/>
              <a:lstStyle/>
              <a:p>
                <a:endParaRPr lang="en-US" dirty="0"/>
              </a:p>
            </p:txBody>
          </p:sp>
        </p:grpSp>
      </p:grpSp>
    </p:spTree>
    <p:extLst>
      <p:ext uri="{BB962C8B-B14F-4D97-AF65-F5344CB8AC3E}">
        <p14:creationId xmlns:p14="http://schemas.microsoft.com/office/powerpoint/2010/main" val="3618585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85720" y="64008"/>
            <a:ext cx="6715172" cy="831832"/>
          </a:xfrm>
        </p:spPr>
        <p:txBody>
          <a:bodyPr/>
          <a:lstStyle/>
          <a:p>
            <a:r>
              <a:rPr lang="en-US" sz="1200" dirty="0"/>
              <a:t>1.1: Introduction</a:t>
            </a:r>
            <a:br>
              <a:rPr lang="en-US" dirty="0"/>
            </a:br>
            <a:r>
              <a:rPr lang="en-US" dirty="0"/>
              <a:t>What's new in Bootstrap 3?</a:t>
            </a:r>
            <a:endParaRPr lang="en-US" sz="2400" dirty="0"/>
          </a:p>
        </p:txBody>
      </p:sp>
      <p:sp>
        <p:nvSpPr>
          <p:cNvPr id="6" name="Content Placeholder 5"/>
          <p:cNvSpPr>
            <a:spLocks noGrp="1"/>
          </p:cNvSpPr>
          <p:nvPr>
            <p:ph idx="1"/>
          </p:nvPr>
        </p:nvSpPr>
        <p:spPr>
          <a:xfrm>
            <a:off x="442685" y="1059543"/>
            <a:ext cx="8229600" cy="5384800"/>
          </a:xfrm>
        </p:spPr>
        <p:txBody>
          <a:bodyPr>
            <a:normAutofit/>
          </a:bodyPr>
          <a:lstStyle/>
          <a:p>
            <a:pPr algn="just">
              <a:lnSpc>
                <a:spcPct val="170000"/>
              </a:lnSpc>
            </a:pPr>
            <a:r>
              <a:rPr lang="en-US" dirty="0">
                <a:solidFill>
                  <a:schemeClr val="tx1"/>
                </a:solidFill>
              </a:rPr>
              <a:t>Mobile-first approach</a:t>
            </a:r>
          </a:p>
          <a:p>
            <a:pPr algn="just">
              <a:lnSpc>
                <a:spcPct val="170000"/>
              </a:lnSpc>
            </a:pPr>
            <a:r>
              <a:rPr lang="en-US" dirty="0">
                <a:solidFill>
                  <a:schemeClr val="tx1"/>
                </a:solidFill>
              </a:rPr>
              <a:t>Single(responsive) grid system</a:t>
            </a:r>
          </a:p>
          <a:p>
            <a:pPr algn="just">
              <a:lnSpc>
                <a:spcPct val="170000"/>
              </a:lnSpc>
            </a:pPr>
            <a:r>
              <a:rPr lang="en-US" dirty="0">
                <a:solidFill>
                  <a:schemeClr val="tx1"/>
                </a:solidFill>
              </a:rPr>
              <a:t>Dropping support for IE7 and FF 3.6</a:t>
            </a:r>
          </a:p>
          <a:p>
            <a:pPr algn="just">
              <a:lnSpc>
                <a:spcPct val="170000"/>
              </a:lnSpc>
            </a:pPr>
            <a:r>
              <a:rPr lang="en-US" dirty="0">
                <a:solidFill>
                  <a:schemeClr val="tx1"/>
                </a:solidFill>
              </a:rPr>
              <a:t>Supporting IE 8 and higher</a:t>
            </a:r>
          </a:p>
          <a:p>
            <a:pPr algn="just">
              <a:lnSpc>
                <a:spcPct val="170000"/>
              </a:lnSpc>
            </a:pPr>
            <a:r>
              <a:rPr lang="en-US" dirty="0">
                <a:solidFill>
                  <a:schemeClr val="tx1"/>
                </a:solidFill>
              </a:rPr>
              <a:t>Font icons, instead of old PNG image sprites</a:t>
            </a:r>
          </a:p>
          <a:p>
            <a:pPr algn="just"/>
            <a:endParaRPr lang="en-US" dirty="0">
              <a:solidFill>
                <a:schemeClr val="tx1"/>
              </a:solidFill>
            </a:endParaRPr>
          </a:p>
          <a:p>
            <a:pPr algn="just">
              <a:buNone/>
            </a:pPr>
            <a:endParaRPr lang="en-US" dirty="0">
              <a:solidFill>
                <a:schemeClr val="tx1"/>
              </a:solidFill>
            </a:endParaRPr>
          </a:p>
        </p:txBody>
      </p:sp>
    </p:spTree>
    <p:extLst>
      <p:ext uri="{BB962C8B-B14F-4D97-AF65-F5344CB8AC3E}">
        <p14:creationId xmlns:p14="http://schemas.microsoft.com/office/powerpoint/2010/main" val="16595153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a85eb2a3-840f-4054-86f6-d41d0c1cba4b">General</Material_x0020_Typ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4F2559C04AE4488E94205E47398A2E" ma:contentTypeVersion="1" ma:contentTypeDescription="Create a new document." ma:contentTypeScope="" ma:versionID="bb2d9302acd88bfb40288f9de05848d0">
  <xsd:schema xmlns:xsd="http://www.w3.org/2001/XMLSchema" xmlns:xs="http://www.w3.org/2001/XMLSchema" xmlns:p="http://schemas.microsoft.com/office/2006/metadata/properties" xmlns:ns2="a85eb2a3-840f-4054-86f6-d41d0c1cba4b" xmlns:ns3="952a6df7-b138-4f89-9bc4-e7a874ea3254" targetNamespace="http://schemas.microsoft.com/office/2006/metadata/properties" ma:root="true" ma:fieldsID="2d7d6362be7cac7839ee051b71b7ca70" ns2:_="" ns3:_="">
    <xsd:import namespace="a85eb2a3-840f-4054-86f6-d41d0c1cba4b"/>
    <xsd:import namespace="952a6df7-b138-4f89-9bc4-e7a874ea3254"/>
    <xsd:element name="properties">
      <xsd:complexType>
        <xsd:sequence>
          <xsd:element name="documentManagement">
            <xsd:complexType>
              <xsd:all>
                <xsd:element ref="ns2:Material_x0020_Type"/>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eb2a3-840f-4054-86f6-d41d0c1cba4b" elementFormDefault="qualified">
    <xsd:import namespace="http://schemas.microsoft.com/office/2006/documentManagement/types"/>
    <xsd:import namespace="http://schemas.microsoft.com/office/infopath/2007/PartnerControls"/>
    <xsd:element name="Material_x0020_Type" ma:index="8" ma:displayName="Material Type" ma:default="Template" ma:format="Dropdown" ma:internalName="Material_x0020_Type">
      <xsd:simpleType>
        <xsd:restriction base="dms:Choice">
          <xsd:enumeration value="Procedure"/>
          <xsd:enumeration value="Guideline"/>
          <xsd:enumeration value="Form"/>
          <xsd:enumeration value="Format"/>
          <xsd:enumeration value="General"/>
          <xsd:enumeration value="Template"/>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9"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D7665F-8C87-49F1-94B0-6D13FB5E127F}">
  <ds:schemaRefs>
    <ds:schemaRef ds:uri="http://schemas.microsoft.com/sharepoint/v3/contenttype/forms"/>
  </ds:schemaRefs>
</ds:datastoreItem>
</file>

<file path=customXml/itemProps2.xml><?xml version="1.0" encoding="utf-8"?>
<ds:datastoreItem xmlns:ds="http://schemas.openxmlformats.org/officeDocument/2006/customXml" ds:itemID="{E63433B7-998A-4D4C-91CD-BC966B06FCAD}">
  <ds:schemaRefs>
    <ds:schemaRef ds:uri="http://schemas.microsoft.com/office/2006/documentManagement/types"/>
    <ds:schemaRef ds:uri="http://purl.org/dc/terms/"/>
    <ds:schemaRef ds:uri="http://purl.org/dc/dcmitype/"/>
    <ds:schemaRef ds:uri="a85eb2a3-840f-4054-86f6-d41d0c1cba4b"/>
    <ds:schemaRef ds:uri="http://schemas.microsoft.com/office/2006/metadata/properties"/>
    <ds:schemaRef ds:uri="http://purl.org/dc/elements/1.1/"/>
    <ds:schemaRef ds:uri="http://schemas.openxmlformats.org/package/2006/metadata/core-properties"/>
    <ds:schemaRef ds:uri="952a6df7-b138-4f89-9bc4-e7a874ea3254"/>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D388FF6-FC9B-4F3A-8C9E-F50B5860EC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eb2a3-840f-4054-86f6-d41d0c1cba4b"/>
    <ds:schemaRef ds:uri="952a6df7-b138-4f89-9bc4-e7a874ea32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7635</TotalTime>
  <Words>1512</Words>
  <Application>Microsoft Office PowerPoint</Application>
  <PresentationFormat>On-screen Show (4:3)</PresentationFormat>
  <Paragraphs>162</Paragraphs>
  <Slides>18</Slides>
  <Notes>18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Calibri</vt:lpstr>
      <vt:lpstr>Candara</vt:lpstr>
      <vt:lpstr>Wingdings</vt:lpstr>
      <vt:lpstr>Corporate Presentation Template (4x3 - Normal)</vt:lpstr>
      <vt:lpstr>think-cell Slide</vt:lpstr>
      <vt:lpstr>Bootstrap</vt:lpstr>
      <vt:lpstr>Lesson Objectives</vt:lpstr>
      <vt:lpstr>1.1: Introduction Bootstrap Introduction</vt:lpstr>
      <vt:lpstr>1.1: Introduction Why Bootstrap?</vt:lpstr>
      <vt:lpstr>1.1: Introduction Bootstrap Advantages</vt:lpstr>
      <vt:lpstr>1.1: Introduction Bootstrap Advantages</vt:lpstr>
      <vt:lpstr>1.1: Introduction Less Introduction</vt:lpstr>
      <vt:lpstr>Demo</vt:lpstr>
      <vt:lpstr>1.1: Introduction What's new in Bootstrap 3?</vt:lpstr>
      <vt:lpstr>1.1: Introduction Mobile First Strategy</vt:lpstr>
      <vt:lpstr>1.2: Getting Started with Bootstrap Bootstrap home page</vt:lpstr>
      <vt:lpstr>1.2: Getting Started with Bootstrap  Downloading Bootstrap</vt:lpstr>
      <vt:lpstr>1.2: Getting Started with Bootstrap Bootstrap pre-compiled folder structure</vt:lpstr>
      <vt:lpstr>1.2: Getting Started with Bootstrap  Bootstrap Global Styles</vt:lpstr>
      <vt:lpstr>1.2: Getting Started with Bootstrap  Responsive Design</vt:lpstr>
      <vt:lpstr>1.2: Getting Started with Bootstrap Bootstrap basic template</vt:lpstr>
      <vt:lpstr>Demo</vt:lpstr>
      <vt:lpstr>Summary</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React.js-Classbook-Lesson01</dc:title>
  <dc:subject>React.js - Class book</dc:subject>
  <dc:creator>Karthik Muthukrishnan</dc:creator>
  <dc:description>React.js - Class book created by Karthik M (714709)</dc:description>
  <cp:lastModifiedBy>Camy Dsilva</cp:lastModifiedBy>
  <cp:revision>659</cp:revision>
  <dcterms:created xsi:type="dcterms:W3CDTF">2014-04-28T11:21:39Z</dcterms:created>
  <dcterms:modified xsi:type="dcterms:W3CDTF">2018-10-19T14:20:47Z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0x010100A64F2559C04AE4488E94205E47398A2E</vt:lpwstr>
  </property>
</Properties>
</file>