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charts/chart6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  <p:sldMasterId id="2147483939" r:id="rId3"/>
    <p:sldMasterId id="2147483990" r:id="rId4"/>
  </p:sldMasterIdLst>
  <p:notesMasterIdLst>
    <p:notesMasterId r:id="rId20"/>
  </p:notesMasterIdLst>
  <p:handoutMasterIdLst>
    <p:handoutMasterId r:id="rId21"/>
  </p:handoutMasterIdLst>
  <p:sldIdLst>
    <p:sldId id="358" r:id="rId5"/>
    <p:sldId id="359" r:id="rId6"/>
    <p:sldId id="360" r:id="rId7"/>
    <p:sldId id="362" r:id="rId8"/>
    <p:sldId id="375" r:id="rId9"/>
    <p:sldId id="374" r:id="rId10"/>
    <p:sldId id="363" r:id="rId11"/>
    <p:sldId id="365" r:id="rId12"/>
    <p:sldId id="371" r:id="rId13"/>
    <p:sldId id="377" r:id="rId14"/>
    <p:sldId id="370" r:id="rId15"/>
    <p:sldId id="378" r:id="rId16"/>
    <p:sldId id="379" r:id="rId17"/>
    <p:sldId id="376" r:id="rId18"/>
    <p:sldId id="351" r:id="rId19"/>
  </p:sldIdLst>
  <p:sldSz cx="9906000" cy="6858000" type="A4"/>
  <p:notesSz cx="6797675" cy="9874250"/>
  <p:custDataLst>
    <p:tags r:id="rId22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A75688-AEE6-4F3E-9761-DBC8796B3AB9}">
          <p14:sldIdLst>
            <p14:sldId id="358"/>
            <p14:sldId id="359"/>
            <p14:sldId id="360"/>
            <p14:sldId id="362"/>
            <p14:sldId id="375"/>
            <p14:sldId id="374"/>
            <p14:sldId id="363"/>
            <p14:sldId id="365"/>
            <p14:sldId id="371"/>
            <p14:sldId id="377"/>
            <p14:sldId id="370"/>
            <p14:sldId id="378"/>
            <p14:sldId id="379"/>
            <p14:sldId id="376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5A702E"/>
    <a:srgbClr val="00823B"/>
    <a:srgbClr val="FF9900"/>
    <a:srgbClr val="FFC72C"/>
    <a:srgbClr val="6A9529"/>
    <a:srgbClr val="000000"/>
    <a:srgbClr val="A2BFAF"/>
    <a:srgbClr val="ACB7B2"/>
    <a:srgbClr val="AF1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3521" autoAdjust="0"/>
  </p:normalViewPr>
  <p:slideViewPr>
    <p:cSldViewPr snapToGrid="0">
      <p:cViewPr varScale="1">
        <p:scale>
          <a:sx n="67" d="100"/>
          <a:sy n="67" d="100"/>
        </p:scale>
        <p:origin x="1048" y="76"/>
      </p:cViewPr>
      <p:guideLst>
        <p:guide orient="horz" pos="954"/>
        <p:guide pos="5957"/>
      </p:guideLst>
    </p:cSldViewPr>
  </p:slideViewPr>
  <p:outlineViewPr>
    <p:cViewPr>
      <p:scale>
        <a:sx n="33" d="100"/>
        <a:sy n="33" d="100"/>
      </p:scale>
      <p:origin x="0" y="-4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ttark\Documents\MBR\Dec\Pivot%20TnL%20Dec%20-17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ttark\Documents\MBR\Dec\Pivot%20TnL%20Dec%20-17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ttark\Documents\MBR\Dec\Pivot%20TnL%20Dec%20-17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ttark\Documents\MBR\Dec\Pivot%20GMS%20Sept-17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ttark\Documents\MBR\Dec\Pivot%20GMS%20Sept-17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IN"/>
              <a:t>Service Requests By Type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4.5567392311255207E-2"/>
          <c:y val="8.9544232414407177E-2"/>
          <c:w val="0.7148816581750812"/>
          <c:h val="0.841022138030972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Pivots!$N$27</c:f>
              <c:strCache>
                <c:ptCount val="1"/>
                <c:pt idx="0">
                  <c:v>Card and Expense Issue</c:v>
                </c:pt>
              </c:strCache>
            </c:strRef>
          </c:tx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Pivots!$O$27:$T$27</c:f>
              <c:numCache>
                <c:formatCode>General</c:formatCode>
                <c:ptCount val="6"/>
                <c:pt idx="0">
                  <c:v>141</c:v>
                </c:pt>
                <c:pt idx="1">
                  <c:v>98</c:v>
                </c:pt>
                <c:pt idx="2">
                  <c:v>87</c:v>
                </c:pt>
                <c:pt idx="3">
                  <c:v>107</c:v>
                </c:pt>
                <c:pt idx="4">
                  <c:v>92</c:v>
                </c:pt>
                <c:pt idx="5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3-4B70-B0D8-0A787DAB82A3}"/>
            </c:ext>
          </c:extLst>
        </c:ser>
        <c:ser>
          <c:idx val="1"/>
          <c:order val="1"/>
          <c:tx>
            <c:strRef>
              <c:f>Pivots!$N$28</c:f>
              <c:strCache>
                <c:ptCount val="1"/>
                <c:pt idx="0">
                  <c:v>User Profile Issue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Pivots!$O$28:$T$28</c:f>
              <c:numCache>
                <c:formatCode>General</c:formatCode>
                <c:ptCount val="6"/>
                <c:pt idx="0">
                  <c:v>36</c:v>
                </c:pt>
                <c:pt idx="1">
                  <c:v>56</c:v>
                </c:pt>
                <c:pt idx="2">
                  <c:v>53</c:v>
                </c:pt>
                <c:pt idx="3">
                  <c:v>74</c:v>
                </c:pt>
                <c:pt idx="4">
                  <c:v>78</c:v>
                </c:pt>
                <c:pt idx="5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3-4B70-B0D8-0A787DAB82A3}"/>
            </c:ext>
          </c:extLst>
        </c:ser>
        <c:ser>
          <c:idx val="2"/>
          <c:order val="2"/>
          <c:tx>
            <c:strRef>
              <c:f>Pivots!$N$29</c:f>
              <c:strCache>
                <c:ptCount val="1"/>
                <c:pt idx="0">
                  <c:v>Concur / Congnos Access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Pivots!$O$29:$T$29</c:f>
              <c:numCache>
                <c:formatCode>General</c:formatCode>
                <c:ptCount val="6"/>
                <c:pt idx="0">
                  <c:v>54</c:v>
                </c:pt>
                <c:pt idx="1">
                  <c:v>75</c:v>
                </c:pt>
                <c:pt idx="2">
                  <c:v>53</c:v>
                </c:pt>
                <c:pt idx="3">
                  <c:v>43</c:v>
                </c:pt>
                <c:pt idx="4">
                  <c:v>40</c:v>
                </c:pt>
                <c:pt idx="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3-4B70-B0D8-0A787DAB82A3}"/>
            </c:ext>
          </c:extLst>
        </c:ser>
        <c:ser>
          <c:idx val="3"/>
          <c:order val="3"/>
          <c:tx>
            <c:strRef>
              <c:f>Pivots!$N$30</c:f>
              <c:strCache>
                <c:ptCount val="1"/>
                <c:pt idx="0">
                  <c:v>Employee / Traveler Reimbursement Failure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Pivots!$O$30:$T$30</c:f>
              <c:numCache>
                <c:formatCode>General</c:formatCode>
                <c:ptCount val="6"/>
                <c:pt idx="0">
                  <c:v>35</c:v>
                </c:pt>
                <c:pt idx="1">
                  <c:v>40</c:v>
                </c:pt>
                <c:pt idx="2">
                  <c:v>31</c:v>
                </c:pt>
                <c:pt idx="3">
                  <c:v>28</c:v>
                </c:pt>
                <c:pt idx="4">
                  <c:v>26</c:v>
                </c:pt>
                <c:pt idx="5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3-4B70-B0D8-0A787DAB82A3}"/>
            </c:ext>
          </c:extLst>
        </c:ser>
        <c:ser>
          <c:idx val="4"/>
          <c:order val="4"/>
          <c:tx>
            <c:strRef>
              <c:f>Pivots!$N$31</c:f>
              <c:strCache>
                <c:ptCount val="1"/>
                <c:pt idx="0">
                  <c:v>IBS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Pivots!$O$31:$T$31</c:f>
              <c:numCache>
                <c:formatCode>General</c:formatCode>
                <c:ptCount val="6"/>
                <c:pt idx="0">
                  <c:v>13</c:v>
                </c:pt>
                <c:pt idx="1">
                  <c:v>17</c:v>
                </c:pt>
                <c:pt idx="2">
                  <c:v>20</c:v>
                </c:pt>
                <c:pt idx="3">
                  <c:v>27</c:v>
                </c:pt>
                <c:pt idx="4">
                  <c:v>29</c:v>
                </c:pt>
                <c:pt idx="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23-4B70-B0D8-0A787DAB82A3}"/>
            </c:ext>
          </c:extLst>
        </c:ser>
        <c:ser>
          <c:idx val="5"/>
          <c:order val="5"/>
          <c:tx>
            <c:strRef>
              <c:f>Pivots!$N$32</c:f>
              <c:strCache>
                <c:ptCount val="1"/>
                <c:pt idx="0">
                  <c:v>Adhoc / Cognos Reports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Pivots!$O$32:$T$32</c:f>
              <c:numCache>
                <c:formatCode>General</c:formatCode>
                <c:ptCount val="6"/>
                <c:pt idx="0">
                  <c:v>16</c:v>
                </c:pt>
                <c:pt idx="1">
                  <c:v>32</c:v>
                </c:pt>
                <c:pt idx="2">
                  <c:v>38</c:v>
                </c:pt>
                <c:pt idx="3">
                  <c:v>27</c:v>
                </c:pt>
                <c:pt idx="4">
                  <c:v>17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23-4B70-B0D8-0A787DAB82A3}"/>
            </c:ext>
          </c:extLst>
        </c:ser>
        <c:ser>
          <c:idx val="6"/>
          <c:order val="6"/>
          <c:tx>
            <c:strRef>
              <c:f>Pivots!$N$33</c:f>
              <c:strCache>
                <c:ptCount val="1"/>
                <c:pt idx="0">
                  <c:v>File transfer Issues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Pivots!$O$33:$T$33</c:f>
              <c:numCache>
                <c:formatCode>General</c:formatCode>
                <c:ptCount val="6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13</c:v>
                </c:pt>
                <c:pt idx="4">
                  <c:v>18</c:v>
                </c:pt>
                <c:pt idx="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23-4B70-B0D8-0A787DAB82A3}"/>
            </c:ext>
          </c:extLst>
        </c:ser>
        <c:ser>
          <c:idx val="7"/>
          <c:order val="7"/>
          <c:tx>
            <c:strRef>
              <c:f>Pivots!$N$34</c:f>
              <c:strCache>
                <c:ptCount val="1"/>
                <c:pt idx="0">
                  <c:v>Request : ILR Access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Pivots!$O$34:$T$34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7</c:v>
                </c:pt>
                <c:pt idx="3">
                  <c:v>7</c:v>
                </c:pt>
                <c:pt idx="4">
                  <c:v>12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923-4B70-B0D8-0A787DAB82A3}"/>
            </c:ext>
          </c:extLst>
        </c:ser>
        <c:ser>
          <c:idx val="8"/>
          <c:order val="8"/>
          <c:tx>
            <c:strRef>
              <c:f>Pivots!$N$35</c:f>
              <c:strCache>
                <c:ptCount val="1"/>
                <c:pt idx="0">
                  <c:v>Ask an Expert (Other)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Pivots!$O$35:$T$35</c:f>
              <c:numCache>
                <c:formatCode>General</c:formatCode>
                <c:ptCount val="6"/>
                <c:pt idx="0">
                  <c:v>7</c:v>
                </c:pt>
                <c:pt idx="1">
                  <c:v>5</c:v>
                </c:pt>
                <c:pt idx="2">
                  <c:v>13</c:v>
                </c:pt>
                <c:pt idx="3">
                  <c:v>12</c:v>
                </c:pt>
                <c:pt idx="4">
                  <c:v>8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23-4B70-B0D8-0A787DAB82A3}"/>
            </c:ext>
          </c:extLst>
        </c:ser>
        <c:ser>
          <c:idx val="9"/>
          <c:order val="9"/>
          <c:tx>
            <c:strRef>
              <c:f>Pivots!$N$36</c:f>
              <c:strCache>
                <c:ptCount val="1"/>
                <c:pt idx="0">
                  <c:v>Allocation Issue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Pivots!$O$36:$T$36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923-4B70-B0D8-0A787DAB82A3}"/>
            </c:ext>
          </c:extLst>
        </c:ser>
        <c:ser>
          <c:idx val="10"/>
          <c:order val="10"/>
          <c:tx>
            <c:strRef>
              <c:f>Pivots!$N$37</c:f>
              <c:strCache>
                <c:ptCount val="1"/>
                <c:pt idx="0">
                  <c:v>File Name / Destination Change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Pivots!$O$37:$T$37</c:f>
              <c:numCache>
                <c:formatCode>General</c:formatCode>
                <c:ptCount val="6"/>
                <c:pt idx="0">
                  <c:v>12</c:v>
                </c:pt>
                <c:pt idx="1">
                  <c:v>4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923-4B70-B0D8-0A787DAB8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4335240"/>
        <c:axId val="1"/>
      </c:barChart>
      <c:catAx>
        <c:axId val="794335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94335240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lang="en-IN" sz="7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lang="en-IN" sz="7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lang="en-IN" sz="7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</c:legendEntry>
      <c:layout>
        <c:manualLayout>
          <c:xMode val="edge"/>
          <c:yMode val="edge"/>
          <c:x val="0.81674133672559801"/>
          <c:y val="8.9073930198858162E-2"/>
          <c:w val="0.16242792211409895"/>
          <c:h val="0.84760876966321574"/>
        </c:manualLayout>
      </c:layout>
      <c:overlay val="0"/>
      <c:txPr>
        <a:bodyPr/>
        <a:lstStyle/>
        <a:p>
          <a:pPr>
            <a:defRPr lang="en-IN" sz="700" b="0" i="0" u="none" strike="noStrike" kern="1200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IN"/>
              <a:t>Top 6 Service Requests - Break up By %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9937980182884005E-2"/>
          <c:y val="9.8980023330417027E-2"/>
          <c:w val="0.53134150522405255"/>
          <c:h val="0.82712160979877514"/>
        </c:manualLayout>
      </c:layout>
      <c:pieChart>
        <c:varyColors val="1"/>
        <c:ser>
          <c:idx val="0"/>
          <c:order val="0"/>
          <c:tx>
            <c:strRef>
              <c:f>Pivots!$O$26</c:f>
              <c:strCache>
                <c:ptCount val="1"/>
                <c:pt idx="0">
                  <c:v>Jul</c:v>
                </c:pt>
              </c:strCache>
            </c:strRef>
          </c:tx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95D6-4068-9B80-2377234DB2C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95D6-4068-9B80-2377234DB2C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95D6-4068-9B80-2377234DB2C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95D6-4068-9B80-2377234DB2C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95D6-4068-9B80-2377234DB2C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95D6-4068-9B80-2377234DB2C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95D6-4068-9B80-2377234DB2C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95D6-4068-9B80-2377234DB2C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95D6-4068-9B80-2377234DB2C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95D6-4068-9B80-2377234DB2C0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A-95D6-4068-9B80-2377234DB2C0}"/>
              </c:ext>
            </c:extLst>
          </c:dPt>
          <c:dLbls>
            <c:dLbl>
              <c:idx val="0"/>
              <c:layout>
                <c:manualLayout>
                  <c:x val="-4.7721429800783102E-3"/>
                  <c:y val="-0.14535224641037517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5D6-4068-9B80-2377234DB2C0}"/>
                </c:ext>
              </c:extLst>
            </c:dLbl>
            <c:dLbl>
              <c:idx val="1"/>
              <c:layout>
                <c:manualLayout>
                  <c:x val="2.8838851598468225E-2"/>
                  <c:y val="1.5026169522927173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D6-4068-9B80-2377234DB2C0}"/>
                </c:ext>
              </c:extLst>
            </c:dLbl>
            <c:dLbl>
              <c:idx val="2"/>
              <c:layout>
                <c:manualLayout>
                  <c:x val="-3.5739506690762028E-2"/>
                  <c:y val="2.6950671607225675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5D6-4068-9B80-2377234DB2C0}"/>
                </c:ext>
              </c:extLst>
            </c:dLbl>
            <c:dLbl>
              <c:idx val="3"/>
              <c:layout>
                <c:manualLayout>
                  <c:x val="-3.9532480314960629E-2"/>
                  <c:y val="5.7677529892096818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D6-4068-9B80-2377234DB2C0}"/>
                </c:ext>
              </c:extLst>
            </c:dLbl>
            <c:dLbl>
              <c:idx val="4"/>
              <c:layout>
                <c:manualLayout>
                  <c:x val="-2.3403637045369328E-2"/>
                  <c:y val="-1.0314231554389035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5D6-4068-9B80-2377234DB2C0}"/>
                </c:ext>
              </c:extLst>
            </c:dLbl>
            <c:dLbl>
              <c:idx val="5"/>
              <c:layout>
                <c:manualLayout>
                  <c:x val="-3.8316460442444696E-2"/>
                  <c:y val="1.9461942257217847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5D6-4068-9B80-2377234DB2C0}"/>
                </c:ext>
              </c:extLst>
            </c:dLbl>
            <c:dLbl>
              <c:idx val="6"/>
              <c:layout>
                <c:manualLayout>
                  <c:x val="3.048222968030651E-3"/>
                  <c:y val="-7.46572487262621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5D6-4068-9B80-2377234DB2C0}"/>
                </c:ext>
              </c:extLst>
            </c:dLbl>
            <c:dLbl>
              <c:idx val="7"/>
              <c:layout>
                <c:manualLayout>
                  <c:x val="-2.2746036099995696E-3"/>
                  <c:y val="-1.019291338582677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5D6-4068-9B80-2377234DB2C0}"/>
                </c:ext>
              </c:extLst>
            </c:dLbl>
            <c:dLbl>
              <c:idx val="8"/>
              <c:layout>
                <c:manualLayout>
                  <c:x val="-6.1779290908308589E-3"/>
                  <c:y val="-1.34587772116720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5D6-4068-9B80-2377234DB2C0}"/>
                </c:ext>
              </c:extLst>
            </c:dLbl>
            <c:dLbl>
              <c:idx val="9"/>
              <c:layout>
                <c:manualLayout>
                  <c:x val="1.460531764984295E-2"/>
                  <c:y val="-3.051899027327466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5D6-4068-9B80-2377234DB2C0}"/>
                </c:ext>
              </c:extLst>
            </c:dLbl>
            <c:dLbl>
              <c:idx val="10"/>
              <c:layout>
                <c:manualLayout>
                  <c:x val="1.3107224301880298E-3"/>
                  <c:y val="-9.718156553960166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5D6-4068-9B80-2377234DB2C0}"/>
                </c:ext>
              </c:extLst>
            </c:dLbl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Pivots!$N$27:$N$37</c:f>
              <c:strCache>
                <c:ptCount val="11"/>
                <c:pt idx="0">
                  <c:v>Card and Expense Issue</c:v>
                </c:pt>
                <c:pt idx="1">
                  <c:v>User Profile Issue</c:v>
                </c:pt>
                <c:pt idx="2">
                  <c:v>Concur / Congnos Access</c:v>
                </c:pt>
                <c:pt idx="3">
                  <c:v>Employee / Traveler Reimbursement Failure</c:v>
                </c:pt>
                <c:pt idx="4">
                  <c:v>IBS</c:v>
                </c:pt>
                <c:pt idx="5">
                  <c:v>Adhoc / Cognos Reports</c:v>
                </c:pt>
                <c:pt idx="6">
                  <c:v>File transfer Issues</c:v>
                </c:pt>
                <c:pt idx="7">
                  <c:v>Request : ILR Access</c:v>
                </c:pt>
                <c:pt idx="8">
                  <c:v>Ask an Expert (Other)</c:v>
                </c:pt>
                <c:pt idx="9">
                  <c:v>Allocation Issue</c:v>
                </c:pt>
                <c:pt idx="10">
                  <c:v>File Name / Destination Change</c:v>
                </c:pt>
              </c:strCache>
            </c:strRef>
          </c:cat>
          <c:val>
            <c:numRef>
              <c:f>Pivots!$O$27:$O$37</c:f>
              <c:numCache>
                <c:formatCode>General</c:formatCode>
                <c:ptCount val="11"/>
                <c:pt idx="0">
                  <c:v>141</c:v>
                </c:pt>
                <c:pt idx="1">
                  <c:v>36</c:v>
                </c:pt>
                <c:pt idx="2">
                  <c:v>54</c:v>
                </c:pt>
                <c:pt idx="3">
                  <c:v>35</c:v>
                </c:pt>
                <c:pt idx="4">
                  <c:v>13</c:v>
                </c:pt>
                <c:pt idx="5">
                  <c:v>16</c:v>
                </c:pt>
                <c:pt idx="6">
                  <c:v>16</c:v>
                </c:pt>
                <c:pt idx="7">
                  <c:v>10</c:v>
                </c:pt>
                <c:pt idx="8">
                  <c:v>7</c:v>
                </c:pt>
                <c:pt idx="9">
                  <c:v>7</c:v>
                </c:pt>
                <c:pt idx="1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5D6-4068-9B80-2377234DB2C0}"/>
            </c:ext>
          </c:extLst>
        </c:ser>
        <c:ser>
          <c:idx val="1"/>
          <c:order val="1"/>
          <c:tx>
            <c:strRef>
              <c:f>Pivots!$P$26</c:f>
              <c:strCache>
                <c:ptCount val="1"/>
                <c:pt idx="0">
                  <c:v>Aug</c:v>
                </c:pt>
              </c:strCache>
            </c:strRef>
          </c:tx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C-95D6-4068-9B80-2377234DB2C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D-95D6-4068-9B80-2377234DB2C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E-95D6-4068-9B80-2377234DB2C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F-95D6-4068-9B80-2377234DB2C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0-95D6-4068-9B80-2377234DB2C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11-95D6-4068-9B80-2377234DB2C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12-95D6-4068-9B80-2377234DB2C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13-95D6-4068-9B80-2377234DB2C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14-95D6-4068-9B80-2377234DB2C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15-95D6-4068-9B80-2377234DB2C0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16-95D6-4068-9B80-2377234DB2C0}"/>
              </c:ext>
            </c:extLst>
          </c:dPt>
          <c:cat>
            <c:strRef>
              <c:f>Pivots!$N$27:$N$37</c:f>
              <c:strCache>
                <c:ptCount val="11"/>
                <c:pt idx="0">
                  <c:v>Card and Expense Issue</c:v>
                </c:pt>
                <c:pt idx="1">
                  <c:v>User Profile Issue</c:v>
                </c:pt>
                <c:pt idx="2">
                  <c:v>Concur / Congnos Access</c:v>
                </c:pt>
                <c:pt idx="3">
                  <c:v>Employee / Traveler Reimbursement Failure</c:v>
                </c:pt>
                <c:pt idx="4">
                  <c:v>IBS</c:v>
                </c:pt>
                <c:pt idx="5">
                  <c:v>Adhoc / Cognos Reports</c:v>
                </c:pt>
                <c:pt idx="6">
                  <c:v>File transfer Issues</c:v>
                </c:pt>
                <c:pt idx="7">
                  <c:v>Request : ILR Access</c:v>
                </c:pt>
                <c:pt idx="8">
                  <c:v>Ask an Expert (Other)</c:v>
                </c:pt>
                <c:pt idx="9">
                  <c:v>Allocation Issue</c:v>
                </c:pt>
                <c:pt idx="10">
                  <c:v>File Name / Destination Change</c:v>
                </c:pt>
              </c:strCache>
            </c:strRef>
          </c:cat>
          <c:val>
            <c:numRef>
              <c:f>Pivots!$P$27:$P$37</c:f>
              <c:numCache>
                <c:formatCode>General</c:formatCode>
                <c:ptCount val="11"/>
                <c:pt idx="0">
                  <c:v>98</c:v>
                </c:pt>
                <c:pt idx="1">
                  <c:v>56</c:v>
                </c:pt>
                <c:pt idx="2">
                  <c:v>75</c:v>
                </c:pt>
                <c:pt idx="3">
                  <c:v>40</c:v>
                </c:pt>
                <c:pt idx="4">
                  <c:v>17</c:v>
                </c:pt>
                <c:pt idx="5">
                  <c:v>32</c:v>
                </c:pt>
                <c:pt idx="6">
                  <c:v>16</c:v>
                </c:pt>
                <c:pt idx="7">
                  <c:v>13</c:v>
                </c:pt>
                <c:pt idx="8">
                  <c:v>5</c:v>
                </c:pt>
                <c:pt idx="9">
                  <c:v>8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95D6-4068-9B80-2377234DB2C0}"/>
            </c:ext>
          </c:extLst>
        </c:ser>
        <c:ser>
          <c:idx val="2"/>
          <c:order val="2"/>
          <c:tx>
            <c:strRef>
              <c:f>Pivots!$Q$26</c:f>
              <c:strCache>
                <c:ptCount val="1"/>
                <c:pt idx="0">
                  <c:v>Sep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18-95D6-4068-9B80-2377234DB2C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19-95D6-4068-9B80-2377234DB2C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A-95D6-4068-9B80-2377234DB2C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1B-95D6-4068-9B80-2377234DB2C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C-95D6-4068-9B80-2377234DB2C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1D-95D6-4068-9B80-2377234DB2C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1E-95D6-4068-9B80-2377234DB2C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1F-95D6-4068-9B80-2377234DB2C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20-95D6-4068-9B80-2377234DB2C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21-95D6-4068-9B80-2377234DB2C0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22-95D6-4068-9B80-2377234DB2C0}"/>
              </c:ext>
            </c:extLst>
          </c:dPt>
          <c:cat>
            <c:strRef>
              <c:f>Pivots!$N$27:$N$37</c:f>
              <c:strCache>
                <c:ptCount val="11"/>
                <c:pt idx="0">
                  <c:v>Card and Expense Issue</c:v>
                </c:pt>
                <c:pt idx="1">
                  <c:v>User Profile Issue</c:v>
                </c:pt>
                <c:pt idx="2">
                  <c:v>Concur / Congnos Access</c:v>
                </c:pt>
                <c:pt idx="3">
                  <c:v>Employee / Traveler Reimbursement Failure</c:v>
                </c:pt>
                <c:pt idx="4">
                  <c:v>IBS</c:v>
                </c:pt>
                <c:pt idx="5">
                  <c:v>Adhoc / Cognos Reports</c:v>
                </c:pt>
                <c:pt idx="6">
                  <c:v>File transfer Issues</c:v>
                </c:pt>
                <c:pt idx="7">
                  <c:v>Request : ILR Access</c:v>
                </c:pt>
                <c:pt idx="8">
                  <c:v>Ask an Expert (Other)</c:v>
                </c:pt>
                <c:pt idx="9">
                  <c:v>Allocation Issue</c:v>
                </c:pt>
                <c:pt idx="10">
                  <c:v>File Name / Destination Change</c:v>
                </c:pt>
              </c:strCache>
            </c:strRef>
          </c:cat>
          <c:val>
            <c:numRef>
              <c:f>Pivots!$Q$27:$Q$37</c:f>
              <c:numCache>
                <c:formatCode>General</c:formatCode>
                <c:ptCount val="11"/>
                <c:pt idx="0">
                  <c:v>87</c:v>
                </c:pt>
                <c:pt idx="1">
                  <c:v>53</c:v>
                </c:pt>
                <c:pt idx="2">
                  <c:v>53</c:v>
                </c:pt>
                <c:pt idx="3">
                  <c:v>31</c:v>
                </c:pt>
                <c:pt idx="4">
                  <c:v>20</c:v>
                </c:pt>
                <c:pt idx="5">
                  <c:v>38</c:v>
                </c:pt>
                <c:pt idx="6">
                  <c:v>16</c:v>
                </c:pt>
                <c:pt idx="7">
                  <c:v>7</c:v>
                </c:pt>
                <c:pt idx="8">
                  <c:v>13</c:v>
                </c:pt>
                <c:pt idx="9">
                  <c:v>10</c:v>
                </c:pt>
                <c:pt idx="1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95D6-4068-9B80-2377234DB2C0}"/>
            </c:ext>
          </c:extLst>
        </c:ser>
        <c:ser>
          <c:idx val="3"/>
          <c:order val="3"/>
          <c:tx>
            <c:strRef>
              <c:f>Pivots!$R$26</c:f>
              <c:strCache>
                <c:ptCount val="1"/>
                <c:pt idx="0">
                  <c:v>Oct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24-95D6-4068-9B80-2377234DB2C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25-95D6-4068-9B80-2377234DB2C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26-95D6-4068-9B80-2377234DB2C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27-95D6-4068-9B80-2377234DB2C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28-95D6-4068-9B80-2377234DB2C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29-95D6-4068-9B80-2377234DB2C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2A-95D6-4068-9B80-2377234DB2C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2B-95D6-4068-9B80-2377234DB2C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2C-95D6-4068-9B80-2377234DB2C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2D-95D6-4068-9B80-2377234DB2C0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2E-95D6-4068-9B80-2377234DB2C0}"/>
              </c:ext>
            </c:extLst>
          </c:dPt>
          <c:cat>
            <c:strRef>
              <c:f>Pivots!$N$27:$N$37</c:f>
              <c:strCache>
                <c:ptCount val="11"/>
                <c:pt idx="0">
                  <c:v>Card and Expense Issue</c:v>
                </c:pt>
                <c:pt idx="1">
                  <c:v>User Profile Issue</c:v>
                </c:pt>
                <c:pt idx="2">
                  <c:v>Concur / Congnos Access</c:v>
                </c:pt>
                <c:pt idx="3">
                  <c:v>Employee / Traveler Reimbursement Failure</c:v>
                </c:pt>
                <c:pt idx="4">
                  <c:v>IBS</c:v>
                </c:pt>
                <c:pt idx="5">
                  <c:v>Adhoc / Cognos Reports</c:v>
                </c:pt>
                <c:pt idx="6">
                  <c:v>File transfer Issues</c:v>
                </c:pt>
                <c:pt idx="7">
                  <c:v>Request : ILR Access</c:v>
                </c:pt>
                <c:pt idx="8">
                  <c:v>Ask an Expert (Other)</c:v>
                </c:pt>
                <c:pt idx="9">
                  <c:v>Allocation Issue</c:v>
                </c:pt>
                <c:pt idx="10">
                  <c:v>File Name / Destination Change</c:v>
                </c:pt>
              </c:strCache>
            </c:strRef>
          </c:cat>
          <c:val>
            <c:numRef>
              <c:f>Pivots!$R$27:$R$37</c:f>
              <c:numCache>
                <c:formatCode>General</c:formatCode>
                <c:ptCount val="11"/>
                <c:pt idx="0">
                  <c:v>107</c:v>
                </c:pt>
                <c:pt idx="1">
                  <c:v>74</c:v>
                </c:pt>
                <c:pt idx="2">
                  <c:v>43</c:v>
                </c:pt>
                <c:pt idx="3">
                  <c:v>28</c:v>
                </c:pt>
                <c:pt idx="4">
                  <c:v>27</c:v>
                </c:pt>
                <c:pt idx="5">
                  <c:v>27</c:v>
                </c:pt>
                <c:pt idx="6">
                  <c:v>13</c:v>
                </c:pt>
                <c:pt idx="7">
                  <c:v>7</c:v>
                </c:pt>
                <c:pt idx="8">
                  <c:v>12</c:v>
                </c:pt>
                <c:pt idx="9">
                  <c:v>8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95D6-4068-9B80-2377234DB2C0}"/>
            </c:ext>
          </c:extLst>
        </c:ser>
        <c:ser>
          <c:idx val="4"/>
          <c:order val="4"/>
          <c:tx>
            <c:strRef>
              <c:f>Pivots!$S$26</c:f>
              <c:strCache>
                <c:ptCount val="1"/>
                <c:pt idx="0">
                  <c:v>Nov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30-95D6-4068-9B80-2377234DB2C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31-95D6-4068-9B80-2377234DB2C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32-95D6-4068-9B80-2377234DB2C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33-95D6-4068-9B80-2377234DB2C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34-95D6-4068-9B80-2377234DB2C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35-95D6-4068-9B80-2377234DB2C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36-95D6-4068-9B80-2377234DB2C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37-95D6-4068-9B80-2377234DB2C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38-95D6-4068-9B80-2377234DB2C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39-95D6-4068-9B80-2377234DB2C0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3A-95D6-4068-9B80-2377234DB2C0}"/>
              </c:ext>
            </c:extLst>
          </c:dPt>
          <c:cat>
            <c:strRef>
              <c:f>Pivots!$N$27:$N$37</c:f>
              <c:strCache>
                <c:ptCount val="11"/>
                <c:pt idx="0">
                  <c:v>Card and Expense Issue</c:v>
                </c:pt>
                <c:pt idx="1">
                  <c:v>User Profile Issue</c:v>
                </c:pt>
                <c:pt idx="2">
                  <c:v>Concur / Congnos Access</c:v>
                </c:pt>
                <c:pt idx="3">
                  <c:v>Employee / Traveler Reimbursement Failure</c:v>
                </c:pt>
                <c:pt idx="4">
                  <c:v>IBS</c:v>
                </c:pt>
                <c:pt idx="5">
                  <c:v>Adhoc / Cognos Reports</c:v>
                </c:pt>
                <c:pt idx="6">
                  <c:v>File transfer Issues</c:v>
                </c:pt>
                <c:pt idx="7">
                  <c:v>Request : ILR Access</c:v>
                </c:pt>
                <c:pt idx="8">
                  <c:v>Ask an Expert (Other)</c:v>
                </c:pt>
                <c:pt idx="9">
                  <c:v>Allocation Issue</c:v>
                </c:pt>
                <c:pt idx="10">
                  <c:v>File Name / Destination Change</c:v>
                </c:pt>
              </c:strCache>
            </c:strRef>
          </c:cat>
          <c:val>
            <c:numRef>
              <c:f>Pivots!$S$27:$S$37</c:f>
              <c:numCache>
                <c:formatCode>General</c:formatCode>
                <c:ptCount val="11"/>
                <c:pt idx="0">
                  <c:v>92</c:v>
                </c:pt>
                <c:pt idx="1">
                  <c:v>78</c:v>
                </c:pt>
                <c:pt idx="2">
                  <c:v>40</c:v>
                </c:pt>
                <c:pt idx="3">
                  <c:v>26</c:v>
                </c:pt>
                <c:pt idx="4">
                  <c:v>29</c:v>
                </c:pt>
                <c:pt idx="5">
                  <c:v>17</c:v>
                </c:pt>
                <c:pt idx="6">
                  <c:v>18</c:v>
                </c:pt>
                <c:pt idx="7">
                  <c:v>12</c:v>
                </c:pt>
                <c:pt idx="8">
                  <c:v>8</c:v>
                </c:pt>
                <c:pt idx="9">
                  <c:v>5</c:v>
                </c:pt>
                <c:pt idx="1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95D6-4068-9B80-2377234DB2C0}"/>
            </c:ext>
          </c:extLst>
        </c:ser>
        <c:ser>
          <c:idx val="5"/>
          <c:order val="5"/>
          <c:tx>
            <c:strRef>
              <c:f>Pivots!$T$26</c:f>
              <c:strCache>
                <c:ptCount val="1"/>
                <c:pt idx="0">
                  <c:v>Dec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3C-95D6-4068-9B80-2377234DB2C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3D-95D6-4068-9B80-2377234DB2C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3E-95D6-4068-9B80-2377234DB2C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3F-95D6-4068-9B80-2377234DB2C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40-95D6-4068-9B80-2377234DB2C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41-95D6-4068-9B80-2377234DB2C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42-95D6-4068-9B80-2377234DB2C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43-95D6-4068-9B80-2377234DB2C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44-95D6-4068-9B80-2377234DB2C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45-95D6-4068-9B80-2377234DB2C0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46-95D6-4068-9B80-2377234DB2C0}"/>
              </c:ext>
            </c:extLst>
          </c:dPt>
          <c:cat>
            <c:strRef>
              <c:f>Pivots!$N$27:$N$37</c:f>
              <c:strCache>
                <c:ptCount val="11"/>
                <c:pt idx="0">
                  <c:v>Card and Expense Issue</c:v>
                </c:pt>
                <c:pt idx="1">
                  <c:v>User Profile Issue</c:v>
                </c:pt>
                <c:pt idx="2">
                  <c:v>Concur / Congnos Access</c:v>
                </c:pt>
                <c:pt idx="3">
                  <c:v>Employee / Traveler Reimbursement Failure</c:v>
                </c:pt>
                <c:pt idx="4">
                  <c:v>IBS</c:v>
                </c:pt>
                <c:pt idx="5">
                  <c:v>Adhoc / Cognos Reports</c:v>
                </c:pt>
                <c:pt idx="6">
                  <c:v>File transfer Issues</c:v>
                </c:pt>
                <c:pt idx="7">
                  <c:v>Request : ILR Access</c:v>
                </c:pt>
                <c:pt idx="8">
                  <c:v>Ask an Expert (Other)</c:v>
                </c:pt>
                <c:pt idx="9">
                  <c:v>Allocation Issue</c:v>
                </c:pt>
                <c:pt idx="10">
                  <c:v>File Name / Destination Change</c:v>
                </c:pt>
              </c:strCache>
            </c:strRef>
          </c:cat>
          <c:val>
            <c:numRef>
              <c:f>Pivots!$T$27:$T$37</c:f>
              <c:numCache>
                <c:formatCode>General</c:formatCode>
                <c:ptCount val="11"/>
                <c:pt idx="0">
                  <c:v>111</c:v>
                </c:pt>
                <c:pt idx="1">
                  <c:v>77</c:v>
                </c:pt>
                <c:pt idx="2">
                  <c:v>41</c:v>
                </c:pt>
                <c:pt idx="3">
                  <c:v>33</c:v>
                </c:pt>
                <c:pt idx="4">
                  <c:v>34</c:v>
                </c:pt>
                <c:pt idx="5">
                  <c:v>9</c:v>
                </c:pt>
                <c:pt idx="6">
                  <c:v>19</c:v>
                </c:pt>
                <c:pt idx="7">
                  <c:v>12</c:v>
                </c:pt>
                <c:pt idx="8">
                  <c:v>8</c:v>
                </c:pt>
                <c:pt idx="9">
                  <c:v>6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95D6-4068-9B80-2377234DB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1123866277102177"/>
          <c:y val="0.11154284390921725"/>
          <c:w val="0.24532029081966478"/>
          <c:h val="0.79646780917091242"/>
        </c:manualLayout>
      </c:layout>
      <c:overlay val="0"/>
      <c:txPr>
        <a:bodyPr/>
        <a:lstStyle/>
        <a:p>
          <a:pPr>
            <a:defRPr sz="70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IN"/>
              <a:t>Monthly - Opened Vs Closed Vs Backlog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2219722534683163E-2"/>
          <c:y val="0.11083210653556813"/>
          <c:w val="0.81205075928008996"/>
          <c:h val="0.74130333193771014"/>
        </c:manualLayout>
      </c:layout>
      <c:barChart>
        <c:barDir val="col"/>
        <c:grouping val="clustered"/>
        <c:varyColors val="0"/>
        <c:ser>
          <c:idx val="0"/>
          <c:order val="0"/>
          <c:tx>
            <c:v>Opened</c:v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Pivots!$B$48:$G$48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Pivots!$B$49:$G$49</c:f>
              <c:numCache>
                <c:formatCode>General</c:formatCode>
                <c:ptCount val="6"/>
                <c:pt idx="0">
                  <c:v>361</c:v>
                </c:pt>
                <c:pt idx="1">
                  <c:v>384</c:v>
                </c:pt>
                <c:pt idx="2">
                  <c:v>348</c:v>
                </c:pt>
                <c:pt idx="3">
                  <c:v>370</c:v>
                </c:pt>
                <c:pt idx="4">
                  <c:v>348</c:v>
                </c:pt>
                <c:pt idx="5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A6-4AFC-A857-8E9D39151C38}"/>
            </c:ext>
          </c:extLst>
        </c:ser>
        <c:ser>
          <c:idx val="1"/>
          <c:order val="1"/>
          <c:tx>
            <c:v>Closed</c:v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Pivots!$B$48:$G$48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Pivots!$B$50:$G$50</c:f>
              <c:numCache>
                <c:formatCode>General</c:formatCode>
                <c:ptCount val="6"/>
                <c:pt idx="0">
                  <c:v>340</c:v>
                </c:pt>
                <c:pt idx="1">
                  <c:v>355</c:v>
                </c:pt>
                <c:pt idx="2">
                  <c:v>371</c:v>
                </c:pt>
                <c:pt idx="3">
                  <c:v>387</c:v>
                </c:pt>
                <c:pt idx="4">
                  <c:v>343</c:v>
                </c:pt>
                <c:pt idx="5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A6-4AFC-A857-8E9D39151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94336552"/>
        <c:axId val="1"/>
      </c:barChart>
      <c:lineChart>
        <c:grouping val="standard"/>
        <c:varyColors val="0"/>
        <c:ser>
          <c:idx val="2"/>
          <c:order val="2"/>
          <c:tx>
            <c:v>Backlog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dLbls>
            <c:dLbl>
              <c:idx val="0"/>
              <c:layout>
                <c:manualLayout>
                  <c:x val="-7.1428571428571425E-2"/>
                  <c:y val="7.8703703703703706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2A6-4AFC-A857-8E9D39151C38}"/>
                </c:ext>
              </c:extLst>
            </c:dLbl>
            <c:dLbl>
              <c:idx val="1"/>
              <c:layout>
                <c:manualLayout>
                  <c:x val="-5.3558773903262094E-2"/>
                  <c:y val="-7.4074074074073987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A6-4AFC-A857-8E9D39151C38}"/>
                </c:ext>
              </c:extLst>
            </c:dLbl>
            <c:dLbl>
              <c:idx val="2"/>
              <c:layout>
                <c:manualLayout>
                  <c:x val="-6.2480783652043494E-2"/>
                  <c:y val="-6.4814814814814811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A6-4AFC-A857-8E9D39151C38}"/>
                </c:ext>
              </c:extLst>
            </c:dLbl>
            <c:dLbl>
              <c:idx val="3"/>
              <c:layout>
                <c:manualLayout>
                  <c:x val="-1.1896264572924102E-2"/>
                  <c:y val="-5.5555555555555643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A6-4AFC-A857-8E9D39151C38}"/>
                </c:ext>
              </c:extLst>
            </c:dLbl>
            <c:dLbl>
              <c:idx val="4"/>
              <c:layout>
                <c:manualLayout>
                  <c:x val="-7.1377587437544618E-2"/>
                  <c:y val="6.4814814814814811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2A6-4AFC-A857-8E9D39151C38}"/>
                </c:ext>
              </c:extLst>
            </c:dLbl>
            <c:dLbl>
              <c:idx val="5"/>
              <c:layout>
                <c:manualLayout>
                  <c:x val="-2.9740661432310255E-2"/>
                  <c:y val="-4.1666666666666755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2A6-4AFC-A857-8E9D39151C38}"/>
                </c:ext>
              </c:extLst>
            </c:dLbl>
            <c:dLbl>
              <c:idx val="6"/>
              <c:layout>
                <c:manualLayout>
                  <c:x val="-2.676659528907923E-2"/>
                  <c:y val="4.1666666666666664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2A6-4AFC-A857-8E9D39151C38}"/>
                </c:ext>
              </c:extLst>
            </c:dLbl>
            <c:dLbl>
              <c:idx val="7"/>
              <c:layout>
                <c:manualLayout>
                  <c:x val="-1.1896264572924102E-2"/>
                  <c:y val="7.8703703703703706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2A6-4AFC-A857-8E9D39151C38}"/>
                </c:ext>
              </c:extLst>
            </c:dLbl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Pivots!$B$48:$G$48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Pivots!$B$51:$G$51</c:f>
              <c:numCache>
                <c:formatCode>0.00_);[Red]\(0.00\)</c:formatCode>
                <c:ptCount val="6"/>
                <c:pt idx="0">
                  <c:v>21</c:v>
                </c:pt>
                <c:pt idx="1">
                  <c:v>29</c:v>
                </c:pt>
                <c:pt idx="2">
                  <c:v>-23</c:v>
                </c:pt>
                <c:pt idx="3">
                  <c:v>-17</c:v>
                </c:pt>
                <c:pt idx="4">
                  <c:v>5</c:v>
                </c:pt>
                <c:pt idx="5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2A6-4AFC-A857-8E9D39151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4336552"/>
        <c:axId val="1"/>
      </c:lineChart>
      <c:catAx>
        <c:axId val="79433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94336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6041736970378704"/>
          <c:y val="0.88975999134128858"/>
          <c:w val="0.452872375328084"/>
          <c:h val="7.2439321373488075E-2"/>
        </c:manualLayout>
      </c:layout>
      <c:overlay val="0"/>
      <c:txPr>
        <a:bodyPr/>
        <a:lstStyle/>
        <a:p>
          <a:pPr>
            <a:defRPr sz="50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IN"/>
              <a:t>Service Requests By Type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Pivots!$N$27</c:f>
              <c:strCache>
                <c:ptCount val="1"/>
                <c:pt idx="0">
                  <c:v>Ask an Expert (Other)</c:v>
                </c:pt>
              </c:strCache>
            </c:strRef>
          </c:tx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Pivots!$O$27:$T$27</c:f>
              <c:numCache>
                <c:formatCode>General</c:formatCode>
                <c:ptCount val="6"/>
                <c:pt idx="0">
                  <c:v>9</c:v>
                </c:pt>
                <c:pt idx="1">
                  <c:v>15</c:v>
                </c:pt>
                <c:pt idx="2">
                  <c:v>15</c:v>
                </c:pt>
                <c:pt idx="3">
                  <c:v>9</c:v>
                </c:pt>
                <c:pt idx="4">
                  <c:v>5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D7-4D05-A214-FF412E7EF07F}"/>
            </c:ext>
          </c:extLst>
        </c:ser>
        <c:ser>
          <c:idx val="1"/>
          <c:order val="1"/>
          <c:tx>
            <c:strRef>
              <c:f>Pivots!$N$28</c:f>
              <c:strCache>
                <c:ptCount val="1"/>
                <c:pt idx="0">
                  <c:v>Request: Data, Reports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Pivots!$O$28:$T$28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8</c:v>
                </c:pt>
                <c:pt idx="4">
                  <c:v>5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D7-4D05-A214-FF412E7EF07F}"/>
            </c:ext>
          </c:extLst>
        </c:ser>
        <c:ser>
          <c:idx val="2"/>
          <c:order val="2"/>
          <c:tx>
            <c:strRef>
              <c:f>Pivots!$N$29</c:f>
              <c:strCache>
                <c:ptCount val="1"/>
                <c:pt idx="0">
                  <c:v>Special Request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Pivots!$O$29:$T$29</c:f>
              <c:numCache>
                <c:formatCode>General</c:formatCode>
                <c:ptCount val="6"/>
                <c:pt idx="0">
                  <c:v>7</c:v>
                </c:pt>
                <c:pt idx="1">
                  <c:v>4</c:v>
                </c:pt>
                <c:pt idx="2">
                  <c:v>7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D7-4D05-A214-FF412E7EF07F}"/>
            </c:ext>
          </c:extLst>
        </c:ser>
        <c:ser>
          <c:idx val="3"/>
          <c:order val="3"/>
          <c:tx>
            <c:strRef>
              <c:f>Pivots!$N$30</c:f>
              <c:strCache>
                <c:ptCount val="1"/>
                <c:pt idx="0">
                  <c:v>Mobilization Tool Access Request/Regain/Removal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Pivots!$O$30:$T$30</c:f>
              <c:numCache>
                <c:formatCode>General</c:formatCode>
                <c:ptCount val="6"/>
                <c:pt idx="0">
                  <c:v>7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D7-4D05-A214-FF412E7EF07F}"/>
            </c:ext>
          </c:extLst>
        </c:ser>
        <c:ser>
          <c:idx val="4"/>
          <c:order val="4"/>
          <c:tx>
            <c:strRef>
              <c:f>Pivots!$N$31</c:f>
              <c:strCache>
                <c:ptCount val="1"/>
                <c:pt idx="0">
                  <c:v>Request: Access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Pivots!$O$31:$T$31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D7-4D05-A214-FF412E7EF07F}"/>
            </c:ext>
          </c:extLst>
        </c:ser>
        <c:ser>
          <c:idx val="5"/>
          <c:order val="5"/>
          <c:tx>
            <c:strRef>
              <c:f>Pivots!$N$32</c:f>
              <c:strCache>
                <c:ptCount val="1"/>
                <c:pt idx="0">
                  <c:v>Change Project Co-ordinator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Pivots!$O$32:$T$32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D7-4D05-A214-FF412E7EF07F}"/>
            </c:ext>
          </c:extLst>
        </c:ser>
        <c:ser>
          <c:idx val="6"/>
          <c:order val="6"/>
          <c:tx>
            <c:strRef>
              <c:f>Pivots!$N$33</c:f>
              <c:strCache>
                <c:ptCount val="1"/>
                <c:pt idx="0">
                  <c:v>Case Status Change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Pivots!$O$33:$T$33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D7-4D05-A214-FF412E7EF07F}"/>
            </c:ext>
          </c:extLst>
        </c:ser>
        <c:ser>
          <c:idx val="7"/>
          <c:order val="7"/>
          <c:tx>
            <c:strRef>
              <c:f>Pivots!$N$34</c:f>
              <c:strCache>
                <c:ptCount val="1"/>
                <c:pt idx="0">
                  <c:v>Custom Reports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Pivots!$O$34:$T$34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BD7-4D05-A214-FF412E7EF07F}"/>
            </c:ext>
          </c:extLst>
        </c:ser>
        <c:ser>
          <c:idx val="8"/>
          <c:order val="8"/>
          <c:tx>
            <c:strRef>
              <c:f>Pivots!$N$35</c:f>
              <c:strCache>
                <c:ptCount val="1"/>
                <c:pt idx="0">
                  <c:v>Payroll Data Queries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Pivots!$O$35:$T$35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D7-4D05-A214-FF412E7EF07F}"/>
            </c:ext>
          </c:extLst>
        </c:ser>
        <c:ser>
          <c:idx val="9"/>
          <c:order val="9"/>
          <c:tx>
            <c:strRef>
              <c:f>Pivots!$N$36</c:f>
              <c:strCache>
                <c:ptCount val="1"/>
                <c:pt idx="0">
                  <c:v>New Payroll needed</c:v>
                </c:pt>
              </c:strCache>
            </c:strRef>
          </c:tx>
          <c:invertIfNegative val="0"/>
          <c:cat>
            <c:strRef>
              <c:f>Pivots!$O$26:$T$26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Pivots!$O$36:$T$36</c:f>
              <c:numCache>
                <c:formatCode>General</c:formatCode>
                <c:ptCount val="6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BD7-4D05-A214-FF412E7EF0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9193096"/>
        <c:axId val="1"/>
      </c:barChart>
      <c:catAx>
        <c:axId val="799193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991930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398927251154626"/>
          <c:y val="9.1281258111966773E-2"/>
          <c:w val="0.17871662368480404"/>
          <c:h val="0.85488924461365412"/>
        </c:manualLayout>
      </c:layout>
      <c:overlay val="0"/>
      <c:txPr>
        <a:bodyPr/>
        <a:lstStyle/>
        <a:p>
          <a:pPr>
            <a:defRPr sz="69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IN"/>
              <a:t>Top 6 Service Requests - Break up By %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9937980182884005E-2"/>
          <c:y val="9.8980023330417027E-2"/>
          <c:w val="0.53134150522405255"/>
          <c:h val="0.82712160979877514"/>
        </c:manualLayout>
      </c:layout>
      <c:pieChart>
        <c:varyColors val="1"/>
        <c:ser>
          <c:idx val="0"/>
          <c:order val="0"/>
          <c:tx>
            <c:strRef>
              <c:f>Pivots!$O$26</c:f>
              <c:strCache>
                <c:ptCount val="1"/>
                <c:pt idx="0">
                  <c:v>Jul</c:v>
                </c:pt>
              </c:strCache>
            </c:strRef>
          </c:tx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D16-4F1A-AD1E-B39F31E82AC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CD16-4F1A-AD1E-B39F31E82AC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CD16-4F1A-AD1E-B39F31E82AC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CD16-4F1A-AD1E-B39F31E82AC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CD16-4F1A-AD1E-B39F31E82AC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CD16-4F1A-AD1E-B39F31E82AC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CD16-4F1A-AD1E-B39F31E82AC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CD16-4F1A-AD1E-B39F31E82AC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CD16-4F1A-AD1E-B39F31E82AC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CD16-4F1A-AD1E-B39F31E82AC0}"/>
              </c:ext>
            </c:extLst>
          </c:dPt>
          <c:dLbls>
            <c:dLbl>
              <c:idx val="0"/>
              <c:layout>
                <c:manualLayout>
                  <c:x val="1.6439804801125227E-2"/>
                  <c:y val="-7.0361095972788874E-3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D16-4F1A-AD1E-B39F31E82AC0}"/>
                </c:ext>
              </c:extLst>
            </c:dLbl>
            <c:dLbl>
              <c:idx val="1"/>
              <c:layout>
                <c:manualLayout>
                  <c:x val="-1.5576353446346947E-2"/>
                  <c:y val="7.8180848664799948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16-4F1A-AD1E-B39F31E82AC0}"/>
                </c:ext>
              </c:extLst>
            </c:dLbl>
            <c:dLbl>
              <c:idx val="2"/>
              <c:layout>
                <c:manualLayout>
                  <c:x val="-4.8899209401937135E-2"/>
                  <c:y val="-5.3180143949786707E-3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394451962110957E-2"/>
                      <c:h val="5.729427019713228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CD16-4F1A-AD1E-B39F31E82AC0}"/>
                </c:ext>
              </c:extLst>
            </c:dLbl>
            <c:dLbl>
              <c:idx val="3"/>
              <c:layout>
                <c:manualLayout>
                  <c:x val="-3.9532480314960629E-2"/>
                  <c:y val="5.7677529892096818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16-4F1A-AD1E-B39F31E82AC0}"/>
                </c:ext>
              </c:extLst>
            </c:dLbl>
            <c:dLbl>
              <c:idx val="4"/>
              <c:layout>
                <c:manualLayout>
                  <c:x val="-2.3403637045369328E-2"/>
                  <c:y val="-1.0314231554389035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D16-4F1A-AD1E-B39F31E82AC0}"/>
                </c:ext>
              </c:extLst>
            </c:dLbl>
            <c:dLbl>
              <c:idx val="5"/>
              <c:layout>
                <c:manualLayout>
                  <c:x val="-3.8316460442444696E-2"/>
                  <c:y val="1.9461942257217847E-2"/>
                </c:manualLayout>
              </c:layout>
              <c:spPr/>
              <c:txPr>
                <a:bodyPr/>
                <a:lstStyle/>
                <a:p>
                  <a:pPr>
                    <a:defRPr sz="10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D16-4F1A-AD1E-B39F31E82AC0}"/>
                </c:ext>
              </c:extLst>
            </c:dLbl>
            <c:dLbl>
              <c:idx val="6"/>
              <c:layout>
                <c:manualLayout>
                  <c:x val="-3.2478783310070002E-2"/>
                  <c:y val="-1.619012271437430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D16-4F1A-AD1E-B39F31E82AC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D16-4F1A-AD1E-B39F31E82AC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D16-4F1A-AD1E-B39F31E82AC0}"/>
                </c:ext>
              </c:extLst>
            </c:dLbl>
            <c:dLbl>
              <c:idx val="9"/>
              <c:layout>
                <c:manualLayout>
                  <c:x val="1.3798839674810609E-2"/>
                  <c:y val="-1.729863943021442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D16-4F1A-AD1E-B39F31E82AC0}"/>
                </c:ext>
              </c:extLst>
            </c:dLbl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Pivots!$N$27:$N$36</c:f>
              <c:strCache>
                <c:ptCount val="10"/>
                <c:pt idx="0">
                  <c:v>Ask an Expert (Other)</c:v>
                </c:pt>
                <c:pt idx="1">
                  <c:v>Request: Data, Reports</c:v>
                </c:pt>
                <c:pt idx="2">
                  <c:v>Special Request</c:v>
                </c:pt>
                <c:pt idx="3">
                  <c:v>Mobilization Tool Access Request/Regain/Removal</c:v>
                </c:pt>
                <c:pt idx="4">
                  <c:v>Request: Access</c:v>
                </c:pt>
                <c:pt idx="5">
                  <c:v>Change Project Co-ordinator</c:v>
                </c:pt>
                <c:pt idx="6">
                  <c:v>Case Status Change</c:v>
                </c:pt>
                <c:pt idx="7">
                  <c:v>Custom Reports</c:v>
                </c:pt>
                <c:pt idx="8">
                  <c:v>Payroll Data Queries</c:v>
                </c:pt>
                <c:pt idx="9">
                  <c:v>New Payroll needed</c:v>
                </c:pt>
              </c:strCache>
            </c:strRef>
          </c:cat>
          <c:val>
            <c:numRef>
              <c:f>Pivots!$O$27:$O$36</c:f>
              <c:numCache>
                <c:formatCode>General</c:formatCode>
                <c:ptCount val="10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7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D16-4F1A-AD1E-B39F31E82AC0}"/>
            </c:ext>
          </c:extLst>
        </c:ser>
        <c:ser>
          <c:idx val="1"/>
          <c:order val="1"/>
          <c:tx>
            <c:strRef>
              <c:f>Pivots!$P$26</c:f>
              <c:strCache>
                <c:ptCount val="1"/>
                <c:pt idx="0">
                  <c:v>Aug</c:v>
                </c:pt>
              </c:strCache>
            </c:strRef>
          </c:tx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B-CD16-4F1A-AD1E-B39F31E82AC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C-CD16-4F1A-AD1E-B39F31E82AC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D-CD16-4F1A-AD1E-B39F31E82AC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E-CD16-4F1A-AD1E-B39F31E82AC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F-CD16-4F1A-AD1E-B39F31E82AC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10-CD16-4F1A-AD1E-B39F31E82AC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11-CD16-4F1A-AD1E-B39F31E82AC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12-CD16-4F1A-AD1E-B39F31E82AC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13-CD16-4F1A-AD1E-B39F31E82AC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14-CD16-4F1A-AD1E-B39F31E82AC0}"/>
              </c:ext>
            </c:extLst>
          </c:dPt>
          <c:cat>
            <c:strRef>
              <c:f>Pivots!$N$27:$N$36</c:f>
              <c:strCache>
                <c:ptCount val="10"/>
                <c:pt idx="0">
                  <c:v>Ask an Expert (Other)</c:v>
                </c:pt>
                <c:pt idx="1">
                  <c:v>Request: Data, Reports</c:v>
                </c:pt>
                <c:pt idx="2">
                  <c:v>Special Request</c:v>
                </c:pt>
                <c:pt idx="3">
                  <c:v>Mobilization Tool Access Request/Regain/Removal</c:v>
                </c:pt>
                <c:pt idx="4">
                  <c:v>Request: Access</c:v>
                </c:pt>
                <c:pt idx="5">
                  <c:v>Change Project Co-ordinator</c:v>
                </c:pt>
                <c:pt idx="6">
                  <c:v>Case Status Change</c:v>
                </c:pt>
                <c:pt idx="7">
                  <c:v>Custom Reports</c:v>
                </c:pt>
                <c:pt idx="8">
                  <c:v>Payroll Data Queries</c:v>
                </c:pt>
                <c:pt idx="9">
                  <c:v>New Payroll needed</c:v>
                </c:pt>
              </c:strCache>
            </c:strRef>
          </c:cat>
          <c:val>
            <c:numRef>
              <c:f>Pivots!$P$27:$P$36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4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CD16-4F1A-AD1E-B39F31E82AC0}"/>
            </c:ext>
          </c:extLst>
        </c:ser>
        <c:ser>
          <c:idx val="2"/>
          <c:order val="2"/>
          <c:tx>
            <c:strRef>
              <c:f>Pivots!$Q$26</c:f>
              <c:strCache>
                <c:ptCount val="1"/>
                <c:pt idx="0">
                  <c:v>Sep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16-CD16-4F1A-AD1E-B39F31E82AC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17-CD16-4F1A-AD1E-B39F31E82AC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8-CD16-4F1A-AD1E-B39F31E82AC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19-CD16-4F1A-AD1E-B39F31E82AC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A-CD16-4F1A-AD1E-B39F31E82AC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1B-CD16-4F1A-AD1E-B39F31E82AC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1C-CD16-4F1A-AD1E-B39F31E82AC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1D-CD16-4F1A-AD1E-B39F31E82AC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1E-CD16-4F1A-AD1E-B39F31E82AC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1F-CD16-4F1A-AD1E-B39F31E82AC0}"/>
              </c:ext>
            </c:extLst>
          </c:dPt>
          <c:cat>
            <c:strRef>
              <c:f>Pivots!$N$27:$N$36</c:f>
              <c:strCache>
                <c:ptCount val="10"/>
                <c:pt idx="0">
                  <c:v>Ask an Expert (Other)</c:v>
                </c:pt>
                <c:pt idx="1">
                  <c:v>Request: Data, Reports</c:v>
                </c:pt>
                <c:pt idx="2">
                  <c:v>Special Request</c:v>
                </c:pt>
                <c:pt idx="3">
                  <c:v>Mobilization Tool Access Request/Regain/Removal</c:v>
                </c:pt>
                <c:pt idx="4">
                  <c:v>Request: Access</c:v>
                </c:pt>
                <c:pt idx="5">
                  <c:v>Change Project Co-ordinator</c:v>
                </c:pt>
                <c:pt idx="6">
                  <c:v>Case Status Change</c:v>
                </c:pt>
                <c:pt idx="7">
                  <c:v>Custom Reports</c:v>
                </c:pt>
                <c:pt idx="8">
                  <c:v>Payroll Data Queries</c:v>
                </c:pt>
                <c:pt idx="9">
                  <c:v>New Payroll needed</c:v>
                </c:pt>
              </c:strCache>
            </c:strRef>
          </c:cat>
          <c:val>
            <c:numRef>
              <c:f>Pivots!$Q$27:$Q$36</c:f>
              <c:numCache>
                <c:formatCode>General</c:formatCode>
                <c:ptCount val="10"/>
                <c:pt idx="0">
                  <c:v>15</c:v>
                </c:pt>
                <c:pt idx="1">
                  <c:v>7</c:v>
                </c:pt>
                <c:pt idx="2">
                  <c:v>7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0</c:v>
                </c:pt>
                <c:pt idx="7">
                  <c:v>3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CD16-4F1A-AD1E-B39F31E82AC0}"/>
            </c:ext>
          </c:extLst>
        </c:ser>
        <c:ser>
          <c:idx val="3"/>
          <c:order val="3"/>
          <c:tx>
            <c:strRef>
              <c:f>Pivots!$R$26</c:f>
              <c:strCache>
                <c:ptCount val="1"/>
                <c:pt idx="0">
                  <c:v>Oct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21-CD16-4F1A-AD1E-B39F31E82AC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22-CD16-4F1A-AD1E-B39F31E82AC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23-CD16-4F1A-AD1E-B39F31E82AC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24-CD16-4F1A-AD1E-B39F31E82AC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25-CD16-4F1A-AD1E-B39F31E82AC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26-CD16-4F1A-AD1E-B39F31E82AC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27-CD16-4F1A-AD1E-B39F31E82AC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28-CD16-4F1A-AD1E-B39F31E82AC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29-CD16-4F1A-AD1E-B39F31E82AC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2A-CD16-4F1A-AD1E-B39F31E82AC0}"/>
              </c:ext>
            </c:extLst>
          </c:dPt>
          <c:cat>
            <c:strRef>
              <c:f>Pivots!$N$27:$N$36</c:f>
              <c:strCache>
                <c:ptCount val="10"/>
                <c:pt idx="0">
                  <c:v>Ask an Expert (Other)</c:v>
                </c:pt>
                <c:pt idx="1">
                  <c:v>Request: Data, Reports</c:v>
                </c:pt>
                <c:pt idx="2">
                  <c:v>Special Request</c:v>
                </c:pt>
                <c:pt idx="3">
                  <c:v>Mobilization Tool Access Request/Regain/Removal</c:v>
                </c:pt>
                <c:pt idx="4">
                  <c:v>Request: Access</c:v>
                </c:pt>
                <c:pt idx="5">
                  <c:v>Change Project Co-ordinator</c:v>
                </c:pt>
                <c:pt idx="6">
                  <c:v>Case Status Change</c:v>
                </c:pt>
                <c:pt idx="7">
                  <c:v>Custom Reports</c:v>
                </c:pt>
                <c:pt idx="8">
                  <c:v>Payroll Data Queries</c:v>
                </c:pt>
                <c:pt idx="9">
                  <c:v>New Payroll needed</c:v>
                </c:pt>
              </c:strCache>
            </c:strRef>
          </c:cat>
          <c:val>
            <c:numRef>
              <c:f>Pivots!$R$27:$R$36</c:f>
              <c:numCache>
                <c:formatCode>General</c:formatCode>
                <c:ptCount val="10"/>
                <c:pt idx="0">
                  <c:v>9</c:v>
                </c:pt>
                <c:pt idx="1">
                  <c:v>8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CD16-4F1A-AD1E-B39F31E82AC0}"/>
            </c:ext>
          </c:extLst>
        </c:ser>
        <c:ser>
          <c:idx val="4"/>
          <c:order val="4"/>
          <c:tx>
            <c:strRef>
              <c:f>Pivots!$S$26</c:f>
              <c:strCache>
                <c:ptCount val="1"/>
                <c:pt idx="0">
                  <c:v>Nov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2C-CD16-4F1A-AD1E-B39F31E82AC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2D-CD16-4F1A-AD1E-B39F31E82AC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2E-CD16-4F1A-AD1E-B39F31E82AC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2F-CD16-4F1A-AD1E-B39F31E82AC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30-CD16-4F1A-AD1E-B39F31E82AC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31-CD16-4F1A-AD1E-B39F31E82AC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32-CD16-4F1A-AD1E-B39F31E82AC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33-CD16-4F1A-AD1E-B39F31E82AC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34-CD16-4F1A-AD1E-B39F31E82AC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35-CD16-4F1A-AD1E-B39F31E82AC0}"/>
              </c:ext>
            </c:extLst>
          </c:dPt>
          <c:cat>
            <c:strRef>
              <c:f>Pivots!$N$27:$N$36</c:f>
              <c:strCache>
                <c:ptCount val="10"/>
                <c:pt idx="0">
                  <c:v>Ask an Expert (Other)</c:v>
                </c:pt>
                <c:pt idx="1">
                  <c:v>Request: Data, Reports</c:v>
                </c:pt>
                <c:pt idx="2">
                  <c:v>Special Request</c:v>
                </c:pt>
                <c:pt idx="3">
                  <c:v>Mobilization Tool Access Request/Regain/Removal</c:v>
                </c:pt>
                <c:pt idx="4">
                  <c:v>Request: Access</c:v>
                </c:pt>
                <c:pt idx="5">
                  <c:v>Change Project Co-ordinator</c:v>
                </c:pt>
                <c:pt idx="6">
                  <c:v>Case Status Change</c:v>
                </c:pt>
                <c:pt idx="7">
                  <c:v>Custom Reports</c:v>
                </c:pt>
                <c:pt idx="8">
                  <c:v>Payroll Data Queries</c:v>
                </c:pt>
                <c:pt idx="9">
                  <c:v>New Payroll needed</c:v>
                </c:pt>
              </c:strCache>
            </c:strRef>
          </c:cat>
          <c:val>
            <c:numRef>
              <c:f>Pivots!$S$27:$S$36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CD16-4F1A-AD1E-B39F31E82AC0}"/>
            </c:ext>
          </c:extLst>
        </c:ser>
        <c:ser>
          <c:idx val="5"/>
          <c:order val="5"/>
          <c:tx>
            <c:strRef>
              <c:f>Pivots!$T$26</c:f>
              <c:strCache>
                <c:ptCount val="1"/>
                <c:pt idx="0">
                  <c:v>Dec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37-CD16-4F1A-AD1E-B39F31E82AC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38-CD16-4F1A-AD1E-B39F31E82AC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39-CD16-4F1A-AD1E-B39F31E82AC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3A-CD16-4F1A-AD1E-B39F31E82AC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3B-CD16-4F1A-AD1E-B39F31E82AC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3C-CD16-4F1A-AD1E-B39F31E82AC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3D-CD16-4F1A-AD1E-B39F31E82AC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3E-CD16-4F1A-AD1E-B39F31E82AC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3F-CD16-4F1A-AD1E-B39F31E82AC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40-CD16-4F1A-AD1E-B39F31E82AC0}"/>
              </c:ext>
            </c:extLst>
          </c:dPt>
          <c:cat>
            <c:strRef>
              <c:f>Pivots!$N$27:$N$36</c:f>
              <c:strCache>
                <c:ptCount val="10"/>
                <c:pt idx="0">
                  <c:v>Ask an Expert (Other)</c:v>
                </c:pt>
                <c:pt idx="1">
                  <c:v>Request: Data, Reports</c:v>
                </c:pt>
                <c:pt idx="2">
                  <c:v>Special Request</c:v>
                </c:pt>
                <c:pt idx="3">
                  <c:v>Mobilization Tool Access Request/Regain/Removal</c:v>
                </c:pt>
                <c:pt idx="4">
                  <c:v>Request: Access</c:v>
                </c:pt>
                <c:pt idx="5">
                  <c:v>Change Project Co-ordinator</c:v>
                </c:pt>
                <c:pt idx="6">
                  <c:v>Case Status Change</c:v>
                </c:pt>
                <c:pt idx="7">
                  <c:v>Custom Reports</c:v>
                </c:pt>
                <c:pt idx="8">
                  <c:v>Payroll Data Queries</c:v>
                </c:pt>
                <c:pt idx="9">
                  <c:v>New Payroll needed</c:v>
                </c:pt>
              </c:strCache>
            </c:strRef>
          </c:cat>
          <c:val>
            <c:numRef>
              <c:f>Pivots!$T$27:$T$36</c:f>
              <c:numCache>
                <c:formatCode>General</c:formatCode>
                <c:ptCount val="10"/>
                <c:pt idx="0">
                  <c:v>9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CD16-4F1A-AD1E-B39F31E82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1552734062842973"/>
          <c:y val="0.10258583428861369"/>
          <c:w val="0.2715615110864863"/>
          <c:h val="0.81655957510028221"/>
        </c:manualLayout>
      </c:layout>
      <c:overlay val="0"/>
      <c:txPr>
        <a:bodyPr/>
        <a:lstStyle/>
        <a:p>
          <a:pPr>
            <a:defRPr sz="69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527887139107677E-2"/>
          <c:y val="4.4981895511236332E-2"/>
          <c:w val="0.81204461942257355"/>
          <c:h val="0.850029886775102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Monitored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Sheet1!$A$2:$A$10</c:f>
              <c:numCache>
                <c:formatCode>mmm\-yy</c:formatCode>
                <c:ptCount val="9"/>
                <c:pt idx="0">
                  <c:v>42826</c:v>
                </c:pt>
                <c:pt idx="1">
                  <c:v>42872</c:v>
                </c:pt>
                <c:pt idx="2">
                  <c:v>42903</c:v>
                </c:pt>
                <c:pt idx="3">
                  <c:v>42933</c:v>
                </c:pt>
                <c:pt idx="4">
                  <c:v>42948</c:v>
                </c:pt>
                <c:pt idx="5">
                  <c:v>42979</c:v>
                </c:pt>
                <c:pt idx="6">
                  <c:v>43009</c:v>
                </c:pt>
                <c:pt idx="7">
                  <c:v>43040</c:v>
                </c:pt>
                <c:pt idx="8">
                  <c:v>43070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1181</c:v>
                </c:pt>
                <c:pt idx="1">
                  <c:v>1252</c:v>
                </c:pt>
                <c:pt idx="2">
                  <c:v>1194</c:v>
                </c:pt>
                <c:pt idx="3">
                  <c:v>1198</c:v>
                </c:pt>
                <c:pt idx="4">
                  <c:v>1222</c:v>
                </c:pt>
                <c:pt idx="5">
                  <c:v>1180</c:v>
                </c:pt>
                <c:pt idx="6">
                  <c:v>1214</c:v>
                </c:pt>
                <c:pt idx="7">
                  <c:v>1155</c:v>
                </c:pt>
                <c:pt idx="8">
                  <c:v>1181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6F-4B41-BDAB-D6DB9B0CFC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ln>
                <a:solidFill>
                  <a:srgbClr val="FF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Sheet1!$A$2:$A$10</c:f>
              <c:numCache>
                <c:formatCode>mmm\-yy</c:formatCode>
                <c:ptCount val="9"/>
                <c:pt idx="0">
                  <c:v>42826</c:v>
                </c:pt>
                <c:pt idx="1">
                  <c:v>42872</c:v>
                </c:pt>
                <c:pt idx="2">
                  <c:v>42903</c:v>
                </c:pt>
                <c:pt idx="3">
                  <c:v>42933</c:v>
                </c:pt>
                <c:pt idx="4">
                  <c:v>42948</c:v>
                </c:pt>
                <c:pt idx="5">
                  <c:v>42979</c:v>
                </c:pt>
                <c:pt idx="6">
                  <c:v>43009</c:v>
                </c:pt>
                <c:pt idx="7">
                  <c:v>43040</c:v>
                </c:pt>
                <c:pt idx="8">
                  <c:v>43070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</c:v>
                </c:pt>
                <c:pt idx="1">
                  <c:v>29</c:v>
                </c:pt>
                <c:pt idx="2">
                  <c:v>7</c:v>
                </c:pt>
                <c:pt idx="3">
                  <c:v>3</c:v>
                </c:pt>
                <c:pt idx="4">
                  <c:v>7</c:v>
                </c:pt>
                <c:pt idx="5">
                  <c:v>5</c:v>
                </c:pt>
                <c:pt idx="6">
                  <c:v>5</c:v>
                </c:pt>
                <c:pt idx="7">
                  <c:v>13</c:v>
                </c:pt>
                <c:pt idx="8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6F-4B41-BDAB-D6DB9B0CF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5520"/>
        <c:axId val="10157440"/>
      </c:lineChart>
      <c:dateAx>
        <c:axId val="1015552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10157440"/>
        <c:crosses val="autoZero"/>
        <c:auto val="1"/>
        <c:lblOffset val="100"/>
        <c:baseTimeUnit val="months"/>
      </c:dateAx>
      <c:valAx>
        <c:axId val="10157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555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673917322834726"/>
          <c:y val="0.38775418127478656"/>
          <c:w val="0.13326088892479274"/>
          <c:h val="0.18525758163780398"/>
        </c:manualLayout>
      </c:layout>
      <c:overlay val="0"/>
      <c:spPr>
        <a:ln>
          <a:solidFill>
            <a:schemeClr val="accent1">
              <a:lumMod val="60000"/>
              <a:lumOff val="40000"/>
            </a:schemeClr>
          </a:solidFill>
        </a:ln>
      </c:sp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>
                <a:latin typeface="Arial" pitchFamily="34" charset="0"/>
                <a:cs typeface="Arial" pitchFamily="34" charset="0"/>
              </a:rPr>
              <a:t>© 2015 Capgemini.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48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9.xml"/><Relationship Id="rId7" Type="http://schemas.openxmlformats.org/officeDocument/2006/relationships/image" Target="../media/image1.emf"/><Relationship Id="rId2" Type="http://schemas.openxmlformats.org/officeDocument/2006/relationships/tags" Target="../tags/tag3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Relationship Id="rId9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3.xml"/><Relationship Id="rId7" Type="http://schemas.openxmlformats.org/officeDocument/2006/relationships/oleObject" Target="../embeddings/oleObject12.bin"/><Relationship Id="rId2" Type="http://schemas.openxmlformats.org/officeDocument/2006/relationships/tags" Target="../tags/tag4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4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5.xml"/><Relationship Id="rId7" Type="http://schemas.openxmlformats.org/officeDocument/2006/relationships/image" Target="../media/image1.emf"/><Relationship Id="rId2" Type="http://schemas.openxmlformats.org/officeDocument/2006/relationships/tags" Target="../tags/tag5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8.xml"/><Relationship Id="rId7" Type="http://schemas.openxmlformats.org/officeDocument/2006/relationships/image" Target="../media/image1.emf"/><Relationship Id="rId2" Type="http://schemas.openxmlformats.org/officeDocument/2006/relationships/tags" Target="../tags/tag5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9.xml"/><Relationship Id="rId9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64.xml"/><Relationship Id="rId7" Type="http://schemas.openxmlformats.org/officeDocument/2006/relationships/image" Target="../media/image3.jpe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1.emf"/><Relationship Id="rId2" Type="http://schemas.openxmlformats.org/officeDocument/2006/relationships/tags" Target="../tags/tag69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7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13" Type="http://schemas.openxmlformats.org/officeDocument/2006/relationships/image" Target="../media/image5.emf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1.emf"/><Relationship Id="rId2" Type="http://schemas.openxmlformats.org/officeDocument/2006/relationships/tags" Target="../tags/tag80.xml"/><Relationship Id="rId1" Type="http://schemas.openxmlformats.org/officeDocument/2006/relationships/vmlDrawing" Target="../drawings/vmlDrawing20.vml"/><Relationship Id="rId6" Type="http://schemas.openxmlformats.org/officeDocument/2006/relationships/tags" Target="../tags/tag84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83.xml"/><Relationship Id="rId10" Type="http://schemas.openxmlformats.org/officeDocument/2006/relationships/image" Target="../media/image4.jpeg"/><Relationship Id="rId4" Type="http://schemas.openxmlformats.org/officeDocument/2006/relationships/tags" Target="../tags/tag82.xml"/><Relationship Id="rId9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1.emf"/><Relationship Id="rId2" Type="http://schemas.openxmlformats.org/officeDocument/2006/relationships/tags" Target="../tags/tag8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90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92.xml"/><Relationship Id="rId7" Type="http://schemas.openxmlformats.org/officeDocument/2006/relationships/oleObject" Target="../embeddings/oleObject23.bin"/><Relationship Id="rId2" Type="http://schemas.openxmlformats.org/officeDocument/2006/relationships/tags" Target="../tags/tag91.xml"/><Relationship Id="rId1" Type="http://schemas.openxmlformats.org/officeDocument/2006/relationships/vmlDrawing" Target="../drawings/vmlDrawing23.v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96.xml"/><Relationship Id="rId7" Type="http://schemas.openxmlformats.org/officeDocument/2006/relationships/oleObject" Target="../embeddings/oleObject24.bin"/><Relationship Id="rId2" Type="http://schemas.openxmlformats.org/officeDocument/2006/relationships/tags" Target="../tags/tag95.xml"/><Relationship Id="rId1" Type="http://schemas.openxmlformats.org/officeDocument/2006/relationships/vmlDrawing" Target="../drawings/vmlDrawing24.v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vmlDrawing" Target="../drawings/vmlDrawing25.v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10" Type="http://schemas.openxmlformats.org/officeDocument/2006/relationships/image" Target="../media/image1.emf"/><Relationship Id="rId4" Type="http://schemas.openxmlformats.org/officeDocument/2006/relationships/tags" Target="../tags/tag101.xml"/><Relationship Id="rId9" Type="http://schemas.openxmlformats.org/officeDocument/2006/relationships/oleObject" Target="../embeddings/oleObject25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6.bin"/><Relationship Id="rId4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9.xml"/><Relationship Id="rId7" Type="http://schemas.openxmlformats.org/officeDocument/2006/relationships/image" Target="../media/image1.emf"/><Relationship Id="rId2" Type="http://schemas.openxmlformats.org/officeDocument/2006/relationships/tags" Target="../tags/tag108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.bin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10.xml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906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5"/>
            <a:ext cx="4909457" cy="1098157"/>
          </a:xfrm>
        </p:spPr>
        <p:txBody>
          <a:bodyPr lIns="720000" tIns="33059" rIns="33059" bIns="33059" anchor="t"/>
          <a:lstStyle>
            <a:lvl1pPr marL="0" indent="0"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865915" y="4949632"/>
            <a:ext cx="5040086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8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Capgemini. All rights reserved. Rightshore</a:t>
            </a:r>
            <a:r>
              <a:rPr lang="en-US" sz="600" b="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600" b="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600" b="0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106088" y="3693226"/>
            <a:ext cx="4259840" cy="2015590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145,000 people in over 40 countries, Capgemini is one of the world's foremost providers of consulting, technology and outsourcing services. The Group reported 2014</a:t>
            </a:r>
            <a:r>
              <a:rPr lang="en-US" sz="100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revenues of  EUR 10.573 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10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</p:txBody>
      </p:sp>
      <p:pic>
        <p:nvPicPr>
          <p:cNvPr id="11" name="Image 10" descr="ppt_Label_CBE.png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814448" y="3458687"/>
            <a:ext cx="576000" cy="576000"/>
          </a:xfrm>
          <a:prstGeom prst="rect">
            <a:avLst/>
          </a:prstGeom>
        </p:spPr>
      </p:pic>
      <p:pic>
        <p:nvPicPr>
          <p:cNvPr id="8" name="Image 7" descr="Locations_Map_2014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462650" y="3376052"/>
            <a:ext cx="3894968" cy="187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hutterstock_111035876.jpg"/>
          <p:cNvPicPr>
            <a:picLocks noChangeAspect="1"/>
          </p:cNvPicPr>
          <p:nvPr userDrawn="1"/>
        </p:nvPicPr>
        <p:blipFill>
          <a:blip r:embed="rId6" cstate="print"/>
          <a:srcRect t="17534"/>
          <a:stretch>
            <a:fillRect/>
          </a:stretch>
        </p:blipFill>
        <p:spPr>
          <a:xfrm>
            <a:off x="0" y="0"/>
            <a:ext cx="9906000" cy="5171041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7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Capgemini. All rights reserved. Rightshore</a:t>
            </a:r>
            <a:r>
              <a:rPr lang="en-US" sz="600" b="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600" b="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600" b="0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106088" y="3693226"/>
            <a:ext cx="4259840" cy="2015590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145,000 people in over 40 countries, Capgemini is one of the world's foremost providers of consulting, technology and outsourcing services. The Group reported 2014</a:t>
            </a:r>
            <a:r>
              <a:rPr lang="en-US" sz="100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revenues of  EUR 10.573 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10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</p:txBody>
      </p:sp>
      <p:pic>
        <p:nvPicPr>
          <p:cNvPr id="10" name="Image 9" descr="ppt_Label_CBE.png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814448" y="3458687"/>
            <a:ext cx="576000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Capgemini. All rights reserved. Rightshore</a:t>
            </a:r>
            <a:r>
              <a:rPr lang="en-US" sz="600" b="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600" b="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600" b="0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106088" y="3693226"/>
            <a:ext cx="4259840" cy="2015590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145,000 people in over 40 countries, Capgemini is one of the world's foremost providers of consulting, technology and outsourcing services. The Group reported 2014</a:t>
            </a:r>
            <a:r>
              <a:rPr lang="en-US" sz="100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revenues of  EUR 10.573 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10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</p:txBody>
      </p:sp>
      <p:pic>
        <p:nvPicPr>
          <p:cNvPr id="11" name="Image 10" descr="ppt_Label_CBE.png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814448" y="3458687"/>
            <a:ext cx="576000" cy="576000"/>
          </a:xfrm>
          <a:prstGeom prst="rect">
            <a:avLst/>
          </a:prstGeom>
        </p:spPr>
      </p:pic>
      <p:pic>
        <p:nvPicPr>
          <p:cNvPr id="8" name="Image 7" descr="Locations_Map_2014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462650" y="3376052"/>
            <a:ext cx="3894968" cy="187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6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Capgemini. All rights reserved.</a:t>
            </a:r>
            <a:r>
              <a:rPr lang="en-US" sz="600" b="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600" b="0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7" cstate="print"/>
          <a:srcRect b="6147"/>
          <a:stretch>
            <a:fillRect/>
          </a:stretch>
        </p:blipFill>
        <p:spPr>
          <a:xfrm>
            <a:off x="0" y="972965"/>
            <a:ext cx="9906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1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/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2959925"/>
            <a:ext cx="4909457" cy="1098157"/>
          </a:xfrm>
          <a:prstGeom prst="rect">
            <a:avLst/>
          </a:prstGeom>
        </p:spPr>
        <p:txBody>
          <a:bodyPr lIns="720000" tIns="33059" rIns="33059" bIns="33059" anchor="t"/>
          <a:lstStyle>
            <a:lvl1pPr marL="0" indent="0"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865915" y="4949632"/>
            <a:ext cx="5040086" cy="874227"/>
          </a:xfrm>
          <a:prstGeom prst="rect">
            <a:avLst/>
          </a:prstGeo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3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906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9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312039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32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6402543" y="6509495"/>
            <a:ext cx="3130374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7"/>
            <a:ext cx="5454732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865916" y="4949634"/>
            <a:ext cx="5040086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586771035"/>
      </p:ext>
    </p:extLst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5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90909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7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1" y="1512000"/>
            <a:ext cx="5256213" cy="47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698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3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8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7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028412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0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8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171592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8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505993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8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4956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2857" y="1459814"/>
            <a:ext cx="4323005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857" y="1984895"/>
            <a:ext cx="4323005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63448" y="1459814"/>
            <a:ext cx="4323005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63448" y="1984895"/>
            <a:ext cx="4323005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857" y="3843789"/>
            <a:ext cx="4323005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42857" y="4375489"/>
            <a:ext cx="4323005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163448" y="3843789"/>
            <a:ext cx="4323005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163448" y="4375489"/>
            <a:ext cx="4323005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644922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7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7731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0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9323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5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Capgemini. All rights reserved. Rightshore</a:t>
            </a:r>
            <a:r>
              <a:rPr lang="en-US" sz="600" b="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600" b="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600" b="0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106088" y="3693226"/>
            <a:ext cx="4259840" cy="2015590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145,000 people in over 40 countries, Capgemini is one of the world's foremost providers of consulting, technology and outsourcing services. The Group reported 2014</a:t>
            </a:r>
            <a:r>
              <a:rPr lang="en-US" sz="100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revenues of  EUR 10.573 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10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</p:txBody>
      </p:sp>
      <p:pic>
        <p:nvPicPr>
          <p:cNvPr id="11" name="Image 10" descr="ppt_Label_CBE.png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814448" y="3458687"/>
            <a:ext cx="576000" cy="576000"/>
          </a:xfrm>
          <a:prstGeom prst="rect">
            <a:avLst/>
          </a:prstGeom>
        </p:spPr>
      </p:pic>
      <p:pic>
        <p:nvPicPr>
          <p:cNvPr id="8" name="Image 7" descr="Locations_Map_2014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462650" y="3376052"/>
            <a:ext cx="3894968" cy="187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0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2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2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1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tags" Target="../tags/tag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13" Type="http://schemas.openxmlformats.org/officeDocument/2006/relationships/tags" Target="../tags/tag49.xml"/><Relationship Id="rId18" Type="http://schemas.openxmlformats.org/officeDocument/2006/relationships/oleObject" Target="../embeddings/oleObject13.bin"/><Relationship Id="rId26" Type="http://schemas.openxmlformats.org/officeDocument/2006/relationships/image" Target="../media/image10.png"/><Relationship Id="rId3" Type="http://schemas.openxmlformats.org/officeDocument/2006/relationships/slideLayout" Target="../slideLayouts/slideLayout14.xml"/><Relationship Id="rId21" Type="http://schemas.openxmlformats.org/officeDocument/2006/relationships/hyperlink" Target="http://www.facebook.com/Capgemini" TargetMode="External"/><Relationship Id="rId7" Type="http://schemas.openxmlformats.org/officeDocument/2006/relationships/theme" Target="../theme/theme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hyperlink" Target="http://www.twitter.com/capgemini" TargetMode="Externa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52.xml"/><Relationship Id="rId20" Type="http://schemas.openxmlformats.org/officeDocument/2006/relationships/image" Target="../media/image5.emf"/><Relationship Id="rId29" Type="http://schemas.openxmlformats.org/officeDocument/2006/relationships/hyperlink" Target="http://www.slideshare.net/capgemini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47.xml"/><Relationship Id="rId24" Type="http://schemas.openxmlformats.org/officeDocument/2006/relationships/image" Target="../media/image9.png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51.xml"/><Relationship Id="rId23" Type="http://schemas.openxmlformats.org/officeDocument/2006/relationships/hyperlink" Target="http://www.linkedin.com/company/capgemini" TargetMode="External"/><Relationship Id="rId28" Type="http://schemas.openxmlformats.org/officeDocument/2006/relationships/image" Target="../media/image11.png"/><Relationship Id="rId10" Type="http://schemas.openxmlformats.org/officeDocument/2006/relationships/tags" Target="../tags/tag46.xml"/><Relationship Id="rId19" Type="http://schemas.openxmlformats.org/officeDocument/2006/relationships/image" Target="../media/image1.emf"/><Relationship Id="rId31" Type="http://schemas.openxmlformats.org/officeDocument/2006/relationships/image" Target="../media/image4.jpeg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8.png"/><Relationship Id="rId27" Type="http://schemas.openxmlformats.org/officeDocument/2006/relationships/hyperlink" Target="http://www.youtube.com/capgeminimedia" TargetMode="External"/><Relationship Id="rId30" Type="http://schemas.openxmlformats.org/officeDocument/2006/relationships/image" Target="../media/image12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slideLayout" Target="../slideLayouts/slideLayout20.xml"/><Relationship Id="rId21" Type="http://schemas.openxmlformats.org/officeDocument/2006/relationships/oleObject" Target="../embeddings/oleObject19.bin"/><Relationship Id="rId7" Type="http://schemas.openxmlformats.org/officeDocument/2006/relationships/slideLayout" Target="../slideLayouts/slideLayout24.xml"/><Relationship Id="rId12" Type="http://schemas.openxmlformats.org/officeDocument/2006/relationships/vmlDrawing" Target="../drawings/vmlDrawing19.vml"/><Relationship Id="rId17" Type="http://schemas.openxmlformats.org/officeDocument/2006/relationships/tags" Target="../tags/tag76.xml"/><Relationship Id="rId2" Type="http://schemas.openxmlformats.org/officeDocument/2006/relationships/slideLayout" Target="../slideLayouts/slideLayout19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15" Type="http://schemas.openxmlformats.org/officeDocument/2006/relationships/tags" Target="../tags/tag74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27.xml"/><Relationship Id="rId19" Type="http://schemas.openxmlformats.org/officeDocument/2006/relationships/tags" Target="../tags/tag7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ags" Target="../tags/tag73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" name="think-cell Slide" r:id="rId21" imgW="360" imgH="360" progId="">
                  <p:embed/>
                </p:oleObj>
              </mc:Choice>
              <mc:Fallback>
                <p:oleObj name="think-cell Slide" r:id="rId21" imgW="360" imgH="36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6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9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>
                <a:solidFill>
                  <a:schemeClr val="tx2"/>
                </a:solidFill>
                <a:latin typeface="+mj-lt"/>
              </a:rPr>
              <a:t>Presentation Title | Date</a:t>
            </a:r>
          </a:p>
        </p:txBody>
      </p:sp>
      <p:cxnSp>
        <p:nvCxnSpPr>
          <p:cNvPr id="15" name="Straight Connector 5"/>
          <p:cNvCxnSpPr/>
          <p:nvPr>
            <p:custDataLst>
              <p:tags r:id="rId20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  <p:sldLayoutId id="2147484004" r:id="rId10"/>
  </p:sldLayoutIdLst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4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0"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" name="Rectangle 7"/>
          <p:cNvSpPr/>
          <p:nvPr>
            <p:custDataLst>
              <p:tags r:id="rId10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0" cstate="email"/>
          <a:srcRect/>
          <a:stretch>
            <a:fillRect/>
          </a:stretch>
        </p:blipFill>
        <p:spPr bwMode="auto">
          <a:xfrm>
            <a:off x="6406875" y="1209254"/>
            <a:ext cx="2880000" cy="229353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6763620" y="5457935"/>
            <a:ext cx="2523255" cy="380480"/>
          </a:xfrm>
          <a:prstGeom prst="rect">
            <a:avLst/>
          </a:prstGeom>
        </p:spPr>
        <p:txBody>
          <a:bodyPr wrap="none" lIns="0" tIns="36000" rIns="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21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2" cstate="email"/>
          <a:srcRect/>
          <a:stretch>
            <a:fillRect/>
          </a:stretch>
        </p:blipFill>
        <p:spPr bwMode="auto">
          <a:xfrm>
            <a:off x="7689877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 descr="C:\Users\UserSim\Desktop\DS_icons\128x128 shadows\linkedin.png">
            <a:hlinkClick r:id="rId23"/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4" cstate="email"/>
          <a:srcRect/>
          <a:stretch>
            <a:fillRect/>
          </a:stretch>
        </p:blipFill>
        <p:spPr bwMode="auto">
          <a:xfrm>
            <a:off x="8025290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 descr="C:\Users\UserSim\Desktop\DS_icons\128x128 shadows\twitter.png">
            <a:hlinkClick r:id="rId25"/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6" cstate="email"/>
          <a:srcRect/>
          <a:stretch>
            <a:fillRect/>
          </a:stretch>
        </p:blipFill>
        <p:spPr bwMode="auto">
          <a:xfrm>
            <a:off x="8654345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 descr="C:\Users\UserSim\Desktop\DS_icons\128x128 shadows\youtube.png">
            <a:hlinkClick r:id="rId27"/>
          </p:cNvPr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8" cstate="email"/>
          <a:srcRect/>
          <a:stretch>
            <a:fillRect/>
          </a:stretch>
        </p:blipFill>
        <p:spPr bwMode="auto">
          <a:xfrm>
            <a:off x="8992848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 descr="Picto_Slideshare.gif">
            <a:hlinkClick r:id="rId29"/>
          </p:cNvPr>
          <p:cNvPicPr preferRelativeResize="0">
            <a:picLocks/>
          </p:cNvPicPr>
          <p:nvPr>
            <p:custDataLst>
              <p:tags r:id="rId17"/>
            </p:custDataLst>
          </p:nvPr>
        </p:nvPicPr>
        <p:blipFill>
          <a:blip r:embed="rId30" cstate="email"/>
          <a:srcRect l="4793" t="6316" r="5718" b="7969"/>
          <a:stretch>
            <a:fillRect/>
          </a:stretch>
        </p:blipFill>
        <p:spPr>
          <a:xfrm>
            <a:off x="8363793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3" name="Image 12" descr="Capgemini_logo.jp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47567" y="1014965"/>
            <a:ext cx="2880000" cy="6860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61" r:id="rId3"/>
    <p:sldLayoutId id="2147484000" r:id="rId4"/>
    <p:sldLayoutId id="2147484001" r:id="rId5"/>
    <p:sldLayoutId id="2147484002" r:id="rId6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08" name="think-cell Slide" r:id="rId21" imgW="360" imgH="360" progId="">
                  <p:embed/>
                </p:oleObj>
              </mc:Choice>
              <mc:Fallback>
                <p:oleObj name="think-cell Slide" r:id="rId21" imgW="360" imgH="36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2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23393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1" name="TextBox 10"/>
          <p:cNvSpPr txBox="1"/>
          <p:nvPr>
            <p:custDataLst>
              <p:tags r:id="rId16"/>
            </p:custDataLst>
          </p:nvPr>
        </p:nvSpPr>
        <p:spPr>
          <a:xfrm>
            <a:off x="9622763" y="6661691"/>
            <a:ext cx="65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endParaRPr lang="en-US" sz="700" dirty="0">
              <a:solidFill>
                <a:srgbClr val="9F958F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rgbClr val="00264A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741831" y="6623405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algn="r"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endParaRPr lang="en-US" altLang="en-US" sz="600" dirty="0">
              <a:solidFill>
                <a:srgbClr val="9F958F"/>
              </a:solidFill>
              <a:cs typeface="Helvetica Light"/>
            </a:endParaRPr>
          </a:p>
        </p:txBody>
      </p:sp>
      <p:sp>
        <p:nvSpPr>
          <p:cNvPr id="13" name="Rectangle 12"/>
          <p:cNvSpPr/>
          <p:nvPr>
            <p:custDataLst>
              <p:tags r:id="rId19"/>
            </p:custDataLst>
          </p:nvPr>
        </p:nvSpPr>
        <p:spPr>
          <a:xfrm>
            <a:off x="7487921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endParaRPr lang="en-US" sz="700" dirty="0">
              <a:solidFill>
                <a:srgbClr val="9F958F"/>
              </a:solidFill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20"/>
            </p:custDataLst>
          </p:nvPr>
        </p:nvCxnSpPr>
        <p:spPr>
          <a:xfrm flipH="1">
            <a:off x="3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3001" y="6439028"/>
            <a:ext cx="1557944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46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3" r:id="rId10"/>
  </p:sldLayoutIdLst>
  <p:hf sldNum="0" hdr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112.xml"/><Relationship Id="rId7" Type="http://schemas.openxmlformats.org/officeDocument/2006/relationships/image" Target="../media/image1.emf"/><Relationship Id="rId2" Type="http://schemas.openxmlformats.org/officeDocument/2006/relationships/tags" Target="../tags/tag11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9.bin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image" Target="../media/image1.emf"/><Relationship Id="rId2" Type="http://schemas.openxmlformats.org/officeDocument/2006/relationships/tags" Target="../tags/tag114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.bin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image" Target="../media/image1.emf"/><Relationship Id="rId2" Type="http://schemas.openxmlformats.org/officeDocument/2006/relationships/tags" Target="../tags/tag11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ncur.secure.force.com/CteSupport/500/l?retURL=/CteSupport/apex/SupportSitePortalHeader&amp;lsi=6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65915" y="4949632"/>
            <a:ext cx="5040086" cy="1308664"/>
          </a:xfrm>
        </p:spPr>
        <p:txBody>
          <a:bodyPr/>
          <a:lstStyle/>
          <a:p>
            <a:pPr algn="ctr">
              <a:lnSpc>
                <a:spcPts val="42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rgbClr val="FF9900"/>
                </a:solidFill>
                <a:latin typeface="Arial" pitchFamily="34" charset="0"/>
              </a:rPr>
              <a:t>Monthly Business Review</a:t>
            </a:r>
          </a:p>
          <a:p>
            <a:pPr algn="ctr">
              <a:lnSpc>
                <a:spcPts val="42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November&amp; December 2017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altLang="en-US" sz="2400" dirty="0">
              <a:solidFill>
                <a:srgbClr val="FF9900"/>
              </a:solidFill>
              <a:latin typeface="Arial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1" y="3806230"/>
            <a:ext cx="8633361" cy="617516"/>
          </a:xfrm>
          <a:prstGeom prst="rect">
            <a:avLst/>
          </a:prstGeom>
        </p:spPr>
        <p:txBody>
          <a:bodyPr vert="horz" lIns="720000" tIns="33059" rIns="33059" bIns="33059" rtlCol="0" anchor="t">
            <a:noAutofit/>
          </a:bodyPr>
          <a:lstStyle>
            <a:lvl1pPr marL="0" indent="0" algn="l" defTabSz="91434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</a:pPr>
            <a:r>
              <a:rPr lang="en-US" altLang="en-US" dirty="0">
                <a:latin typeface="Arial" pitchFamily="34" charset="0"/>
              </a:rPr>
              <a:t>Mobility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0"/>
            <a:ext cx="8350624" cy="1002135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GMS – Service Request by type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CD3D52-8220-4A8F-AAC4-3A4E294D16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18430"/>
              </p:ext>
            </p:extLst>
          </p:nvPr>
        </p:nvGraphicFramePr>
        <p:xfrm>
          <a:off x="1016000" y="1503680"/>
          <a:ext cx="8158480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498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GMS – SR Pie Chart (Break up by %)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D601A15-6F79-429D-B922-A9A9916892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542090"/>
              </p:ext>
            </p:extLst>
          </p:nvPr>
        </p:nvGraphicFramePr>
        <p:xfrm>
          <a:off x="1371600" y="1503680"/>
          <a:ext cx="7508240" cy="4257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574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altLang="en-US" dirty="0"/>
              <a:t>GMS – Batch Job Monitoring Trends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72051" y="1291566"/>
            <a:ext cx="9582608" cy="5147334"/>
          </a:xfrm>
        </p:spPr>
        <p:txBody>
          <a:bodyPr/>
          <a:lstStyle/>
          <a:p>
            <a:pPr marL="546100" lvl="3" indent="0">
              <a:buClr>
                <a:srgbClr val="909090"/>
              </a:buClr>
              <a:buNone/>
            </a:pPr>
            <a:endParaRPr lang="en-US" sz="1500" dirty="0">
              <a:solidFill>
                <a:srgbClr val="909090">
                  <a:lumMod val="50000"/>
                </a:srgbClr>
              </a:solidFill>
            </a:endParaRPr>
          </a:p>
          <a:p>
            <a:pPr marL="546100" lvl="3" indent="0">
              <a:buClr>
                <a:srgbClr val="909090"/>
              </a:buClr>
              <a:buNone/>
            </a:pPr>
            <a:endParaRPr lang="en-US" sz="1200" dirty="0">
              <a:solidFill>
                <a:srgbClr val="909090">
                  <a:lumMod val="50000"/>
                </a:srgbClr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549222865"/>
              </p:ext>
            </p:extLst>
          </p:nvPr>
        </p:nvGraphicFramePr>
        <p:xfrm>
          <a:off x="828379" y="1495021"/>
          <a:ext cx="8331792" cy="2811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47068"/>
              </p:ext>
            </p:extLst>
          </p:nvPr>
        </p:nvGraphicFramePr>
        <p:xfrm>
          <a:off x="1350877" y="4859078"/>
          <a:ext cx="7314314" cy="67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6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Monitored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Failed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Successful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Analyzed on Time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Missed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1181</a:t>
                      </a:r>
                    </a:p>
                  </a:txBody>
                  <a:tcPr marL="99060" marR="990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06</a:t>
                      </a:r>
                    </a:p>
                  </a:txBody>
                  <a:tcPr marL="99060" marR="990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1175</a:t>
                      </a:r>
                    </a:p>
                  </a:txBody>
                  <a:tcPr marL="99060" marR="990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06</a:t>
                      </a:r>
                    </a:p>
                  </a:txBody>
                  <a:tcPr marL="99060" marR="9906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0</a:t>
                      </a:r>
                    </a:p>
                  </a:txBody>
                  <a:tcPr marL="99060" marR="9906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44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altLang="en-US" dirty="0"/>
              <a:t>GMS - Batch Job Failure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72051" y="1291566"/>
            <a:ext cx="9582608" cy="5147334"/>
          </a:xfrm>
        </p:spPr>
        <p:txBody>
          <a:bodyPr/>
          <a:lstStyle/>
          <a:p>
            <a:pPr marL="546100" lvl="3" indent="0">
              <a:buClr>
                <a:srgbClr val="909090"/>
              </a:buClr>
              <a:buNone/>
            </a:pPr>
            <a:endParaRPr lang="en-US" sz="1500" dirty="0">
              <a:solidFill>
                <a:srgbClr val="909090">
                  <a:lumMod val="50000"/>
                </a:srgbClr>
              </a:solidFill>
            </a:endParaRPr>
          </a:p>
          <a:p>
            <a:pPr marL="546100" lvl="3" indent="0">
              <a:buClr>
                <a:srgbClr val="909090"/>
              </a:buClr>
              <a:buNone/>
            </a:pPr>
            <a:endParaRPr lang="en-US" sz="1200" dirty="0">
              <a:solidFill>
                <a:srgbClr val="909090">
                  <a:lumMod val="50000"/>
                </a:srgb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2600" y="1057812"/>
          <a:ext cx="90424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6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Sr. No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Name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Failure Date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Failure Message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 Taken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Cartus 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6th Nov 1:00 AM EST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file is not posted on the sftp server.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files were manually posted on the sftp server.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 - daily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12th Nov , 1 AM EST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Procedure not found for daily job -- The transaction log for database 'tempdb' is full due to 'ACTIVE_TRANSACTION'.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Manually executed the metrics daily job.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06880"/>
                  </a:ext>
                </a:extLst>
              </a:tr>
              <a:tr h="287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Cartus 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13th Nov 1:00 AM EST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file is not posted on the sftp server.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files were manually posted on the sftp server.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42047"/>
                  </a:ext>
                </a:extLst>
              </a:tr>
              <a:tr h="430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 - daily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14th Nov , 1 AM EST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Procedure not found for daily job -- The transaction log for database 'tempdb' is full due to 'ACTIVE_TRANSACTION'.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Manually executed the metrics daily job.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77116"/>
                  </a:ext>
                </a:extLst>
              </a:tr>
              <a:tr h="287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GenTrac Reminders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12th Nov , 12.05 AM EST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transaction log for database 'tempdb' is full due to 'ACTIVE_TRANSACTION'.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Manually run the job for genTrac reminders.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398958"/>
                  </a:ext>
                </a:extLst>
              </a:tr>
              <a:tr h="287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GenTrac Reminders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14th Nov , 12.05 AM EST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transaction log for database 'tempdb' is full due to 'ACTIVE_TRANSACTION'.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Manually run the job for genTrac reminders.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53880"/>
                  </a:ext>
                </a:extLst>
              </a:tr>
              <a:tr h="287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genTRAC hourly inserts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12th Nov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transaction log for database 'tempdb' is full due to 'ACTIVE_TRANSACTION'. 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the next run data was inserted.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69421"/>
                  </a:ext>
                </a:extLst>
              </a:tr>
              <a:tr h="287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genTRAC hourly inserts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14th Nov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transaction log for database 'tempdb' is full due to 'ACTIVE_TRANSACTION'. 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the next run data was inserted.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382320"/>
                  </a:ext>
                </a:extLst>
              </a:tr>
              <a:tr h="287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genTRAC hourly inserts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20th Nov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transaction log for database 'tempdb' is full due to 'ACTIVE_TRANSACTION'. 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the next run data was inserted.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Cartus 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20th Nov 1:00 AM EST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file is not posted on the sftp server.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files were manually posted on the sftp server.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Peoplesoft Offweek Gross UP Main Run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Nov 8:00 AM EST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Incorrect Cartus File was posted on SFTP. Due which no transactions were created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Cartus Process was ran after getting the correct and then the offweek was manually ran. The Program ran successfully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Peoplesoft Offweek NO Gross UP Main Run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Nov 8:00 AM EST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Incorrect Cartus File was posted on SFTP. Due which no transactions were created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Cartus Process was ran after getting the correct and then the offweek was manually ran. The Program ran successfully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Cartus 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28th Nov 1:00 AM EST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file is not posted on the sftp server.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files were manually posted on the sftp server.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8100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altLang="en-US" dirty="0"/>
              <a:t>Team Leave Details and Company Holidays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39816" y="1291566"/>
            <a:ext cx="8845484" cy="5147334"/>
          </a:xfrm>
        </p:spPr>
        <p:txBody>
          <a:bodyPr/>
          <a:lstStyle/>
          <a:p>
            <a:pPr marL="371475" lvl="2" indent="0">
              <a:buClr>
                <a:srgbClr val="ED771A"/>
              </a:buClr>
              <a:buNone/>
            </a:pPr>
            <a:r>
              <a:rPr lang="en-US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ndara" panose="020E0502030303020204" pitchFamily="34" charset="0"/>
              </a:rPr>
              <a:t>   Team Updates</a:t>
            </a:r>
          </a:p>
          <a:p>
            <a:pPr marL="371475" lvl="2" indent="0">
              <a:buClr>
                <a:srgbClr val="ED771A"/>
              </a:buClr>
              <a:buNone/>
            </a:pPr>
            <a:r>
              <a:rPr lang="en-US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ndara" panose="020E0502030303020204" pitchFamily="34" charset="0"/>
              </a:rPr>
              <a:t>           </a:t>
            </a:r>
            <a:r>
              <a:rPr 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andara" panose="020E0502030303020204" pitchFamily="34" charset="0"/>
              </a:rPr>
              <a:t>Sanchi will be released from the project on 31st Han 2018</a:t>
            </a:r>
          </a:p>
          <a:p>
            <a:pPr marL="371475" lvl="2" indent="0">
              <a:buClr>
                <a:srgbClr val="ED771A"/>
              </a:buClr>
              <a:buNone/>
            </a:pPr>
            <a:r>
              <a:rPr 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andara" panose="020E0502030303020204" pitchFamily="34" charset="0"/>
              </a:rPr>
              <a:t>            </a:t>
            </a:r>
            <a:endParaRPr lang="en-US" sz="1800" b="1" dirty="0">
              <a:solidFill>
                <a:prstClr val="black">
                  <a:lumMod val="65000"/>
                  <a:lumOff val="35000"/>
                </a:prstClr>
              </a:solidFill>
              <a:latin typeface="Candara" panose="020E0502030303020204" pitchFamily="34" charset="0"/>
            </a:endParaRPr>
          </a:p>
          <a:p>
            <a:pPr marL="371475" lvl="2" indent="0">
              <a:buClr>
                <a:srgbClr val="ED771A"/>
              </a:buClr>
              <a:buNone/>
            </a:pPr>
            <a:endParaRPr lang="en-US" sz="1800" b="1" dirty="0">
              <a:solidFill>
                <a:prstClr val="black">
                  <a:lumMod val="65000"/>
                  <a:lumOff val="35000"/>
                </a:prstClr>
              </a:solidFill>
              <a:latin typeface="Candara" panose="020E0502030303020204" pitchFamily="34" charset="0"/>
            </a:endParaRPr>
          </a:p>
          <a:p>
            <a:pPr marL="371475" lvl="2" indent="0">
              <a:buClr>
                <a:srgbClr val="ED771A"/>
              </a:buClr>
              <a:buNone/>
            </a:pPr>
            <a:r>
              <a:rPr lang="en-US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ndara" panose="020E0502030303020204" pitchFamily="34" charset="0"/>
              </a:rPr>
              <a:t>   Off Shore Holidays</a:t>
            </a:r>
          </a:p>
          <a:p>
            <a:pPr marL="371475" lvl="2" indent="0">
              <a:buClr>
                <a:srgbClr val="ED771A"/>
              </a:buClr>
              <a:buNone/>
            </a:pPr>
            <a:r>
              <a:rPr 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andara" panose="020E0502030303020204" pitchFamily="34" charset="0"/>
              </a:rPr>
              <a:t>	26</a:t>
            </a:r>
            <a:r>
              <a:rPr lang="en-US" sz="1800" baseline="30000" dirty="0">
                <a:solidFill>
                  <a:prstClr val="black">
                    <a:lumMod val="65000"/>
                    <a:lumOff val="35000"/>
                  </a:prstClr>
                </a:solidFill>
                <a:latin typeface="Candara" panose="020E0502030303020204" pitchFamily="34" charset="0"/>
              </a:rPr>
              <a:t>th</a:t>
            </a:r>
            <a:r>
              <a:rPr 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andara" panose="020E0502030303020204" pitchFamily="34" charset="0"/>
              </a:rPr>
              <a:t> January 2018 - Republic Day</a:t>
            </a:r>
          </a:p>
          <a:p>
            <a:pPr marL="371475" lvl="2" indent="0">
              <a:buClr>
                <a:srgbClr val="ED771A"/>
              </a:buClr>
              <a:buNone/>
            </a:pP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546100" lvl="3" indent="0">
              <a:buClr>
                <a:srgbClr val="909090"/>
              </a:buClr>
              <a:buNone/>
            </a:pPr>
            <a:r>
              <a:rPr lang="en-US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ndara" panose="020E0502030303020204" pitchFamily="34" charset="0"/>
              </a:rPr>
              <a:t>On Shore Holidays</a:t>
            </a:r>
          </a:p>
          <a:p>
            <a:pPr marL="371475" lvl="2" indent="0">
              <a:buClr>
                <a:srgbClr val="ED771A"/>
              </a:buClr>
              <a:buNone/>
            </a:pPr>
            <a:r>
              <a:rPr 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andara" panose="020E0502030303020204" pitchFamily="34" charset="0"/>
              </a:rPr>
              <a:t>	15</a:t>
            </a:r>
            <a:r>
              <a:rPr lang="en-US" sz="1800" baseline="30000" dirty="0">
                <a:solidFill>
                  <a:prstClr val="black">
                    <a:lumMod val="65000"/>
                    <a:lumOff val="35000"/>
                  </a:prstClr>
                </a:solidFill>
                <a:latin typeface="Candara" panose="020E0502030303020204" pitchFamily="34" charset="0"/>
              </a:rPr>
              <a:t>th</a:t>
            </a:r>
            <a:r>
              <a:rPr 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andara" panose="020E0502030303020204" pitchFamily="34" charset="0"/>
              </a:rPr>
              <a:t> January 2018 – MLK Jr Day</a:t>
            </a:r>
          </a:p>
        </p:txBody>
      </p:sp>
    </p:spTree>
    <p:extLst>
      <p:ext uri="{BB962C8B-B14F-4D97-AF65-F5344CB8AC3E}">
        <p14:creationId xmlns:p14="http://schemas.microsoft.com/office/powerpoint/2010/main" val="57731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46688" y="1867707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Thankyou</a:t>
            </a:r>
            <a:endParaRPr lang="en-IN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3987801" y="393700"/>
            <a:ext cx="5747870" cy="5906300"/>
          </a:xfrm>
        </p:spPr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</a:rPr>
              <a:t>T&amp;L </a:t>
            </a:r>
            <a:r>
              <a:rPr lang="en-US" sz="2000" dirty="0"/>
              <a:t>– </a:t>
            </a:r>
            <a:r>
              <a:rPr lang="en-US" altLang="en-US" sz="2000" dirty="0">
                <a:solidFill>
                  <a:schemeClr val="tx1"/>
                </a:solidFill>
              </a:rPr>
              <a:t>Service Now Status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T&amp;L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– </a:t>
            </a:r>
            <a:r>
              <a:rPr lang="en-US" sz="2000" dirty="0">
                <a:solidFill>
                  <a:schemeClr val="tx1"/>
                </a:solidFill>
              </a:rPr>
              <a:t>SR Pie Chart (Break up by %)</a:t>
            </a:r>
          </a:p>
          <a:p>
            <a:r>
              <a:rPr lang="en-US" sz="2000" dirty="0"/>
              <a:t>T&amp;L – Service Request by type</a:t>
            </a:r>
          </a:p>
          <a:p>
            <a:r>
              <a:rPr lang="en-US" sz="2000" dirty="0"/>
              <a:t>T&amp;L – Service Request - Break up by %</a:t>
            </a:r>
          </a:p>
          <a:p>
            <a:r>
              <a:rPr lang="en-US" sz="2000" dirty="0"/>
              <a:t>T&amp;L – Monthly opened Vs Closed Vs Backlog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T&amp;L </a:t>
            </a:r>
            <a:r>
              <a:rPr lang="en-US" sz="2000" dirty="0"/>
              <a:t>– </a:t>
            </a:r>
            <a:r>
              <a:rPr lang="en-US" sz="2000" dirty="0">
                <a:solidFill>
                  <a:schemeClr val="tx1"/>
                </a:solidFill>
              </a:rPr>
              <a:t>Open - Close Concur Cases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T&amp;L </a:t>
            </a:r>
            <a:r>
              <a:rPr lang="en-US" sz="2000" dirty="0"/>
              <a:t>– </a:t>
            </a:r>
            <a:r>
              <a:rPr lang="en-US" sz="2000" dirty="0">
                <a:solidFill>
                  <a:schemeClr val="tx1"/>
                </a:solidFill>
              </a:rPr>
              <a:t>Ongoing Issues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GMS </a:t>
            </a:r>
            <a:r>
              <a:rPr lang="en-US" sz="2000" dirty="0"/>
              <a:t>– </a:t>
            </a:r>
            <a:r>
              <a:rPr lang="en-US" altLang="en-US" sz="2000" dirty="0">
                <a:solidFill>
                  <a:schemeClr val="tx1"/>
                </a:solidFill>
              </a:rPr>
              <a:t>Service Now Status</a:t>
            </a:r>
          </a:p>
          <a:p>
            <a:r>
              <a:rPr lang="en-US" sz="2000" dirty="0"/>
              <a:t>GMS – Service Request by type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GMS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– </a:t>
            </a:r>
            <a:r>
              <a:rPr lang="en-US" sz="2000" dirty="0">
                <a:solidFill>
                  <a:schemeClr val="tx1"/>
                </a:solidFill>
              </a:rPr>
              <a:t>SR Pie Chart (Break up by %)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GMS </a:t>
            </a:r>
            <a:r>
              <a:rPr lang="en-US" sz="2000" dirty="0"/>
              <a:t>– </a:t>
            </a:r>
            <a:r>
              <a:rPr lang="en-US" altLang="en-US" sz="2000" dirty="0"/>
              <a:t>Batch Job Monitoring Trends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GMS </a:t>
            </a:r>
            <a:r>
              <a:rPr lang="en-US" sz="2000" dirty="0"/>
              <a:t>– </a:t>
            </a:r>
            <a:r>
              <a:rPr lang="en-US" altLang="en-US" sz="2000" dirty="0">
                <a:solidFill>
                  <a:schemeClr val="tx1"/>
                </a:solidFill>
              </a:rPr>
              <a:t>Batch Job Failure Details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/>
              <a:t>Team Leave Details and Company Holidays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altLang="en-US" sz="2800" dirty="0">
              <a:solidFill>
                <a:srgbClr val="98321F"/>
              </a:solidFill>
              <a:latin typeface="Trebuchet MS" pitchFamily="34" charset="0"/>
              <a:ea typeface="ヒラギノ角ゴ Pro W3"/>
              <a:cs typeface="ヒラギノ角ゴ Pro W3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88" y="0"/>
            <a:ext cx="7395883" cy="1002135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T&amp;L – Service Now Status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53413"/>
              </p:ext>
            </p:extLst>
          </p:nvPr>
        </p:nvGraphicFramePr>
        <p:xfrm>
          <a:off x="142240" y="1411315"/>
          <a:ext cx="9629085" cy="464658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3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4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34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43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2436">
                  <a:extLst>
                    <a:ext uri="{9D8B030D-6E8A-4147-A177-3AD203B41FA5}">
                      <a16:colId xmlns:a16="http://schemas.microsoft.com/office/drawing/2014/main" val="3785906284"/>
                    </a:ext>
                  </a:extLst>
                </a:gridCol>
                <a:gridCol w="663416">
                  <a:extLst>
                    <a:ext uri="{9D8B030D-6E8A-4147-A177-3AD203B41FA5}">
                      <a16:colId xmlns:a16="http://schemas.microsoft.com/office/drawing/2014/main" val="2952664867"/>
                    </a:ext>
                  </a:extLst>
                </a:gridCol>
                <a:gridCol w="5160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57333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Jan’17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Feb’17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Mar’17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Apr’17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May’17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June’17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July’17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Aug’17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Sept’17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Oct’17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Nov’17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Dec’17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723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 Complete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370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382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382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348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360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329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350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331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298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4092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441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Rejected/ Cancelled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841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948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Requestor Approval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333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 Review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67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4380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tint val="2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39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T&amp;L – Service Request by type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4D86E2-7D31-437B-828C-A1461BBE0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03963"/>
              </p:ext>
            </p:extLst>
          </p:nvPr>
        </p:nvGraphicFramePr>
        <p:xfrm>
          <a:off x="711200" y="1391920"/>
          <a:ext cx="8636000" cy="458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054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T&amp;L – Service Request – Breakup by %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C845D1-1E23-4AE2-8500-4D8A33133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742192"/>
              </p:ext>
            </p:extLst>
          </p:nvPr>
        </p:nvGraphicFramePr>
        <p:xfrm>
          <a:off x="1234440" y="1442720"/>
          <a:ext cx="7437120" cy="43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525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T&amp;L – Monthly opened Vs Closed Vs Backlog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DD6B67-B1CA-4DEA-A9A2-F1F240B82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828760"/>
              </p:ext>
            </p:extLst>
          </p:nvPr>
        </p:nvGraphicFramePr>
        <p:xfrm>
          <a:off x="1076960" y="1432560"/>
          <a:ext cx="7772400" cy="436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94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- Close Concur Cases</a:t>
            </a:r>
          </a:p>
        </p:txBody>
      </p:sp>
      <p:pic>
        <p:nvPicPr>
          <p:cNvPr id="191489" name="Picture 1" descr="Sorted Descending">
            <a:hlinkClick r:id="rId2" tooltip="Date/Time Opened - Sorted descending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400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400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400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400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400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400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400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65" name="Picture 1" descr="Sorted Descending">
            <a:hlinkClick r:id="rId2" tooltip="Date/Time Opened - Sorted descending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72" name="Picture 1" descr="Sorted Descending">
            <a:hlinkClick r:id="rId2" tooltip="Date/Time Opened - Sorted descending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416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416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416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416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416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416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416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41" name="Picture 1" descr="Sorted Descending">
            <a:hlinkClick r:id="rId2" tooltip="Date/Time Opened - Sorted descending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Escal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035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014"/>
              </p:ext>
            </p:extLst>
          </p:nvPr>
        </p:nvGraphicFramePr>
        <p:xfrm>
          <a:off x="323850" y="1451771"/>
          <a:ext cx="9073031" cy="316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14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Subject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Case#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</a:p>
                  </a:txBody>
                  <a:tcPr marL="99060" marR="99060">
                    <a:solidFill>
                      <a:srgbClr val="FFC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90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Duplicate transaction in Concur</a:t>
                      </a:r>
                    </a:p>
                  </a:txBody>
                  <a:tcPr marL="63500" marR="12700" marT="12700" marB="127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11134344</a:t>
                      </a:r>
                    </a:p>
                  </a:txBody>
                  <a:tcPr marL="63500" marR="12700" marT="12700" marB="127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fontAlgn="t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09-Jan-2018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fontAlgn="t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Open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fontAlgn="t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We have received duplicate transactions on Concur for employee id - 212582960.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903">
                <a:tc>
                  <a:txBody>
                    <a:bodyPr/>
                    <a:lstStyle/>
                    <a:p>
                      <a:pPr marL="0" algn="l" defTabSz="914342" rtl="0" eaLnBrk="1" fontAlgn="t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Wrong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payee_payment_type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received again</a:t>
                      </a:r>
                    </a:p>
                  </a:txBody>
                  <a:tcPr marL="31750" marR="127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11108802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fontAlgn="t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04-Jan-2018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fontAlgn="t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Open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fontAlgn="t" latinLnBrk="0" hangingPunct="1"/>
                      <a:r>
                        <a:rPr lang="en-US" sz="1200" b="0" kern="12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payee_payment_type</a:t>
                      </a: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is showing up as company paid due to the e-receipt expense type and the Payment Type of that Expense shows up as "Company Paid".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903">
                <a:tc>
                  <a:txBody>
                    <a:bodyPr/>
                    <a:lstStyle/>
                    <a:p>
                      <a:pPr marL="0" algn="l" defTabSz="914342" rtl="0" eaLnBrk="1" fontAlgn="t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why the Payment Type is “Company Paid” for the e-receipts Expense Types ='03D84D13ED8E4954A76C'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342" rtl="0" eaLnBrk="1" fontAlgn="t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11090903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fontAlgn="t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07-Dec-2017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fontAlgn="t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Open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Concur has committed a fix to the January release for our payment type assignment error which causes an audit rule to fire when users are expensing personal card charges.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23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T&amp;L - Ongoing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97" y="1158590"/>
            <a:ext cx="9022489" cy="464375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Argentina </a:t>
            </a:r>
            <a:r>
              <a:rPr lang="en-US" sz="2400" b="1" dirty="0" err="1">
                <a:solidFill>
                  <a:schemeClr val="tx1"/>
                </a:solidFill>
              </a:rPr>
              <a:t>Tdrive</a:t>
            </a:r>
            <a:r>
              <a:rPr lang="en-US" sz="2400" b="1" dirty="0">
                <a:solidFill>
                  <a:schemeClr val="tx1"/>
                </a:solidFill>
              </a:rPr>
              <a:t> Connectivity issue:</a:t>
            </a:r>
          </a:p>
          <a:p>
            <a:r>
              <a:rPr lang="en-US" sz="1800" dirty="0">
                <a:solidFill>
                  <a:schemeClr val="tx1"/>
                </a:solidFill>
              </a:rPr>
              <a:t>Ayme has placed </a:t>
            </a:r>
            <a:r>
              <a:rPr lang="en-US" sz="1800" dirty="0" err="1">
                <a:solidFill>
                  <a:schemeClr val="tx1"/>
                </a:solidFill>
              </a:rPr>
              <a:t>Argenitan</a:t>
            </a:r>
            <a:r>
              <a:rPr lang="en-US" sz="1800" dirty="0">
                <a:solidFill>
                  <a:schemeClr val="tx1"/>
                </a:solidFill>
              </a:rPr>
              <a:t> CMF files till 25</a:t>
            </a:r>
            <a:r>
              <a:rPr lang="en-US" sz="1800" baseline="30000" dirty="0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 Dec in Box folder, we imported those files.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Russia CMF File:</a:t>
            </a:r>
          </a:p>
          <a:p>
            <a:r>
              <a:rPr lang="en-US" sz="1800" dirty="0">
                <a:solidFill>
                  <a:schemeClr val="tx1"/>
                </a:solidFill>
              </a:rPr>
              <a:t>Russia CMF file is failing due to incorrect format, Irina raised case with Citi bank support team.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CAV Transactions issue: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Concur has run the script from their end to clear open CAVs from impacted users Concur profile.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089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0"/>
            <a:ext cx="8350624" cy="1002135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GMS – Service Now Status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17008"/>
              </p:ext>
            </p:extLst>
          </p:nvPr>
        </p:nvGraphicFramePr>
        <p:xfrm>
          <a:off x="469826" y="1426133"/>
          <a:ext cx="9169479" cy="460148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0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1796224599"/>
                    </a:ext>
                  </a:extLst>
                </a:gridCol>
                <a:gridCol w="663626">
                  <a:extLst>
                    <a:ext uri="{9D8B030D-6E8A-4147-A177-3AD203B41FA5}">
                      <a16:colId xmlns:a16="http://schemas.microsoft.com/office/drawing/2014/main" val="2117670378"/>
                    </a:ext>
                  </a:extLst>
                </a:gridCol>
                <a:gridCol w="573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29667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Jan’17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Feb’17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Mar’17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Apr’17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May’17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June’17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July’17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Aug’17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Sept’17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Oct’17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Nov’17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Dec’17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122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 Complete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73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Rejected/ Cancelled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119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 Progress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75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Requestor Approval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252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Under Review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773"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16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EzSUhKtEKAwkL9pYuIe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EzSUhKtEKAwkL9pYuIe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EzSUhKtEKAwkL9pYuIe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pt_Template_CoverOp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 slides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22898</TotalTime>
  <Words>1132</Words>
  <Application>Microsoft Office PowerPoint</Application>
  <PresentationFormat>A4 Paper (210x297 mm)</PresentationFormat>
  <Paragraphs>375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Candara</vt:lpstr>
      <vt:lpstr>Helvetica Light</vt:lpstr>
      <vt:lpstr>Tahoma</vt:lpstr>
      <vt:lpstr>Trebuchet MS</vt:lpstr>
      <vt:lpstr>Wingdings</vt:lpstr>
      <vt:lpstr>ヒラギノ角ゴ Pro W3</vt:lpstr>
      <vt:lpstr>ppt_Template_CoverOption1</vt:lpstr>
      <vt:lpstr>Section break</vt:lpstr>
      <vt:lpstr>Closing slides</vt:lpstr>
      <vt:lpstr>Corporate Presentation Template (4x3 - Normal)</vt:lpstr>
      <vt:lpstr>think-cell Slide</vt:lpstr>
      <vt:lpstr>PowerPoint Presentation</vt:lpstr>
      <vt:lpstr>Table of Contents</vt:lpstr>
      <vt:lpstr>T&amp;L – Service Now Status</vt:lpstr>
      <vt:lpstr>T&amp;L – Service Request by type</vt:lpstr>
      <vt:lpstr>T&amp;L – Service Request – Breakup by %</vt:lpstr>
      <vt:lpstr>T&amp;L – Monthly opened Vs Closed Vs Backlog</vt:lpstr>
      <vt:lpstr>Open - Close Concur Cases</vt:lpstr>
      <vt:lpstr>T&amp;L - Ongoing Issues </vt:lpstr>
      <vt:lpstr>GMS – Service Now Status</vt:lpstr>
      <vt:lpstr>GMS – Service Request by type</vt:lpstr>
      <vt:lpstr>GMS – SR Pie Chart (Break up by %)</vt:lpstr>
      <vt:lpstr>GMS – Batch Job Monitoring Trends </vt:lpstr>
      <vt:lpstr>GMS - Batch Job Failure Details</vt:lpstr>
      <vt:lpstr>Team Leave Details and Company Holidays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Travel &amp; Living (T&amp;L)</dc:title>
  <dc:subject>ppt Template</dc:subject>
  <dc:creator>Sharad Garg</dc:creator>
  <cp:lastModifiedBy>Hattarke, Sunil (GE Digital, consultant)</cp:lastModifiedBy>
  <cp:revision>370</cp:revision>
  <dcterms:created xsi:type="dcterms:W3CDTF">2016-02-11T09:41:14Z</dcterms:created>
  <dcterms:modified xsi:type="dcterms:W3CDTF">2018-01-09T13:25:39Z</dcterms:modified>
</cp:coreProperties>
</file>