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66545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54"/>
    </p:cViewPr>
  </p:sorterViewPr>
  <p:notesViewPr>
    <p:cSldViewPr>
      <p:cViewPr>
        <p:scale>
          <a:sx n="100" d="100"/>
          <a:sy n="100" d="100"/>
        </p:scale>
        <p:origin x="-1734" y="238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10/19/2018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87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52586" y="4305565"/>
            <a:ext cx="4800634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Polymer	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ndara" pitchFamily="34" charset="0"/>
                <a:cs typeface="Arial" pitchFamily="34" charset="0"/>
              </a:rPr>
              <a:t>		    Page 0-</a:t>
            </a:r>
            <a:fld id="{BD9FB300-F9DC-4669-88F4-967ABA23CC04}" type="slidenum">
              <a:rPr lang="en-US" sz="1100" smtClean="0">
                <a:latin typeface="Candara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1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3985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75056"/>
            <a:ext cx="1447785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6173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381064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79735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02473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029852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3100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8475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861830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13488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5300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6816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22315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31914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587597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28761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16170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98233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439062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0013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5015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3327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99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63354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03424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08654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0893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0345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8710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08879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7593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8360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706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.xml"/><Relationship Id="rId7" Type="http://schemas.openxmlformats.org/officeDocument/2006/relationships/oleObject" Target="../embeddings/oleObject5.bin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6.bin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1.emf"/><Relationship Id="rId4" Type="http://schemas.openxmlformats.org/officeDocument/2006/relationships/tags" Target="../tags/tag27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480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24BB5D-69C1-42E4-B38E-E919F7B8F57A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GE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204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128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790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919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100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3174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69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7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4"/>
          <p:cNvSpPr>
            <a:spLocks/>
          </p:cNvSpPr>
          <p:nvPr userDrawn="1">
            <p:custDataLst>
              <p:tags r:id="rId18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0" name="Straight Connector 5"/>
          <p:cNvCxnSpPr/>
          <p:nvPr userDrawn="1">
            <p:custDataLst>
              <p:tags r:id="rId19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3" descr="Capgemini_logo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4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Bootstrap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Bootstrap Basics</a:t>
            </a:r>
          </a:p>
        </p:txBody>
      </p:sp>
    </p:spTree>
    <p:extLst>
      <p:ext uri="{BB962C8B-B14F-4D97-AF65-F5344CB8AC3E}">
        <p14:creationId xmlns:p14="http://schemas.microsoft.com/office/powerpoint/2010/main" val="230547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Bootstrap grid sizes – using Offset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4876" y="1071430"/>
          <a:ext cx="8411748" cy="498828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92201"/>
          <a:ext cx="8396520" cy="49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97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240064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.col-xx-10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0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.col-xx-8   .col-xx-offset-2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andara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06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.col-xx-6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.col-xx-offset-2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00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9314" y="6255657"/>
            <a:ext cx="64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Note: </a:t>
            </a:r>
            <a:r>
              <a:rPr lang="en-US" dirty="0">
                <a:latin typeface="Candara" panose="020E0502030303020204" pitchFamily="34" charset="0"/>
              </a:rPr>
              <a:t>Offset will be added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24280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GridSizes</a:t>
            </a:r>
            <a:r>
              <a:rPr lang="en-US" dirty="0">
                <a:solidFill>
                  <a:schemeClr val="tx1"/>
                </a:solidFill>
              </a:rPr>
              <a:t>-Offset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88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Multiple Grid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4876" y="1071430"/>
          <a:ext cx="8411748" cy="490845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9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084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77686"/>
          <a:ext cx="8396520" cy="491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6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itchFamily="34" charset="0"/>
                        </a:rPr>
                        <a:t>.col-md-8 .col-xs-12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itchFamily="34" charset="0"/>
                        </a:rPr>
                        <a:t>.col-xs-6 .col-md-4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1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MultipleGrid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Layout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30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 Components</a:t>
            </a:r>
            <a:br>
              <a:rPr lang="en-US" dirty="0"/>
            </a:br>
            <a:r>
              <a:rPr lang="en-US" dirty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Close Icon    :  It is used to dismiss models and alerts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type="button" class="close" aria-hidden="true"&gt;&amp;times;&lt;/button&gt;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Carets  :   : It is used to indicate dropdown functionality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&lt;span class="caret"&gt;&lt;/span&gt;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Quick floats : To float an element left or right with a class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 &lt;div class="pull-right"&gt;Right Aligned&lt;/div&gt;  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&lt;div class="pull-left"&gt;Left Aligned&lt;/div&gt;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Showing and hiding content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 &lt;div class="show"&gt;Show&lt;/div&gt;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 &lt;div class="hidden"&gt;Hidden&lt;/div&gt; </a:t>
            </a: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774" y="2278743"/>
            <a:ext cx="173121" cy="1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2256" y="1320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237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2"/>
            <a:ext cx="8229600" cy="552994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Work with Images   :  We can apply simple styles to images like rounded corners, circle images &amp; padding with gray border which fits all sizes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-rounded"/&gt;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-circle"/&gt;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-thumbnail"/&gt;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>
                <a:solidFill>
                  <a:schemeClr val="tx1"/>
                </a:solidFill>
              </a:rPr>
              <a:t>-responsive"/&gt;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Center content blocks : To set an element to center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&lt;div class="center-block" style="width:150px;"&gt;Centered-Content&lt;/div&gt;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Responsive utilities : It is used for showing and hiding content by device via media query combined with large, medium, small &amp; extra small devices</a:t>
            </a:r>
          </a:p>
          <a:p>
            <a:pPr lvl="1" algn="just">
              <a:lnSpc>
                <a:spcPct val="170000"/>
              </a:lnSpc>
            </a:pPr>
            <a:r>
              <a:rPr lang="pt-BR" dirty="0">
                <a:solidFill>
                  <a:schemeClr val="tx1"/>
                </a:solidFill>
              </a:rPr>
              <a:t>&lt;div class="visible-md"&gt;&lt;h1&gt;Visible at Medium Mode&lt;/h1&gt;&lt;/div&gt;</a:t>
            </a:r>
          </a:p>
          <a:p>
            <a:pPr lvl="1" algn="just">
              <a:lnSpc>
                <a:spcPct val="170000"/>
              </a:lnSpc>
            </a:pPr>
            <a:r>
              <a:rPr lang="pt-BR" dirty="0">
                <a:solidFill>
                  <a:schemeClr val="tx1"/>
                </a:solidFill>
              </a:rPr>
              <a:t>&lt;div class="hidden-md"&gt;&lt;h1&gt;hidden at Medium Mode&lt;/h1&gt;&lt;/div&gt;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HelperClasses-ResponsiveUtilities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54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We can use &lt;a&gt;, &lt;button&gt; or &lt;input type="button"/&gt; with '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' class to create a bootstrap button.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&lt;a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="#"&gt;Link Button&lt;/a&gt;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"&gt;Button&lt;/button&gt; &lt;!-- recommended for browser consistency --&gt;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 &lt;input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" value="button"/&gt; </a:t>
            </a: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059918"/>
            <a:ext cx="5058682" cy="85725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581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following options to apply styles to the button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-default"&gt;Default&lt;/button&gt;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-primary"&gt;Primary&lt;/button&gt;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-success"&gt;Success&lt;/button&gt;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-info"&gt;Info&lt;/button&gt;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-warning"&gt;Warning&lt;/button&gt;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-danger"&gt;Danger&lt;/button&gt;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-link"&gt;Link&lt;/button&gt; </a:t>
            </a: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856" y="5121297"/>
            <a:ext cx="8563431" cy="840446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951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14400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Button has following sizes and states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btn-lg</a:t>
            </a:r>
            <a:r>
              <a:rPr lang="en-US" dirty="0">
                <a:solidFill>
                  <a:schemeClr val="tx1"/>
                </a:solidFill>
              </a:rPr>
              <a:t>"&gt;Large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btn-md</a:t>
            </a:r>
            <a:r>
              <a:rPr lang="en-US" dirty="0">
                <a:solidFill>
                  <a:schemeClr val="tx1"/>
                </a:solidFill>
              </a:rPr>
              <a:t>"&gt;Medium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btn-sm</a:t>
            </a:r>
            <a:r>
              <a:rPr lang="en-US" dirty="0">
                <a:solidFill>
                  <a:schemeClr val="tx1"/>
                </a:solidFill>
              </a:rPr>
              <a:t>"&gt;Small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btn-xs</a:t>
            </a:r>
            <a:r>
              <a:rPr lang="en-US" dirty="0">
                <a:solidFill>
                  <a:schemeClr val="tx1"/>
                </a:solidFill>
              </a:rPr>
              <a:t>"&gt;Extra 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-block"&gt;Block&lt;/button&gt;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btn-md</a:t>
            </a:r>
            <a:r>
              <a:rPr lang="en-US" dirty="0">
                <a:solidFill>
                  <a:schemeClr val="tx1"/>
                </a:solidFill>
              </a:rPr>
              <a:t> active"&gt;Active&lt;/button&gt;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	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 </a:t>
            </a:r>
            <a:r>
              <a:rPr lang="en-US" dirty="0" err="1">
                <a:solidFill>
                  <a:schemeClr val="tx1"/>
                </a:solidFill>
              </a:rPr>
              <a:t>btn-md</a:t>
            </a:r>
            <a:r>
              <a:rPr lang="en-US" dirty="0">
                <a:solidFill>
                  <a:schemeClr val="tx1"/>
                </a:solidFill>
              </a:rPr>
              <a:t> disabled"&gt;</a:t>
            </a:r>
            <a:r>
              <a:rPr lang="en-US" dirty="0" err="1">
                <a:solidFill>
                  <a:schemeClr val="tx1"/>
                </a:solidFill>
              </a:rPr>
              <a:t>InActive</a:t>
            </a:r>
            <a:r>
              <a:rPr lang="en-US" dirty="0">
                <a:solidFill>
                  <a:schemeClr val="tx1"/>
                </a:solidFill>
              </a:rPr>
              <a:t>&lt;/button&gt; </a:t>
            </a: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324" y="4804231"/>
            <a:ext cx="5038725" cy="163376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0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*</a:t>
            </a:r>
          </a:p>
          <a:p>
            <a:pPr marL="225425" indent="-225425">
              <a:buClr>
                <a:srgbClr val="00B0F0"/>
              </a:buClr>
            </a:pP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33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Buttons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84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GLYPHICONS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14400"/>
            <a:ext cx="8229600" cy="552994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GLYPHICONS is a library of precisely prepared monochromatic icons and symbols, created with an emphasis on simplicity and easy orientation.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It is nothing but icon fonts which can be found under </a:t>
            </a:r>
            <a:r>
              <a:rPr lang="en-US" i="1" dirty="0">
                <a:solidFill>
                  <a:schemeClr val="tx1"/>
                </a:solidFill>
              </a:rPr>
              <a:t>fonts</a:t>
            </a:r>
            <a:r>
              <a:rPr lang="en-US" dirty="0">
                <a:solidFill>
                  <a:schemeClr val="tx1"/>
                </a:solidFill>
              </a:rPr>
              <a:t> folder as </a:t>
            </a:r>
            <a:r>
              <a:rPr lang="en-US" i="1" dirty="0" err="1">
                <a:solidFill>
                  <a:schemeClr val="tx1"/>
                </a:solidFill>
              </a:rPr>
              <a:t>glyphicons</a:t>
            </a:r>
            <a:r>
              <a:rPr lang="en-US" i="1" dirty="0">
                <a:solidFill>
                  <a:schemeClr val="tx1"/>
                </a:solidFill>
              </a:rPr>
              <a:t>-</a:t>
            </a:r>
            <a:r>
              <a:rPr lang="en-US" i="1" dirty="0" err="1">
                <a:solidFill>
                  <a:schemeClr val="tx1"/>
                </a:solidFill>
              </a:rPr>
              <a:t>halflings</a:t>
            </a:r>
            <a:r>
              <a:rPr lang="en-US" i="1" dirty="0">
                <a:solidFill>
                  <a:schemeClr val="tx1"/>
                </a:solidFill>
              </a:rPr>
              <a:t>-regular  </a:t>
            </a:r>
            <a:r>
              <a:rPr lang="en-US" dirty="0">
                <a:solidFill>
                  <a:schemeClr val="tx1"/>
                </a:solidFill>
              </a:rPr>
              <a:t>with  </a:t>
            </a:r>
            <a:r>
              <a:rPr lang="en-US" dirty="0" err="1">
                <a:solidFill>
                  <a:schemeClr val="tx1"/>
                </a:solidFill>
              </a:rPr>
              <a:t>eot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svg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ttf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woff</a:t>
            </a:r>
            <a:r>
              <a:rPr lang="en-US" dirty="0">
                <a:solidFill>
                  <a:schemeClr val="tx1"/>
                </a:solidFill>
              </a:rPr>
              <a:t> formats from Bootstrap 3.x version.</a:t>
            </a: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We have around 200 free bootstrap </a:t>
            </a:r>
            <a:r>
              <a:rPr lang="en-US" dirty="0" err="1">
                <a:solidFill>
                  <a:schemeClr val="tx1"/>
                </a:solidFill>
              </a:rPr>
              <a:t>glyphicons</a:t>
            </a:r>
            <a:r>
              <a:rPr lang="en-US" dirty="0">
                <a:solidFill>
                  <a:schemeClr val="tx1"/>
                </a:solidFill>
              </a:rPr>
              <a:t> which is listed under </a:t>
            </a:r>
            <a:r>
              <a:rPr lang="en-US" i="1" dirty="0">
                <a:solidFill>
                  <a:schemeClr val="tx1"/>
                </a:solidFill>
              </a:rPr>
              <a:t>getbootstrap.com/components/#</a:t>
            </a:r>
            <a:r>
              <a:rPr lang="en-US" i="1" dirty="0" err="1">
                <a:solidFill>
                  <a:schemeClr val="tx1"/>
                </a:solidFill>
              </a:rPr>
              <a:t>glyphicons</a:t>
            </a:r>
            <a:endParaRPr lang="en-US" i="1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49829" y="3236687"/>
            <a:ext cx="6705600" cy="18433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dirty="0">
                <a:solidFill>
                  <a:schemeClr val="tx1"/>
                </a:solidFill>
              </a:rPr>
              <a:t>&lt;span class="</a:t>
            </a:r>
            <a:r>
              <a:rPr lang="en-US" dirty="0" err="1">
                <a:solidFill>
                  <a:schemeClr val="tx1"/>
                </a:solidFill>
              </a:rPr>
              <a:t>glyphicon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glyphicon</a:t>
            </a:r>
            <a:r>
              <a:rPr lang="en-US" dirty="0">
                <a:solidFill>
                  <a:schemeClr val="tx1"/>
                </a:solidFill>
              </a:rPr>
              <a:t>-search"&gt;&lt;/span&gt;</a:t>
            </a:r>
          </a:p>
          <a:p>
            <a:r>
              <a:rPr lang="en-US" dirty="0">
                <a:solidFill>
                  <a:schemeClr val="tx1"/>
                </a:solidFill>
              </a:rPr>
              <a:t>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-primary"&gt;</a:t>
            </a:r>
          </a:p>
          <a:p>
            <a:r>
              <a:rPr lang="en-US" dirty="0">
                <a:solidFill>
                  <a:schemeClr val="tx1"/>
                </a:solidFill>
              </a:rPr>
              <a:t>	&lt;span class="</a:t>
            </a:r>
            <a:r>
              <a:rPr lang="en-US" dirty="0" err="1">
                <a:solidFill>
                  <a:schemeClr val="tx1"/>
                </a:solidFill>
              </a:rPr>
              <a:t>glyphicon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glyphicon</a:t>
            </a:r>
            <a:r>
              <a:rPr lang="en-US" dirty="0">
                <a:solidFill>
                  <a:schemeClr val="tx1"/>
                </a:solidFill>
              </a:rPr>
              <a:t>-refresh"/&gt; Refresh</a:t>
            </a:r>
          </a:p>
          <a:p>
            <a:r>
              <a:rPr lang="en-US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dirty="0">
                <a:solidFill>
                  <a:schemeClr val="tx1"/>
                </a:solidFill>
              </a:rPr>
              <a:t>  &lt;/div&gt;</a:t>
            </a:r>
          </a:p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857" y="3454400"/>
            <a:ext cx="534580" cy="5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3984" y="4442513"/>
            <a:ext cx="1485673" cy="5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167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Glyphicons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21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List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0"/>
            <a:ext cx="8229600" cy="563154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following options to apply styles to the List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Use the class </a:t>
            </a:r>
            <a:r>
              <a:rPr lang="en-US" b="1" i="1" dirty="0">
                <a:solidFill>
                  <a:schemeClr val="tx1"/>
                </a:solidFill>
              </a:rPr>
              <a:t>.list-</a:t>
            </a:r>
            <a:r>
              <a:rPr lang="en-US" b="1" i="1" dirty="0" err="1">
                <a:solidFill>
                  <a:schemeClr val="tx1"/>
                </a:solidFill>
              </a:rPr>
              <a:t>unstyled</a:t>
            </a:r>
            <a:r>
              <a:rPr lang="en-US" dirty="0">
                <a:solidFill>
                  <a:schemeClr val="tx1"/>
                </a:solidFill>
              </a:rPr>
              <a:t> to remove numbering / bullet in the &lt;</a:t>
            </a:r>
            <a:r>
              <a:rPr lang="en-US" dirty="0" err="1">
                <a:solidFill>
                  <a:schemeClr val="tx1"/>
                </a:solidFill>
              </a:rPr>
              <a:t>ol</a:t>
            </a:r>
            <a:r>
              <a:rPr lang="en-US" dirty="0">
                <a:solidFill>
                  <a:schemeClr val="tx1"/>
                </a:solidFill>
              </a:rPr>
              <a:t>&gt; or &lt;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Use the class </a:t>
            </a:r>
            <a:r>
              <a:rPr lang="en-US" b="1" i="1" dirty="0">
                <a:solidFill>
                  <a:schemeClr val="tx1"/>
                </a:solidFill>
              </a:rPr>
              <a:t>.list-inline </a:t>
            </a:r>
            <a:r>
              <a:rPr lang="en-US" dirty="0">
                <a:solidFill>
                  <a:schemeClr val="tx1"/>
                </a:solidFill>
              </a:rPr>
              <a:t>to place all the items on a single line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To create a list group use the class </a:t>
            </a:r>
            <a:r>
              <a:rPr lang="en-US" b="1" i="1" dirty="0">
                <a:solidFill>
                  <a:schemeClr val="tx1"/>
                </a:solidFill>
              </a:rPr>
              <a:t>.list-group</a:t>
            </a:r>
            <a:r>
              <a:rPr lang="en-US" dirty="0">
                <a:solidFill>
                  <a:schemeClr val="tx1"/>
                </a:solidFill>
              </a:rPr>
              <a:t>  to &lt;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&gt; and </a:t>
            </a:r>
            <a:r>
              <a:rPr lang="en-US" b="1" i="1" dirty="0">
                <a:solidFill>
                  <a:schemeClr val="tx1"/>
                </a:solidFill>
              </a:rPr>
              <a:t>.list-group-item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li</a:t>
            </a:r>
            <a:r>
              <a:rPr lang="en-US" dirty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To add a badge component to any list group item which gets automatically position on the  right  by adding the </a:t>
            </a:r>
            <a:r>
              <a:rPr lang="en-US" b="1" i="1" dirty="0">
                <a:solidFill>
                  <a:schemeClr val="tx1"/>
                </a:solidFill>
              </a:rPr>
              <a:t>&lt;span class="badge"&gt; with in the &lt;</a:t>
            </a:r>
            <a:r>
              <a:rPr lang="en-US" b="1" i="1" dirty="0" err="1">
                <a:solidFill>
                  <a:schemeClr val="tx1"/>
                </a:solidFill>
              </a:rPr>
              <a:t>li</a:t>
            </a:r>
            <a:r>
              <a:rPr lang="en-US" b="1" i="1" dirty="0">
                <a:solidFill>
                  <a:schemeClr val="tx1"/>
                </a:solidFill>
              </a:rPr>
              <a:t>&gt; element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We can add  custom content to the list group using the following code snippet</a:t>
            </a: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9884" y="4513945"/>
            <a:ext cx="7228115" cy="9434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&lt;div class='list-group'&gt;&lt;a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='#' class='list-group-item active'&gt;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&lt;h4 class='list-group-item-heading'&gt;IGATE Corporate University&lt;/h4&gt;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&lt;p class='list-group-item-text'/&gt;IGATE Training Division&lt;/p&gt;&lt;/a&gt;&lt;/div&gt;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3429" y="5573487"/>
            <a:ext cx="3122236" cy="7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41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43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Tables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a clean layout for building tables. Following classes can be used to apply styles over the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: To create a basic Bootstrap style table which takes 100% of the width of its container, and it also adds in some horizontal dividers.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</a:rPr>
              <a:t>table-striped</a:t>
            </a:r>
            <a:r>
              <a:rPr lang="en-US" dirty="0">
                <a:solidFill>
                  <a:schemeClr val="tx1"/>
                </a:solidFill>
              </a:rPr>
              <a:t> : Provides a striping effect for the alternate rows in a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</a:rPr>
              <a:t>table-bordered</a:t>
            </a:r>
            <a:r>
              <a:rPr lang="en-US" dirty="0">
                <a:solidFill>
                  <a:schemeClr val="tx1"/>
                </a:solidFill>
              </a:rPr>
              <a:t> : Provide a border to the table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</a:rPr>
              <a:t>table-hover :</a:t>
            </a:r>
            <a:r>
              <a:rPr lang="en-US" dirty="0">
                <a:solidFill>
                  <a:schemeClr val="tx1"/>
                </a:solidFill>
              </a:rPr>
              <a:t> To add a slight hover effect as the mouse moves over a table row. 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</a:rPr>
              <a:t>table-condensed </a:t>
            </a:r>
            <a:r>
              <a:rPr lang="en-US" dirty="0">
                <a:solidFill>
                  <a:schemeClr val="tx1"/>
                </a:solidFill>
              </a:rPr>
              <a:t>: It removes most of the cell padding and make the table a little more streamlined.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</a:rPr>
              <a:t>table-responsive :</a:t>
            </a:r>
            <a:r>
              <a:rPr lang="en-US" dirty="0">
                <a:solidFill>
                  <a:schemeClr val="tx1"/>
                </a:solidFill>
              </a:rPr>
              <a:t> It makes the table scroll horizontally to view the contents in small devices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Contextual classes : active, success, warning and danger is used to apply background color for the table rows or individual cells.</a:t>
            </a: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8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78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3 form layouts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Vertical Form (default)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Horizontal Form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Vertical Form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a role form to the parent &lt;form&gt;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 </a:t>
            </a:r>
            <a:r>
              <a:rPr lang="en-US" b="1" i="1" dirty="0">
                <a:solidFill>
                  <a:schemeClr val="tx1"/>
                </a:solidFill>
              </a:rPr>
              <a:t>.form-control</a:t>
            </a:r>
            <a:r>
              <a:rPr lang="en-US" dirty="0">
                <a:solidFill>
                  <a:schemeClr val="tx1"/>
                </a:solidFill>
              </a:rPr>
              <a:t> to form elements and wrap labels and controls in a &lt;div&gt; with class </a:t>
            </a:r>
            <a:r>
              <a:rPr lang="en-US" b="1" i="1" dirty="0">
                <a:solidFill>
                  <a:schemeClr val="tx1"/>
                </a:solidFill>
              </a:rPr>
              <a:t>.form-group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 </a:t>
            </a:r>
            <a:r>
              <a:rPr lang="en-US" b="1" i="1" dirty="0">
                <a:solidFill>
                  <a:schemeClr val="tx1"/>
                </a:solidFill>
              </a:rPr>
              <a:t>.form-inline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.form-control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>
                <a:solidFill>
                  <a:schemeClr val="tx1"/>
                </a:solidFill>
              </a:rPr>
              <a:t>.form-group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 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  <a:r>
              <a:rPr lang="en-US" b="1" i="1" dirty="0" err="1">
                <a:solidFill>
                  <a:schemeClr val="tx1"/>
                </a:solidFill>
              </a:rPr>
              <a:t>sr</a:t>
            </a:r>
            <a:r>
              <a:rPr lang="en-US" b="1" i="1" dirty="0">
                <a:solidFill>
                  <a:schemeClr val="tx1"/>
                </a:solidFill>
              </a:rPr>
              <a:t>-only </a:t>
            </a:r>
            <a:r>
              <a:rPr lang="en-US" dirty="0">
                <a:solidFill>
                  <a:schemeClr val="tx1"/>
                </a:solidFill>
              </a:rPr>
              <a:t>to hide the labels of the inline forms</a:t>
            </a:r>
          </a:p>
          <a:p>
            <a:pPr lvl="1"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Horizontal form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 </a:t>
            </a:r>
            <a:r>
              <a:rPr lang="en-US" b="1" i="1" dirty="0">
                <a:solidFill>
                  <a:schemeClr val="tx1"/>
                </a:solidFill>
              </a:rPr>
              <a:t>.form-horizontal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.form-control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>
                <a:solidFill>
                  <a:schemeClr val="tx1"/>
                </a:solidFill>
              </a:rPr>
              <a:t>.form-group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Add the class </a:t>
            </a:r>
            <a:r>
              <a:rPr lang="en-US" b="1" i="1" dirty="0">
                <a:solidFill>
                  <a:schemeClr val="tx1"/>
                </a:solidFill>
              </a:rPr>
              <a:t>. control-label </a:t>
            </a:r>
            <a:r>
              <a:rPr lang="en-US" dirty="0">
                <a:solidFill>
                  <a:schemeClr val="tx1"/>
                </a:solidFill>
              </a:rPr>
              <a:t>to the labels.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Use Bootstrap's predefined grid classes to align label and groups of form controls in a horizontal layout.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Validation States :</a:t>
            </a:r>
            <a:r>
              <a:rPr lang="en-US" b="0" dirty="0">
                <a:solidFill>
                  <a:schemeClr val="tx1"/>
                </a:solidFill>
              </a:rPr>
              <a:t> Bootstrap includes validation styles for error, warning and success message. To use add the classes .</a:t>
            </a:r>
            <a:r>
              <a:rPr lang="en-US" i="1" dirty="0">
                <a:solidFill>
                  <a:schemeClr val="tx1"/>
                </a:solidFill>
              </a:rPr>
              <a:t>has-error</a:t>
            </a:r>
            <a:r>
              <a:rPr lang="en-US" b="0" i="1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chemeClr val="tx1"/>
                </a:solidFill>
              </a:rPr>
              <a:t> .has-warning</a:t>
            </a:r>
            <a:r>
              <a:rPr lang="en-US" b="0" i="1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chemeClr val="tx1"/>
                </a:solidFill>
              </a:rPr>
              <a:t> .has-success </a:t>
            </a:r>
            <a:r>
              <a:rPr lang="en-US" b="0" dirty="0">
                <a:solidFill>
                  <a:schemeClr val="tx1"/>
                </a:solidFill>
              </a:rPr>
              <a:t>respectively.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Help Text : </a:t>
            </a:r>
            <a:r>
              <a:rPr lang="en-US" b="0" dirty="0">
                <a:solidFill>
                  <a:schemeClr val="tx1"/>
                </a:solidFill>
              </a:rPr>
              <a:t>Use </a:t>
            </a:r>
            <a:r>
              <a:rPr lang="en-US" i="1" dirty="0">
                <a:solidFill>
                  <a:schemeClr val="tx1"/>
                </a:solidFill>
              </a:rPr>
              <a:t>.help-block </a:t>
            </a:r>
            <a:r>
              <a:rPr lang="en-US" b="0" dirty="0">
                <a:solidFill>
                  <a:schemeClr val="tx1"/>
                </a:solidFill>
              </a:rPr>
              <a:t> class to have block level help text for the form input controls.</a:t>
            </a:r>
            <a:endParaRPr lang="en-US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1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Forms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948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Grid System in Bootstrap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Grid systems are used for creating page layouts through a series of rows and columns to wrap the site content.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Primarily grids are about providing structure. For web designers a grid defines the horizontal and vertical guidelines for arranging content and enforcing margins.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Grids also define an intuitive structure for viewers because it's easy to follow a left to right or a right to left flow of content moving down the page.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The grid won't be visible with border like table, but it exists behind the scenes to provide order alignment and consistency.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Bootstrap includes a grid system amongst its features.</a:t>
            </a:r>
          </a:p>
          <a:p>
            <a:pPr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2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/>
              <a:t>2.2: Bootstrap Basics</a:t>
            </a:r>
            <a:br>
              <a:rPr lang="en-US" dirty="0"/>
            </a:br>
            <a:r>
              <a:rPr lang="en-US" dirty="0"/>
              <a:t>Typography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  <a:endParaRPr lang="en-US" b="0" i="1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All html headings(h1 to h6) are styled in bootstrap.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By adding </a:t>
            </a:r>
            <a:r>
              <a:rPr lang="en-US" b="1" i="1" dirty="0">
                <a:solidFill>
                  <a:schemeClr val="tx1"/>
                </a:solidFill>
              </a:rPr>
              <a:t>.lead </a:t>
            </a:r>
            <a:r>
              <a:rPr lang="en-US" dirty="0">
                <a:solidFill>
                  <a:schemeClr val="tx1"/>
                </a:solidFill>
              </a:rPr>
              <a:t>class to the paragraph, we can have a larger font size, lighter weight, and a taller line height.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>
                <a:solidFill>
                  <a:schemeClr val="tx1"/>
                </a:solidFill>
              </a:rPr>
              <a:t>&lt;</a:t>
            </a:r>
            <a:r>
              <a:rPr lang="en-US" b="1" i="1" dirty="0" err="1">
                <a:solidFill>
                  <a:schemeClr val="tx1"/>
                </a:solidFill>
              </a:rPr>
              <a:t>em</a:t>
            </a:r>
            <a:r>
              <a:rPr lang="en-US" b="1" i="1" dirty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tag emphasizes a text in italics and </a:t>
            </a:r>
            <a:r>
              <a:rPr lang="en-US" b="1" dirty="0">
                <a:solidFill>
                  <a:schemeClr val="tx1"/>
                </a:solidFill>
              </a:rPr>
              <a:t>&lt;strong&gt; </a:t>
            </a:r>
            <a:r>
              <a:rPr lang="en-US" dirty="0">
                <a:solidFill>
                  <a:schemeClr val="tx1"/>
                </a:solidFill>
              </a:rPr>
              <a:t>tag makes the text bold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>
                <a:solidFill>
                  <a:schemeClr val="tx1"/>
                </a:solidFill>
              </a:rPr>
              <a:t>&lt;small&gt; </a:t>
            </a:r>
            <a:r>
              <a:rPr lang="en-US" dirty="0">
                <a:solidFill>
                  <a:schemeClr val="tx1"/>
                </a:solidFill>
              </a:rPr>
              <a:t>tag sets text at 85% the size of the parent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>
                <a:solidFill>
                  <a:schemeClr val="tx1"/>
                </a:solidFill>
              </a:rPr>
              <a:t>&lt;</a:t>
            </a:r>
            <a:r>
              <a:rPr lang="en-US" b="1" i="1" dirty="0" err="1">
                <a:solidFill>
                  <a:schemeClr val="tx1"/>
                </a:solidFill>
              </a:rPr>
              <a:t>abbr</a:t>
            </a:r>
            <a:r>
              <a:rPr lang="en-US" b="1" i="1" dirty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styles the element with a light border along the bottom and reveals the full text on hover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>
                <a:solidFill>
                  <a:schemeClr val="tx1"/>
                </a:solidFill>
              </a:rPr>
              <a:t>&lt;address&gt; </a:t>
            </a:r>
            <a:r>
              <a:rPr lang="en-US" dirty="0">
                <a:solidFill>
                  <a:schemeClr val="tx1"/>
                </a:solidFill>
              </a:rPr>
              <a:t>styles the contact information on web page. We need to use line breaks to break the lines because &lt;address&gt; default to </a:t>
            </a:r>
            <a:r>
              <a:rPr lang="en-US" dirty="0" err="1">
                <a:solidFill>
                  <a:schemeClr val="tx1"/>
                </a:solidFill>
              </a:rPr>
              <a:t>display:block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b="1" i="1" dirty="0">
                <a:solidFill>
                  <a:schemeClr val="tx1"/>
                </a:solidFill>
              </a:rPr>
              <a:t>text-left, text-center, text-right, text-muted, text-primary, text-success, text-info,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US" b="1" i="1" dirty="0">
                <a:solidFill>
                  <a:schemeClr val="tx1"/>
                </a:solidFill>
              </a:rPr>
              <a:t>text-warning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i="1" dirty="0">
                <a:solidFill>
                  <a:schemeClr val="tx1"/>
                </a:solidFill>
              </a:rPr>
              <a:t> text-danger </a:t>
            </a:r>
            <a:r>
              <a:rPr lang="en-US" dirty="0">
                <a:solidFill>
                  <a:schemeClr val="tx1"/>
                </a:solidFill>
              </a:rPr>
              <a:t>class used to apply the styles to the text  </a:t>
            </a: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Forms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777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4" y="1054764"/>
            <a:ext cx="6129595" cy="50720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*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0759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Bootstrap grid system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Every row in Bootstrap consists of 12 columns.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Rows must be placed within a </a:t>
            </a:r>
            <a:r>
              <a:rPr lang="en-US" i="1" dirty="0">
                <a:solidFill>
                  <a:schemeClr val="tx1"/>
                </a:solidFill>
              </a:rPr>
              <a:t>.container </a:t>
            </a:r>
            <a:r>
              <a:rPr lang="en-US" dirty="0">
                <a:solidFill>
                  <a:schemeClr val="tx1"/>
                </a:solidFill>
              </a:rPr>
              <a:t>class for proper alignment and padding.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Use rows to create horizontal groups of columns.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Content should be placed within columns, and only columns may be immediate children of rows.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Predefined grid classes like .</a:t>
            </a:r>
            <a:r>
              <a:rPr lang="en-US" i="1" dirty="0">
                <a:solidFill>
                  <a:schemeClr val="tx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and .</a:t>
            </a:r>
            <a:r>
              <a:rPr lang="en-US" i="1" dirty="0">
                <a:solidFill>
                  <a:schemeClr val="tx1"/>
                </a:solidFill>
              </a:rPr>
              <a:t>col-xx-4</a:t>
            </a:r>
            <a:r>
              <a:rPr lang="en-US" dirty="0">
                <a:solidFill>
                  <a:schemeClr val="tx1"/>
                </a:solidFill>
              </a:rPr>
              <a:t> are available for quickly making grid layouts.</a:t>
            </a:r>
          </a:p>
        </p:txBody>
      </p:sp>
    </p:spTree>
    <p:extLst>
      <p:ext uri="{BB962C8B-B14F-4D97-AF65-F5344CB8AC3E}">
        <p14:creationId xmlns:p14="http://schemas.microsoft.com/office/powerpoint/2010/main" val="36975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Bootstrap grid system –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Grid columns are created by specifying the number of twelve available columns you wish to span. For example, three equal columns would use three .col-xx-4.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Columns create gutters (gaps between column content) via padding. That padding is offset in rows for the first and last column via negative margin on .rows.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Grid has 4 sizes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>
                <a:solidFill>
                  <a:schemeClr val="tx1"/>
                </a:solidFill>
              </a:rPr>
              <a:t>lg</a:t>
            </a:r>
            <a:r>
              <a:rPr lang="en-US" dirty="0">
                <a:solidFill>
                  <a:schemeClr val="tx1"/>
                </a:solidFill>
              </a:rPr>
              <a:t> : indicates that the large grid displaying. The grid stacks horizontally &lt; 1200px.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>
                <a:solidFill>
                  <a:schemeClr val="tx1"/>
                </a:solidFill>
              </a:rPr>
              <a:t>md</a:t>
            </a:r>
            <a:r>
              <a:rPr lang="en-US" dirty="0">
                <a:solidFill>
                  <a:schemeClr val="tx1"/>
                </a:solidFill>
              </a:rPr>
              <a:t>  : indicates that the medium grid displaying. The grid stacks horizontally &lt; 992px.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>
                <a:solidFill>
                  <a:schemeClr val="tx1"/>
                </a:solidFill>
              </a:rPr>
              <a:t>sm</a:t>
            </a:r>
            <a:r>
              <a:rPr lang="en-US" dirty="0">
                <a:solidFill>
                  <a:schemeClr val="tx1"/>
                </a:solidFill>
              </a:rPr>
              <a:t>  : indicates that the small grid displaying. The grid stacks horizontally &lt; 768px.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: indicates that the extra small grid displaying. This grid is always horizontal. </a:t>
            </a:r>
          </a:p>
        </p:txBody>
      </p:sp>
    </p:spTree>
    <p:extLst>
      <p:ext uri="{BB962C8B-B14F-4D97-AF65-F5344CB8AC3E}">
        <p14:creationId xmlns:p14="http://schemas.microsoft.com/office/powerpoint/2010/main" val="68094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Grid Options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73" y="1106487"/>
            <a:ext cx="8306998" cy="502257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23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Basic Grid Structure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04" y="1742168"/>
            <a:ext cx="8324850" cy="3257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950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/>
              <a:t>2.1: Bootstrap grid system</a:t>
            </a:r>
            <a:br>
              <a:rPr lang="en-US" dirty="0"/>
            </a:br>
            <a:r>
              <a:rPr lang="en-US" dirty="0"/>
              <a:t>Bootstrap grid sizes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470" y="1135743"/>
          <a:ext cx="8789124" cy="49882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3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24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3199" y="1139369"/>
          <a:ext cx="8766632" cy="50001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11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50044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itchFamily="34" charset="0"/>
                        </a:rPr>
                        <a:t>.col-xx-6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.col-xx-6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04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0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GridSizes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4714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a85eb2a3-840f-4054-86f6-d41d0c1cba4b">General</Material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433B7-998A-4D4C-91CD-BC966B06FCAD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a85eb2a3-840f-4054-86f6-d41d0c1cba4b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952a6df7-b138-4f89-9bc4-e7a874ea3254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388FF6-FC9B-4F3A-8C9E-F50B5860E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8012</TotalTime>
  <Words>3227</Words>
  <Application>Microsoft Office PowerPoint</Application>
  <PresentationFormat>On-screen Show (4:3)</PresentationFormat>
  <Paragraphs>293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Candara</vt:lpstr>
      <vt:lpstr>Wingdings</vt:lpstr>
      <vt:lpstr>Corporate Presentation Template (4x3 - Normal)</vt:lpstr>
      <vt:lpstr>think-cell Slide</vt:lpstr>
      <vt:lpstr>Bootstrap</vt:lpstr>
      <vt:lpstr>Lesson Objectives</vt:lpstr>
      <vt:lpstr>2.1: Bootstrap grid system Grid System in Bootstrap</vt:lpstr>
      <vt:lpstr>2.1: Bootstrap grid system Bootstrap grid system</vt:lpstr>
      <vt:lpstr>2.1: Bootstrap grid system Bootstrap grid system – Contd…</vt:lpstr>
      <vt:lpstr>2.1: Bootstrap grid system Grid Options</vt:lpstr>
      <vt:lpstr>2.1: Bootstrap grid system Basic Grid Structure</vt:lpstr>
      <vt:lpstr>2.1: Bootstrap grid system Bootstrap grid sizes</vt:lpstr>
      <vt:lpstr>Demo</vt:lpstr>
      <vt:lpstr>2.1: Bootstrap grid system Bootstrap grid sizes – using Offset</vt:lpstr>
      <vt:lpstr>Demo</vt:lpstr>
      <vt:lpstr>2.1: Bootstrap grid system Multiple Grid</vt:lpstr>
      <vt:lpstr>Demo</vt:lpstr>
      <vt:lpstr>2.2: Bootstrap Basic Components Helper Classes &amp; Responsive Utilities</vt:lpstr>
      <vt:lpstr>2.2: Bootstrap Basics Helper Classes &amp; Responsive Utilities</vt:lpstr>
      <vt:lpstr>Demo</vt:lpstr>
      <vt:lpstr>2.2: Bootstrap Basics Working with Buttons</vt:lpstr>
      <vt:lpstr>2.2: Bootstrap Basics Working with Buttons</vt:lpstr>
      <vt:lpstr>2.2: Bootstrap Basics Working with Buttons</vt:lpstr>
      <vt:lpstr>Demo</vt:lpstr>
      <vt:lpstr>2.2: Bootstrap Basics GLYPHICONS</vt:lpstr>
      <vt:lpstr>Demo</vt:lpstr>
      <vt:lpstr>2.2: Bootstrap Basics List</vt:lpstr>
      <vt:lpstr>Demo</vt:lpstr>
      <vt:lpstr>2.2: Bootstrap Basics Tables</vt:lpstr>
      <vt:lpstr>Demo</vt:lpstr>
      <vt:lpstr>2.2: Bootstrap Basics Forms</vt:lpstr>
      <vt:lpstr>2.2: Bootstrap Basics Forms</vt:lpstr>
      <vt:lpstr>Demo</vt:lpstr>
      <vt:lpstr>2.2: Bootstrap Basics Typography</vt:lpstr>
      <vt:lpstr>Demo</vt:lpstr>
      <vt:lpstr>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React.js-Classbook-Lesson01</dc:title>
  <dc:subject>React.js - Class book</dc:subject>
  <dc:creator>Karthik Muthukrishnan</dc:creator>
  <dc:description>React.js - Class book created by Karthik M (714709)</dc:description>
  <cp:lastModifiedBy>Camy Dsilva</cp:lastModifiedBy>
  <cp:revision>653</cp:revision>
  <dcterms:created xsi:type="dcterms:W3CDTF">2014-04-28T11:21:39Z</dcterms:created>
  <dcterms:modified xsi:type="dcterms:W3CDTF">2018-10-19T14:23:24Z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0x010100A64F2559C04AE4488E94205E47398A2E</vt:lpwstr>
  </property>
</Properties>
</file>