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8" r:id="rId7"/>
    <p:sldId id="262" r:id="rId8"/>
    <p:sldId id="269" r:id="rId9"/>
    <p:sldId id="263" r:id="rId10"/>
    <p:sldId id="264" r:id="rId11"/>
    <p:sldId id="267"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8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3D049B-F8E0-44C7-9363-36ED76AF98D0}" type="datetimeFigureOut">
              <a:rPr lang="en-US" smtClean="0"/>
              <a:t>3/31/2017</a:t>
            </a:fld>
            <a:endParaRPr lang="en-US"/>
          </a:p>
        </p:txBody>
      </p:sp>
      <p:sp>
        <p:nvSpPr>
          <p:cNvPr id="5" name="Footer Placeholder 4"/>
          <p:cNvSpPr>
            <a:spLocks noGrp="1"/>
          </p:cNvSpPr>
          <p:nvPr>
            <p:ph type="ftr" sz="quarter" idx="11"/>
          </p:nvPr>
        </p:nvSpPr>
        <p:spPr/>
        <p:txBody>
          <a:bodyPr/>
          <a:lstStyle/>
          <a:p>
            <a:r>
              <a:rPr lang="en-US" smtClean="0"/>
              <a:t>IGATE Sensitive</a:t>
            </a:r>
            <a:endParaRPr lang="en-US"/>
          </a:p>
        </p:txBody>
      </p:sp>
      <p:sp>
        <p:nvSpPr>
          <p:cNvPr id="6" name="Slide Number Placeholder 5"/>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356469638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D049B-F8E0-44C7-9363-36ED76AF98D0}"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199083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D049B-F8E0-44C7-9363-36ED76AF98D0}"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30796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D049B-F8E0-44C7-9363-36ED76AF98D0}"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12921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D049B-F8E0-44C7-9363-36ED76AF98D0}"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281828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3D049B-F8E0-44C7-9363-36ED76AF98D0}"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86249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D049B-F8E0-44C7-9363-36ED76AF98D0}"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42620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D049B-F8E0-44C7-9363-36ED76AF98D0}"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300959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D049B-F8E0-44C7-9363-36ED76AF98D0}"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411226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D049B-F8E0-44C7-9363-36ED76AF98D0}"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283023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D049B-F8E0-44C7-9363-36ED76AF98D0}"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5D187-0AAF-4514-8220-D2E4A7739373}" type="slidenum">
              <a:rPr lang="en-US" smtClean="0"/>
              <a:t>‹#›</a:t>
            </a:fld>
            <a:endParaRPr lang="en-US"/>
          </a:p>
        </p:txBody>
      </p:sp>
    </p:spTree>
    <p:extLst>
      <p:ext uri="{BB962C8B-B14F-4D97-AF65-F5344CB8AC3E}">
        <p14:creationId xmlns:p14="http://schemas.microsoft.com/office/powerpoint/2010/main" val="81973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D049B-F8E0-44C7-9363-36ED76AF98D0}" type="datetimeFigureOut">
              <a:rPr lang="en-US" smtClean="0"/>
              <a:t>3/31/2017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IGATE Sensitive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5D187-0AAF-4514-8220-D2E4A7739373}" type="slidenum">
              <a:rPr lang="en-US" smtClean="0"/>
              <a:t>‹#›</a:t>
            </a:fld>
            <a:endParaRPr lang="en-US"/>
          </a:p>
        </p:txBody>
      </p:sp>
    </p:spTree>
    <p:extLst>
      <p:ext uri="{BB962C8B-B14F-4D97-AF65-F5344CB8AC3E}">
        <p14:creationId xmlns:p14="http://schemas.microsoft.com/office/powerpoint/2010/main" val="419196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Boot</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IGATE Sensitive</a:t>
            </a:r>
            <a:endParaRPr lang="en-US"/>
          </a:p>
        </p:txBody>
      </p:sp>
    </p:spTree>
    <p:extLst>
      <p:ext uri="{BB962C8B-B14F-4D97-AF65-F5344CB8AC3E}">
        <p14:creationId xmlns:p14="http://schemas.microsoft.com/office/powerpoint/2010/main" val="3830812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Cloud Foundry</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1800" dirty="0" smtClean="0"/>
              <a:t>Cloud </a:t>
            </a:r>
            <a:r>
              <a:rPr lang="en-US" sz="1800" dirty="0"/>
              <a:t>Foundry provides default </a:t>
            </a:r>
            <a:r>
              <a:rPr lang="en-US" sz="1800" dirty="0" err="1"/>
              <a:t>buildpacks</a:t>
            </a:r>
            <a:r>
              <a:rPr lang="en-US" sz="1800" dirty="0"/>
              <a:t> that come into play if no other </a:t>
            </a:r>
            <a:r>
              <a:rPr lang="en-US" sz="1800" dirty="0" err="1"/>
              <a:t>buildpack</a:t>
            </a:r>
            <a:r>
              <a:rPr lang="en-US" sz="1800" dirty="0"/>
              <a:t> is specified. The Cloud Foundry Java </a:t>
            </a:r>
            <a:r>
              <a:rPr lang="en-US" sz="1800" dirty="0" err="1"/>
              <a:t>buildpack</a:t>
            </a:r>
            <a:r>
              <a:rPr lang="en-US" sz="1800" dirty="0"/>
              <a:t> has excellent support for Spring applications, including Spring Boot. You can deploy stand-alone executable jar applications, as well as traditional .war packaged applications.</a:t>
            </a:r>
          </a:p>
          <a:p>
            <a:pPr>
              <a:lnSpc>
                <a:spcPct val="150000"/>
              </a:lnSpc>
            </a:pPr>
            <a:r>
              <a:rPr lang="en-US" sz="1800" dirty="0"/>
              <a:t>Once you’ve built your application (using, for example, </a:t>
            </a:r>
            <a:r>
              <a:rPr lang="en-US" sz="1800" dirty="0" err="1"/>
              <a:t>mvn</a:t>
            </a:r>
            <a:r>
              <a:rPr lang="en-US" sz="1800" dirty="0"/>
              <a:t> clean package) and installed the </a:t>
            </a:r>
            <a:r>
              <a:rPr lang="en-US" sz="1800" dirty="0" err="1"/>
              <a:t>cf</a:t>
            </a:r>
            <a:r>
              <a:rPr lang="en-US" sz="1800" dirty="0"/>
              <a:t> command line tool, simply deploy your application using </a:t>
            </a:r>
            <a:r>
              <a:rPr lang="en-US" sz="1800" dirty="0" err="1"/>
              <a:t>thecf</a:t>
            </a:r>
            <a:r>
              <a:rPr lang="en-US" sz="1800" dirty="0"/>
              <a:t> push command as follows, substituting the path to your compiled .jar. Be sure to have logged in with your </a:t>
            </a:r>
            <a:r>
              <a:rPr lang="en-US" sz="1800" dirty="0" err="1"/>
              <a:t>cf</a:t>
            </a:r>
            <a:r>
              <a:rPr lang="en-US" sz="1800" dirty="0"/>
              <a:t> command line client before pushing an application.</a:t>
            </a:r>
          </a:p>
          <a:p>
            <a:pPr>
              <a:lnSpc>
                <a:spcPct val="150000"/>
              </a:lnSpc>
            </a:pPr>
            <a:r>
              <a:rPr lang="en-US" sz="1800" dirty="0" smtClean="0"/>
              <a:t>$ </a:t>
            </a:r>
            <a:r>
              <a:rPr lang="en-US" sz="1800" dirty="0" err="1" smtClean="0"/>
              <a:t>cf</a:t>
            </a:r>
            <a:r>
              <a:rPr lang="en-US" sz="1800" dirty="0" smtClean="0"/>
              <a:t> push </a:t>
            </a:r>
            <a:r>
              <a:rPr lang="en-US" sz="1800" dirty="0" err="1" smtClean="0"/>
              <a:t>acloudyspringtime</a:t>
            </a:r>
            <a:r>
              <a:rPr lang="en-US" sz="1800" dirty="0" smtClean="0"/>
              <a:t> -p target/demo-0.0.1-SNAPSHOT.jar</a:t>
            </a:r>
            <a:r>
              <a:rPr lang="en-US" sz="1800" dirty="0"/>
              <a:t>See the </a:t>
            </a:r>
            <a:r>
              <a:rPr lang="en-US" sz="1800" dirty="0" err="1"/>
              <a:t>cf</a:t>
            </a:r>
            <a:r>
              <a:rPr lang="en-US" sz="1800" dirty="0"/>
              <a:t> push documentation for more options. If there is a Cloud Foundry </a:t>
            </a:r>
            <a:r>
              <a:rPr lang="en-US" sz="1800" dirty="0" err="1" smtClean="0"/>
              <a:t>manifest.yml</a:t>
            </a:r>
            <a:r>
              <a:rPr lang="en-US" sz="1800" dirty="0" smtClean="0"/>
              <a:t> file </a:t>
            </a:r>
            <a:r>
              <a:rPr lang="en-US" sz="1800" dirty="0"/>
              <a:t>present in the same directory, it will be consulted.</a:t>
            </a:r>
          </a:p>
          <a:p>
            <a:pPr>
              <a:lnSpc>
                <a:spcPct val="150000"/>
              </a:lnSpc>
            </a:pPr>
            <a:endParaRPr lang="en-US" sz="1800" dirty="0"/>
          </a:p>
        </p:txBody>
      </p:sp>
    </p:spTree>
    <p:extLst>
      <p:ext uri="{BB962C8B-B14F-4D97-AF65-F5344CB8AC3E}">
        <p14:creationId xmlns:p14="http://schemas.microsoft.com/office/powerpoint/2010/main" val="372226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nSpc>
                <a:spcPct val="150000"/>
              </a:lnSpc>
            </a:pPr>
            <a:r>
              <a:rPr lang="en-US" sz="1800" dirty="0"/>
              <a:t>To deploy a Spring Boot application in Eclipse, users need only drag and drop their application project to a PWS target created by </a:t>
            </a:r>
            <a:r>
              <a:rPr lang="en-US" sz="1800" b="1" dirty="0"/>
              <a:t>Cloud Foundry Eclipse</a:t>
            </a:r>
            <a:r>
              <a:rPr lang="en-US" sz="1800" dirty="0"/>
              <a:t>, a joint tooling collaboration between Pivotal Software, Inc. and IBM. </a:t>
            </a:r>
            <a:endParaRPr lang="en-US" sz="1800" dirty="0" smtClean="0"/>
          </a:p>
          <a:p>
            <a:pPr>
              <a:lnSpc>
                <a:spcPct val="150000"/>
              </a:lnSpc>
            </a:pPr>
            <a:r>
              <a:rPr lang="en-US" sz="1800" dirty="0" smtClean="0"/>
              <a:t>The </a:t>
            </a:r>
            <a:r>
              <a:rPr lang="en-US" sz="1800" dirty="0"/>
              <a:t>Cloud Foundry runtime setup, application deployment and startup, and creation of services used by the application like an SQL database, are all taken care of for the user by the tooling and Cloud Foundry. </a:t>
            </a:r>
            <a:endParaRPr lang="en-US" sz="1800" dirty="0" smtClean="0"/>
          </a:p>
          <a:p>
            <a:pPr>
              <a:lnSpc>
                <a:spcPct val="150000"/>
              </a:lnSpc>
            </a:pPr>
            <a:r>
              <a:rPr lang="en-US" sz="1800" dirty="0" smtClean="0"/>
              <a:t>Application </a:t>
            </a:r>
            <a:r>
              <a:rPr lang="en-US" sz="1800" dirty="0"/>
              <a:t>scaling is also easily performed, and project changes can be incrementally pushed through the Cloud Foundry Eclipse UI . This allows for smooth deployment and management of an application from the same Eclipse environment where the application is developed.</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8044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Binding to services</a:t>
            </a:r>
            <a:br>
              <a:rPr lang="en-US" b="1" dirty="0" smtClean="0"/>
            </a:b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10000"/>
          </a:bodyPr>
          <a:lstStyle/>
          <a:p>
            <a:pPr>
              <a:lnSpc>
                <a:spcPct val="150000"/>
              </a:lnSpc>
            </a:pPr>
            <a:r>
              <a:rPr lang="en-US" sz="1800" b="1" dirty="0"/>
              <a:t> </a:t>
            </a:r>
            <a:r>
              <a:rPr lang="en-US" sz="1800" dirty="0" smtClean="0"/>
              <a:t>By </a:t>
            </a:r>
            <a:r>
              <a:rPr lang="en-US" sz="1800" dirty="0"/>
              <a:t>default, metadata about the running application as well as service connection information is exposed to the application as environment variables (for example:$VCAP_SERVICES). This architecture decision is due to Cloud Foundry’s polyglot (any language and platform can be supported as a </a:t>
            </a:r>
            <a:r>
              <a:rPr lang="en-US" sz="1800" dirty="0" err="1"/>
              <a:t>buildpack</a:t>
            </a:r>
            <a:r>
              <a:rPr lang="en-US" sz="1800" dirty="0"/>
              <a:t>) nature; process-scoped environment variables are language agnostic.</a:t>
            </a:r>
          </a:p>
          <a:p>
            <a:pPr>
              <a:lnSpc>
                <a:spcPct val="150000"/>
              </a:lnSpc>
            </a:pPr>
            <a:r>
              <a:rPr lang="en-US" sz="1800" dirty="0"/>
              <a:t>Environment variables don’t always make for the easiest API so Spring Boot automatically extracts them and flattens the data into properties that can be accessed through Spring’s Environment abstraction:</a:t>
            </a:r>
          </a:p>
          <a:p>
            <a:pPr marL="0" indent="0">
              <a:lnSpc>
                <a:spcPct val="150000"/>
              </a:lnSpc>
              <a:buNone/>
            </a:pPr>
            <a:r>
              <a:rPr lang="en-US" sz="1800" i="1" dirty="0"/>
              <a:t>@Component</a:t>
            </a:r>
            <a:r>
              <a:rPr lang="en-US" sz="1800" dirty="0" smtClean="0"/>
              <a:t> </a:t>
            </a:r>
          </a:p>
          <a:p>
            <a:pPr marL="0" indent="0">
              <a:lnSpc>
                <a:spcPct val="150000"/>
              </a:lnSpc>
              <a:buNone/>
            </a:pPr>
            <a:r>
              <a:rPr lang="en-US" sz="1800" b="1" dirty="0" smtClean="0"/>
              <a:t>class</a:t>
            </a:r>
            <a:r>
              <a:rPr lang="en-US" sz="1800" dirty="0" smtClean="0"/>
              <a:t> </a:t>
            </a:r>
            <a:r>
              <a:rPr lang="en-US" sz="1800" dirty="0" err="1" smtClean="0"/>
              <a:t>MyBean</a:t>
            </a:r>
            <a:r>
              <a:rPr lang="en-US" sz="1800" dirty="0" smtClean="0"/>
              <a:t> </a:t>
            </a:r>
            <a:r>
              <a:rPr lang="en-US" sz="1800" b="1" dirty="0"/>
              <a:t>implements</a:t>
            </a:r>
            <a:r>
              <a:rPr lang="en-US" sz="1800" dirty="0" smtClean="0"/>
              <a:t> </a:t>
            </a:r>
            <a:r>
              <a:rPr lang="en-US" sz="1800" dirty="0" err="1" smtClean="0"/>
              <a:t>EnvironmentAware</a:t>
            </a:r>
            <a:r>
              <a:rPr lang="en-US" sz="1800" dirty="0" smtClean="0"/>
              <a:t> {</a:t>
            </a:r>
          </a:p>
          <a:p>
            <a:pPr marL="0" indent="0">
              <a:lnSpc>
                <a:spcPct val="150000"/>
              </a:lnSpc>
              <a:buNone/>
            </a:pPr>
            <a:r>
              <a:rPr lang="en-US" sz="1800" dirty="0" smtClean="0"/>
              <a:t> </a:t>
            </a:r>
            <a:r>
              <a:rPr lang="en-US" sz="1800" b="1" dirty="0"/>
              <a:t>private</a:t>
            </a:r>
            <a:r>
              <a:rPr lang="en-US" sz="1800" dirty="0" smtClean="0"/>
              <a:t> String </a:t>
            </a:r>
            <a:r>
              <a:rPr lang="en-US" sz="1800" dirty="0" err="1" smtClean="0"/>
              <a:t>instanceId</a:t>
            </a:r>
            <a:r>
              <a:rPr lang="en-US" sz="1800" dirty="0" smtClean="0"/>
              <a:t>; </a:t>
            </a:r>
          </a:p>
          <a:p>
            <a:pPr marL="0" indent="0">
              <a:lnSpc>
                <a:spcPct val="150000"/>
              </a:lnSpc>
              <a:buNone/>
            </a:pPr>
            <a:r>
              <a:rPr lang="en-US" sz="1800" i="1" dirty="0" smtClean="0"/>
              <a:t>@</a:t>
            </a:r>
            <a:r>
              <a:rPr lang="en-US" sz="1800" i="1" dirty="0"/>
              <a:t>Override</a:t>
            </a:r>
            <a:r>
              <a:rPr lang="en-US" sz="1800" dirty="0" smtClean="0"/>
              <a:t> </a:t>
            </a:r>
          </a:p>
          <a:p>
            <a:pPr marL="0" indent="0">
              <a:lnSpc>
                <a:spcPct val="150000"/>
              </a:lnSpc>
              <a:buNone/>
            </a:pPr>
            <a:r>
              <a:rPr lang="en-US" sz="1800" b="1" dirty="0" smtClean="0"/>
              <a:t>public</a:t>
            </a:r>
            <a:r>
              <a:rPr lang="en-US" sz="1800" dirty="0" smtClean="0"/>
              <a:t> </a:t>
            </a:r>
            <a:r>
              <a:rPr lang="en-US" sz="1800" b="1" dirty="0"/>
              <a:t>void</a:t>
            </a:r>
            <a:r>
              <a:rPr lang="en-US" sz="1800" dirty="0" smtClean="0"/>
              <a:t> </a:t>
            </a:r>
            <a:r>
              <a:rPr lang="en-US" sz="1800" dirty="0" err="1" smtClean="0"/>
              <a:t>setEnvironment</a:t>
            </a:r>
            <a:r>
              <a:rPr lang="en-US" sz="1800" dirty="0" smtClean="0"/>
              <a:t>(Environment environment) </a:t>
            </a:r>
          </a:p>
          <a:p>
            <a:pPr marL="0" indent="0">
              <a:lnSpc>
                <a:spcPct val="150000"/>
              </a:lnSpc>
              <a:buNone/>
            </a:pPr>
            <a:r>
              <a:rPr lang="en-US" sz="1800" dirty="0" smtClean="0"/>
              <a:t>{ </a:t>
            </a:r>
          </a:p>
          <a:p>
            <a:pPr marL="0" indent="0">
              <a:lnSpc>
                <a:spcPct val="150000"/>
              </a:lnSpc>
              <a:buNone/>
            </a:pPr>
            <a:r>
              <a:rPr lang="en-US" sz="1800" b="1" dirty="0" err="1" smtClean="0"/>
              <a:t>this</a:t>
            </a:r>
            <a:r>
              <a:rPr lang="en-US" sz="1800" dirty="0" err="1" smtClean="0"/>
              <a:t>.instanceId</a:t>
            </a:r>
            <a:r>
              <a:rPr lang="en-US" sz="1800" dirty="0" smtClean="0"/>
              <a:t> = </a:t>
            </a:r>
            <a:r>
              <a:rPr lang="en-US" sz="1800" dirty="0" err="1" smtClean="0"/>
              <a:t>environment.getProperty</a:t>
            </a:r>
            <a:r>
              <a:rPr lang="en-US" sz="1800" dirty="0" smtClean="0"/>
              <a:t>(</a:t>
            </a:r>
            <a:r>
              <a:rPr lang="en-US" sz="1800" dirty="0"/>
              <a:t>"</a:t>
            </a:r>
            <a:r>
              <a:rPr lang="en-US" sz="1800" dirty="0" err="1"/>
              <a:t>vcap.application.instance_id</a:t>
            </a:r>
            <a:r>
              <a:rPr lang="en-US" sz="1800" dirty="0"/>
              <a:t>"</a:t>
            </a:r>
            <a:r>
              <a:rPr lang="en-US" sz="1800" dirty="0" smtClean="0"/>
              <a:t>); } </a:t>
            </a:r>
            <a:r>
              <a:rPr lang="en-US" sz="1800" i="1" dirty="0"/>
              <a:t>// ...</a:t>
            </a:r>
            <a:r>
              <a:rPr lang="en-US" sz="1800" dirty="0" smtClean="0"/>
              <a:t> </a:t>
            </a:r>
          </a:p>
          <a:p>
            <a:pPr marL="0" indent="0">
              <a:lnSpc>
                <a:spcPct val="150000"/>
              </a:lnSpc>
              <a:buNone/>
            </a:pPr>
            <a:r>
              <a:rPr lang="en-US" sz="1800" dirty="0" smtClean="0"/>
              <a:t>}</a:t>
            </a:r>
          </a:p>
          <a:p>
            <a:pPr marL="0" indent="0">
              <a:lnSpc>
                <a:spcPct val="150000"/>
              </a:lnSpc>
              <a:buNone/>
            </a:pPr>
            <a:r>
              <a:rPr lang="en-US" sz="1800" dirty="0" smtClean="0"/>
              <a:t>All </a:t>
            </a:r>
            <a:r>
              <a:rPr lang="en-US" sz="1800" dirty="0"/>
              <a:t>Cloud Foundry properties are prefixed with </a:t>
            </a:r>
            <a:r>
              <a:rPr lang="en-US" sz="1800" dirty="0" err="1"/>
              <a:t>vcap</a:t>
            </a:r>
            <a:r>
              <a:rPr lang="en-US" sz="1800" dirty="0"/>
              <a:t>. You can use </a:t>
            </a:r>
            <a:r>
              <a:rPr lang="en-US" sz="1800" dirty="0" err="1"/>
              <a:t>vcap</a:t>
            </a:r>
            <a:r>
              <a:rPr lang="en-US" sz="1800" dirty="0"/>
              <a:t> properties to access application information (such as the public URL of the application) and service information (such as database credentials). </a:t>
            </a:r>
          </a:p>
        </p:txBody>
      </p:sp>
    </p:spTree>
    <p:extLst>
      <p:ext uri="{BB962C8B-B14F-4D97-AF65-F5344CB8AC3E}">
        <p14:creationId xmlns:p14="http://schemas.microsoft.com/office/powerpoint/2010/main" val="391139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Installing Spring Boot applications</a:t>
            </a:r>
            <a:br>
              <a:rPr lang="en-US" b="1" dirty="0" smtClean="0"/>
            </a:br>
            <a:endParaRPr lang="en-US" dirty="0"/>
          </a:p>
        </p:txBody>
      </p:sp>
      <p:sp>
        <p:nvSpPr>
          <p:cNvPr id="3" name="Content Placeholder 2"/>
          <p:cNvSpPr>
            <a:spLocks noGrp="1"/>
          </p:cNvSpPr>
          <p:nvPr>
            <p:ph idx="1"/>
          </p:nvPr>
        </p:nvSpPr>
        <p:spPr/>
        <p:txBody>
          <a:bodyPr>
            <a:normAutofit/>
          </a:bodyPr>
          <a:lstStyle/>
          <a:p>
            <a:pPr>
              <a:lnSpc>
                <a:spcPct val="200000"/>
              </a:lnSpc>
            </a:pPr>
            <a:r>
              <a:rPr lang="en-US" sz="1800" dirty="0" smtClean="0"/>
              <a:t>Generate ‘fully </a:t>
            </a:r>
            <a:r>
              <a:rPr lang="en-US" sz="1800" dirty="0"/>
              <a:t>executable’ jars from your </a:t>
            </a:r>
            <a:r>
              <a:rPr lang="en-US" sz="1800" dirty="0" err="1" smtClean="0"/>
              <a:t>build,not</a:t>
            </a:r>
            <a:r>
              <a:rPr lang="en-US" sz="1800" dirty="0" smtClean="0"/>
              <a:t> a </a:t>
            </a:r>
            <a:r>
              <a:rPr lang="en-US" sz="1800" dirty="0"/>
              <a:t>custom </a:t>
            </a:r>
            <a:r>
              <a:rPr lang="en-US" sz="1800" dirty="0" err="1" smtClean="0"/>
              <a:t>embeddedLaunchScript</a:t>
            </a:r>
            <a:endParaRPr lang="en-US" sz="1800" dirty="0"/>
          </a:p>
          <a:p>
            <a:pPr>
              <a:lnSpc>
                <a:spcPct val="200000"/>
              </a:lnSpc>
            </a:pPr>
            <a:r>
              <a:rPr lang="en-US" sz="1800" dirty="0"/>
              <a:t>To create a ‘fully executable’ jar with Maven use the following plugin configuration:</a:t>
            </a:r>
          </a:p>
          <a:p>
            <a:pPr marL="400050" lvl="1" indent="0">
              <a:lnSpc>
                <a:spcPct val="110000"/>
              </a:lnSpc>
              <a:buNone/>
            </a:pPr>
            <a:r>
              <a:rPr lang="en-US" sz="1400" dirty="0"/>
              <a:t>&lt;plugin&gt;</a:t>
            </a:r>
            <a:r>
              <a:rPr lang="en-US" sz="1400" dirty="0" smtClean="0"/>
              <a:t> </a:t>
            </a:r>
          </a:p>
          <a:p>
            <a:pPr marL="400050" lvl="1" indent="0">
              <a:lnSpc>
                <a:spcPct val="110000"/>
              </a:lnSpc>
              <a:buNone/>
            </a:pPr>
            <a:r>
              <a:rPr lang="en-US" sz="1400" dirty="0" smtClean="0"/>
              <a:t>&lt;</a:t>
            </a:r>
            <a:r>
              <a:rPr lang="en-US" sz="1400" dirty="0" err="1"/>
              <a:t>groupId</a:t>
            </a:r>
            <a:r>
              <a:rPr lang="en-US" sz="1400" dirty="0"/>
              <a:t>&gt;</a:t>
            </a:r>
            <a:r>
              <a:rPr lang="en-US" sz="1400" dirty="0" err="1" smtClean="0"/>
              <a:t>org.springframework.boot</a:t>
            </a:r>
            <a:r>
              <a:rPr lang="en-US" sz="1400" dirty="0"/>
              <a:t>&lt;/</a:t>
            </a:r>
            <a:r>
              <a:rPr lang="en-US" sz="1400" dirty="0" err="1"/>
              <a:t>groupId</a:t>
            </a:r>
            <a:r>
              <a:rPr lang="en-US" sz="1400" dirty="0"/>
              <a:t>&gt;</a:t>
            </a:r>
            <a:r>
              <a:rPr lang="en-US" sz="1400" dirty="0" smtClean="0"/>
              <a:t> </a:t>
            </a:r>
          </a:p>
          <a:p>
            <a:pPr marL="400050" lvl="1" indent="0">
              <a:lnSpc>
                <a:spcPct val="110000"/>
              </a:lnSpc>
              <a:buNone/>
            </a:pPr>
            <a:r>
              <a:rPr lang="en-US" sz="1400" dirty="0" smtClean="0"/>
              <a:t>&lt;</a:t>
            </a:r>
            <a:r>
              <a:rPr lang="en-US" sz="1400" dirty="0" err="1"/>
              <a:t>artifactId</a:t>
            </a:r>
            <a:r>
              <a:rPr lang="en-US" sz="1400" dirty="0"/>
              <a:t>&gt;</a:t>
            </a:r>
            <a:r>
              <a:rPr lang="en-US" sz="1400" dirty="0" smtClean="0"/>
              <a:t>spring-boot-maven-plugin</a:t>
            </a:r>
            <a:r>
              <a:rPr lang="en-US" sz="1400" dirty="0"/>
              <a:t>&lt;/</a:t>
            </a:r>
            <a:r>
              <a:rPr lang="en-US" sz="1400" dirty="0" err="1"/>
              <a:t>artifactId</a:t>
            </a:r>
            <a:r>
              <a:rPr lang="en-US" sz="1400" dirty="0"/>
              <a:t>&gt;</a:t>
            </a:r>
            <a:r>
              <a:rPr lang="en-US" sz="1400" dirty="0" smtClean="0"/>
              <a:t> </a:t>
            </a:r>
          </a:p>
          <a:p>
            <a:pPr marL="400050" lvl="1" indent="0">
              <a:lnSpc>
                <a:spcPct val="110000"/>
              </a:lnSpc>
              <a:buNone/>
            </a:pPr>
            <a:r>
              <a:rPr lang="en-US" sz="1400" dirty="0" smtClean="0"/>
              <a:t>&lt;</a:t>
            </a:r>
            <a:r>
              <a:rPr lang="en-US" sz="1400" dirty="0"/>
              <a:t>configuration&gt;</a:t>
            </a:r>
            <a:r>
              <a:rPr lang="en-US" sz="1400" dirty="0" smtClean="0"/>
              <a:t> </a:t>
            </a:r>
          </a:p>
          <a:p>
            <a:pPr marL="400050" lvl="1" indent="0">
              <a:lnSpc>
                <a:spcPct val="110000"/>
              </a:lnSpc>
              <a:buNone/>
            </a:pPr>
            <a:r>
              <a:rPr lang="en-US" sz="1400" dirty="0" smtClean="0"/>
              <a:t>&lt;</a:t>
            </a:r>
            <a:r>
              <a:rPr lang="en-US" sz="1400" dirty="0"/>
              <a:t>executable&gt;</a:t>
            </a:r>
            <a:r>
              <a:rPr lang="en-US" sz="1400" dirty="0" smtClean="0"/>
              <a:t>true</a:t>
            </a:r>
            <a:r>
              <a:rPr lang="en-US" sz="1400" dirty="0"/>
              <a:t>&lt;/executable&gt;</a:t>
            </a:r>
            <a:r>
              <a:rPr lang="en-US" sz="1400" dirty="0" smtClean="0"/>
              <a:t> </a:t>
            </a:r>
          </a:p>
          <a:p>
            <a:pPr marL="400050" lvl="1" indent="0">
              <a:lnSpc>
                <a:spcPct val="110000"/>
              </a:lnSpc>
              <a:buNone/>
            </a:pPr>
            <a:r>
              <a:rPr lang="en-US" sz="1400" dirty="0" smtClean="0"/>
              <a:t>&lt;/</a:t>
            </a:r>
            <a:r>
              <a:rPr lang="en-US" sz="1400" dirty="0"/>
              <a:t>configuration</a:t>
            </a:r>
            <a:r>
              <a:rPr lang="en-US" sz="1400" dirty="0" smtClean="0"/>
              <a:t>&gt;</a:t>
            </a:r>
          </a:p>
          <a:p>
            <a:pPr marL="400050" lvl="1" indent="0">
              <a:lnSpc>
                <a:spcPct val="110000"/>
              </a:lnSpc>
              <a:buNone/>
            </a:pPr>
            <a:r>
              <a:rPr lang="en-US" sz="1400" dirty="0" smtClean="0"/>
              <a:t> </a:t>
            </a:r>
            <a:r>
              <a:rPr lang="en-US" sz="1400" dirty="0"/>
              <a:t>&lt;/plugin&gt;</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65062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pPr>
            <a:r>
              <a:rPr lang="en-US" sz="2400" b="1" dirty="0"/>
              <a:t>Spring Boot</a:t>
            </a:r>
            <a:r>
              <a:rPr lang="en-US" sz="2400" dirty="0"/>
              <a:t> </a:t>
            </a:r>
            <a:r>
              <a:rPr lang="en-US" sz="2400" dirty="0" smtClean="0"/>
              <a:t>is a platform that simplifies the creation of  </a:t>
            </a:r>
            <a:r>
              <a:rPr lang="en-US" sz="2400" dirty="0"/>
              <a:t>create stand-alone, production-</a:t>
            </a:r>
            <a:r>
              <a:rPr lang="en-US" sz="2400" dirty="0" err="1"/>
              <a:t>grade</a:t>
            </a:r>
            <a:r>
              <a:rPr lang="en-US" sz="2400" b="1" dirty="0" err="1"/>
              <a:t>Spring</a:t>
            </a:r>
            <a:r>
              <a:rPr lang="en-US" sz="2400" dirty="0"/>
              <a:t> based Applications that you can "just run". </a:t>
            </a:r>
            <a:endParaRPr lang="en-US" sz="2400" dirty="0" smtClean="0"/>
          </a:p>
          <a:p>
            <a:pPr>
              <a:lnSpc>
                <a:spcPct val="200000"/>
              </a:lnSpc>
            </a:pPr>
            <a:r>
              <a:rPr lang="en-US" sz="2400" b="1" dirty="0" smtClean="0"/>
              <a:t>Spring </a:t>
            </a:r>
            <a:r>
              <a:rPr lang="en-US" sz="2400" b="1" dirty="0"/>
              <a:t>Boot</a:t>
            </a:r>
            <a:r>
              <a:rPr lang="en-US" sz="2400" dirty="0"/>
              <a:t> applications need very little </a:t>
            </a:r>
            <a:r>
              <a:rPr lang="en-US" sz="2400" b="1" dirty="0"/>
              <a:t>Spring</a:t>
            </a:r>
            <a:r>
              <a:rPr lang="en-US" sz="2400" dirty="0"/>
              <a:t> configuration.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03851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G823177\Documents\spring-boot1.png"/>
          <p:cNvPicPr>
            <a:picLocks noChangeAspect="1" noChangeArrowheads="1"/>
          </p:cNvPicPr>
          <p:nvPr/>
        </p:nvPicPr>
        <p:blipFill rotWithShape="1">
          <a:blip r:embed="rId2">
            <a:extLst>
              <a:ext uri="{28A0092B-C50C-407E-A947-70E740481C1C}">
                <a14:useLocalDpi xmlns:a14="http://schemas.microsoft.com/office/drawing/2010/main" val="0"/>
              </a:ext>
            </a:extLst>
          </a:blip>
          <a:srcRect l="7679" t="2985" r="6463" b="7065"/>
          <a:stretch/>
        </p:blipFill>
        <p:spPr bwMode="auto">
          <a:xfrm>
            <a:off x="1" y="0"/>
            <a:ext cx="44957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00600" y="41493"/>
            <a:ext cx="4343400" cy="6740307"/>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a:t>Create stand-alone Spring applications</a:t>
            </a:r>
          </a:p>
          <a:p>
            <a:pPr marL="285750" indent="-285750">
              <a:lnSpc>
                <a:spcPct val="200000"/>
              </a:lnSpc>
              <a:buFont typeface="Arial" panose="020B0604020202020204" pitchFamily="34" charset="0"/>
              <a:buChar char="•"/>
            </a:pPr>
            <a:r>
              <a:rPr lang="en-US" dirty="0"/>
              <a:t>Embed Tomcat, Jetty or Undertow directly (no need to deploy WAR files)</a:t>
            </a:r>
          </a:p>
          <a:p>
            <a:pPr marL="285750" indent="-285750">
              <a:lnSpc>
                <a:spcPct val="200000"/>
              </a:lnSpc>
              <a:buFont typeface="Arial" panose="020B0604020202020204" pitchFamily="34" charset="0"/>
              <a:buChar char="•"/>
            </a:pPr>
            <a:r>
              <a:rPr lang="en-US" dirty="0"/>
              <a:t>Provide opinionated 'starter' POMs to simplify your Maven configuration</a:t>
            </a:r>
          </a:p>
          <a:p>
            <a:pPr marL="285750" indent="-285750">
              <a:lnSpc>
                <a:spcPct val="200000"/>
              </a:lnSpc>
              <a:buFont typeface="Arial" panose="020B0604020202020204" pitchFamily="34" charset="0"/>
              <a:buChar char="•"/>
            </a:pPr>
            <a:r>
              <a:rPr lang="en-US" dirty="0"/>
              <a:t>Automatically configure Spring whenever possible</a:t>
            </a:r>
          </a:p>
          <a:p>
            <a:pPr marL="285750" indent="-285750">
              <a:lnSpc>
                <a:spcPct val="200000"/>
              </a:lnSpc>
              <a:buFont typeface="Arial" panose="020B0604020202020204" pitchFamily="34" charset="0"/>
              <a:buChar char="•"/>
            </a:pPr>
            <a:r>
              <a:rPr lang="en-US" dirty="0"/>
              <a:t>Provide production-ready features such as metrics, health checks and externalized configuration</a:t>
            </a:r>
          </a:p>
          <a:p>
            <a:pPr marL="285750" indent="-285750">
              <a:lnSpc>
                <a:spcPct val="200000"/>
              </a:lnSpc>
              <a:buFont typeface="Arial" panose="020B0604020202020204" pitchFamily="34" charset="0"/>
              <a:buChar char="•"/>
            </a:pPr>
            <a:r>
              <a:rPr lang="en-US" dirty="0"/>
              <a:t>Absolutely  configuring the dependencies for building the enterprise applications</a:t>
            </a:r>
          </a:p>
        </p:txBody>
      </p:sp>
    </p:spTree>
    <p:extLst>
      <p:ext uri="{BB962C8B-B14F-4D97-AF65-F5344CB8AC3E}">
        <p14:creationId xmlns:p14="http://schemas.microsoft.com/office/powerpoint/2010/main" val="169778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Features</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pPr>
              <a:lnSpc>
                <a:spcPct val="150000"/>
              </a:lnSpc>
            </a:pPr>
            <a:r>
              <a:rPr lang="en-US" sz="1800" dirty="0" smtClean="0"/>
              <a:t>Comes with an inbuilt Servlet </a:t>
            </a:r>
            <a:r>
              <a:rPr lang="en-US" sz="1800" dirty="0"/>
              <a:t>Containers Support</a:t>
            </a:r>
          </a:p>
          <a:p>
            <a:pPr>
              <a:lnSpc>
                <a:spcPct val="150000"/>
              </a:lnSpc>
            </a:pPr>
            <a:r>
              <a:rPr lang="en-US" sz="1800" dirty="0"/>
              <a:t>Starter </a:t>
            </a:r>
            <a:r>
              <a:rPr lang="en-US" sz="1800" dirty="0" smtClean="0"/>
              <a:t>POMs </a:t>
            </a:r>
            <a:r>
              <a:rPr lang="en-US" sz="1800" dirty="0"/>
              <a:t>: </a:t>
            </a:r>
            <a:endParaRPr lang="en-US" sz="1800" dirty="0" smtClean="0"/>
          </a:p>
          <a:p>
            <a:pPr lvl="1">
              <a:lnSpc>
                <a:spcPct val="150000"/>
              </a:lnSpc>
            </a:pPr>
            <a:r>
              <a:rPr lang="en-US" sz="1800" dirty="0"/>
              <a:t>reduces the burden of searching and configuring all the dependencies required for a framework </a:t>
            </a:r>
          </a:p>
          <a:p>
            <a:pPr lvl="1">
              <a:lnSpc>
                <a:spcPct val="150000"/>
              </a:lnSpc>
            </a:pPr>
            <a:r>
              <a:rPr lang="en-US" sz="1800" dirty="0"/>
              <a:t>For example, in a project that uses Spring Batch for batch processing, you just have to include </a:t>
            </a:r>
            <a:r>
              <a:rPr lang="en-US" sz="1800" b="1" dirty="0"/>
              <a:t>spring-boot-starter-batch </a:t>
            </a:r>
            <a:r>
              <a:rPr lang="en-US" sz="1800" dirty="0"/>
              <a:t>that will import all the required dependencies for the Spring Batch application</a:t>
            </a:r>
            <a:r>
              <a:rPr lang="en-US" sz="1800" dirty="0" smtClean="0"/>
              <a:t>.</a:t>
            </a:r>
            <a:endParaRPr lang="en-US" sz="1800" dirty="0"/>
          </a:p>
          <a:p>
            <a:pPr>
              <a:lnSpc>
                <a:spcPct val="150000"/>
              </a:lnSpc>
            </a:pPr>
            <a:r>
              <a:rPr lang="en-US" sz="1800" dirty="0" smtClean="0"/>
              <a:t>Template </a:t>
            </a:r>
            <a:r>
              <a:rPr lang="en-US" sz="1800" dirty="0"/>
              <a:t>Engines </a:t>
            </a:r>
            <a:r>
              <a:rPr lang="en-US" sz="1800" dirty="0" smtClean="0"/>
              <a:t>Support :</a:t>
            </a:r>
          </a:p>
          <a:p>
            <a:pPr lvl="1">
              <a:lnSpc>
                <a:spcPct val="150000"/>
              </a:lnSpc>
            </a:pPr>
            <a:r>
              <a:rPr lang="en-US" sz="1800" b="1" dirty="0" smtClean="0"/>
              <a:t>Template </a:t>
            </a:r>
            <a:r>
              <a:rPr lang="en-US" sz="1800" b="1" dirty="0"/>
              <a:t>engines</a:t>
            </a:r>
            <a:r>
              <a:rPr lang="en-US" sz="1800" dirty="0"/>
              <a:t> are tools to separate program-logic and presentation into two independent </a:t>
            </a:r>
            <a:r>
              <a:rPr lang="en-US" sz="1800" dirty="0" smtClean="0"/>
              <a:t>parts.</a:t>
            </a:r>
            <a:r>
              <a:rPr lang="en-US" sz="1800" dirty="0"/>
              <a:t> spring boot will automatically pick the templates from </a:t>
            </a:r>
            <a:r>
              <a:rPr lang="en-US" sz="1800" b="1" dirty="0" err="1"/>
              <a:t>src</a:t>
            </a:r>
            <a:r>
              <a:rPr lang="en-US" sz="1800" b="1" dirty="0"/>
              <a:t>/main/resources/templates. </a:t>
            </a:r>
            <a:endParaRPr lang="en-US" sz="1800" b="1" dirty="0" smtClean="0"/>
          </a:p>
          <a:p>
            <a:pPr lvl="1">
              <a:lnSpc>
                <a:spcPct val="150000"/>
              </a:lnSpc>
            </a:pPr>
            <a:r>
              <a:rPr lang="en-US" sz="1800" dirty="0" smtClean="0"/>
              <a:t>It </a:t>
            </a:r>
            <a:r>
              <a:rPr lang="en-US" sz="1800" dirty="0"/>
              <a:t>is good practice to avoid using JSP for the templates as it has lot of limitations using with embedded servlet containers.</a:t>
            </a:r>
          </a:p>
          <a:p>
            <a:pPr>
              <a:lnSpc>
                <a:spcPct val="150000"/>
              </a:lnSpc>
            </a:pPr>
            <a:endParaRPr lang="en-US" sz="1800" dirty="0"/>
          </a:p>
          <a:p>
            <a:pPr>
              <a:lnSpc>
                <a:spcPct val="150000"/>
              </a:lnSpc>
            </a:pPr>
            <a:endParaRPr lang="en-US" sz="1800" dirty="0"/>
          </a:p>
        </p:txBody>
      </p:sp>
    </p:spTree>
    <p:extLst>
      <p:ext uri="{BB962C8B-B14F-4D97-AF65-F5344CB8AC3E}">
        <p14:creationId xmlns:p14="http://schemas.microsoft.com/office/powerpoint/2010/main" val="1388284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Starting with a Spring </a:t>
            </a:r>
            <a:r>
              <a:rPr lang="en-US" dirty="0"/>
              <a:t>Boot Application</a:t>
            </a:r>
            <a:br>
              <a:rPr lang="en-US" dirty="0"/>
            </a:b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1800" b="1" dirty="0"/>
              <a:t>@</a:t>
            </a:r>
            <a:r>
              <a:rPr lang="en-US" sz="1800" b="1" dirty="0" err="1" smtClean="0"/>
              <a:t>EnableAutoConfiguration</a:t>
            </a:r>
            <a:r>
              <a:rPr lang="en-US" sz="1800" b="1" dirty="0" smtClean="0"/>
              <a:t> :</a:t>
            </a:r>
            <a:r>
              <a:rPr lang="en-US" sz="1800" dirty="0"/>
              <a:t>class-level</a:t>
            </a:r>
            <a:r>
              <a:rPr lang="en-US" sz="1800" b="1" dirty="0" smtClean="0"/>
              <a:t> </a:t>
            </a:r>
            <a:r>
              <a:rPr lang="en-US" sz="1800" dirty="0"/>
              <a:t>annotation </a:t>
            </a:r>
            <a:r>
              <a:rPr lang="en-US" sz="1800" dirty="0" smtClean="0"/>
              <a:t>to </a:t>
            </a:r>
            <a:r>
              <a:rPr lang="en-US" sz="1800" dirty="0"/>
              <a:t>find the beans that are necessary to run the application by looking at the </a:t>
            </a:r>
            <a:r>
              <a:rPr lang="en-US" sz="1800" dirty="0" err="1" smtClean="0"/>
              <a:t>classpath</a:t>
            </a:r>
            <a:endParaRPr lang="en-US" sz="1800" dirty="0" smtClean="0"/>
          </a:p>
          <a:p>
            <a:pPr>
              <a:lnSpc>
                <a:spcPct val="150000"/>
              </a:lnSpc>
            </a:pPr>
            <a:r>
              <a:rPr lang="en-US" sz="1800" dirty="0"/>
              <a:t>This annotation tells Spring Boot to “guess” how you will want to configure Spring, based on the jar dependencies that you have added. </a:t>
            </a:r>
            <a:r>
              <a:rPr lang="en-US" sz="1800" dirty="0" smtClean="0"/>
              <a:t>If</a:t>
            </a:r>
            <a:r>
              <a:rPr lang="en-US" sz="1800" dirty="0"/>
              <a:t> spring-boot-starter-web added Tomcat and Spring MVC, the auto-configuration will assume that you are developing a web application and setup Spring accordingly.</a:t>
            </a:r>
            <a:endParaRPr lang="en-US" sz="1800" dirty="0" smtClean="0"/>
          </a:p>
          <a:p>
            <a:pPr>
              <a:lnSpc>
                <a:spcPct val="150000"/>
              </a:lnSpc>
            </a:pPr>
            <a:r>
              <a:rPr lang="en-US" sz="1800" b="1" dirty="0" err="1"/>
              <a:t>SpringApplication.run</a:t>
            </a:r>
            <a:r>
              <a:rPr lang="en-US" sz="1800" b="1" dirty="0" smtClean="0"/>
              <a:t>() :</a:t>
            </a:r>
            <a:r>
              <a:rPr lang="en-US" sz="1800" dirty="0" err="1"/>
              <a:t>SpringApplication</a:t>
            </a:r>
            <a:r>
              <a:rPr lang="en-US" sz="1800" dirty="0"/>
              <a:t> class is used for bootstrap and launch spring application. The bootstrap of an spring application consists of creating appropriate application context, loading beans, trigger any command line </a:t>
            </a:r>
            <a:r>
              <a:rPr lang="en-US" sz="1800" dirty="0" smtClean="0"/>
              <a:t>beans</a:t>
            </a:r>
          </a:p>
          <a:p>
            <a:pPr>
              <a:lnSpc>
                <a:spcPct val="150000"/>
              </a:lnSpc>
            </a:pPr>
            <a:r>
              <a:rPr lang="en-US" sz="1800" b="1" dirty="0" err="1" smtClean="0"/>
              <a:t>SpringBootServletInitializer</a:t>
            </a:r>
            <a:r>
              <a:rPr lang="en-US" sz="1800" b="1" dirty="0" smtClean="0"/>
              <a:t> :</a:t>
            </a:r>
            <a:r>
              <a:rPr lang="en-US" sz="1800" dirty="0"/>
              <a:t>is </a:t>
            </a:r>
            <a:r>
              <a:rPr lang="en-US" sz="1800" dirty="0" smtClean="0"/>
              <a:t> </a:t>
            </a:r>
            <a:r>
              <a:rPr lang="en-US" sz="1800" dirty="0"/>
              <a:t>required to run the web application. This will enable the servlet container and bind your application to the servlet container.</a:t>
            </a:r>
          </a:p>
        </p:txBody>
      </p:sp>
    </p:spTree>
    <p:extLst>
      <p:ext uri="{BB962C8B-B14F-4D97-AF65-F5344CB8AC3E}">
        <p14:creationId xmlns:p14="http://schemas.microsoft.com/office/powerpoint/2010/main" val="1941994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804"/>
          <a:stretch/>
        </p:blipFill>
        <p:spPr bwMode="auto">
          <a:xfrm>
            <a:off x="0" y="152400"/>
            <a:ext cx="914400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25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configurations</a:t>
            </a:r>
            <a:endParaRPr lang="en-US" dirty="0"/>
          </a:p>
        </p:txBody>
      </p:sp>
      <p:sp>
        <p:nvSpPr>
          <p:cNvPr id="3" name="Content Placeholder 2"/>
          <p:cNvSpPr>
            <a:spLocks noGrp="1"/>
          </p:cNvSpPr>
          <p:nvPr>
            <p:ph idx="1"/>
          </p:nvPr>
        </p:nvSpPr>
        <p:spPr/>
        <p:txBody>
          <a:bodyPr>
            <a:normAutofit/>
          </a:bodyPr>
          <a:lstStyle/>
          <a:p>
            <a:pPr fontAlgn="base">
              <a:lnSpc>
                <a:spcPct val="150000"/>
              </a:lnSpc>
            </a:pPr>
            <a:r>
              <a:rPr lang="en-US" sz="1800" dirty="0"/>
              <a:t>Spring Boot is compatible with Apache Maven 3.2 or above.</a:t>
            </a:r>
            <a:endParaRPr lang="en-US" sz="1800" b="1" dirty="0" smtClean="0"/>
          </a:p>
          <a:p>
            <a:pPr fontAlgn="base">
              <a:lnSpc>
                <a:spcPct val="150000"/>
              </a:lnSpc>
            </a:pPr>
            <a:r>
              <a:rPr lang="en-US" sz="1800" b="1" dirty="0" smtClean="0"/>
              <a:t>spring-boot-starter-</a:t>
            </a:r>
            <a:r>
              <a:rPr lang="en-US" sz="1800" b="1" dirty="0"/>
              <a:t>* </a:t>
            </a:r>
            <a:r>
              <a:rPr lang="en-US" sz="1800" b="1" dirty="0" smtClean="0"/>
              <a:t>:</a:t>
            </a:r>
            <a:r>
              <a:rPr lang="en-US" sz="1800" dirty="0" smtClean="0"/>
              <a:t>Starter </a:t>
            </a:r>
            <a:r>
              <a:rPr lang="en-US" sz="1800" dirty="0"/>
              <a:t>POM’s are pre-defined POM’s descriptors that are available as in-built. You need not search for the dependencies and configure it</a:t>
            </a:r>
            <a:r>
              <a:rPr lang="en-US" sz="1800" dirty="0" smtClean="0"/>
              <a:t>.</a:t>
            </a:r>
          </a:p>
          <a:p>
            <a:pPr fontAlgn="base">
              <a:lnSpc>
                <a:spcPct val="150000"/>
              </a:lnSpc>
            </a:pPr>
            <a:r>
              <a:rPr lang="en-US" sz="1800" dirty="0"/>
              <a:t>For example, if you want to get started using Spring and JPA for database access, just include the spring-boot-starter-data-</a:t>
            </a:r>
            <a:r>
              <a:rPr lang="en-US" sz="1800" dirty="0" err="1"/>
              <a:t>jpa</a:t>
            </a:r>
            <a:r>
              <a:rPr lang="en-US" sz="1800" dirty="0"/>
              <a:t> dependency in your project</a:t>
            </a:r>
            <a:endParaRPr lang="en-US" sz="1800" dirty="0" smtClean="0"/>
          </a:p>
          <a:p>
            <a:pPr fontAlgn="base">
              <a:lnSpc>
                <a:spcPct val="150000"/>
              </a:lnSpc>
            </a:pPr>
            <a:r>
              <a:rPr lang="en-US" sz="1800" b="1" dirty="0" smtClean="0"/>
              <a:t>spring-boot-starter-parent: </a:t>
            </a:r>
            <a:r>
              <a:rPr lang="en-US" sz="1800" dirty="0" smtClean="0"/>
              <a:t>is </a:t>
            </a:r>
            <a:r>
              <a:rPr lang="en-US" sz="1800" dirty="0"/>
              <a:t>a special starter that provides useful Maven defaults.</a:t>
            </a:r>
            <a:endParaRPr lang="en-US" sz="1800" dirty="0" smtClean="0"/>
          </a:p>
          <a:p>
            <a:pPr fontAlgn="base">
              <a:lnSpc>
                <a:spcPct val="150000"/>
              </a:lnSpc>
            </a:pPr>
            <a:r>
              <a:rPr lang="en-US" sz="1800" b="1" dirty="0" smtClean="0"/>
              <a:t>spring-boot-maven-plugin :</a:t>
            </a:r>
            <a:r>
              <a:rPr lang="en-US" sz="1800" dirty="0" smtClean="0"/>
              <a:t>This </a:t>
            </a:r>
            <a:r>
              <a:rPr lang="en-US" sz="1800" dirty="0"/>
              <a:t>plug-in allows you to package your application into an executable JAR or WAR file. This is supported from Maven 3.2 on wards.</a:t>
            </a:r>
          </a:p>
          <a:p>
            <a:pPr fontAlgn="base">
              <a:lnSpc>
                <a:spcPct val="150000"/>
              </a:lnSpc>
            </a:pPr>
            <a:endParaRPr lang="en-US" sz="1800" dirty="0"/>
          </a:p>
          <a:p>
            <a:pPr>
              <a:lnSpc>
                <a:spcPct val="150000"/>
              </a:lnSpc>
            </a:pPr>
            <a:endParaRPr lang="en-US" sz="1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1914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7512"/>
          <a:stretch/>
        </p:blipFill>
        <p:spPr bwMode="auto">
          <a:xfrm>
            <a:off x="0" y="152400"/>
            <a:ext cx="9144000" cy="5830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83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Deploying to the cloud</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1800" dirty="0" smtClean="0"/>
              <a:t>Spring </a:t>
            </a:r>
            <a:r>
              <a:rPr lang="en-US" sz="1800" dirty="0"/>
              <a:t>Boot’s executable jars are ready-made for </a:t>
            </a:r>
            <a:r>
              <a:rPr lang="en-US" sz="1800" dirty="0" smtClean="0"/>
              <a:t>cloud </a:t>
            </a:r>
            <a:r>
              <a:rPr lang="en-US" sz="1800" dirty="0"/>
              <a:t>PaaS (platform-as-a-service) providers. </a:t>
            </a:r>
            <a:endParaRPr lang="en-US" sz="1800" dirty="0" smtClean="0"/>
          </a:p>
          <a:p>
            <a:pPr algn="just"/>
            <a:r>
              <a:rPr lang="en-US" sz="1800" dirty="0" smtClean="0"/>
              <a:t>These providers need some intermediary layer that adapts </a:t>
            </a:r>
            <a:r>
              <a:rPr lang="en-US" sz="1800" i="1" dirty="0" smtClean="0"/>
              <a:t>your</a:t>
            </a:r>
            <a:r>
              <a:rPr lang="en-US" sz="1800" dirty="0" smtClean="0"/>
              <a:t> application to the </a:t>
            </a:r>
            <a:r>
              <a:rPr lang="en-US" sz="1800" i="1" dirty="0" smtClean="0"/>
              <a:t>cloud’s</a:t>
            </a:r>
            <a:r>
              <a:rPr lang="en-US" sz="1800" dirty="0" smtClean="0"/>
              <a:t> notion of a running process.</a:t>
            </a:r>
          </a:p>
          <a:p>
            <a:pPr algn="just"/>
            <a:r>
              <a:rPr lang="en-US" sz="1800" dirty="0" smtClean="0"/>
              <a:t>Two </a:t>
            </a:r>
            <a:r>
              <a:rPr lang="en-US" sz="1800" dirty="0"/>
              <a:t>popular cloud providers, </a:t>
            </a:r>
            <a:r>
              <a:rPr lang="en-US" sz="1800" dirty="0" err="1"/>
              <a:t>Heroku</a:t>
            </a:r>
            <a:r>
              <a:rPr lang="en-US" sz="1800" dirty="0"/>
              <a:t> and Cloud Foundry, employ a “</a:t>
            </a:r>
            <a:r>
              <a:rPr lang="en-US" sz="1800" dirty="0" err="1"/>
              <a:t>buildpack</a:t>
            </a:r>
            <a:r>
              <a:rPr lang="en-US" sz="1800" dirty="0"/>
              <a:t>” approach. The </a:t>
            </a:r>
            <a:r>
              <a:rPr lang="en-US" sz="1800" dirty="0" err="1"/>
              <a:t>buildpack</a:t>
            </a:r>
            <a:r>
              <a:rPr lang="en-US" sz="1800" dirty="0"/>
              <a:t> wraps your deployed code in whatever is needed to </a:t>
            </a:r>
            <a:r>
              <a:rPr lang="en-US" sz="1800" i="1" dirty="0"/>
              <a:t>start</a:t>
            </a:r>
            <a:r>
              <a:rPr lang="en-US" sz="1800" dirty="0"/>
              <a:t> your application: </a:t>
            </a:r>
            <a:r>
              <a:rPr lang="en-US" sz="1800" dirty="0" smtClean="0"/>
              <a:t>be it a </a:t>
            </a:r>
            <a:r>
              <a:rPr lang="en-US" sz="1800" dirty="0"/>
              <a:t>JDK and a call to java, </a:t>
            </a:r>
            <a:r>
              <a:rPr lang="en-US" sz="1800" dirty="0" smtClean="0"/>
              <a:t>or an </a:t>
            </a:r>
            <a:r>
              <a:rPr lang="en-US" sz="1800" dirty="0"/>
              <a:t>embedded web server, or </a:t>
            </a:r>
            <a:r>
              <a:rPr lang="en-US" sz="1800" dirty="0" smtClean="0"/>
              <a:t>a </a:t>
            </a:r>
            <a:r>
              <a:rPr lang="en-US" sz="1800" dirty="0"/>
              <a:t>full-fledged application server. </a:t>
            </a:r>
            <a:endParaRPr lang="en-US" sz="1800" dirty="0" smtClean="0"/>
          </a:p>
          <a:p>
            <a:pPr algn="just"/>
            <a:r>
              <a:rPr lang="en-US" sz="1800" dirty="0" smtClean="0"/>
              <a:t>A </a:t>
            </a:r>
            <a:r>
              <a:rPr lang="en-US" sz="1800" dirty="0" err="1"/>
              <a:t>buildpack</a:t>
            </a:r>
            <a:r>
              <a:rPr lang="en-US" sz="1800" dirty="0"/>
              <a:t> is </a:t>
            </a:r>
            <a:r>
              <a:rPr lang="en-US" sz="1800" dirty="0" smtClean="0"/>
              <a:t>customizable; but not advised. This </a:t>
            </a:r>
            <a:r>
              <a:rPr lang="en-US" sz="1800" dirty="0"/>
              <a:t>reduces the footprint of functionality that is not under your control. It minimizes divergence between development and production environments.</a:t>
            </a:r>
          </a:p>
          <a:p>
            <a:pPr algn="just"/>
            <a:r>
              <a:rPr lang="en-US" sz="1800" dirty="0"/>
              <a:t>Ideally, your application, like a Spring Boot executable jar, has everything that it needs to run packaged within it.</a:t>
            </a:r>
          </a:p>
          <a:p>
            <a:pPr algn="just"/>
            <a:endParaRPr lang="en-US" sz="1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23218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256</Words>
  <Application>Microsoft Office PowerPoint</Application>
  <PresentationFormat>On-screen Show (4:3)</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Spring Boot</vt:lpstr>
      <vt:lpstr>PowerPoint Presentation</vt:lpstr>
      <vt:lpstr>PowerPoint Presentation</vt:lpstr>
      <vt:lpstr>Features</vt:lpstr>
      <vt:lpstr>Starting with a Spring Boot Application </vt:lpstr>
      <vt:lpstr>PowerPoint Presentation</vt:lpstr>
      <vt:lpstr>Maven configurations</vt:lpstr>
      <vt:lpstr>PowerPoint Presentation</vt:lpstr>
      <vt:lpstr>Deploying to the cloud </vt:lpstr>
      <vt:lpstr>Cloud Foundry </vt:lpstr>
      <vt:lpstr>PowerPoint Presentation</vt:lpstr>
      <vt:lpstr>Binding to services </vt:lpstr>
      <vt:lpstr>Installing Spring Boot applications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Binu M. George</dc:creator>
  <cp:lastModifiedBy>Malathy Murugan</cp:lastModifiedBy>
  <cp:revision>29</cp:revision>
  <dcterms:created xsi:type="dcterms:W3CDTF">2016-01-21T06:22:38Z</dcterms:created>
  <dcterms:modified xsi:type="dcterms:W3CDTF">2017-03-31T08:50:15Z</dcterms:modified>
</cp:coreProperties>
</file>