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5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1D36-E364-4F64-9130-D06673620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C6CA5-39A5-4222-BB5A-03E5FC226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ED91-655E-490F-9B2B-7E7D069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D070E-DE7B-4235-B7C9-59CF516F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F33AF-80B8-40EE-AEEB-6408B0E5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F9B3-3673-4954-B9A0-CC12A8AA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231F0-0359-4811-AA0C-B18AF5C7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DFCC-966B-49B5-9C6F-0700B707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2C93-9F9A-4439-8836-E5E0611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36AF-C610-440A-96AE-0EC2FC41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ACA7E-731E-4976-AD7D-CEA1ACBF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2E0C-544D-4C75-B603-6F497DB1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B645A-5AE6-4830-9279-D495E7F5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321E-D937-401F-A60E-1B0CD52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1CC1-0021-475E-B482-FBA8C75A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F5FF-9F24-4025-9045-92EB298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6B4F-82E4-4B86-A4C2-F485D9FF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AACF-DB62-416C-9B2C-56A06C13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29F1-9E18-4838-8335-2911969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6BF9-75E7-464E-8325-9865296F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B2C-7A2D-4F80-9AB1-1453C3A9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0687-DC0A-461F-8AC7-D05E6D53D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3454-BEBD-4BAD-AAC3-901B813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8BB3-48AE-4308-A68C-E3FCBDCC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BB11-E530-4CC9-9493-E902B6C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BB92-7A5F-419A-BC18-29CF822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1365-885E-43F1-9FB5-ACD6C41C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8A30-D398-4046-978F-47F0C1EF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ADFC1-8F53-4DDB-81D3-97774D80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C28A-44A4-4B60-8CF7-9BAD3070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5472-988D-4406-9DB3-E1359895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7B66-9100-4C2E-BB59-3F784197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5641-23B6-48F4-8BED-5A585656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E074-CB79-41FB-8790-961494EFE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F20CE-3D84-4844-95DB-AD8B9C8A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503F6-DDAF-46DC-8BA0-3B7C4EA49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C8449-00B5-4AB0-9B1C-61436032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32CAE-5C77-432B-AF39-27BE28B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18D06-CBD9-4E99-AE5E-C7DEB0CB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F7AE-ED8C-4526-ADB8-D83BC0CB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BE682-D1BE-44F4-8A25-6B198287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8FF51-2BC8-4984-89B3-C1BB4942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140A-B2FF-431B-9287-43E9A9D3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C5FB8-85BA-4F48-9C62-B277FF5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220C-2668-4146-AB4A-607D72D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3F3D-3938-4D11-9671-8D997442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5476-7F84-4A60-8ACF-E1498F20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B885-5CEF-4FFD-8BEE-CEC1A077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FBD0C-64F4-4404-8453-28073CBA5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1FBA-F72C-4089-A8E1-2E5BD4B5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B755-A467-45DD-8B75-EFE8DE5F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694F-BD10-402C-95CA-D674122C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289-4BD5-4974-B223-18B3D756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EEA45-7F53-4A61-ABB6-3B85D3C5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D063-034F-42CF-96F6-BA18E846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9177E-0DC3-4371-AC12-1B2A98EE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2556-404A-4213-A1CD-D18557A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2EC65-5B1C-4EB5-BD35-39F74AE1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56DAE-1366-4399-AB82-D4962681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AAE5-D528-4ED8-96C0-2765F0F6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5817-BDF0-4332-BDC0-EAA252701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0B59-80F4-499C-B0AF-378C7E947F0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1FFD-2B74-4AF5-96D7-511ECFB55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55D1A-E89F-46EA-88FE-CBDF52AC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EC60-B581-4E99-A4E0-989EA596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package" Target="../embeddings/Microsoft_Excel_Worksheet4.xlsx"/><Relationship Id="rId12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package" Target="../embeddings/Microsoft_Excel_Worksheet6.xlsx"/><Relationship Id="rId5" Type="http://schemas.openxmlformats.org/officeDocument/2006/relationships/package" Target="../embeddings/Microsoft_Excel_Worksheet3.xlsx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package" Target="../embeddings/Microsoft_Excel_Worksheet5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3.xlsx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package" Target="../embeddings/Microsoft_Excel_Worksheet15.xlsx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12.xlsx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10" Type="http://schemas.openxmlformats.org/officeDocument/2006/relationships/package" Target="../embeddings/Microsoft_Excel_Worksheet14.xlsx"/><Relationship Id="rId4" Type="http://schemas.openxmlformats.org/officeDocument/2006/relationships/package" Target="../embeddings/Microsoft_Excel_Worksheet11.xlsx"/><Relationship Id="rId9" Type="http://schemas.openxmlformats.org/officeDocument/2006/relationships/image" Target="../media/image15.emf"/><Relationship Id="rId14" Type="http://schemas.openxmlformats.org/officeDocument/2006/relationships/package" Target="../embeddings/Microsoft_Excel_Worksheet16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07594C-B800-4BF4-BF4C-DF4551B08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1851"/>
              </p:ext>
            </p:extLst>
          </p:nvPr>
        </p:nvGraphicFramePr>
        <p:xfrm>
          <a:off x="1366838" y="3244850"/>
          <a:ext cx="9458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458224" imgH="366833" progId="Excel.Sheet.12">
                  <p:embed/>
                </p:oleObj>
              </mc:Choice>
              <mc:Fallback>
                <p:oleObj name="Worksheet" r:id="rId2" imgW="9458224" imgH="3668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6838" y="3244850"/>
                        <a:ext cx="94583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FB2A9F-CBFC-4AF6-B792-C2AF7A90C7EC}"/>
              </a:ext>
            </a:extLst>
          </p:cNvPr>
          <p:cNvSpPr txBox="1"/>
          <p:nvPr/>
        </p:nvSpPr>
        <p:spPr>
          <a:xfrm>
            <a:off x="1436235" y="1706336"/>
            <a:ext cx="903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Train Dataset has 1932 records in the below format.</a:t>
            </a:r>
          </a:p>
          <a:p>
            <a:endParaRPr lang="en-US" dirty="0"/>
          </a:p>
          <a:p>
            <a:r>
              <a:rPr lang="en-US" dirty="0"/>
              <a:t>The below record is for an Architect/Java position.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4916-6D56-4CF3-A86E-5CEB2926423A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Final Train Dataset (Data Science Job Openings in India)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FEEC20-9055-4807-923D-041487145608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 Munging – Job Openings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FA353-9639-48C1-B1B8-A50378BBA5E1}"/>
              </a:ext>
            </a:extLst>
          </p:cNvPr>
          <p:cNvSpPr txBox="1"/>
          <p:nvPr/>
        </p:nvSpPr>
        <p:spPr>
          <a:xfrm>
            <a:off x="1026658" y="5559879"/>
            <a:ext cx="730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location, only 11 major Indian cities will be attributed.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not in a major city, the location is “Other”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skill, only 20 major skills are attributed. All others are ignored.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DEA00-DCAE-4CC6-9661-DF31B0686390}"/>
              </a:ext>
            </a:extLst>
          </p:cNvPr>
          <p:cNvSpPr txBox="1"/>
          <p:nvPr/>
        </p:nvSpPr>
        <p:spPr>
          <a:xfrm>
            <a:off x="1060336" y="1460348"/>
            <a:ext cx="7009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code will create a non-normalized dataset in a csv file. Each skill and location gets its own record.</a:t>
            </a:r>
          </a:p>
          <a:p>
            <a:endParaRPr lang="en-US" dirty="0"/>
          </a:p>
          <a:p>
            <a:r>
              <a:rPr lang="en-US" dirty="0"/>
              <a:t>MySQL will import the data and then normalize the data.</a:t>
            </a:r>
          </a:p>
          <a:p>
            <a:endParaRPr lang="en-US" dirty="0"/>
          </a:p>
          <a:p>
            <a:r>
              <a:rPr lang="en-US" dirty="0"/>
              <a:t>So the R code will format the Architect/Java position as shown below.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5984791-0EDD-4423-956C-91E18ABCD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45612"/>
              </p:ext>
            </p:extLst>
          </p:nvPr>
        </p:nvGraphicFramePr>
        <p:xfrm>
          <a:off x="1060336" y="3429000"/>
          <a:ext cx="7348537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48478" imgH="1633551" progId="Excel.Sheet.12">
                  <p:embed/>
                </p:oleObj>
              </mc:Choice>
              <mc:Fallback>
                <p:oleObj name="Worksheet" r:id="rId2" imgW="7348478" imgH="1633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336" y="3429000"/>
                        <a:ext cx="7348537" cy="163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46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44909-4885-42A7-9B75-5E35E674F616}"/>
              </a:ext>
            </a:extLst>
          </p:cNvPr>
          <p:cNvSpPr txBox="1"/>
          <p:nvPr/>
        </p:nvSpPr>
        <p:spPr>
          <a:xfrm>
            <a:off x="1187904" y="1498145"/>
            <a:ext cx="29636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Locations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Delhi</a:t>
            </a:r>
          </a:p>
          <a:p>
            <a:pPr lvl="2"/>
            <a:r>
              <a:rPr lang="en-US" dirty="0"/>
              <a:t>Mumbai</a:t>
            </a:r>
          </a:p>
          <a:p>
            <a:pPr lvl="2"/>
            <a:r>
              <a:rPr lang="en-US" dirty="0"/>
              <a:t>Bengaluru</a:t>
            </a:r>
          </a:p>
          <a:p>
            <a:pPr lvl="2"/>
            <a:r>
              <a:rPr lang="en-US" dirty="0"/>
              <a:t>Chennai</a:t>
            </a:r>
          </a:p>
          <a:p>
            <a:pPr lvl="2"/>
            <a:r>
              <a:rPr lang="en-US" dirty="0"/>
              <a:t>Hyderabad</a:t>
            </a:r>
          </a:p>
          <a:p>
            <a:pPr lvl="2"/>
            <a:r>
              <a:rPr lang="en-US" dirty="0"/>
              <a:t>Pune</a:t>
            </a:r>
          </a:p>
          <a:p>
            <a:pPr lvl="2"/>
            <a:r>
              <a:rPr lang="en-US" dirty="0"/>
              <a:t>Kolkata</a:t>
            </a:r>
          </a:p>
          <a:p>
            <a:pPr lvl="2"/>
            <a:r>
              <a:rPr lang="en-US" dirty="0"/>
              <a:t>Ahmedabad</a:t>
            </a:r>
          </a:p>
          <a:p>
            <a:pPr lvl="2"/>
            <a:r>
              <a:rPr lang="en-US" dirty="0"/>
              <a:t>Gurgaon</a:t>
            </a:r>
          </a:p>
          <a:p>
            <a:pPr lvl="2"/>
            <a:r>
              <a:rPr lang="en-US" dirty="0"/>
              <a:t>Noida</a:t>
            </a:r>
          </a:p>
          <a:p>
            <a:pPr lvl="2"/>
            <a:r>
              <a:rPr lang="en-US" dirty="0"/>
              <a:t>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AC65C-FC7A-44D2-88AD-DF69A9B3510F}"/>
              </a:ext>
            </a:extLst>
          </p:cNvPr>
          <p:cNvSpPr txBox="1"/>
          <p:nvPr/>
        </p:nvSpPr>
        <p:spPr>
          <a:xfrm>
            <a:off x="5935435" y="1530802"/>
            <a:ext cx="4000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Skills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Java</a:t>
            </a:r>
          </a:p>
          <a:p>
            <a:pPr lvl="2"/>
            <a:r>
              <a:rPr lang="en-US" dirty="0"/>
              <a:t>C++</a:t>
            </a:r>
          </a:p>
          <a:p>
            <a:pPr lvl="2"/>
            <a:r>
              <a:rPr lang="en-US" dirty="0"/>
              <a:t>R</a:t>
            </a:r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C#</a:t>
            </a:r>
          </a:p>
          <a:p>
            <a:pPr lvl="2"/>
            <a:r>
              <a:rPr lang="en-US" dirty="0"/>
              <a:t>Machine Learning</a:t>
            </a:r>
          </a:p>
          <a:p>
            <a:pPr lvl="2"/>
            <a:r>
              <a:rPr lang="en-US" dirty="0"/>
              <a:t>Artificial Intelligence</a:t>
            </a:r>
          </a:p>
          <a:p>
            <a:pPr lvl="2"/>
            <a:r>
              <a:rPr lang="en-US" dirty="0"/>
              <a:t>Deep Learning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Business Analysis</a:t>
            </a:r>
          </a:p>
          <a:p>
            <a:pPr lvl="2"/>
            <a:r>
              <a:rPr lang="en-US" dirty="0"/>
              <a:t>Sales</a:t>
            </a:r>
          </a:p>
          <a:p>
            <a:pPr lvl="2"/>
            <a:r>
              <a:rPr lang="en-US" dirty="0"/>
              <a:t>AWS</a:t>
            </a:r>
          </a:p>
          <a:p>
            <a:pPr lvl="2"/>
            <a:r>
              <a:rPr lang="en-US" dirty="0"/>
              <a:t>Spring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0A64E-6221-42A3-A458-6F714F87FBB0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Reference Tables (Data Science Job Openings in India)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1CC48-318D-419A-9D03-07D5017600CB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Database Model – Job Openings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DA2362A-4C63-4D08-9D87-A9163894A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54597"/>
              </p:ext>
            </p:extLst>
          </p:nvPr>
        </p:nvGraphicFramePr>
        <p:xfrm>
          <a:off x="2221366" y="3499923"/>
          <a:ext cx="21812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81308" imgH="547836" progId="Excel.Sheet.12">
                  <p:embed/>
                </p:oleObj>
              </mc:Choice>
              <mc:Fallback>
                <p:oleObj name="Worksheet" r:id="rId2" imgW="2181308" imgH="547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1366" y="3499923"/>
                        <a:ext cx="2181225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7ED8F-211D-417D-AE49-692C299F5ADA}"/>
              </a:ext>
            </a:extLst>
          </p:cNvPr>
          <p:cNvCxnSpPr/>
          <p:nvPr/>
        </p:nvCxnSpPr>
        <p:spPr>
          <a:xfrm>
            <a:off x="3311978" y="2698524"/>
            <a:ext cx="0" cy="77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397B2E3-A192-412E-9819-950482DC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36" y="3429000"/>
            <a:ext cx="2185988" cy="552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4BBADE-27BF-4EC8-9A71-26C0509070E0}"/>
              </a:ext>
            </a:extLst>
          </p:cNvPr>
          <p:cNvCxnSpPr/>
          <p:nvPr/>
        </p:nvCxnSpPr>
        <p:spPr>
          <a:xfrm>
            <a:off x="6516122" y="2751591"/>
            <a:ext cx="0" cy="66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628FCC5-84C0-43A5-B674-8BFB781F8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015028"/>
              </p:ext>
            </p:extLst>
          </p:nvPr>
        </p:nvGraphicFramePr>
        <p:xfrm>
          <a:off x="9016091" y="3340893"/>
          <a:ext cx="20431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043191" imgH="728537" progId="Excel.Sheet.12">
                  <p:embed/>
                </p:oleObj>
              </mc:Choice>
              <mc:Fallback>
                <p:oleObj name="Worksheet" r:id="rId5" imgW="2043191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6091" y="3340893"/>
                        <a:ext cx="2043113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8CD872-F763-46CC-AB5A-F5702771950D}"/>
              </a:ext>
            </a:extLst>
          </p:cNvPr>
          <p:cNvCxnSpPr/>
          <p:nvPr/>
        </p:nvCxnSpPr>
        <p:spPr>
          <a:xfrm>
            <a:off x="10058400" y="2875416"/>
            <a:ext cx="0" cy="46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B0C109-446B-4523-B311-054BF19C2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198966"/>
              </p:ext>
            </p:extLst>
          </p:nvPr>
        </p:nvGraphicFramePr>
        <p:xfrm>
          <a:off x="9036843" y="1965779"/>
          <a:ext cx="20431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043191" imgH="909540" progId="Excel.Sheet.12">
                  <p:embed/>
                </p:oleObj>
              </mc:Choice>
              <mc:Fallback>
                <p:oleObj name="Worksheet" r:id="rId7" imgW="2043191" imgH="9095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6843" y="1965779"/>
                        <a:ext cx="2043113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B4FE2BC-301F-4BAB-8A6F-9B6E7EBF0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291063"/>
              </p:ext>
            </p:extLst>
          </p:nvPr>
        </p:nvGraphicFramePr>
        <p:xfrm>
          <a:off x="5342165" y="2022928"/>
          <a:ext cx="23479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347991" imgH="728537" progId="Excel.Sheet.12">
                  <p:embed/>
                </p:oleObj>
              </mc:Choice>
              <mc:Fallback>
                <p:oleObj name="Worksheet" r:id="rId9" imgW="2347991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42165" y="2022928"/>
                        <a:ext cx="2347913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DC0C61-B5A5-4D8C-B167-F2FB2604E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56235"/>
              </p:ext>
            </p:extLst>
          </p:nvPr>
        </p:nvGraphicFramePr>
        <p:xfrm>
          <a:off x="2204356" y="1969861"/>
          <a:ext cx="21812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2181308" imgH="728537" progId="Excel.Sheet.12">
                  <p:embed/>
                </p:oleObj>
              </mc:Choice>
              <mc:Fallback>
                <p:oleObj name="Worksheet" r:id="rId11" imgW="2181308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4356" y="1969861"/>
                        <a:ext cx="218122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80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88AA6-EE85-4B11-80E0-9CCC909793C7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Multiple Choice Data Set (Job Seekers Around the World)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C64F8-6191-4053-83E4-CEE68874D705}"/>
              </a:ext>
            </a:extLst>
          </p:cNvPr>
          <p:cNvSpPr txBox="1"/>
          <p:nvPr/>
        </p:nvSpPr>
        <p:spPr>
          <a:xfrm>
            <a:off x="1060336" y="1694089"/>
            <a:ext cx="659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has 364 columns. That’s too many to display here.</a:t>
            </a:r>
          </a:p>
          <a:p>
            <a:endParaRPr lang="en-US" dirty="0"/>
          </a:p>
          <a:p>
            <a:r>
              <a:rPr lang="en-US" dirty="0"/>
              <a:t>Most of them will be ignored. The R extract will contain the below attributes with the excel column indicated.	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23E051-F782-4014-BF37-CA0D34F7D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92747"/>
              </p:ext>
            </p:extLst>
          </p:nvPr>
        </p:nvGraphicFramePr>
        <p:xfrm>
          <a:off x="1100818" y="3429000"/>
          <a:ext cx="180975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09658" imgH="2176560" progId="Excel.Sheet.12">
                  <p:embed/>
                </p:oleObj>
              </mc:Choice>
              <mc:Fallback>
                <p:oleObj name="Worksheet" r:id="rId2" imgW="1809658" imgH="21765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0818" y="3429000"/>
                        <a:ext cx="1809750" cy="217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83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93E1C-4C66-41D4-8076-EEFE861F82AE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Multiple Choice Data Set – Skill Sets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926AA-602B-4B35-9EFF-30E867DFA47A}"/>
              </a:ext>
            </a:extLst>
          </p:cNvPr>
          <p:cNvSpPr txBox="1"/>
          <p:nvPr/>
        </p:nvSpPr>
        <p:spPr>
          <a:xfrm>
            <a:off x="1060335" y="1930854"/>
            <a:ext cx="952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extract has to attribute any of the aforementioned skill sets that companies are looking for. This will come from many columns including the following.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289C4A-9D90-4EC6-9C8E-7A4C452E9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00534"/>
              </p:ext>
            </p:extLst>
          </p:nvPr>
        </p:nvGraphicFramePr>
        <p:xfrm>
          <a:off x="1060335" y="3010354"/>
          <a:ext cx="180975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09658" imgH="2924102" progId="Excel.Sheet.12">
                  <p:embed/>
                </p:oleObj>
              </mc:Choice>
              <mc:Fallback>
                <p:oleObj name="Worksheet" r:id="rId2" imgW="1809658" imgH="29241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335" y="3010354"/>
                        <a:ext cx="1809750" cy="292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97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356EA-5EE4-40A8-B8C6-37C2923650E2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Multiple Choice Data Set – R Extract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5AA20A4-F8D4-470E-8D6D-936D94CB6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06402"/>
              </p:ext>
            </p:extLst>
          </p:nvPr>
        </p:nvGraphicFramePr>
        <p:xfrm>
          <a:off x="1060336" y="3165928"/>
          <a:ext cx="87677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67638" imgH="728537" progId="Excel.Sheet.12">
                  <p:embed/>
                </p:oleObj>
              </mc:Choice>
              <mc:Fallback>
                <p:oleObj name="Worksheet" r:id="rId2" imgW="8767638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336" y="3165928"/>
                        <a:ext cx="8767762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15B448-978F-4D9C-9682-1B5694DBFBFE}"/>
              </a:ext>
            </a:extLst>
          </p:cNvPr>
          <p:cNvSpPr txBox="1"/>
          <p:nvPr/>
        </p:nvSpPr>
        <p:spPr>
          <a:xfrm>
            <a:off x="1060336" y="1751239"/>
            <a:ext cx="876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extract will be un-normalized in the below format. Not for every skill, there will be one record per respondent id. In the below example, respondent 1 has 2 skills and respondent 2 has 1 skill.</a:t>
            </a:r>
          </a:p>
        </p:txBody>
      </p:sp>
    </p:spTree>
    <p:extLst>
      <p:ext uri="{BB962C8B-B14F-4D97-AF65-F5344CB8AC3E}">
        <p14:creationId xmlns:p14="http://schemas.microsoft.com/office/powerpoint/2010/main" val="418643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35BCA-B3BB-4B74-8CDD-78ABAE078F69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Reference Tables (Job Seekers Around The World)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66DA9-E50A-4399-A6B1-78CD94D213C5}"/>
              </a:ext>
            </a:extLst>
          </p:cNvPr>
          <p:cNvSpPr txBox="1"/>
          <p:nvPr/>
        </p:nvSpPr>
        <p:spPr>
          <a:xfrm>
            <a:off x="1187904" y="1498145"/>
            <a:ext cx="2102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Industry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Medical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814DF-DDD3-4360-B1F0-4A9C2DDBB742}"/>
              </a:ext>
            </a:extLst>
          </p:cNvPr>
          <p:cNvSpPr txBox="1"/>
          <p:nvPr/>
        </p:nvSpPr>
        <p:spPr>
          <a:xfrm>
            <a:off x="3752850" y="1498145"/>
            <a:ext cx="202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Title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Manager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Developer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690B7-110C-407F-A317-E559AF6C5CF4}"/>
              </a:ext>
            </a:extLst>
          </p:cNvPr>
          <p:cNvSpPr txBox="1"/>
          <p:nvPr/>
        </p:nvSpPr>
        <p:spPr>
          <a:xfrm>
            <a:off x="6459311" y="1498145"/>
            <a:ext cx="192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EducationLevel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Doctorate</a:t>
            </a:r>
          </a:p>
          <a:p>
            <a:pPr lvl="1"/>
            <a:r>
              <a:rPr lang="en-US" dirty="0"/>
              <a:t>Masters</a:t>
            </a:r>
          </a:p>
          <a:p>
            <a:pPr lvl="1"/>
            <a:r>
              <a:rPr lang="en-US" dirty="0"/>
              <a:t>Bachelors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664DA-C031-49EF-9019-21BBB2C5738E}"/>
              </a:ext>
            </a:extLst>
          </p:cNvPr>
          <p:cNvSpPr txBox="1"/>
          <p:nvPr/>
        </p:nvSpPr>
        <p:spPr>
          <a:xfrm>
            <a:off x="8779329" y="1498145"/>
            <a:ext cx="1921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Major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Computer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25362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C59F4-AE4F-48D3-AEAC-D7DD48854F08}"/>
              </a:ext>
            </a:extLst>
          </p:cNvPr>
          <p:cNvSpPr txBox="1"/>
          <p:nvPr/>
        </p:nvSpPr>
        <p:spPr>
          <a:xfrm>
            <a:off x="1060336" y="799130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Database Model – Job Seekers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01A88F-B400-4CA9-A7E4-D0B8BA900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13164"/>
              </p:ext>
            </p:extLst>
          </p:nvPr>
        </p:nvGraphicFramePr>
        <p:xfrm>
          <a:off x="3633379" y="1924958"/>
          <a:ext cx="1473798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57493" imgH="728537" progId="Excel.Sheet.12">
                  <p:embed/>
                </p:oleObj>
              </mc:Choice>
              <mc:Fallback>
                <p:oleObj name="Worksheet" r:id="rId2" imgW="1957493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3379" y="1924958"/>
                        <a:ext cx="1473798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839B15-0E5B-4AB0-8E92-CE819CB86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75963"/>
              </p:ext>
            </p:extLst>
          </p:nvPr>
        </p:nvGraphicFramePr>
        <p:xfrm>
          <a:off x="7596988" y="1809914"/>
          <a:ext cx="167272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447824" imgH="728537" progId="Excel.Sheet.12">
                  <p:embed/>
                </p:oleObj>
              </mc:Choice>
              <mc:Fallback>
                <p:oleObj name="Worksheet" r:id="rId4" imgW="2447824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6988" y="1809914"/>
                        <a:ext cx="1672720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FDC19DE-7D50-499E-8130-54189585B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078323"/>
              </p:ext>
            </p:extLst>
          </p:nvPr>
        </p:nvGraphicFramePr>
        <p:xfrm>
          <a:off x="9593037" y="1848262"/>
          <a:ext cx="1434352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905074" imgH="728537" progId="Excel.Sheet.12">
                  <p:embed/>
                </p:oleObj>
              </mc:Choice>
              <mc:Fallback>
                <p:oleObj name="Worksheet" r:id="rId6" imgW="1905074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93037" y="1848262"/>
                        <a:ext cx="1434352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A3B0BDB-0A11-481E-9480-EA64FA93E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0017"/>
              </p:ext>
            </p:extLst>
          </p:nvPr>
        </p:nvGraphicFramePr>
        <p:xfrm>
          <a:off x="1089144" y="3871788"/>
          <a:ext cx="1830025" cy="51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181308" imgH="547836" progId="Excel.Sheet.12">
                  <p:embed/>
                </p:oleObj>
              </mc:Choice>
              <mc:Fallback>
                <p:oleObj name="Worksheet" r:id="rId8" imgW="2181308" imgH="5478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9144" y="3871788"/>
                        <a:ext cx="1830025" cy="51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02FF0D1-6700-4A1C-A680-726F99726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86395"/>
              </p:ext>
            </p:extLst>
          </p:nvPr>
        </p:nvGraphicFramePr>
        <p:xfrm>
          <a:off x="6365317" y="3821113"/>
          <a:ext cx="2064307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2324137" imgH="1271546" progId="Excel.Sheet.12">
                  <p:embed/>
                </p:oleObj>
              </mc:Choice>
              <mc:Fallback>
                <p:oleObj name="Worksheet" r:id="rId10" imgW="2324137" imgH="127154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65317" y="3821113"/>
                        <a:ext cx="2064307" cy="127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D9163095-6E76-403B-98E7-CD646C879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89326"/>
              </p:ext>
            </p:extLst>
          </p:nvPr>
        </p:nvGraphicFramePr>
        <p:xfrm>
          <a:off x="1182992" y="1889887"/>
          <a:ext cx="1642329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2" imgW="2181308" imgH="728537" progId="Excel.Sheet.12">
                  <p:embed/>
                </p:oleObj>
              </mc:Choice>
              <mc:Fallback>
                <p:oleObj name="Worksheet" r:id="rId12" imgW="2181308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2992" y="1889887"/>
                        <a:ext cx="1642329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81CCE44-33CF-4039-8765-A9750D8AF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182244"/>
              </p:ext>
            </p:extLst>
          </p:nvPr>
        </p:nvGraphicFramePr>
        <p:xfrm>
          <a:off x="5430507" y="1886610"/>
          <a:ext cx="1843151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2447824" imgH="728537" progId="Excel.Sheet.12">
                  <p:embed/>
                </p:oleObj>
              </mc:Choice>
              <mc:Fallback>
                <p:oleObj name="Worksheet" r:id="rId14" imgW="2447824" imgH="7285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30507" y="1886610"/>
                        <a:ext cx="1843151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9138C71-5C78-41AC-B434-CF00577351BE}"/>
              </a:ext>
            </a:extLst>
          </p:cNvPr>
          <p:cNvCxnSpPr>
            <a:cxnSpLocks/>
          </p:cNvCxnSpPr>
          <p:nvPr/>
        </p:nvCxnSpPr>
        <p:spPr>
          <a:xfrm rot="10800000">
            <a:off x="4304417" y="2473597"/>
            <a:ext cx="2412533" cy="673758"/>
          </a:xfrm>
          <a:prstGeom prst="bentConnector3">
            <a:avLst>
              <a:gd name="adj1" fmla="val 997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0401A96-5AC0-414B-9D29-E101D7959FF1}"/>
              </a:ext>
            </a:extLst>
          </p:cNvPr>
          <p:cNvCxnSpPr/>
          <p:nvPr/>
        </p:nvCxnSpPr>
        <p:spPr>
          <a:xfrm rot="16200000" flipH="1">
            <a:off x="6139113" y="2686567"/>
            <a:ext cx="1347515" cy="9215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DFFFE2-4616-4676-A2F5-C5EF27D54195}"/>
              </a:ext>
            </a:extLst>
          </p:cNvPr>
          <p:cNvCxnSpPr/>
          <p:nvPr/>
        </p:nvCxnSpPr>
        <p:spPr>
          <a:xfrm rot="10800000" flipV="1">
            <a:off x="7273658" y="2396901"/>
            <a:ext cx="1155966" cy="750453"/>
          </a:xfrm>
          <a:prstGeom prst="bentConnector3">
            <a:avLst>
              <a:gd name="adj1" fmla="val -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095DFA0-6F61-486C-AD83-4053C066DA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80363" y="2396900"/>
            <a:ext cx="2552554" cy="750454"/>
          </a:xfrm>
          <a:prstGeom prst="bentConnector3">
            <a:avLst>
              <a:gd name="adj1" fmla="val -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F69842-F95E-46CB-8413-C194F26A76B1}"/>
              </a:ext>
            </a:extLst>
          </p:cNvPr>
          <p:cNvCxnSpPr>
            <a:endCxn id="9" idx="0"/>
          </p:cNvCxnSpPr>
          <p:nvPr/>
        </p:nvCxnSpPr>
        <p:spPr>
          <a:xfrm>
            <a:off x="1984443" y="2435250"/>
            <a:ext cx="19713" cy="1436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346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Buonora</dc:creator>
  <cp:lastModifiedBy>Tom Buonora</cp:lastModifiedBy>
  <cp:revision>4</cp:revision>
  <dcterms:created xsi:type="dcterms:W3CDTF">2021-10-09T23:15:35Z</dcterms:created>
  <dcterms:modified xsi:type="dcterms:W3CDTF">2021-10-10T15:31:01Z</dcterms:modified>
</cp:coreProperties>
</file>