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5"/>
    <p:restoredTop sz="95952"/>
  </p:normalViewPr>
  <p:slideViewPr>
    <p:cSldViewPr snapToGrid="0" snapToObjects="1">
      <p:cViewPr varScale="1">
        <p:scale>
          <a:sx n="125" d="100"/>
          <a:sy n="125" d="100"/>
        </p:scale>
        <p:origin x="3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620B-2023-6A43-91E1-8CAA05DC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D0861-53DB-BE4B-B8A6-50EBC1B78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94C9-E2B3-004E-BAFA-E4A4B52F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F498-EB7F-AE44-8BE8-27ABB2B6F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3E28-51E2-4644-9486-5BAFEE57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6F00-4E82-2546-8679-FE36E544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1AFB-D1DE-1F44-A471-D5965582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7FFB5-F341-F440-A7D2-9A2FC16D0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F9BD-6756-5441-8331-165D3095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E949-C3D7-2F46-ABFF-E2CAB2B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79D2-B9D8-B442-99A8-E82F3CA5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314D-07C7-3346-A390-E003347A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8C05-7E48-9E42-A766-29B7B255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B9F1-9748-6642-B599-E5228044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C260-C043-9646-BC90-8C42FD48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0EEA-5D1F-924E-A1F2-A8500A4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5A15-509C-8F4B-9132-27C195C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E53E-9A7F-374A-88C7-76268FAE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8DDF-441D-424E-B1BD-DBF1B466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408C-6819-BE49-9C5D-B72C8865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F2E3-D7B8-3040-8C31-51BE724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B097-38D8-5B40-A329-C763A8E4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1036-C380-7A41-A209-4DE926F8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E15D-725C-1C4F-8A9F-6039AD9B6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2653A-9DDC-FC40-BC14-5892F1DB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E224-8242-C747-949E-E3C1D6EB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5C1C-4F7F-3846-A10B-8EF8ADA3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10D2-704E-C744-928B-F94C9542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1086-36E9-2347-8481-B496CB77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3242-BB6C-D34D-A7F6-6DED92C4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F167A-D1F2-B74E-B4AA-D0892368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9885A-567D-8D4B-84F8-EB7D0076F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2361E-8BED-F744-832B-07E10988E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58F10-DA64-CF4A-8D89-AC02FCBD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588B-F11A-864F-B1A7-708AEF5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626E4-3505-C342-85DA-906E835D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410C-E414-E34C-B155-684E978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43C2-C2F7-2740-A2A7-A61596E8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EF77C-25A2-1C4E-A897-EF6C5E26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C77EC-0D57-7E44-A972-827E5E7F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2A5C6-709E-A445-A735-4445E14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F593C-27FB-2A42-A964-9115742F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7B51D-4993-5145-B0D9-300F7359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3A69-461C-5C40-B044-1CF0C711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1F66-5C0A-2448-9AC9-07E93359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7E0AF-8E46-0C4A-9886-54E6E175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00122-02F2-0446-9491-0D9CF9FC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FCEB-3A97-0F4A-B9E6-E2BB64BE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3AEB0-DF47-C843-A361-F58D3591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489C-2B54-4C41-8D24-59640241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EA409-C8D6-C645-854F-78382836D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1D46E-08CE-BE45-BBA7-8CA42F50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307-51B3-3F45-9CBC-C341051D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5C78C-D6F1-5B48-8D33-3B249C61C49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E591-9AE6-6346-8E20-2BBD5DD5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0682-2BE3-5B44-9258-4B7DCFEC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BBB84-9198-0D4C-9400-10B865CE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EE598-36B0-2642-B728-E153EAFE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9FE7-3D28-814D-8401-B109AB12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oogle Shape;62;p11">
            <a:extLst>
              <a:ext uri="{FF2B5EF4-FFF2-40B4-BE49-F238E27FC236}">
                <a16:creationId xmlns:a16="http://schemas.microsoft.com/office/drawing/2014/main" id="{D525413F-D782-6545-A7F0-19BD158D90C2}"/>
              </a:ext>
            </a:extLst>
          </p:cNvPr>
          <p:cNvCxnSpPr>
            <a:cxnSpLocks/>
          </p:cNvCxnSpPr>
          <p:nvPr userDrawn="1"/>
        </p:nvCxnSpPr>
        <p:spPr>
          <a:xfrm>
            <a:off x="287594" y="1354220"/>
            <a:ext cx="1150163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82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the Benefits of Marketing Automation? - Act-On">
            <a:extLst>
              <a:ext uri="{FF2B5EF4-FFF2-40B4-BE49-F238E27FC236}">
                <a16:creationId xmlns:a16="http://schemas.microsoft.com/office/drawing/2014/main" id="{48D79B30-E412-A545-9036-561548C8F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8;p24">
            <a:extLst>
              <a:ext uri="{FF2B5EF4-FFF2-40B4-BE49-F238E27FC236}">
                <a16:creationId xmlns:a16="http://schemas.microsoft.com/office/drawing/2014/main" id="{A534597F-2FFA-E64F-89F3-6F404109E9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4990641"/>
            <a:ext cx="12192000" cy="882835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666666"/>
                </a:solidFill>
              </a:rPr>
              <a:t>sentiment analysis for marketing automation</a:t>
            </a:r>
            <a:endParaRPr sz="3600" b="0" dirty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681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3B1-FFAA-E341-AF5B-145848EC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A752-C28C-A344-ADD0-8F99A48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53"/>
            <a:ext cx="10515600" cy="449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when supporting email campaigns in a regulated environment you must monitor responses for complaints. These complaints must be categorized and forwarded to client management team for documentation and proof of remediation</a:t>
            </a:r>
          </a:p>
        </p:txBody>
      </p:sp>
    </p:spTree>
    <p:extLst>
      <p:ext uri="{BB962C8B-B14F-4D97-AF65-F5344CB8AC3E}">
        <p14:creationId xmlns:p14="http://schemas.microsoft.com/office/powerpoint/2010/main" val="28308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822EE72-B4CE-3F46-BB11-3B98DAA99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43397"/>
              </p:ext>
            </p:extLst>
          </p:nvPr>
        </p:nvGraphicFramePr>
        <p:xfrm>
          <a:off x="344908" y="1612232"/>
          <a:ext cx="11349790" cy="48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958">
                  <a:extLst>
                    <a:ext uri="{9D8B030D-6E8A-4147-A177-3AD203B41FA5}">
                      <a16:colId xmlns:a16="http://schemas.microsoft.com/office/drawing/2014/main" val="714701069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3852408444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957571785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1471977017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2400500508"/>
                    </a:ext>
                  </a:extLst>
                </a:gridCol>
              </a:tblGrid>
              <a:tr h="122016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indent="-120650" algn="l" defTabSz="914400" rtl="0" eaLnBrk="1" latinLnBrk="0" hangingPunct="1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capture feedback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922250"/>
                  </a:ext>
                </a:extLst>
              </a:tr>
              <a:tr h="12201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0" dirty="0"/>
                        <a:t>process address change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884543"/>
                  </a:ext>
                </a:extLst>
              </a:tr>
              <a:tr h="1220161">
                <a:tc rowSpan="2"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define a campaign target list</a:t>
                      </a:r>
                    </a:p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customer segment with specific demographics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define a campaign messaging</a:t>
                      </a:r>
                    </a:p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design the email content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execute the campaign</a:t>
                      </a:r>
                    </a:p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/>
                        <a:t>monitor the email results for ctr and impact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0" dirty="0"/>
                        <a:t>process complaint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223448"/>
                  </a:ext>
                </a:extLst>
              </a:tr>
              <a:tr h="12201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0" dirty="0"/>
                        <a:t>process out of office notices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4111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315F57-7C9C-A447-BA36-C153C8E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9697C-CF56-5A41-9558-E2B86BAB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67" y="232777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5347-02AE-2040-9DD0-40DC3C2D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06" y="232777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03807-69AB-E04A-884E-86B4FDE0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061" y="232777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D502C-D1DE-3A48-AF2C-8D58C10A1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389" y="3084207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243D2-D0BC-DB44-B186-26FC7D254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389" y="420537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FF29F-AB56-234E-891D-A3120FA96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389" y="173823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9281C-0E0B-E24A-AE36-050FDED53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936" y="5384411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11A1DE-0C99-0F48-8D22-33F2E8622371}"/>
              </a:ext>
            </a:extLst>
          </p:cNvPr>
          <p:cNvSpPr/>
          <p:nvPr/>
        </p:nvSpPr>
        <p:spPr>
          <a:xfrm>
            <a:off x="1992520" y="2739129"/>
            <a:ext cx="1366261" cy="11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1DBDA-B330-E544-B3CA-BBB4160CBFA9}"/>
              </a:ext>
            </a:extLst>
          </p:cNvPr>
          <p:cNvSpPr/>
          <p:nvPr/>
        </p:nvSpPr>
        <p:spPr>
          <a:xfrm>
            <a:off x="4041911" y="2739129"/>
            <a:ext cx="1366261" cy="11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74620E2-D5A7-8943-B65A-B2ED857D3071}"/>
              </a:ext>
            </a:extLst>
          </p:cNvPr>
          <p:cNvSpPr/>
          <p:nvPr/>
        </p:nvSpPr>
        <p:spPr>
          <a:xfrm>
            <a:off x="7191632" y="1738230"/>
            <a:ext cx="172995" cy="4754645"/>
          </a:xfrm>
          <a:prstGeom prst="leftBracket">
            <a:avLst/>
          </a:prstGeom>
          <a:ln w="152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6E1E6-15C4-984E-88BB-7163FBF04C81}"/>
              </a:ext>
            </a:extLst>
          </p:cNvPr>
          <p:cNvSpPr/>
          <p:nvPr/>
        </p:nvSpPr>
        <p:spPr>
          <a:xfrm>
            <a:off x="6542690" y="2753089"/>
            <a:ext cx="457200" cy="11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BF453-82F8-7E4D-A801-258943D1F09D}"/>
              </a:ext>
            </a:extLst>
          </p:cNvPr>
          <p:cNvSpPr/>
          <p:nvPr/>
        </p:nvSpPr>
        <p:spPr>
          <a:xfrm>
            <a:off x="1359245" y="1785548"/>
            <a:ext cx="274320" cy="27432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E8E3C7-1AB2-7143-AC2A-730FAE3A807C}"/>
              </a:ext>
            </a:extLst>
          </p:cNvPr>
          <p:cNvSpPr/>
          <p:nvPr/>
        </p:nvSpPr>
        <p:spPr>
          <a:xfrm>
            <a:off x="3686444" y="1785548"/>
            <a:ext cx="274320" cy="27432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75036-3D04-704F-8892-1F8346CCBC6B}"/>
              </a:ext>
            </a:extLst>
          </p:cNvPr>
          <p:cNvSpPr/>
          <p:nvPr/>
        </p:nvSpPr>
        <p:spPr>
          <a:xfrm>
            <a:off x="5803577" y="1785548"/>
            <a:ext cx="274320" cy="27432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0C12-0EFB-2245-9F2A-D765281220FD}"/>
              </a:ext>
            </a:extLst>
          </p:cNvPr>
          <p:cNvSpPr/>
          <p:nvPr/>
        </p:nvSpPr>
        <p:spPr>
          <a:xfrm>
            <a:off x="8204911" y="1421017"/>
            <a:ext cx="274320" cy="27432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614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0AA-7580-E04C-8109-0C1ADDDD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4CE0-CD44-2741-8AC4-D4DA6DC8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426029"/>
            <a:ext cx="5867400" cy="5066846"/>
          </a:xfrm>
        </p:spPr>
        <p:txBody>
          <a:bodyPr anchor="ctr">
            <a:noAutofit/>
          </a:bodyPr>
          <a:lstStyle/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emails are stored as text files in a directory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use r to process email text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loop through all emails in the directory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extract from email address as identifier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extract all other email addresses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filter text for email purpose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calculate a sentiment score for the email to determine if it is a complaint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8BCA4-5520-3B42-B031-A8D8701750DA}"/>
              </a:ext>
            </a:extLst>
          </p:cNvPr>
          <p:cNvSpPr txBox="1">
            <a:spLocks/>
          </p:cNvSpPr>
          <p:nvPr/>
        </p:nvSpPr>
        <p:spPr>
          <a:xfrm>
            <a:off x="405713" y="1426029"/>
            <a:ext cx="4475205" cy="486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use sentiment analysis and regular expressions to process email responses</a:t>
            </a:r>
          </a:p>
        </p:txBody>
      </p:sp>
    </p:spTree>
    <p:extLst>
      <p:ext uri="{BB962C8B-B14F-4D97-AF65-F5344CB8AC3E}">
        <p14:creationId xmlns:p14="http://schemas.microsoft.com/office/powerpoint/2010/main" val="17589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0AA-7580-E04C-8109-0C1ADDDD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4CE0-CD44-2741-8AC4-D4DA6DC8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426029"/>
            <a:ext cx="5867400" cy="5066846"/>
          </a:xfrm>
        </p:spPr>
        <p:txBody>
          <a:bodyPr anchor="ctr">
            <a:noAutofit/>
          </a:bodyPr>
          <a:lstStyle/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integrate with outlook inbox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use JSON format for more structure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include topic analysis to categorize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include sentence level analysis for sentiments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write results to database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create an output report for each campaign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dirty="0"/>
              <a:t>use a feedback loop to train the sentiment analysis to identify complaints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8BCA4-5520-3B42-B031-A8D8701750DA}"/>
              </a:ext>
            </a:extLst>
          </p:cNvPr>
          <p:cNvSpPr txBox="1">
            <a:spLocks/>
          </p:cNvSpPr>
          <p:nvPr/>
        </p:nvSpPr>
        <p:spPr>
          <a:xfrm>
            <a:off x="405713" y="1426029"/>
            <a:ext cx="4475205" cy="486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we can improve the process</a:t>
            </a:r>
          </a:p>
        </p:txBody>
      </p:sp>
    </p:spTree>
    <p:extLst>
      <p:ext uri="{BB962C8B-B14F-4D97-AF65-F5344CB8AC3E}">
        <p14:creationId xmlns:p14="http://schemas.microsoft.com/office/powerpoint/2010/main" val="98288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201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sentiment analysis for marketing automation</vt:lpstr>
      <vt:lpstr>problem statement</vt:lpstr>
      <vt:lpstr>the workflow</vt:lpstr>
      <vt:lpstr>demo approach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Simbandumwe</dc:creator>
  <cp:lastModifiedBy>David Simbandumwe</cp:lastModifiedBy>
  <cp:revision>11</cp:revision>
  <dcterms:created xsi:type="dcterms:W3CDTF">2021-10-04T23:21:35Z</dcterms:created>
  <dcterms:modified xsi:type="dcterms:W3CDTF">2021-10-07T00:00:46Z</dcterms:modified>
</cp:coreProperties>
</file>