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hsyAUrkMvKPQJjRR1YOUN0Bj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88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23c448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28023c448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34089228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34089228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34089228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34089228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408922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2a3408922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3c4417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3c4417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34089228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34089228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4089228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34089228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4089228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4089228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4089228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4089228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4089228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4089228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408922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408922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body" idx="1"/>
          </p:nvPr>
        </p:nvSpPr>
        <p:spPr>
          <a:xfrm rot="5400000">
            <a:off x="3562577" y="-1298348"/>
            <a:ext cx="506684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  <a:defRPr>
                <a:solidFill>
                  <a:srgbClr val="C55A1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" name="Google Shape;8;p33"/>
          <p:cNvCxnSpPr/>
          <p:nvPr/>
        </p:nvCxnSpPr>
        <p:spPr>
          <a:xfrm>
            <a:off x="287594" y="1354220"/>
            <a:ext cx="1150163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28023c44825_2_0"/>
          <p:cNvPicPr preferRelativeResize="0"/>
          <p:nvPr/>
        </p:nvPicPr>
        <p:blipFill rotWithShape="1">
          <a:blip r:embed="rId3">
            <a:alphaModFix/>
          </a:blip>
          <a:srcRect t="4034" b="1139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8023c44825_2_0"/>
          <p:cNvSpPr txBox="1">
            <a:spLocks noGrp="1"/>
          </p:cNvSpPr>
          <p:nvPr>
            <p:ph type="ctrTitle"/>
          </p:nvPr>
        </p:nvSpPr>
        <p:spPr>
          <a:xfrm>
            <a:off x="0" y="4990641"/>
            <a:ext cx="12192000" cy="8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666666"/>
                </a:solidFill>
              </a:rPr>
              <a:t>Analyzing the U. S. Federal Reserve’s Dual Mandate</a:t>
            </a:r>
            <a:endParaRPr sz="36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Century Gothic"/>
              <a:buNone/>
            </a:pPr>
            <a:r>
              <a:rPr lang="en-US" sz="2000">
                <a:solidFill>
                  <a:srgbClr val="666666"/>
                </a:solidFill>
              </a:rPr>
              <a:t>David Simbandumwe | DATA 698 Fall 2023</a:t>
            </a:r>
            <a:endParaRPr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40892284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Federal Reserve Chair</a:t>
            </a:r>
            <a:endParaRPr/>
          </a:p>
        </p:txBody>
      </p:sp>
      <p:sp>
        <p:nvSpPr>
          <p:cNvPr id="144" name="Google Shape;144;g2a340892284_0_163"/>
          <p:cNvSpPr txBox="1">
            <a:spLocks noGrp="1"/>
          </p:cNvSpPr>
          <p:nvPr>
            <p:ph type="body" idx="1"/>
          </p:nvPr>
        </p:nvSpPr>
        <p:spPr>
          <a:xfrm>
            <a:off x="838200" y="1426028"/>
            <a:ext cx="10515600" cy="11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Real Federal Funds Effective Rate and the Inflation rate has a -0.08 correlation.</a:t>
            </a:r>
            <a:endParaRPr/>
          </a:p>
        </p:txBody>
      </p:sp>
      <p:pic>
        <p:nvPicPr>
          <p:cNvPr id="145" name="Google Shape;145;g2a340892284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89725"/>
            <a:ext cx="9627402" cy="4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340892284_0_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Ideas</a:t>
            </a:r>
            <a:endParaRPr dirty="0"/>
          </a:p>
        </p:txBody>
      </p:sp>
      <p:sp>
        <p:nvSpPr>
          <p:cNvPr id="151" name="Google Shape;151;g2a340892284_0_176"/>
          <p:cNvSpPr txBox="1">
            <a:spLocks noGrp="1"/>
          </p:cNvSpPr>
          <p:nvPr>
            <p:ph type="body" idx="1"/>
          </p:nvPr>
        </p:nvSpPr>
        <p:spPr>
          <a:xfrm>
            <a:off x="838200" y="1426029"/>
            <a:ext cx="10515600" cy="50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Analysis uses quarterly time periods aligning the data points with the economic calendar and the FOMC meeting calendar would be more accurate</a:t>
            </a:r>
            <a:endParaRPr dirty="0"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Deeper dive into AR and MA coefficients</a:t>
            </a:r>
          </a:p>
          <a:p>
            <a:pPr>
              <a:spcBef>
                <a:spcPts val="2000"/>
              </a:spcBef>
            </a:pPr>
            <a:r>
              <a:rPr lang="en-US" dirty="0"/>
              <a:t>Explore different models GARCH, GLM or generalized method of moments (GMM) </a:t>
            </a:r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4089228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entury Gothic"/>
              <a:buNone/>
            </a:pPr>
            <a:r>
              <a:rPr lang="en-US"/>
              <a:t>Central Banks and Monetary Policy	</a:t>
            </a:r>
            <a:endParaRPr/>
          </a:p>
        </p:txBody>
      </p:sp>
      <p:sp>
        <p:nvSpPr>
          <p:cNvPr id="86" name="Google Shape;86;g2a340892284_0_0"/>
          <p:cNvSpPr txBox="1">
            <a:spLocks noGrp="1"/>
          </p:cNvSpPr>
          <p:nvPr>
            <p:ph type="body" idx="1"/>
          </p:nvPr>
        </p:nvSpPr>
        <p:spPr>
          <a:xfrm>
            <a:off x="249975" y="1436950"/>
            <a:ext cx="115776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Managing monetary policy involves trade-offs and a balancing act among competing priorities. Central banks will define guiding principles or objectives</a:t>
            </a:r>
            <a:endParaRPr b="1">
              <a:solidFill>
                <a:srgbClr val="C55A11"/>
              </a:solidFill>
            </a:endParaRPr>
          </a:p>
        </p:txBody>
      </p:sp>
      <p:pic>
        <p:nvPicPr>
          <p:cNvPr id="87" name="Google Shape;87;g2a340892284_0_0"/>
          <p:cNvPicPr preferRelativeResize="0"/>
          <p:nvPr/>
        </p:nvPicPr>
        <p:blipFill rotWithShape="1">
          <a:blip r:embed="rId3">
            <a:alphaModFix/>
          </a:blip>
          <a:srcRect t="26728" b="38618"/>
          <a:stretch/>
        </p:blipFill>
        <p:spPr>
          <a:xfrm>
            <a:off x="1076975" y="3496400"/>
            <a:ext cx="3382025" cy="11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a34089228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3575" y="3286600"/>
            <a:ext cx="1591576" cy="15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a340892284_0_0"/>
          <p:cNvSpPr txBox="1">
            <a:spLocks noGrp="1"/>
          </p:cNvSpPr>
          <p:nvPr>
            <p:ph type="body" idx="1"/>
          </p:nvPr>
        </p:nvSpPr>
        <p:spPr>
          <a:xfrm>
            <a:off x="249975" y="5076400"/>
            <a:ext cx="54864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55555"/>
                </a:solidFill>
              </a:rPr>
              <a:t>Primary objective of the ECB’s monetary policy is to maintain </a:t>
            </a:r>
            <a:r>
              <a:rPr lang="en-US" sz="2000" i="1">
                <a:solidFill>
                  <a:srgbClr val="C55A11"/>
                </a:solidFill>
              </a:rPr>
              <a:t>price stability</a:t>
            </a:r>
            <a:endParaRPr sz="2000" i="1">
              <a:solidFill>
                <a:srgbClr val="C55A11"/>
              </a:solidFill>
            </a:endParaRPr>
          </a:p>
        </p:txBody>
      </p:sp>
      <p:sp>
        <p:nvSpPr>
          <p:cNvPr id="90" name="Google Shape;90;g2a340892284_0_0"/>
          <p:cNvSpPr txBox="1">
            <a:spLocks noGrp="1"/>
          </p:cNvSpPr>
          <p:nvPr>
            <p:ph type="body" idx="1"/>
          </p:nvPr>
        </p:nvSpPr>
        <p:spPr>
          <a:xfrm>
            <a:off x="6526925" y="5076400"/>
            <a:ext cx="54864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555555"/>
                </a:solidFill>
              </a:rPr>
              <a:t>United States Federal Reserve Dual Mandate to maintain </a:t>
            </a:r>
            <a:r>
              <a:rPr lang="en-US" sz="2000" i="1">
                <a:solidFill>
                  <a:srgbClr val="C55A11"/>
                </a:solidFill>
              </a:rPr>
              <a:t>price stability</a:t>
            </a:r>
            <a:r>
              <a:rPr lang="en-US" sz="2000">
                <a:solidFill>
                  <a:srgbClr val="555555"/>
                </a:solidFill>
              </a:rPr>
              <a:t>  and </a:t>
            </a:r>
            <a:r>
              <a:rPr lang="en-US" sz="2000" i="1">
                <a:solidFill>
                  <a:srgbClr val="C55A11"/>
                </a:solidFill>
              </a:rPr>
              <a:t>full employment</a:t>
            </a:r>
            <a:endParaRPr sz="2000" i="1">
              <a:solidFill>
                <a:srgbClr val="C55A1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33c44178e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Balancing the Dual Mandate</a:t>
            </a:r>
            <a:endParaRPr/>
          </a:p>
        </p:txBody>
      </p:sp>
      <p:sp>
        <p:nvSpPr>
          <p:cNvPr id="96" name="Google Shape;96;g2a33c44178e_0_1"/>
          <p:cNvSpPr txBox="1">
            <a:spLocks noGrp="1"/>
          </p:cNvSpPr>
          <p:nvPr>
            <p:ph type="body" idx="1"/>
          </p:nvPr>
        </p:nvSpPr>
        <p:spPr>
          <a:xfrm>
            <a:off x="303600" y="1436950"/>
            <a:ext cx="11483700" cy="505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The stated policy of the federal reserve is that they take a balanced approach to managing the dual mandate.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C55A11"/>
                </a:solidFill>
              </a:rPr>
              <a:t>Modified Taylor Rule</a:t>
            </a:r>
            <a:endParaRPr sz="2000" b="1" i="1" dirty="0">
              <a:solidFill>
                <a:srgbClr val="C55A1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97" name="Google Shape;97;g2a33c44178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010675"/>
            <a:ext cx="7509875" cy="25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25D3E-8823-355A-3BEF-9102C67F0273}"/>
              </a:ext>
            </a:extLst>
          </p:cNvPr>
          <p:cNvSpPr txBox="1"/>
          <p:nvPr/>
        </p:nvSpPr>
        <p:spPr>
          <a:xfrm>
            <a:off x="10984618" y="6587706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rgbClr val="595959"/>
                </a:solidFill>
                <a:latin typeface="Century Gothic"/>
                <a:sym typeface="Century Gothic"/>
              </a:rPr>
              <a:t>John Taylor 1993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40892284_0_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103" name="Google Shape;103;g2a340892284_0_94"/>
          <p:cNvSpPr txBox="1">
            <a:spLocks noGrp="1"/>
          </p:cNvSpPr>
          <p:nvPr>
            <p:ph type="body" idx="1"/>
          </p:nvPr>
        </p:nvSpPr>
        <p:spPr>
          <a:xfrm>
            <a:off x="276825" y="1436950"/>
            <a:ext cx="11505600" cy="498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Does the Federal Reserve follow a balanced approach to managing the dual mandate?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 i="1" u="sng">
                <a:solidFill>
                  <a:srgbClr val="C55A11"/>
                </a:solidFill>
              </a:rPr>
              <a:t>Approach</a:t>
            </a:r>
            <a:endParaRPr sz="2000" b="1" i="1" u="sng">
              <a:solidFill>
                <a:srgbClr val="C55A11"/>
              </a:solidFill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build regression models based on economic variables associated federal funds effective rate </a:t>
            </a:r>
            <a:endParaRPr sz="20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explore the coefficients that represent the components of the dual mandate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40892284_0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09" name="Google Shape;109;g2a340892284_0_111"/>
          <p:cNvSpPr txBox="1">
            <a:spLocks noGrp="1"/>
          </p:cNvSpPr>
          <p:nvPr>
            <p:ph type="body" idx="1"/>
          </p:nvPr>
        </p:nvSpPr>
        <p:spPr>
          <a:xfrm>
            <a:off x="320550" y="1426025"/>
            <a:ext cx="11484600" cy="11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The Federal Reserve Economic Data (FRED) comprehensive collection of U.S. and international economic time series data</a:t>
            </a:r>
            <a:endParaRPr/>
          </a:p>
        </p:txBody>
      </p:sp>
      <p:pic>
        <p:nvPicPr>
          <p:cNvPr id="110" name="Google Shape;110;g2a340892284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2670075"/>
            <a:ext cx="9402349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40892284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116" name="Google Shape;116;g2a340892284_0_125"/>
          <p:cNvSpPr txBox="1">
            <a:spLocks noGrp="1"/>
          </p:cNvSpPr>
          <p:nvPr>
            <p:ph type="body" idx="1"/>
          </p:nvPr>
        </p:nvSpPr>
        <p:spPr>
          <a:xfrm>
            <a:off x="320550" y="1426025"/>
            <a:ext cx="11462400" cy="50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all models the coefficient associated with full employment is larger than the price stability coefficient</a:t>
            </a:r>
            <a:endParaRPr dirty="0"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Economic cycles are not statistically significant</a:t>
            </a:r>
            <a:endParaRPr dirty="0"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general, the Federal Reserve Chair is not statistically significant with the exception of Volker</a:t>
            </a:r>
            <a:endParaRPr dirty="0"/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Negative relationship between the Real Federal Funds Rate and Inflation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40892284_0_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Coefficients</a:t>
            </a:r>
            <a:endParaRPr/>
          </a:p>
        </p:txBody>
      </p:sp>
      <p:sp>
        <p:nvSpPr>
          <p:cNvPr id="122" name="Google Shape;122;g2a340892284_0_120"/>
          <p:cNvSpPr txBox="1">
            <a:spLocks noGrp="1"/>
          </p:cNvSpPr>
          <p:nvPr>
            <p:ph type="body" idx="1"/>
          </p:nvPr>
        </p:nvSpPr>
        <p:spPr>
          <a:xfrm>
            <a:off x="5286375" y="1518050"/>
            <a:ext cx="6563400" cy="49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solidFill>
                  <a:srgbClr val="C55A11"/>
                </a:solidFill>
              </a:rPr>
              <a:t>Focus on Full Employment </a:t>
            </a:r>
            <a:r>
              <a:rPr lang="en-US" sz="2000"/>
              <a:t>- coefficient that captures full employment is larger than inflation coefficient in all models.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>
                <a:solidFill>
                  <a:srgbClr val="C55A11"/>
                </a:solidFill>
              </a:rPr>
              <a:t>Seasonal Orders ARIMA models </a:t>
            </a:r>
            <a:r>
              <a:rPr lang="en-US" sz="2000"/>
              <a:t>- the coefficients for the seasonal orders in the ARIMA model contribute to this observation</a:t>
            </a:r>
            <a:endParaRPr sz="2000"/>
          </a:p>
        </p:txBody>
      </p:sp>
      <p:pic>
        <p:nvPicPr>
          <p:cNvPr id="123" name="Google Shape;123;g2a340892284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025"/>
            <a:ext cx="4847951" cy="51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a340892284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912" y="4205450"/>
            <a:ext cx="4576325" cy="25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40892284_0_1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Economic Cycles</a:t>
            </a:r>
            <a:endParaRPr/>
          </a:p>
        </p:txBody>
      </p:sp>
      <p:sp>
        <p:nvSpPr>
          <p:cNvPr id="130" name="Google Shape;130;g2a340892284_0_138"/>
          <p:cNvSpPr txBox="1">
            <a:spLocks noGrp="1"/>
          </p:cNvSpPr>
          <p:nvPr>
            <p:ph type="body" idx="1"/>
          </p:nvPr>
        </p:nvSpPr>
        <p:spPr>
          <a:xfrm>
            <a:off x="838200" y="1426028"/>
            <a:ext cx="10515600" cy="11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recession flag is not statistically significant when it is included as feature </a:t>
            </a:r>
            <a:endParaRPr/>
          </a:p>
        </p:txBody>
      </p:sp>
      <p:pic>
        <p:nvPicPr>
          <p:cNvPr id="131" name="Google Shape;131;g2a340892284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00" y="2589728"/>
            <a:ext cx="9342992" cy="396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340892284_0_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Federal Reserve Chair</a:t>
            </a:r>
            <a:endParaRPr/>
          </a:p>
        </p:txBody>
      </p:sp>
      <p:sp>
        <p:nvSpPr>
          <p:cNvPr id="137" name="Google Shape;137;g2a340892284_0_146"/>
          <p:cNvSpPr txBox="1">
            <a:spLocks noGrp="1"/>
          </p:cNvSpPr>
          <p:nvPr>
            <p:ph type="body" idx="1"/>
          </p:nvPr>
        </p:nvSpPr>
        <p:spPr>
          <a:xfrm>
            <a:off x="838200" y="1426028"/>
            <a:ext cx="10515600" cy="116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only dummy variable with statistical significance was Volker’s</a:t>
            </a:r>
            <a:endParaRPr/>
          </a:p>
        </p:txBody>
      </p:sp>
      <p:pic>
        <p:nvPicPr>
          <p:cNvPr id="138" name="Google Shape;138;g2a340892284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5" y="2634978"/>
            <a:ext cx="9342992" cy="396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Calibri</vt:lpstr>
      <vt:lpstr>Office Theme</vt:lpstr>
      <vt:lpstr>Analyzing the U. S. Federal Reserve’s Dual Mandate David Simbandumwe | DATA 698 Fall 2023</vt:lpstr>
      <vt:lpstr>Central Banks and Monetary Policy </vt:lpstr>
      <vt:lpstr>Balancing the Dual Mandate</vt:lpstr>
      <vt:lpstr>Research Question</vt:lpstr>
      <vt:lpstr>Data</vt:lpstr>
      <vt:lpstr>Findings</vt:lpstr>
      <vt:lpstr>Coefficients</vt:lpstr>
      <vt:lpstr>Economic Cycles</vt:lpstr>
      <vt:lpstr>Federal Reserve Chair</vt:lpstr>
      <vt:lpstr>Federal Reserve Chair</vt:lpstr>
      <vt:lpstr>Other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U. S. Federal Reserve’s Dual Mandate David Simbandumwe | DATA 698 Fall 2023</dc:title>
  <cp:lastModifiedBy>David Simbandumwe</cp:lastModifiedBy>
  <cp:revision>1</cp:revision>
  <dcterms:modified xsi:type="dcterms:W3CDTF">2023-12-11T22:42:16Z</dcterms:modified>
</cp:coreProperties>
</file>