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8" r:id="rId4"/>
    <p:sldId id="308" r:id="rId5"/>
    <p:sldId id="309" r:id="rId6"/>
    <p:sldId id="310" r:id="rId7"/>
    <p:sldId id="311" r:id="rId8"/>
    <p:sldId id="312" r:id="rId9"/>
    <p:sldId id="267" r:id="rId10"/>
    <p:sldId id="299" r:id="rId11"/>
    <p:sldId id="300" r:id="rId12"/>
    <p:sldId id="301" r:id="rId13"/>
    <p:sldId id="302" r:id="rId14"/>
    <p:sldId id="258" r:id="rId15"/>
    <p:sldId id="260" r:id="rId16"/>
    <p:sldId id="294" r:id="rId17"/>
    <p:sldId id="295" r:id="rId18"/>
    <p:sldId id="261" r:id="rId19"/>
    <p:sldId id="262" r:id="rId20"/>
    <p:sldId id="292" r:id="rId21"/>
    <p:sldId id="263" r:id="rId22"/>
    <p:sldId id="293" r:id="rId23"/>
    <p:sldId id="264" r:id="rId24"/>
    <p:sldId id="303" r:id="rId25"/>
    <p:sldId id="265" r:id="rId26"/>
    <p:sldId id="272" r:id="rId27"/>
    <p:sldId id="273" r:id="rId28"/>
    <p:sldId id="274" r:id="rId29"/>
    <p:sldId id="276" r:id="rId30"/>
    <p:sldId id="277" r:id="rId31"/>
    <p:sldId id="296" r:id="rId32"/>
    <p:sldId id="275" r:id="rId33"/>
    <p:sldId id="278" r:id="rId34"/>
    <p:sldId id="280" r:id="rId35"/>
    <p:sldId id="279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AD77-B88B-C441-8EBE-1259E1C6E86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C571-4F34-E84C-B334-54736E26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4" Type="http://schemas.openxmlformats.org/officeDocument/2006/relationships/hyperlink" Target="http://download.tensorflow.org/paper/whitepaper2015.pdf" TargetMode="External"/><Relationship Id="rId5" Type="http://schemas.openxmlformats.org/officeDocument/2006/relationships/hyperlink" Target="https://en.wikipedia.org/wiki/Comparison_of_deep_learning_software" TargetMode="External"/><Relationship Id="rId6" Type="http://schemas.openxmlformats.org/officeDocument/2006/relationships/hyperlink" Target="http://deeplearning4j.org/compare-dl4j-torch7-pylear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dnuggets.com/2015/05/poll-r-rapidminer-python-big-data-spark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Hoblitzell</a:t>
            </a:r>
            <a:endParaRPr lang="en-US" dirty="0" smtClean="0"/>
          </a:p>
          <a:p>
            <a:r>
              <a:rPr lang="en-US" dirty="0" smtClean="0"/>
              <a:t>July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7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7-06 at 11.09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7" b="-1727"/>
          <a:stretch>
            <a:fillRect/>
          </a:stretch>
        </p:blipFill>
        <p:spPr>
          <a:xfrm>
            <a:off x="457200" y="635018"/>
            <a:ext cx="8229600" cy="5491145"/>
          </a:xfrm>
        </p:spPr>
      </p:pic>
    </p:spTree>
    <p:extLst>
      <p:ext uri="{BB962C8B-B14F-4D97-AF65-F5344CB8AC3E}">
        <p14:creationId xmlns:p14="http://schemas.microsoft.com/office/powerpoint/2010/main" val="400210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7-06 at 11.10.5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0" r="-1130"/>
          <a:stretch>
            <a:fillRect/>
          </a:stretch>
        </p:blipFill>
        <p:spPr>
          <a:xfrm>
            <a:off x="457200" y="436096"/>
            <a:ext cx="8229600" cy="5690067"/>
          </a:xfrm>
        </p:spPr>
      </p:pic>
    </p:spTree>
    <p:extLst>
      <p:ext uri="{BB962C8B-B14F-4D97-AF65-F5344CB8AC3E}">
        <p14:creationId xmlns:p14="http://schemas.microsoft.com/office/powerpoint/2010/main" val="284519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7-06 at 11.11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85" r="-2585"/>
          <a:stretch>
            <a:fillRect/>
          </a:stretch>
        </p:blipFill>
        <p:spPr>
          <a:xfrm>
            <a:off x="457200" y="497304"/>
            <a:ext cx="8229600" cy="5628860"/>
          </a:xfrm>
        </p:spPr>
      </p:pic>
    </p:spTree>
    <p:extLst>
      <p:ext uri="{BB962C8B-B14F-4D97-AF65-F5344CB8AC3E}">
        <p14:creationId xmlns:p14="http://schemas.microsoft.com/office/powerpoint/2010/main" val="415908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7-06 at 11.11.3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r="-696"/>
          <a:stretch>
            <a:fillRect/>
          </a:stretch>
        </p:blipFill>
        <p:spPr>
          <a:xfrm>
            <a:off x="457200" y="436096"/>
            <a:ext cx="8229600" cy="5690067"/>
          </a:xfrm>
        </p:spPr>
      </p:pic>
    </p:spTree>
    <p:extLst>
      <p:ext uri="{BB962C8B-B14F-4D97-AF65-F5344CB8AC3E}">
        <p14:creationId xmlns:p14="http://schemas.microsoft.com/office/powerpoint/2010/main" val="38706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2011, Google Brain built </a:t>
            </a:r>
            <a:r>
              <a:rPr lang="en-US" dirty="0" err="1" smtClean="0"/>
              <a:t>DistBelief</a:t>
            </a:r>
            <a:r>
              <a:rPr lang="en-US" dirty="0" smtClean="0"/>
              <a:t> as their first-generation, proprietary, machine learning system.</a:t>
            </a:r>
          </a:p>
          <a:p>
            <a:r>
              <a:rPr lang="en-US" dirty="0" smtClean="0"/>
              <a:t>Geoffrey Hinton and Jeff Dean, simplified </a:t>
            </a:r>
            <a:r>
              <a:rPr lang="en-US" dirty="0" err="1" smtClean="0"/>
              <a:t>DistBelief</a:t>
            </a:r>
            <a:r>
              <a:rPr lang="en-US" dirty="0" smtClean="0"/>
              <a:t> in to application-grade library which became </a:t>
            </a:r>
            <a:r>
              <a:rPr lang="en-US" dirty="0" err="1" smtClean="0"/>
              <a:t>TensorFlow</a:t>
            </a:r>
            <a:r>
              <a:rPr lang="en-US" dirty="0" smtClean="0"/>
              <a:t>; 25% reduction in error for Google Voice queries</a:t>
            </a:r>
          </a:p>
          <a:p>
            <a:r>
              <a:rPr lang="en-US" dirty="0" smtClean="0"/>
              <a:t>As of June 2016, there are currently 1500 repositories on GitHub which mention </a:t>
            </a:r>
            <a:r>
              <a:rPr lang="en-US" dirty="0" err="1" smtClean="0"/>
              <a:t>TensorFlow</a:t>
            </a:r>
            <a:r>
              <a:rPr lang="en-US" dirty="0" smtClean="0"/>
              <a:t>, of which 5 are from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6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internal </a:t>
            </a:r>
            <a:r>
              <a:rPr lang="en-US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Running models  </a:t>
            </a:r>
            <a:r>
              <a:rPr lang="en-US" dirty="0"/>
              <a:t>on  mobile  phones  to  large-scale  training  of  </a:t>
            </a:r>
            <a:r>
              <a:rPr lang="en-US" dirty="0" smtClean="0"/>
              <a:t>hundreds  </a:t>
            </a:r>
            <a:r>
              <a:rPr lang="en-US" dirty="0"/>
              <a:t>of  billions  of  </a:t>
            </a:r>
            <a:r>
              <a:rPr lang="en-US" dirty="0" smtClean="0"/>
              <a:t>parameters  </a:t>
            </a:r>
            <a:r>
              <a:rPr lang="en-US" dirty="0"/>
              <a:t>on  hundreds  of  billions  of  example  records  </a:t>
            </a:r>
            <a:r>
              <a:rPr lang="en-US" dirty="0" smtClean="0"/>
              <a:t>using hundreds  </a:t>
            </a:r>
            <a:r>
              <a:rPr lang="en-US" dirty="0"/>
              <a:t>of  machines </a:t>
            </a:r>
            <a:endParaRPr lang="en-US" dirty="0" smtClean="0"/>
          </a:p>
          <a:p>
            <a:r>
              <a:rPr lang="en-US" dirty="0" smtClean="0"/>
              <a:t>Dozens of teams, including:</a:t>
            </a:r>
          </a:p>
          <a:p>
            <a:pPr lvl="1"/>
            <a:r>
              <a:rPr lang="en-US" dirty="0"/>
              <a:t>Advertising/search</a:t>
            </a:r>
          </a:p>
          <a:p>
            <a:pPr lvl="1"/>
            <a:r>
              <a:rPr lang="en-US" dirty="0"/>
              <a:t>Google Images</a:t>
            </a:r>
          </a:p>
          <a:p>
            <a:pPr lvl="1"/>
            <a:r>
              <a:rPr lang="en-US" dirty="0"/>
              <a:t>Google Maps</a:t>
            </a:r>
          </a:p>
          <a:p>
            <a:pPr lvl="1"/>
            <a:r>
              <a:rPr lang="en-US" dirty="0"/>
              <a:t>Google Translate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9836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7-06 at 11.09.3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0" r="-14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182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</a:t>
            </a:r>
            <a:r>
              <a:rPr lang="en-US" dirty="0" err="1" smtClean="0"/>
              <a:t>TensorFlow@Google</a:t>
            </a:r>
            <a:endParaRPr lang="en-US" dirty="0"/>
          </a:p>
        </p:txBody>
      </p:sp>
      <p:pic>
        <p:nvPicPr>
          <p:cNvPr id="4" name="Content Placeholder 3" descr="Screen Shot 2016-07-06 at 11.12.3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784" r="-537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011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reception to open source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fanfare and inertia</a:t>
            </a:r>
          </a:p>
          <a:p>
            <a:r>
              <a:rPr lang="en-US" dirty="0" smtClean="0"/>
              <a:t>Lackluster documentation? (Rapidly being addressed)</a:t>
            </a:r>
          </a:p>
          <a:p>
            <a:r>
              <a:rPr lang="en-US" dirty="0" smtClean="0"/>
              <a:t>Inability to run in a distributed fashion (addressed)</a:t>
            </a:r>
          </a:p>
          <a:p>
            <a:r>
              <a:rPr lang="en-US" dirty="0" smtClean="0"/>
              <a:t>No Python3 support (addressed)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6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dataflow graph</a:t>
            </a:r>
            <a:r>
              <a:rPr lang="en-US" dirty="0"/>
              <a:t>- described  by  a  directed graph, which is composed of a set of nodes (operations) and edges (tensors/data flows)</a:t>
            </a:r>
          </a:p>
          <a:p>
            <a:r>
              <a:rPr lang="en-US" b="1" u="sng" dirty="0"/>
              <a:t>control dependency</a:t>
            </a:r>
            <a:r>
              <a:rPr lang="en-US" dirty="0"/>
              <a:t>- special edge on graph which helps to control execution timing (for operation ordering, </a:t>
            </a:r>
            <a:r>
              <a:rPr lang="en-US" dirty="0" smtClean="0"/>
              <a:t>looping, memory </a:t>
            </a:r>
            <a:r>
              <a:rPr lang="en-US" dirty="0"/>
              <a:t>management, etc.)</a:t>
            </a:r>
          </a:p>
          <a:p>
            <a:r>
              <a:rPr lang="en-US" b="1" u="sng" dirty="0"/>
              <a:t>operation</a:t>
            </a:r>
            <a:r>
              <a:rPr lang="en-US" dirty="0"/>
              <a:t>- abstract computation with a name (e.g. add, matrix multiply)</a:t>
            </a:r>
          </a:p>
          <a:p>
            <a:r>
              <a:rPr lang="en-US" b="1" u="sng" dirty="0"/>
              <a:t>kernel</a:t>
            </a:r>
            <a:r>
              <a:rPr lang="en-US" dirty="0"/>
              <a:t>- implementation of an operation for a particular device (e.g. CPU, GPU)</a:t>
            </a:r>
          </a:p>
          <a:p>
            <a:r>
              <a:rPr lang="en-US" b="1" u="sng" dirty="0"/>
              <a:t>session</a:t>
            </a:r>
            <a:r>
              <a:rPr lang="en-US" dirty="0"/>
              <a:t>- execution of a graph or dataflow</a:t>
            </a:r>
          </a:p>
          <a:p>
            <a:r>
              <a:rPr lang="en-US" b="1" u="sng" dirty="0"/>
              <a:t>variable</a:t>
            </a:r>
            <a:r>
              <a:rPr lang="en-US" dirty="0"/>
              <a:t>- persistent mutable tensor which survives across sessions</a:t>
            </a:r>
          </a:p>
          <a:p>
            <a:r>
              <a:rPr lang="en-US" b="1" u="sng" dirty="0"/>
              <a:t>device</a:t>
            </a:r>
            <a:r>
              <a:rPr lang="en-US" dirty="0"/>
              <a:t>- implementation of CPU, GPU, etc.</a:t>
            </a:r>
          </a:p>
          <a:p>
            <a:r>
              <a:rPr lang="en-US" b="1" u="sng" dirty="0"/>
              <a:t>tensor</a:t>
            </a:r>
            <a:r>
              <a:rPr lang="en-US" dirty="0"/>
              <a:t>- a typed multi-dimensional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49836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72300" cy="4525963"/>
          </a:xfrm>
        </p:spPr>
        <p:txBody>
          <a:bodyPr/>
          <a:lstStyle/>
          <a:p>
            <a:r>
              <a:rPr lang="en-US" dirty="0" smtClean="0"/>
              <a:t>Google: “</a:t>
            </a:r>
            <a:r>
              <a:rPr lang="en-US" dirty="0" err="1" smtClean="0"/>
              <a:t>TensorFlow</a:t>
            </a:r>
            <a:r>
              <a:rPr lang="en-US" dirty="0" smtClean="0"/>
              <a:t> is an open source software library for numerical computation using data flow graphs.”</a:t>
            </a:r>
          </a:p>
          <a:p>
            <a:r>
              <a:rPr lang="en-US" dirty="0" smtClean="0"/>
              <a:t>Others: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is an open source software library for machine learning in various kinds of perceptual and language understanding tasks</a:t>
            </a:r>
            <a:r>
              <a:rPr lang="en-US" dirty="0" smtClean="0"/>
              <a:t>. Mostly known for usage in deep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2868083"/>
            <a:ext cx="1679455" cy="13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5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Content Placeholder 3" descr="Screen Shot 2016-07-06 at 11.06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23" r="-255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613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</a:t>
            </a:r>
            <a:r>
              <a:rPr lang="en-US" dirty="0"/>
              <a:t>/master model</a:t>
            </a:r>
          </a:p>
          <a:p>
            <a:r>
              <a:rPr lang="en-US" dirty="0"/>
              <a:t>Node placement is handled by a cost estimator and simulator</a:t>
            </a:r>
          </a:p>
          <a:p>
            <a:r>
              <a:rPr lang="en-US" dirty="0"/>
              <a:t>Cross-device communication with send and receives (TCP, RDMA, etc.)</a:t>
            </a:r>
          </a:p>
          <a:p>
            <a:r>
              <a:rPr lang="en-US" dirty="0"/>
              <a:t>Fault-tolerance- restart from scratch if send/receive fails or health checks fail. Variables which persist across sessions are </a:t>
            </a:r>
            <a:r>
              <a:rPr lang="en-US" dirty="0" err="1"/>
              <a:t>checkpointed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6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Client/Master Architecture</a:t>
            </a:r>
            <a:endParaRPr lang="en-US" dirty="0"/>
          </a:p>
        </p:txBody>
      </p:sp>
      <p:pic>
        <p:nvPicPr>
          <p:cNvPr id="4" name="Content Placeholder 3" descr="Screen Shot 2016-07-06 at 11.07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454" b="-16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591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Common </a:t>
            </a:r>
            <a:r>
              <a:rPr lang="en-US" dirty="0" err="1"/>
              <a:t>subexpression</a:t>
            </a:r>
            <a:r>
              <a:rPr lang="en-US" dirty="0"/>
              <a:t> elimination-runs over computation graph to </a:t>
            </a:r>
            <a:r>
              <a:rPr lang="en-US" dirty="0" err="1"/>
              <a:t>canonicalize</a:t>
            </a:r>
            <a:r>
              <a:rPr lang="en-US" dirty="0"/>
              <a:t> identical </a:t>
            </a:r>
            <a:r>
              <a:rPr lang="en-US" dirty="0" err="1"/>
              <a:t>subgraphs</a:t>
            </a:r>
            <a:endParaRPr lang="en-US" dirty="0"/>
          </a:p>
          <a:p>
            <a:r>
              <a:rPr lang="en-US" dirty="0"/>
              <a:t>Controlling data communication and memory usage-scheduling algorithms reduce time for results in main memory, which is particularly important on GPUs; example: using  control dependency to get lazy evaluation of nodes</a:t>
            </a:r>
          </a:p>
          <a:p>
            <a:r>
              <a:rPr lang="en-US" dirty="0"/>
              <a:t>Asynchronous kernels- non-blocking kernels for dealing with the memory issues of many active threads</a:t>
            </a:r>
          </a:p>
          <a:p>
            <a:r>
              <a:rPr lang="en-US" dirty="0"/>
              <a:t>Usage of optimized libraries for kernel implementations- Thin wrappers around optimized libraries to ensure performance (e.g. </a:t>
            </a:r>
            <a:r>
              <a:rPr lang="en-US" dirty="0" err="1"/>
              <a:t>cuda-convnet</a:t>
            </a:r>
            <a:r>
              <a:rPr lang="en-US" dirty="0"/>
              <a:t> for convolutional neural net implementation)</a:t>
            </a:r>
          </a:p>
          <a:p>
            <a:r>
              <a:rPr lang="en-US" dirty="0" err="1"/>
              <a:t>Lossy</a:t>
            </a:r>
            <a:r>
              <a:rPr lang="en-US" dirty="0"/>
              <a:t> compression-using 16 bit floating points as opposed to 32 bit when converting for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9836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7-13 at 5.5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72"/>
            <a:ext cx="8900885" cy="65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4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Build tools to gain insight into the exact number </a:t>
            </a:r>
            <a:r>
              <a:rPr lang="en-US" dirty="0" smtClean="0"/>
              <a:t>of parameters </a:t>
            </a:r>
            <a:r>
              <a:rPr lang="en-US" dirty="0"/>
              <a:t>in a given model</a:t>
            </a:r>
          </a:p>
          <a:p>
            <a:r>
              <a:rPr lang="en-US" dirty="0" smtClean="0"/>
              <a:t>Start small and scale up</a:t>
            </a:r>
          </a:p>
          <a:p>
            <a:r>
              <a:rPr lang="en-US" dirty="0" smtClean="0"/>
              <a:t>Ensure the objective function matches between systems and with your goal</a:t>
            </a:r>
          </a:p>
          <a:p>
            <a:r>
              <a:rPr lang="en-US" dirty="0" smtClean="0"/>
              <a:t>Debug local before distributed</a:t>
            </a:r>
          </a:p>
          <a:p>
            <a:r>
              <a:rPr lang="en-US" dirty="0" smtClean="0"/>
              <a:t>Guard against numerical errors (overflow, </a:t>
            </a:r>
            <a:r>
              <a:rPr lang="en-US" dirty="0" err="1" smtClean="0"/>
              <a:t>NaN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Analyze a network and understand the magnitude of numerical error (compare across machines)</a:t>
            </a:r>
          </a:p>
        </p:txBody>
      </p:sp>
    </p:spTree>
    <p:extLst>
      <p:ext uri="{BB962C8B-B14F-4D97-AF65-F5344CB8AC3E}">
        <p14:creationId xmlns:p14="http://schemas.microsoft.com/office/powerpoint/2010/main" val="49836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New Python 3 support.</a:t>
            </a:r>
          </a:p>
          <a:p>
            <a:endParaRPr lang="en-US" dirty="0"/>
          </a:p>
          <a:p>
            <a:r>
              <a:rPr lang="en-US" dirty="0"/>
              <a:t>Following recommended configurations:</a:t>
            </a:r>
          </a:p>
          <a:p>
            <a:pPr lvl="1"/>
            <a:r>
              <a:rPr lang="en-US" dirty="0"/>
              <a:t>Ubuntu/Linux 64-bit, CPU only, Python 2.7</a:t>
            </a:r>
          </a:p>
          <a:p>
            <a:pPr lvl="1"/>
            <a:r>
              <a:rPr lang="en-US" dirty="0"/>
              <a:t>Ubuntu/Linux 64-bit, GPU enabled, Python 2.7 Requires CUDA toolkit 7.5 and </a:t>
            </a:r>
            <a:r>
              <a:rPr lang="en-US" dirty="0" err="1"/>
              <a:t>CuDNN</a:t>
            </a:r>
            <a:r>
              <a:rPr lang="en-US" dirty="0"/>
              <a:t> v4.</a:t>
            </a:r>
          </a:p>
          <a:p>
            <a:pPr lvl="1"/>
            <a:r>
              <a:rPr lang="en-US" dirty="0"/>
              <a:t>Ubuntu/Linux 64-bit, CPU only, Python 3.4</a:t>
            </a:r>
          </a:p>
          <a:p>
            <a:pPr lvl="1"/>
            <a:r>
              <a:rPr lang="en-US" dirty="0"/>
              <a:t>Ubuntu/Linux 64-bit, GPU enabled, Python 3.4 Requires CUDA toolkit 7.5 and </a:t>
            </a:r>
            <a:r>
              <a:rPr lang="en-US" dirty="0" err="1"/>
              <a:t>CuDNN</a:t>
            </a:r>
            <a:r>
              <a:rPr lang="en-US" dirty="0"/>
              <a:t> v4. </a:t>
            </a:r>
          </a:p>
          <a:p>
            <a:pPr lvl="1"/>
            <a:r>
              <a:rPr lang="en-US" dirty="0"/>
              <a:t>Ubuntu/Linux 64-bit, CPU only, Python 3.5</a:t>
            </a:r>
          </a:p>
          <a:p>
            <a:pPr lvl="1"/>
            <a:r>
              <a:rPr lang="en-US" dirty="0"/>
              <a:t>Ubuntu/Linux 64-bit, GPU enabled, Python 3.5 Requires CUDA toolkit 7.5 and </a:t>
            </a:r>
            <a:r>
              <a:rPr lang="en-US" dirty="0" err="1"/>
              <a:t>CuDNN</a:t>
            </a:r>
            <a:r>
              <a:rPr lang="en-US" dirty="0"/>
              <a:t> v4. </a:t>
            </a:r>
          </a:p>
          <a:p>
            <a:pPr lvl="1"/>
            <a:r>
              <a:rPr lang="en-US" dirty="0"/>
              <a:t>Mac OS X, CPU only, Python 2.7:</a:t>
            </a:r>
          </a:p>
          <a:p>
            <a:pPr lvl="1"/>
            <a:r>
              <a:rPr lang="en-US" dirty="0"/>
              <a:t>Mac OS X, CPU only, Python 3.4 or 3.5</a:t>
            </a:r>
          </a:p>
        </p:txBody>
      </p:sp>
    </p:spTree>
    <p:extLst>
      <p:ext uri="{BB962C8B-B14F-4D97-AF65-F5344CB8AC3E}">
        <p14:creationId xmlns:p14="http://schemas.microsoft.com/office/powerpoint/2010/main" val="61141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TensorBoard</a:t>
            </a:r>
            <a:r>
              <a:rPr lang="en-US" dirty="0" smtClean="0"/>
              <a:t> Visualization</a:t>
            </a:r>
            <a:endParaRPr lang="en-US" dirty="0"/>
          </a:p>
        </p:txBody>
      </p:sp>
      <p:pic>
        <p:nvPicPr>
          <p:cNvPr id="4" name="Content Placeholder 3" descr="Screen Shot 2016-07-04 at 5.19.3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" r="-1334"/>
          <a:stretch/>
        </p:blipFill>
        <p:spPr>
          <a:xfrm>
            <a:off x="457200" y="1254812"/>
            <a:ext cx="8229600" cy="5200666"/>
          </a:xfrm>
        </p:spPr>
      </p:pic>
    </p:spTree>
    <p:extLst>
      <p:ext uri="{BB962C8B-B14F-4D97-AF65-F5344CB8AC3E}">
        <p14:creationId xmlns:p14="http://schemas.microsoft.com/office/powerpoint/2010/main" val="213192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EEG Performance Visualization</a:t>
            </a:r>
            <a:endParaRPr lang="en-US" dirty="0"/>
          </a:p>
        </p:txBody>
      </p:sp>
      <p:pic>
        <p:nvPicPr>
          <p:cNvPr id="4" name="Content Placeholder 3" descr="Screen Shot 2016-07-04 at 5.21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r="130"/>
          <a:stretch>
            <a:fillRect/>
          </a:stretch>
        </p:blipFill>
        <p:spPr>
          <a:xfrm>
            <a:off x="166323" y="1600200"/>
            <a:ext cx="8845373" cy="5066933"/>
          </a:xfrm>
        </p:spPr>
      </p:pic>
    </p:spTree>
    <p:extLst>
      <p:ext uri="{BB962C8B-B14F-4D97-AF65-F5344CB8AC3E}">
        <p14:creationId xmlns:p14="http://schemas.microsoft.com/office/powerpoint/2010/main" val="189371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C++ only support</a:t>
            </a:r>
          </a:p>
          <a:p>
            <a:r>
              <a:rPr lang="en-US" dirty="0" smtClean="0"/>
              <a:t>API changes for easier distributed jobs</a:t>
            </a:r>
          </a:p>
          <a:p>
            <a:r>
              <a:rPr lang="en-US" dirty="0" smtClean="0"/>
              <a:t>Performance/benchmark improvements</a:t>
            </a:r>
          </a:p>
          <a:p>
            <a:r>
              <a:rPr lang="en-US" dirty="0" smtClean="0"/>
              <a:t>Support for</a:t>
            </a:r>
          </a:p>
          <a:p>
            <a:pPr lvl="1"/>
            <a:r>
              <a:rPr lang="en-US" dirty="0" err="1" smtClean="0"/>
              <a:t>OpenCL</a:t>
            </a:r>
            <a:endParaRPr lang="en-US" dirty="0" smtClean="0"/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err="1" smtClean="0"/>
              <a:t>Mesos</a:t>
            </a:r>
            <a:r>
              <a:rPr lang="en-US" dirty="0" smtClean="0"/>
              <a:t>, HDFS, Yarn,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7-06 at 11.10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1" r="-561"/>
          <a:stretch>
            <a:fillRect/>
          </a:stretch>
        </p:blipFill>
        <p:spPr>
          <a:xfrm>
            <a:off x="457200" y="612066"/>
            <a:ext cx="8229600" cy="5514098"/>
          </a:xfrm>
        </p:spPr>
      </p:pic>
    </p:spTree>
    <p:extLst>
      <p:ext uri="{BB962C8B-B14F-4D97-AF65-F5344CB8AC3E}">
        <p14:creationId xmlns:p14="http://schemas.microsoft.com/office/powerpoint/2010/main" val="149086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Highlights of outstanding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Outstanding</a:t>
            </a:r>
            <a:r>
              <a:rPr lang="en-US" dirty="0"/>
              <a:t>: L2 regularization and dropout</a:t>
            </a:r>
          </a:p>
          <a:p>
            <a:r>
              <a:rPr lang="en-US" dirty="0"/>
              <a:t>Reinforcement learning very slow</a:t>
            </a:r>
          </a:p>
          <a:p>
            <a:r>
              <a:rPr lang="en-US" dirty="0"/>
              <a:t>Open source profiler</a:t>
            </a:r>
          </a:p>
          <a:p>
            <a:r>
              <a:rPr lang="en-US" dirty="0"/>
              <a:t>Support more image formats</a:t>
            </a:r>
          </a:p>
          <a:p>
            <a:r>
              <a:rPr lang="en-US" dirty="0"/>
              <a:t>Implement FFT operations</a:t>
            </a:r>
          </a:p>
          <a:p>
            <a:r>
              <a:rPr lang="en-US" dirty="0"/>
              <a:t>C# API, Swift API, R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Java/.NET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1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en-US" dirty="0"/>
              <a:t> </a:t>
            </a:r>
            <a:r>
              <a:rPr lang="en-US" dirty="0" smtClean="0"/>
              <a:t>- Berkeley Vision and Learning Center</a:t>
            </a:r>
          </a:p>
          <a:p>
            <a:r>
              <a:rPr lang="en-US" dirty="0" smtClean="0"/>
              <a:t>CNTK – Microsoft</a:t>
            </a:r>
          </a:p>
          <a:p>
            <a:r>
              <a:rPr lang="en-US" dirty="0" smtClean="0"/>
              <a:t>Deeplearning4j – Adam Gibson et al.</a:t>
            </a:r>
          </a:p>
          <a:p>
            <a:r>
              <a:rPr lang="en-US" dirty="0" smtClean="0"/>
              <a:t>H2O Deep Learning – H20.ai</a:t>
            </a:r>
          </a:p>
          <a:p>
            <a:r>
              <a:rPr lang="en-US" dirty="0" err="1" smtClean="0"/>
              <a:t>SystemML</a:t>
            </a:r>
            <a:r>
              <a:rPr lang="en-US" dirty="0" smtClean="0"/>
              <a:t> – IBM Research </a:t>
            </a:r>
          </a:p>
          <a:p>
            <a:r>
              <a:rPr lang="en-US" dirty="0" err="1" smtClean="0"/>
              <a:t>Theano</a:t>
            </a:r>
            <a:r>
              <a:rPr lang="en-US" dirty="0" smtClean="0"/>
              <a:t> – University of Montreal</a:t>
            </a:r>
          </a:p>
          <a:p>
            <a:r>
              <a:rPr lang="en-US" dirty="0" smtClean="0"/>
              <a:t>Torch – </a:t>
            </a:r>
            <a:r>
              <a:rPr lang="en-US" dirty="0" err="1" smtClean="0"/>
              <a:t>Collobert</a:t>
            </a:r>
            <a:r>
              <a:rPr lang="en-US" dirty="0" smtClean="0"/>
              <a:t>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8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4" name="Content Placeholder 3" descr="Screen Shot 2016-07-05 at 4.22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1" b="-8901"/>
          <a:stretch>
            <a:fillRect/>
          </a:stretch>
        </p:blipFill>
        <p:spPr>
          <a:xfrm>
            <a:off x="163564" y="1043830"/>
            <a:ext cx="5701123" cy="5428760"/>
          </a:xfrm>
        </p:spPr>
      </p:pic>
      <p:pic>
        <p:nvPicPr>
          <p:cNvPr id="5" name="Content Placeholder 3" descr="Screen Shot 2016-07-05 at 4.22.2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" r="4190"/>
          <a:stretch/>
        </p:blipFill>
        <p:spPr>
          <a:xfrm>
            <a:off x="6201507" y="1225311"/>
            <a:ext cx="2554001" cy="3372830"/>
          </a:xfrm>
          <a:prstGeom prst="rect">
            <a:avLst/>
          </a:prstGeom>
        </p:spPr>
      </p:pic>
      <p:pic>
        <p:nvPicPr>
          <p:cNvPr id="3" name="Picture 2" descr="Screen Shot 2016-07-06 at 11.03.3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83" y="4666998"/>
            <a:ext cx="2589525" cy="17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9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817571"/>
              </p:ext>
            </p:extLst>
          </p:nvPr>
        </p:nvGraphicFramePr>
        <p:xfrm>
          <a:off x="350096" y="1676120"/>
          <a:ext cx="7805767" cy="1592936"/>
        </p:xfrm>
        <a:graphic>
          <a:graphicData uri="http://schemas.openxmlformats.org/drawingml/2006/table">
            <a:tbl>
              <a:tblPr/>
              <a:tblGrid>
                <a:gridCol w="887190"/>
                <a:gridCol w="1436191"/>
                <a:gridCol w="752290"/>
                <a:gridCol w="791282"/>
                <a:gridCol w="752290"/>
                <a:gridCol w="1094421"/>
                <a:gridCol w="598240"/>
                <a:gridCol w="835596"/>
                <a:gridCol w="658267"/>
              </a:tblGrid>
              <a:tr h="1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Library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Interface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OpenMP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OpenCL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CUDA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Pretrained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models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Recurrent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Convolutional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DeepBelief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Caffe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C++/Python/Matlab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3rdParty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CNTK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C++/Python/.NET (soon)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Deeplearning4j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Java/Scala/C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75534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H20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Python/R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Fork/Join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534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TensorFlow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C++/Python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Roadmap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Theano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Python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Development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Torch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Lua, C, library for C++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3rdParty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1398" marR="11398" marT="113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1354" y="352800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KDD </a:t>
            </a:r>
            <a:r>
              <a:rPr lang="en-US" dirty="0"/>
              <a:t>Usage Poll</a:t>
            </a:r>
          </a:p>
          <a:p>
            <a:r>
              <a:rPr lang="en-US" dirty="0"/>
              <a:t>    Pylearn2 (55 users)</a:t>
            </a:r>
          </a:p>
          <a:p>
            <a:r>
              <a:rPr lang="en-US" dirty="0"/>
              <a:t>    </a:t>
            </a:r>
            <a:r>
              <a:rPr lang="en-US" dirty="0" err="1"/>
              <a:t>Theano</a:t>
            </a:r>
            <a:r>
              <a:rPr lang="en-US" dirty="0"/>
              <a:t> (50)</a:t>
            </a:r>
          </a:p>
          <a:p>
            <a:r>
              <a:rPr lang="en-US" dirty="0"/>
              <a:t>    </a:t>
            </a:r>
            <a:r>
              <a:rPr lang="en-US" dirty="0" err="1"/>
              <a:t>Caffe</a:t>
            </a:r>
            <a:r>
              <a:rPr lang="en-US" dirty="0"/>
              <a:t> (29)</a:t>
            </a:r>
          </a:p>
          <a:p>
            <a:r>
              <a:rPr lang="en-US" dirty="0"/>
              <a:t>    Torch (27)</a:t>
            </a:r>
          </a:p>
          <a:p>
            <a:r>
              <a:rPr lang="en-US" dirty="0"/>
              <a:t>    </a:t>
            </a:r>
            <a:r>
              <a:rPr lang="en-US" dirty="0" err="1"/>
              <a:t>Cuda-convnet</a:t>
            </a:r>
            <a:r>
              <a:rPr lang="en-US" dirty="0"/>
              <a:t> (17)</a:t>
            </a:r>
          </a:p>
          <a:p>
            <a:r>
              <a:rPr lang="en-US" dirty="0"/>
              <a:t>    Deeplearning4j (12)</a:t>
            </a:r>
          </a:p>
          <a:p>
            <a:r>
              <a:rPr lang="en-US" dirty="0"/>
              <a:t>    Other Deep Learning Tools (106)</a:t>
            </a:r>
          </a:p>
        </p:txBody>
      </p:sp>
    </p:spTree>
    <p:extLst>
      <p:ext uri="{BB962C8B-B14F-4D97-AF65-F5344CB8AC3E}">
        <p14:creationId xmlns:p14="http://schemas.microsoft.com/office/powerpoint/2010/main" val="126111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Does </a:t>
            </a:r>
            <a:r>
              <a:rPr lang="en-US" dirty="0"/>
              <a:t>not support so-called “inline” matrix </a:t>
            </a:r>
            <a:r>
              <a:rPr lang="en-US" dirty="0" smtClean="0"/>
              <a:t>operations</a:t>
            </a:r>
          </a:p>
          <a:p>
            <a:r>
              <a:rPr lang="en-US" dirty="0"/>
              <a:t>Google’s acknowledged goal with TF seems to be </a:t>
            </a:r>
            <a:r>
              <a:rPr lang="en-US" dirty="0" smtClean="0"/>
              <a:t>recruiting</a:t>
            </a:r>
          </a:p>
          <a:p>
            <a:r>
              <a:rPr lang="en-US" dirty="0" err="1"/>
              <a:t>TensorFlow</a:t>
            </a:r>
            <a:r>
              <a:rPr lang="en-US" dirty="0"/>
              <a:t> is not commercially </a:t>
            </a:r>
            <a:r>
              <a:rPr lang="en-US" dirty="0" smtClean="0"/>
              <a:t>supported</a:t>
            </a:r>
          </a:p>
          <a:p>
            <a:r>
              <a:rPr lang="en-US" dirty="0" err="1" smtClean="0"/>
              <a:t>TensorBoard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visualization</a:t>
            </a:r>
          </a:p>
          <a:p>
            <a:r>
              <a:rPr lang="en-US" dirty="0" smtClean="0"/>
              <a:t>Data </a:t>
            </a:r>
            <a:r>
              <a:rPr lang="en-US" dirty="0"/>
              <a:t>AND model </a:t>
            </a:r>
            <a:r>
              <a:rPr lang="en-US" dirty="0" smtClean="0"/>
              <a:t>parallelism</a:t>
            </a:r>
          </a:p>
          <a:p>
            <a:r>
              <a:rPr lang="en-US" dirty="0" smtClean="0"/>
              <a:t>Slower </a:t>
            </a:r>
            <a:r>
              <a:rPr lang="en-US" dirty="0"/>
              <a:t>than other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Not </a:t>
            </a:r>
            <a:r>
              <a:rPr lang="en-US" dirty="0"/>
              <a:t>many </a:t>
            </a:r>
            <a:r>
              <a:rPr lang="en-US" dirty="0" err="1"/>
              <a:t>pretrained</a:t>
            </a:r>
            <a:r>
              <a:rPr lang="en-US" dirty="0"/>
              <a:t>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Computational </a:t>
            </a:r>
            <a:r>
              <a:rPr lang="en-US" dirty="0"/>
              <a:t>graph is pure Python, so slow</a:t>
            </a:r>
          </a:p>
        </p:txBody>
      </p:sp>
    </p:spTree>
    <p:extLst>
      <p:ext uri="{BB962C8B-B14F-4D97-AF65-F5344CB8AC3E}">
        <p14:creationId xmlns:p14="http://schemas.microsoft.com/office/powerpoint/2010/main" val="52437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hlinkClick r:id="rId2"/>
              </a:rPr>
              <a:t>https://www.tensorflow.org/</a:t>
            </a:r>
          </a:p>
          <a:p>
            <a:r>
              <a:rPr lang="en-US" dirty="0">
                <a:hlinkClick r:id="rId3"/>
              </a:rPr>
              <a:t>https://github.com/tensorflow/</a:t>
            </a:r>
            <a:r>
              <a:rPr lang="en-US" dirty="0" smtClean="0">
                <a:hlinkClick r:id="rId3"/>
              </a:rPr>
              <a:t>tensorflow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://arxiv.org/abs/</a:t>
            </a:r>
            <a:r>
              <a:rPr lang="de-DE" dirty="0" smtClean="0">
                <a:hlinkClick r:id="rId2"/>
              </a:rPr>
              <a:t>1603.04467</a:t>
            </a:r>
          </a:p>
          <a:p>
            <a:r>
              <a:rPr lang="de-DE" dirty="0">
                <a:hlinkClick r:id="rId2"/>
              </a:rPr>
              <a:t>http://static.googleusercontent.com/media/research.google.com/en//pubs/archive/44921.</a:t>
            </a:r>
            <a:r>
              <a:rPr lang="de-DE" dirty="0" smtClean="0">
                <a:hlinkClick r:id="rId2"/>
              </a:rPr>
              <a:t>pdf</a:t>
            </a:r>
          </a:p>
          <a:p>
            <a:r>
              <a:rPr lang="en-US" dirty="0">
                <a:hlinkClick r:id="rId4"/>
              </a:rPr>
              <a:t>http://download.tensorflow.org/paper/whitepaper2015.</a:t>
            </a:r>
            <a:r>
              <a:rPr lang="en-US" dirty="0" smtClean="0">
                <a:hlinkClick r:id="rId4"/>
              </a:rPr>
              <a:t>pdf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://www.kdnuggets.com/2015/05/poll-r-rapidminer-python-big-data-</a:t>
            </a:r>
            <a:r>
              <a:rPr lang="en-US" dirty="0" smtClean="0">
                <a:hlinkClick r:id="rId2"/>
              </a:rPr>
              <a:t>spark.html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https://en.wikipedia.org/wiki/</a:t>
            </a:r>
            <a:r>
              <a:rPr lang="en-US" dirty="0" smtClean="0">
                <a:hlinkClick r:id="rId5"/>
              </a:rPr>
              <a:t>Comparison_of_deep_learning_software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://deeplearning4j.org/compare-dl4j-torch7-</a:t>
            </a:r>
            <a:r>
              <a:rPr lang="en-US" dirty="0" smtClean="0">
                <a:hlinkClick r:id="rId6"/>
              </a:rPr>
              <a:t>pylearn.html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4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7-06 at 11.13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" b="990"/>
          <a:stretch>
            <a:fillRect/>
          </a:stretch>
        </p:blipFill>
        <p:spPr>
          <a:xfrm>
            <a:off x="457200" y="566160"/>
            <a:ext cx="8229600" cy="5560003"/>
          </a:xfrm>
        </p:spPr>
      </p:pic>
    </p:spTree>
    <p:extLst>
      <p:ext uri="{BB962C8B-B14F-4D97-AF65-F5344CB8AC3E}">
        <p14:creationId xmlns:p14="http://schemas.microsoft.com/office/powerpoint/2010/main" val="53478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Neural Net Strikes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artificial neural network is inspired by the central nervous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Work started </a:t>
            </a:r>
            <a:r>
              <a:rPr lang="en-US" dirty="0"/>
              <a:t>in the 1940s and developed through the 1960s</a:t>
            </a:r>
          </a:p>
          <a:p>
            <a:r>
              <a:rPr lang="en-US" dirty="0"/>
              <a:t>Became popular in the 1980s under the "connectionist" label</a:t>
            </a:r>
          </a:p>
          <a:p>
            <a:r>
              <a:rPr lang="en-US" dirty="0"/>
              <a:t>Fizzled in the 1990s due to the popularity of simpler classifiers such as </a:t>
            </a:r>
            <a:r>
              <a:rPr lang="en-US" dirty="0" smtClean="0"/>
              <a:t>support vector machines (SVMs)</a:t>
            </a:r>
          </a:p>
          <a:p>
            <a:r>
              <a:rPr lang="en-US" dirty="0" smtClean="0"/>
              <a:t>Neural nets became popular again at the end of the 2000s thanks to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3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Deep Learning tries to model abstractions in data (image, etc.) by using architectures composed of multiple non-linear transformations. Some examples of these include:</a:t>
            </a:r>
          </a:p>
          <a:p>
            <a:pPr lvl="1"/>
            <a:r>
              <a:rPr lang="en-US" dirty="0" smtClean="0"/>
              <a:t>deep neural networks</a:t>
            </a:r>
          </a:p>
          <a:p>
            <a:pPr lvl="1"/>
            <a:r>
              <a:rPr lang="en-US" dirty="0" smtClean="0"/>
              <a:t>convolutional deep neural networks</a:t>
            </a:r>
          </a:p>
          <a:p>
            <a:pPr lvl="1"/>
            <a:r>
              <a:rPr lang="en-US" dirty="0" smtClean="0"/>
              <a:t>deep belief networks  (coined by Hinton)</a:t>
            </a:r>
          </a:p>
          <a:p>
            <a:r>
              <a:rPr lang="en-US" dirty="0" smtClean="0"/>
              <a:t>It has seen application in language processing, speech recognition, computer vision, etc.</a:t>
            </a:r>
          </a:p>
          <a:p>
            <a:r>
              <a:rPr lang="en-US" dirty="0" smtClean="0"/>
              <a:t>Rapidly evolving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62200"/>
            <a:ext cx="24669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31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active researchers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LeCun</a:t>
            </a:r>
            <a:r>
              <a:rPr lang="en-US" dirty="0" smtClean="0"/>
              <a:t> – NYU Professor who moved to head Facebook’s AI Lab</a:t>
            </a:r>
          </a:p>
          <a:p>
            <a:r>
              <a:rPr lang="en-US" dirty="0" smtClean="0"/>
              <a:t>Geoffrey Hinton – Distinguished Professor at University of Toronto, Distinguished Researcher at Google (winner of </a:t>
            </a:r>
            <a:r>
              <a:rPr lang="en-US" dirty="0" err="1" smtClean="0"/>
              <a:t>ImageNet</a:t>
            </a:r>
            <a:r>
              <a:rPr lang="en-US" dirty="0" smtClean="0"/>
              <a:t> 2012 and more challenges)</a:t>
            </a:r>
          </a:p>
          <a:p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 – Professor at University of Montreal</a:t>
            </a:r>
          </a:p>
          <a:p>
            <a:r>
              <a:rPr lang="en-US" dirty="0" smtClean="0"/>
              <a:t>Andrew Ng – Professor at Stanford and co-founder of </a:t>
            </a:r>
            <a:r>
              <a:rPr lang="en-US" dirty="0" err="1" smtClean="0"/>
              <a:t>Coursera</a:t>
            </a:r>
            <a:endParaRPr lang="en-US" dirty="0" smtClean="0"/>
          </a:p>
          <a:p>
            <a:r>
              <a:rPr lang="en-US" dirty="0"/>
              <a:t>Jeff Dean, </a:t>
            </a:r>
            <a:r>
              <a:rPr lang="en-US" dirty="0" err="1" smtClean="0"/>
              <a:t>Samy</a:t>
            </a:r>
            <a:r>
              <a:rPr lang="en-US" dirty="0" smtClean="0"/>
              <a:t> </a:t>
            </a:r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smtClean="0"/>
              <a:t>Jeff </a:t>
            </a:r>
            <a:r>
              <a:rPr lang="en-US" dirty="0"/>
              <a:t>Hawkins, </a:t>
            </a:r>
            <a:r>
              <a:rPr lang="en-US" dirty="0" err="1"/>
              <a:t>Quoc</a:t>
            </a:r>
            <a:r>
              <a:rPr lang="en-US" dirty="0"/>
              <a:t> Le, Kai Yu, Jason </a:t>
            </a:r>
            <a:r>
              <a:rPr lang="en-US" dirty="0" smtClean="0"/>
              <a:t>Weston, 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633212" cy="74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4" y="2362200"/>
            <a:ext cx="623988" cy="6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575492" cy="62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5" y="4114800"/>
            <a:ext cx="700087" cy="71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40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to watch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Lack of causal reasoning (integration with other methods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“Black box” approach (integration with other methods)</a:t>
            </a:r>
          </a:p>
          <a:p>
            <a:r>
              <a:rPr lang="en-US" dirty="0"/>
              <a:t>Domain tuning (leads to new techniques like max pooling, local receptive fields ICA, sparse coding, </a:t>
            </a:r>
            <a:r>
              <a:rPr lang="en-US" dirty="0" err="1"/>
              <a:t>autoencoder</a:t>
            </a:r>
            <a:r>
              <a:rPr lang="en-US" dirty="0"/>
              <a:t>, Dropout (averaging many neural networks, then drop), etc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Overfitting</a:t>
            </a:r>
            <a:r>
              <a:rPr lang="en-US" dirty="0" smtClean="0"/>
              <a:t> (early stop, L1 and L2 regularization, etc.)</a:t>
            </a:r>
          </a:p>
          <a:p>
            <a:r>
              <a:rPr lang="en-US" dirty="0" smtClean="0"/>
              <a:t>Time to train (somewhat solved with lots of GPUs)</a:t>
            </a:r>
          </a:p>
          <a:p>
            <a:r>
              <a:rPr lang="en-US" dirty="0" smtClean="0"/>
              <a:t>Complexity (somewhat solved with convolutional deep neural networks)</a:t>
            </a:r>
          </a:p>
          <a:p>
            <a:r>
              <a:rPr lang="en-US" dirty="0" smtClean="0"/>
              <a:t>Potential lack of optimality with contrastive divergence (gradient descent/acceptance of non-optimality)</a:t>
            </a:r>
          </a:p>
        </p:txBody>
      </p:sp>
    </p:spTree>
    <p:extLst>
      <p:ext uri="{BB962C8B-B14F-4D97-AF65-F5344CB8AC3E}">
        <p14:creationId xmlns:p14="http://schemas.microsoft.com/office/powerpoint/2010/main" val="414679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they headed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Scaling up</a:t>
            </a:r>
          </a:p>
          <a:p>
            <a:pPr lvl="1"/>
            <a:r>
              <a:rPr lang="en-US" dirty="0" smtClean="0"/>
              <a:t>Distribution/Parallelization over GPUs for handling more data</a:t>
            </a:r>
          </a:p>
          <a:p>
            <a:r>
              <a:rPr lang="en-US" dirty="0" smtClean="0"/>
              <a:t>Speeding up</a:t>
            </a:r>
            <a:endParaRPr lang="en-US" dirty="0"/>
          </a:p>
          <a:p>
            <a:pPr lvl="1"/>
            <a:r>
              <a:rPr lang="en-US" dirty="0"/>
              <a:t>Convolutional Networks-Ng, Yu</a:t>
            </a:r>
          </a:p>
          <a:p>
            <a:pPr lvl="1"/>
            <a:r>
              <a:rPr lang="en-US" dirty="0"/>
              <a:t>Tiled Networks-Hinton, Ng</a:t>
            </a:r>
          </a:p>
          <a:p>
            <a:pPr lvl="1"/>
            <a:r>
              <a:rPr lang="en-US" dirty="0"/>
              <a:t>Randomized/Fast parameter search-</a:t>
            </a:r>
            <a:r>
              <a:rPr lang="en-US" dirty="0" err="1"/>
              <a:t>Dicarlo,Ng</a:t>
            </a:r>
            <a:endParaRPr lang="en-US" dirty="0"/>
          </a:p>
          <a:p>
            <a:pPr lvl="1"/>
            <a:r>
              <a:rPr lang="en-US" dirty="0"/>
              <a:t>Massive embedding models-</a:t>
            </a:r>
            <a:r>
              <a:rPr lang="en-US" dirty="0" err="1"/>
              <a:t>Bengio,Hinton</a:t>
            </a:r>
            <a:endParaRPr lang="en-US" dirty="0"/>
          </a:p>
          <a:p>
            <a:pPr lvl="1"/>
            <a:r>
              <a:rPr lang="en-US" dirty="0"/>
              <a:t>GPU, FPGA, and ASIC Implementations-</a:t>
            </a:r>
            <a:r>
              <a:rPr lang="en-US" dirty="0" err="1"/>
              <a:t>Dean,Ng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2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Google:</a:t>
            </a:r>
          </a:p>
          <a:p>
            <a:pPr lvl="1"/>
            <a:r>
              <a:rPr lang="en-US" dirty="0" smtClean="0"/>
              <a:t>Deep Flexibility to express any </a:t>
            </a:r>
            <a:r>
              <a:rPr lang="en-US" dirty="0"/>
              <a:t>computation and API for Deep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Portability, run on a phone or GPU cluster</a:t>
            </a:r>
          </a:p>
          <a:p>
            <a:pPr lvl="1"/>
            <a:r>
              <a:rPr lang="en-US" dirty="0" smtClean="0"/>
              <a:t>Write for research and instantly deploy to production</a:t>
            </a:r>
          </a:p>
          <a:p>
            <a:pPr lvl="1"/>
            <a:r>
              <a:rPr lang="en-US" dirty="0" smtClean="0"/>
              <a:t>Auto-differentiation, gradients handled for you</a:t>
            </a:r>
          </a:p>
          <a:p>
            <a:pPr lvl="1"/>
            <a:r>
              <a:rPr lang="en-US" dirty="0" smtClean="0"/>
              <a:t>Language options – Python or C++</a:t>
            </a:r>
          </a:p>
          <a:p>
            <a:pPr lvl="2"/>
            <a:r>
              <a:rPr lang="en-US" dirty="0" err="1" smtClean="0"/>
              <a:t>Scala</a:t>
            </a:r>
            <a:r>
              <a:rPr lang="en-US" dirty="0" smtClean="0"/>
              <a:t>/Spark*, R* (via Python),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Maximize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49836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1577</Words>
  <Application>Microsoft Macintosh PowerPoint</Application>
  <PresentationFormat>On-screen Show (4:3)</PresentationFormat>
  <Paragraphs>237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Introduction to TensorFlow</vt:lpstr>
      <vt:lpstr>What is TensorFlow?</vt:lpstr>
      <vt:lpstr>PowerPoint Presentation</vt:lpstr>
      <vt:lpstr>The Neural Net Strikes Back</vt:lpstr>
      <vt:lpstr>Deep Learning: What is it?</vt:lpstr>
      <vt:lpstr>Some active researchers</vt:lpstr>
      <vt:lpstr>Common issues to watch for</vt:lpstr>
      <vt:lpstr>Where are they headed</vt:lpstr>
      <vt:lpstr>Why TensorFlow?</vt:lpstr>
      <vt:lpstr>PowerPoint Presentation</vt:lpstr>
      <vt:lpstr>PowerPoint Presentation</vt:lpstr>
      <vt:lpstr>PowerPoint Presentation</vt:lpstr>
      <vt:lpstr>PowerPoint Presentation</vt:lpstr>
      <vt:lpstr>History of TensorFlow</vt:lpstr>
      <vt:lpstr>Google’s internal usage</vt:lpstr>
      <vt:lpstr>PowerPoint Presentation</vt:lpstr>
      <vt:lpstr>Usage of TensorFlow@Google</vt:lpstr>
      <vt:lpstr>Initial reception to open source version</vt:lpstr>
      <vt:lpstr>Vocabulary</vt:lpstr>
      <vt:lpstr>Example code</vt:lpstr>
      <vt:lpstr>Distributed execution</vt:lpstr>
      <vt:lpstr>Client/Master Architecture</vt:lpstr>
      <vt:lpstr>Optimizations</vt:lpstr>
      <vt:lpstr>PowerPoint Presentation</vt:lpstr>
      <vt:lpstr>Lessons Learned</vt:lpstr>
      <vt:lpstr>Supported configurations</vt:lpstr>
      <vt:lpstr>TensorBoard Visualization</vt:lpstr>
      <vt:lpstr>EEG Performance Visualization</vt:lpstr>
      <vt:lpstr>Roadmap</vt:lpstr>
      <vt:lpstr>Highlights of outstanding features</vt:lpstr>
      <vt:lpstr>Similar libraries</vt:lpstr>
      <vt:lpstr>Performance Comparison</vt:lpstr>
      <vt:lpstr>Feature comparison</vt:lpstr>
      <vt:lpstr>Other considerations</vt:lpstr>
      <vt:lpstr>References</vt:lpstr>
      <vt:lpstr>PowerPoint Presentation</vt:lpstr>
    </vt:vector>
  </TitlesOfParts>
  <Company>Salesforce Marketing Cloud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TensorFlow</dc:title>
  <dc:creator>Andrew H</dc:creator>
  <cp:lastModifiedBy>Andrew H</cp:lastModifiedBy>
  <cp:revision>16</cp:revision>
  <dcterms:created xsi:type="dcterms:W3CDTF">2016-07-04T20:16:25Z</dcterms:created>
  <dcterms:modified xsi:type="dcterms:W3CDTF">2016-07-14T12:16:04Z</dcterms:modified>
</cp:coreProperties>
</file>