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A2E0D9-BB63-4046-B9BC-BFD76C5287EA}"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8D692-BADC-D544-8ABB-605D1BDAAED0}" type="slidenum">
              <a:rPr lang="en-US" smtClean="0"/>
              <a:t>‹#›</a:t>
            </a:fld>
            <a:endParaRPr lang="en-US"/>
          </a:p>
        </p:txBody>
      </p:sp>
    </p:spTree>
    <p:extLst>
      <p:ext uri="{BB962C8B-B14F-4D97-AF65-F5344CB8AC3E}">
        <p14:creationId xmlns:p14="http://schemas.microsoft.com/office/powerpoint/2010/main" val="138892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2E0D9-BB63-4046-B9BC-BFD76C5287EA}"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8D692-BADC-D544-8ABB-605D1BDAAED0}" type="slidenum">
              <a:rPr lang="en-US" smtClean="0"/>
              <a:t>‹#›</a:t>
            </a:fld>
            <a:endParaRPr lang="en-US"/>
          </a:p>
        </p:txBody>
      </p:sp>
    </p:spTree>
    <p:extLst>
      <p:ext uri="{BB962C8B-B14F-4D97-AF65-F5344CB8AC3E}">
        <p14:creationId xmlns:p14="http://schemas.microsoft.com/office/powerpoint/2010/main" val="158702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2E0D9-BB63-4046-B9BC-BFD76C5287EA}"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8D692-BADC-D544-8ABB-605D1BDAAED0}" type="slidenum">
              <a:rPr lang="en-US" smtClean="0"/>
              <a:t>‹#›</a:t>
            </a:fld>
            <a:endParaRPr lang="en-US"/>
          </a:p>
        </p:txBody>
      </p:sp>
    </p:spTree>
    <p:extLst>
      <p:ext uri="{BB962C8B-B14F-4D97-AF65-F5344CB8AC3E}">
        <p14:creationId xmlns:p14="http://schemas.microsoft.com/office/powerpoint/2010/main" val="297988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2E0D9-BB63-4046-B9BC-BFD76C5287EA}"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8D692-BADC-D544-8ABB-605D1BDAAED0}" type="slidenum">
              <a:rPr lang="en-US" smtClean="0"/>
              <a:t>‹#›</a:t>
            </a:fld>
            <a:endParaRPr lang="en-US"/>
          </a:p>
        </p:txBody>
      </p:sp>
    </p:spTree>
    <p:extLst>
      <p:ext uri="{BB962C8B-B14F-4D97-AF65-F5344CB8AC3E}">
        <p14:creationId xmlns:p14="http://schemas.microsoft.com/office/powerpoint/2010/main" val="373293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2E0D9-BB63-4046-B9BC-BFD76C5287EA}"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8D692-BADC-D544-8ABB-605D1BDAAED0}" type="slidenum">
              <a:rPr lang="en-US" smtClean="0"/>
              <a:t>‹#›</a:t>
            </a:fld>
            <a:endParaRPr lang="en-US"/>
          </a:p>
        </p:txBody>
      </p:sp>
    </p:spTree>
    <p:extLst>
      <p:ext uri="{BB962C8B-B14F-4D97-AF65-F5344CB8AC3E}">
        <p14:creationId xmlns:p14="http://schemas.microsoft.com/office/powerpoint/2010/main" val="293432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A2E0D9-BB63-4046-B9BC-BFD76C5287EA}"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8D692-BADC-D544-8ABB-605D1BDAAED0}" type="slidenum">
              <a:rPr lang="en-US" smtClean="0"/>
              <a:t>‹#›</a:t>
            </a:fld>
            <a:endParaRPr lang="en-US"/>
          </a:p>
        </p:txBody>
      </p:sp>
    </p:spTree>
    <p:extLst>
      <p:ext uri="{BB962C8B-B14F-4D97-AF65-F5344CB8AC3E}">
        <p14:creationId xmlns:p14="http://schemas.microsoft.com/office/powerpoint/2010/main" val="83942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A2E0D9-BB63-4046-B9BC-BFD76C5287EA}" type="datetimeFigureOut">
              <a:rPr lang="en-US" smtClean="0"/>
              <a:t>3/14/18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8D692-BADC-D544-8ABB-605D1BDAAED0}" type="slidenum">
              <a:rPr lang="en-US" smtClean="0"/>
              <a:t>‹#›</a:t>
            </a:fld>
            <a:endParaRPr lang="en-US"/>
          </a:p>
        </p:txBody>
      </p:sp>
    </p:spTree>
    <p:extLst>
      <p:ext uri="{BB962C8B-B14F-4D97-AF65-F5344CB8AC3E}">
        <p14:creationId xmlns:p14="http://schemas.microsoft.com/office/powerpoint/2010/main" val="125339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A2E0D9-BB63-4046-B9BC-BFD76C5287EA}" type="datetimeFigureOut">
              <a:rPr lang="en-US" smtClean="0"/>
              <a:t>3/14/18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8D692-BADC-D544-8ABB-605D1BDAAED0}" type="slidenum">
              <a:rPr lang="en-US" smtClean="0"/>
              <a:t>‹#›</a:t>
            </a:fld>
            <a:endParaRPr lang="en-US"/>
          </a:p>
        </p:txBody>
      </p:sp>
    </p:spTree>
    <p:extLst>
      <p:ext uri="{BB962C8B-B14F-4D97-AF65-F5344CB8AC3E}">
        <p14:creationId xmlns:p14="http://schemas.microsoft.com/office/powerpoint/2010/main" val="347651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2E0D9-BB63-4046-B9BC-BFD76C5287EA}" type="datetimeFigureOut">
              <a:rPr lang="en-US" smtClean="0"/>
              <a:t>3/14/18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8D692-BADC-D544-8ABB-605D1BDAAED0}" type="slidenum">
              <a:rPr lang="en-US" smtClean="0"/>
              <a:t>‹#›</a:t>
            </a:fld>
            <a:endParaRPr lang="en-US"/>
          </a:p>
        </p:txBody>
      </p:sp>
    </p:spTree>
    <p:extLst>
      <p:ext uri="{BB962C8B-B14F-4D97-AF65-F5344CB8AC3E}">
        <p14:creationId xmlns:p14="http://schemas.microsoft.com/office/powerpoint/2010/main" val="134180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A2E0D9-BB63-4046-B9BC-BFD76C5287EA}"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8D692-BADC-D544-8ABB-605D1BDAAED0}" type="slidenum">
              <a:rPr lang="en-US" smtClean="0"/>
              <a:t>‹#›</a:t>
            </a:fld>
            <a:endParaRPr lang="en-US"/>
          </a:p>
        </p:txBody>
      </p:sp>
    </p:spTree>
    <p:extLst>
      <p:ext uri="{BB962C8B-B14F-4D97-AF65-F5344CB8AC3E}">
        <p14:creationId xmlns:p14="http://schemas.microsoft.com/office/powerpoint/2010/main" val="227182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A2E0D9-BB63-4046-B9BC-BFD76C5287EA}"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8D692-BADC-D544-8ABB-605D1BDAAED0}" type="slidenum">
              <a:rPr lang="en-US" smtClean="0"/>
              <a:t>‹#›</a:t>
            </a:fld>
            <a:endParaRPr lang="en-US"/>
          </a:p>
        </p:txBody>
      </p:sp>
    </p:spTree>
    <p:extLst>
      <p:ext uri="{BB962C8B-B14F-4D97-AF65-F5344CB8AC3E}">
        <p14:creationId xmlns:p14="http://schemas.microsoft.com/office/powerpoint/2010/main" val="27379456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2E0D9-BB63-4046-B9BC-BFD76C5287EA}" type="datetimeFigureOut">
              <a:rPr lang="en-US" smtClean="0"/>
              <a:t>3/14/18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8D692-BADC-D544-8ABB-605D1BDAAED0}" type="slidenum">
              <a:rPr lang="en-US" smtClean="0"/>
              <a:t>‹#›</a:t>
            </a:fld>
            <a:endParaRPr lang="en-US"/>
          </a:p>
        </p:txBody>
      </p:sp>
    </p:spTree>
    <p:extLst>
      <p:ext uri="{BB962C8B-B14F-4D97-AF65-F5344CB8AC3E}">
        <p14:creationId xmlns:p14="http://schemas.microsoft.com/office/powerpoint/2010/main" val="2988815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sj.com/articles/new-york-times-adapts-data-science-tools-for-advertisers-1518714077" TargetMode="External"/><Relationship Id="rId4" Type="http://schemas.openxmlformats.org/officeDocument/2006/relationships/hyperlink" Target="https://www.investopedia.com/news/ai-hedge-funds-had-historically-terrible-month/" TargetMode="External"/><Relationship Id="rId5" Type="http://schemas.openxmlformats.org/officeDocument/2006/relationships/hyperlink" Target="https://www.geekwire.com/2018/machine-learning-laughing-amazons-alexa-freaking-people-unprovoked-chuckle/" TargetMode="External"/><Relationship Id="rId1" Type="http://schemas.openxmlformats.org/officeDocument/2006/relationships/slideLayout" Target="../slideLayouts/slideLayout2.xml"/><Relationship Id="rId2" Type="http://schemas.openxmlformats.org/officeDocument/2006/relationships/hyperlink" Target="https://www.forbes.com/sites/alexknapp/2018/03/07/why-monsanto-partnered-with-this-startup-to-power-its-agricultural-data-science/%2368cea6b69fcc"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futurefive.co.nz/story/google-makes-music-machine-learning/" TargetMode="External"/><Relationship Id="rId4" Type="http://schemas.openxmlformats.org/officeDocument/2006/relationships/hyperlink" Target="https://www.techrepublic.com/article/google-open-sources-machine-learning-tech-it-used-to-find-new-planets/" TargetMode="External"/><Relationship Id="rId5" Type="http://schemas.openxmlformats.org/officeDocument/2006/relationships/hyperlink" Target="http://www.zdnet.com/article/pentagon-using-googles-tensorflow-apis-to-analyze-drone-footage/" TargetMode="External"/><Relationship Id="rId6" Type="http://schemas.openxmlformats.org/officeDocument/2006/relationships/hyperlink" Target="https://github.com/tensorflow/tensorboard/releases/tag/1.6.0" TargetMode="External"/><Relationship Id="rId1" Type="http://schemas.openxmlformats.org/officeDocument/2006/relationships/slideLayout" Target="../slideLayouts/slideLayout2.xml"/><Relationship Id="rId2" Type="http://schemas.openxmlformats.org/officeDocument/2006/relationships/hyperlink" Target="https://ai.google/education%23?modal_active=non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nextgov.com/emerging-tech/2018/03/lawmakers-worry-us-losing-its-edge-artificial-intelligence/146524/" TargetMode="External"/><Relationship Id="rId4" Type="http://schemas.openxmlformats.org/officeDocument/2006/relationships/hyperlink" Target="https://qz.com/1217798/china-has-shot-far-ahead-of-the-us-on-ai-patents/" TargetMode="External"/><Relationship Id="rId1" Type="http://schemas.openxmlformats.org/officeDocument/2006/relationships/slideLayout" Target="../slideLayouts/slideLayout2.xml"/><Relationship Id="rId2" Type="http://schemas.openxmlformats.org/officeDocument/2006/relationships/hyperlink" Target="http://www.nextgov.com/emerging-tech/2018/03/artificial-intelligence-not-right-tool-everything-top-army-scientist-says/14664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med.stanford.edu/news/all-news/2018/03/researchers-say-use-of-ai-in-medicine-raises-ethical-questions.html" TargetMode="External"/><Relationship Id="rId4" Type="http://schemas.openxmlformats.org/officeDocument/2006/relationships/hyperlink" Target="https://www.healthdatamanagement.com/news/most-respondents-indicated-they-werent-familiar-with-machine-learning" TargetMode="External"/><Relationship Id="rId5" Type="http://schemas.openxmlformats.org/officeDocument/2006/relationships/hyperlink" Target="https://techcrunch.com/2018/03/14/a-hippocratic-oath-for-artificial-intelligence-practitioners/" TargetMode="External"/><Relationship Id="rId1" Type="http://schemas.openxmlformats.org/officeDocument/2006/relationships/slideLayout" Target="../slideLayouts/slideLayout2.xml"/><Relationship Id="rId2" Type="http://schemas.openxmlformats.org/officeDocument/2006/relationships/hyperlink" Target="https://boingboing.net/2018/03/09/ai-arms-ra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News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Monsanto working with startup Data </a:t>
            </a:r>
            <a:r>
              <a:rPr lang="en-US" dirty="0"/>
              <a:t>R</a:t>
            </a:r>
            <a:r>
              <a:rPr lang="en-US" dirty="0" smtClean="0"/>
              <a:t>obot to accelerate data science within their organization. Monsanto's Data Science Lead Naveen </a:t>
            </a:r>
            <a:r>
              <a:rPr lang="en-US" dirty="0" err="1" smtClean="0"/>
              <a:t>Singla</a:t>
            </a:r>
            <a:r>
              <a:rPr lang="en-US" dirty="0" smtClean="0"/>
              <a:t> explained "They’re not necessarily experts on data science, but they can use those tools to accelerate their domains</a:t>
            </a:r>
          </a:p>
          <a:p>
            <a:pPr marL="0" indent="0">
              <a:buNone/>
            </a:pPr>
            <a:r>
              <a:rPr lang="en-US" dirty="0" smtClean="0">
                <a:hlinkClick r:id="rId2"/>
              </a:rPr>
              <a:t>https://www.forbes.com/sites/alexknapp/2018/03/07/why-monsanto-partnered-with-this-startup-to-power-its-agricultural-data-science/#68cea6b69fcc</a:t>
            </a:r>
            <a:endParaRPr lang="en-US" dirty="0" smtClean="0"/>
          </a:p>
          <a:p>
            <a:pPr marL="0" indent="0">
              <a:buNone/>
            </a:pPr>
            <a:endParaRPr lang="en-US" dirty="0" smtClean="0"/>
          </a:p>
          <a:p>
            <a:pPr marL="0" indent="0">
              <a:buNone/>
            </a:pPr>
            <a:r>
              <a:rPr lang="en-US" dirty="0" smtClean="0"/>
              <a:t>New </a:t>
            </a:r>
            <a:r>
              <a:rPr lang="en-US" dirty="0" smtClean="0"/>
              <a:t>York Times is giving data science tools to marketers to help drum up new business. This is part of a larger trend within the publishing business as they seek new revenue models</a:t>
            </a:r>
            <a:endParaRPr lang="en-US" dirty="0"/>
          </a:p>
          <a:p>
            <a:pPr marL="0" indent="0">
              <a:buNone/>
            </a:pPr>
            <a:r>
              <a:rPr lang="en-US" dirty="0" smtClean="0">
                <a:hlinkClick r:id="rId3"/>
              </a:rPr>
              <a:t>https://www.wsj.com/articles/new-york-times-adapts-data-science-tools-for-advertisers-</a:t>
            </a:r>
            <a:r>
              <a:rPr lang="en-US" dirty="0" smtClean="0">
                <a:hlinkClick r:id="rId3"/>
              </a:rPr>
              <a:t>1518714077</a:t>
            </a:r>
            <a:endParaRPr lang="en-US" dirty="0" smtClean="0"/>
          </a:p>
          <a:p>
            <a:pPr marL="0" indent="0">
              <a:buNone/>
            </a:pPr>
            <a:endParaRPr lang="en-US" dirty="0"/>
          </a:p>
          <a:p>
            <a:pPr marL="0" indent="0">
              <a:buNone/>
            </a:pPr>
            <a:r>
              <a:rPr lang="en-US" dirty="0"/>
              <a:t>A recent report by Bloomberg, citing information by </a:t>
            </a:r>
            <a:r>
              <a:rPr lang="en-US" dirty="0" err="1"/>
              <a:t>Eurekahedge</a:t>
            </a:r>
            <a:r>
              <a:rPr lang="en-US" dirty="0"/>
              <a:t>, reveals that data science ran group of hedge funds saw its worst month on record in February.</a:t>
            </a:r>
          </a:p>
          <a:p>
            <a:pPr marL="0" indent="0">
              <a:buNone/>
            </a:pPr>
            <a:r>
              <a:rPr lang="en-US" dirty="0">
                <a:hlinkClick r:id="rId4"/>
              </a:rPr>
              <a:t>https://www.investopedia.com/news/ai-hedge-funds-had-historically-terrible-month</a:t>
            </a:r>
            <a:r>
              <a:rPr lang="en-US" dirty="0" smtClean="0">
                <a:hlinkClick r:id="rId4"/>
              </a:rPr>
              <a:t>/</a:t>
            </a:r>
            <a:endParaRPr lang="en-US" dirty="0" smtClean="0"/>
          </a:p>
          <a:p>
            <a:pPr marL="0" indent="0">
              <a:buNone/>
            </a:pPr>
            <a:endParaRPr lang="en-US" dirty="0"/>
          </a:p>
          <a:p>
            <a:pPr marL="0" indent="0">
              <a:buNone/>
            </a:pPr>
            <a:r>
              <a:rPr lang="en-US" dirty="0"/>
              <a:t>Machine laughing? Amazon’s </a:t>
            </a:r>
            <a:r>
              <a:rPr lang="en-US" dirty="0" err="1"/>
              <a:t>Alexa</a:t>
            </a:r>
            <a:r>
              <a:rPr lang="en-US" dirty="0"/>
              <a:t> is freaking people out with unprovoked chuckle</a:t>
            </a:r>
          </a:p>
          <a:p>
            <a:pPr marL="0" indent="0">
              <a:buNone/>
            </a:pPr>
            <a:r>
              <a:rPr lang="en-US" dirty="0">
                <a:hlinkClick r:id="rId5"/>
              </a:rPr>
              <a:t>https://www.geekwire.com/2018/machine-learning-laughing-amazons-alexa-freaking-people-unprovoked-chuckle</a:t>
            </a:r>
            <a:r>
              <a:rPr lang="en-US" dirty="0" smtClean="0">
                <a:hlinkClick r:id="rId5"/>
              </a:rPr>
              <a:t>/</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36761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News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Google </a:t>
            </a:r>
            <a:r>
              <a:rPr lang="en-US" dirty="0" smtClean="0"/>
              <a:t>launches repository for machine learning and AI along with free ML crash course</a:t>
            </a:r>
          </a:p>
          <a:p>
            <a:pPr marL="0" indent="0">
              <a:buNone/>
            </a:pPr>
            <a:r>
              <a:rPr lang="en-US" dirty="0" smtClean="0">
                <a:hlinkClick r:id="rId2"/>
              </a:rPr>
              <a:t>https://ai.google/education#?modal_active=none</a:t>
            </a:r>
            <a:endParaRPr lang="en-US" dirty="0" smtClean="0"/>
          </a:p>
          <a:p>
            <a:pPr marL="0" indent="0">
              <a:buNone/>
            </a:pPr>
            <a:endParaRPr lang="en-US" dirty="0" smtClean="0"/>
          </a:p>
          <a:p>
            <a:pPr marL="0" indent="0">
              <a:buNone/>
            </a:pPr>
            <a:r>
              <a:rPr lang="en-US" dirty="0" err="1" smtClean="0"/>
              <a:t>NSynth</a:t>
            </a:r>
            <a:r>
              <a:rPr lang="en-US" dirty="0" smtClean="0"/>
              <a:t> </a:t>
            </a:r>
            <a:r>
              <a:rPr lang="en-US" dirty="0"/>
              <a:t>Super is part of an ongoing experiment by Magenta: a research project within Google that explores how machine learning tools can help artists create art and music in new ways.</a:t>
            </a:r>
          </a:p>
          <a:p>
            <a:pPr marL="0" indent="0">
              <a:buNone/>
            </a:pPr>
            <a:r>
              <a:rPr lang="en-US" dirty="0">
                <a:hlinkClick r:id="rId3"/>
              </a:rPr>
              <a:t>https://futurefive.co.nz/story/google-makes-music-machine-learning</a:t>
            </a:r>
            <a:r>
              <a:rPr lang="en-US" dirty="0" smtClean="0">
                <a:hlinkClick r:id="rId3"/>
              </a:rPr>
              <a:t>/</a:t>
            </a:r>
            <a:endParaRPr lang="en-US" dirty="0" smtClean="0"/>
          </a:p>
          <a:p>
            <a:endParaRPr lang="en-US" dirty="0"/>
          </a:p>
          <a:p>
            <a:pPr marL="0" indent="0">
              <a:buNone/>
            </a:pPr>
            <a:r>
              <a:rPr lang="en-US" dirty="0"/>
              <a:t>Google open sources </a:t>
            </a:r>
            <a:r>
              <a:rPr lang="en-US" dirty="0" err="1"/>
              <a:t>neurla</a:t>
            </a:r>
            <a:r>
              <a:rPr lang="en-US" dirty="0"/>
              <a:t> network for finding </a:t>
            </a:r>
            <a:r>
              <a:rPr lang="en-US" dirty="0" err="1"/>
              <a:t>exoplanets</a:t>
            </a:r>
            <a:r>
              <a:rPr lang="en-US" dirty="0"/>
              <a:t> from NASA data</a:t>
            </a:r>
          </a:p>
          <a:p>
            <a:pPr marL="0" indent="0">
              <a:buNone/>
            </a:pPr>
            <a:r>
              <a:rPr lang="en-US" dirty="0">
                <a:hlinkClick r:id="rId4"/>
              </a:rPr>
              <a:t>https://www.techrepublic.com/article/google-open-sources-machine-learning-tech-it-used-to-find-new-planets</a:t>
            </a:r>
            <a:r>
              <a:rPr lang="en-US" dirty="0" smtClean="0">
                <a:hlinkClick r:id="rId4"/>
              </a:rPr>
              <a:t>/</a:t>
            </a:r>
            <a:endParaRPr lang="en-US" dirty="0" smtClean="0"/>
          </a:p>
          <a:p>
            <a:endParaRPr lang="en-US" dirty="0"/>
          </a:p>
          <a:p>
            <a:pPr marL="0" indent="0">
              <a:buNone/>
            </a:pPr>
            <a:r>
              <a:rPr lang="en-US" dirty="0"/>
              <a:t>Google is working on a pilot project with the </a:t>
            </a:r>
            <a:r>
              <a:rPr lang="en-US" dirty="0" err="1"/>
              <a:t>DoD</a:t>
            </a:r>
            <a:r>
              <a:rPr lang="en-US" dirty="0"/>
              <a:t> which leverages </a:t>
            </a:r>
            <a:r>
              <a:rPr lang="en-US" dirty="0" err="1"/>
              <a:t>TensorFlow</a:t>
            </a:r>
            <a:r>
              <a:rPr lang="en-US" dirty="0"/>
              <a:t> APIs to assist in object recognition on unclassified data</a:t>
            </a:r>
          </a:p>
          <a:p>
            <a:pPr marL="0" indent="0">
              <a:buNone/>
            </a:pPr>
            <a:r>
              <a:rPr lang="en-US" dirty="0">
                <a:hlinkClick r:id="rId5"/>
              </a:rPr>
              <a:t>http://www.zdnet.com/article/pentagon-using-googles-tensorflow-apis-to-analyze-drone-footage</a:t>
            </a:r>
            <a:r>
              <a:rPr lang="en-US" dirty="0" smtClean="0">
                <a:hlinkClick r:id="rId5"/>
              </a:rPr>
              <a:t>/</a:t>
            </a:r>
            <a:endParaRPr lang="en-US" dirty="0" smtClean="0"/>
          </a:p>
          <a:p>
            <a:endParaRPr lang="en-US" dirty="0"/>
          </a:p>
          <a:p>
            <a:pPr marL="0" indent="0">
              <a:buNone/>
            </a:pPr>
            <a:r>
              <a:rPr lang="en-US" dirty="0" err="1"/>
              <a:t>Tensorflow</a:t>
            </a:r>
            <a:r>
              <a:rPr lang="en-US" dirty="0"/>
              <a:t> 1.6:</a:t>
            </a:r>
          </a:p>
          <a:p>
            <a:pPr marL="0" indent="0">
              <a:buNone/>
            </a:pPr>
            <a:r>
              <a:rPr lang="en-US" dirty="0"/>
              <a:t>Add convolutional </a:t>
            </a:r>
            <a:r>
              <a:rPr lang="en-US" dirty="0" err="1"/>
              <a:t>Flipout</a:t>
            </a:r>
            <a:r>
              <a:rPr lang="en-US" dirty="0"/>
              <a:t> layers. Add probabilistic convolutional layers. Added client-side throttle for Google Cloud Storage'</a:t>
            </a:r>
          </a:p>
          <a:p>
            <a:pPr marL="0" indent="0">
              <a:buNone/>
            </a:pPr>
            <a:r>
              <a:rPr lang="en-US" dirty="0">
                <a:hlinkClick r:id="rId6"/>
              </a:rPr>
              <a:t>https://github.com/tensorflow/tensorboard/releases/tag/</a:t>
            </a:r>
            <a:r>
              <a:rPr lang="en-US" dirty="0" smtClean="0">
                <a:hlinkClick r:id="rId6"/>
              </a:rPr>
              <a:t>1.6.0</a:t>
            </a:r>
            <a:endParaRPr lang="en-US" dirty="0" smtClean="0"/>
          </a:p>
          <a:p>
            <a:pPr marL="0" indent="0">
              <a:buNone/>
            </a:pPr>
            <a:endParaRPr lang="en-US" dirty="0"/>
          </a:p>
        </p:txBody>
      </p:sp>
    </p:spTree>
    <p:extLst>
      <p:ext uri="{BB962C8B-B14F-4D97-AF65-F5344CB8AC3E}">
        <p14:creationId xmlns:p14="http://schemas.microsoft.com/office/powerpoint/2010/main" val="188765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News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“Do not be seduced into thinking [artificial intelligence] is different than any other IT application—it is not,” said Alexander </a:t>
            </a:r>
            <a:r>
              <a:rPr lang="en-US" dirty="0" err="1"/>
              <a:t>Kott</a:t>
            </a:r>
            <a:r>
              <a:rPr lang="en-US" dirty="0"/>
              <a:t>, chief scientist at the Army Research Lab. “AI is not a magic dust.”</a:t>
            </a:r>
          </a:p>
          <a:p>
            <a:pPr marL="0" indent="0">
              <a:buNone/>
            </a:pPr>
            <a:r>
              <a:rPr lang="en-US" dirty="0">
                <a:hlinkClick r:id="rId2"/>
              </a:rPr>
              <a:t>http://www.nextgov.com/emerging-tech/2018/03/artificial-intelligence-not-right-tool-everything-top-army-scientist-says/146644</a:t>
            </a:r>
            <a:r>
              <a:rPr lang="en-US" dirty="0" smtClean="0">
                <a:hlinkClick r:id="rId2"/>
              </a:rPr>
              <a:t>/</a:t>
            </a:r>
            <a:endParaRPr lang="en-US" dirty="0" smtClean="0"/>
          </a:p>
          <a:p>
            <a:endParaRPr lang="en-US" dirty="0"/>
          </a:p>
          <a:p>
            <a:pPr marL="0" indent="0">
              <a:buNone/>
            </a:pPr>
            <a:r>
              <a:rPr lang="en-US" dirty="0"/>
              <a:t>Lawmakers worry declining federal research and development dollars could stunt the development of new artificial intelligence tools and set the country back in the race for global dominance in the emerging technology.</a:t>
            </a:r>
          </a:p>
          <a:p>
            <a:pPr marL="0" indent="0">
              <a:buNone/>
            </a:pPr>
            <a:r>
              <a:rPr lang="en-US" dirty="0">
                <a:hlinkClick r:id="rId3"/>
              </a:rPr>
              <a:t>http://www.nextgov.com/emerging-tech/2018/03/lawmakers-worry-us-losing-its-edge-artificial-intelligence/146524</a:t>
            </a:r>
            <a:r>
              <a:rPr lang="en-US" dirty="0" smtClean="0">
                <a:hlinkClick r:id="rId3"/>
              </a:rPr>
              <a:t>/</a:t>
            </a:r>
            <a:endParaRPr lang="en-US" dirty="0" smtClean="0"/>
          </a:p>
          <a:p>
            <a:endParaRPr lang="en-US" dirty="0"/>
          </a:p>
          <a:p>
            <a:pPr marL="0" indent="0">
              <a:buNone/>
            </a:pPr>
            <a:r>
              <a:rPr lang="en-US" dirty="0"/>
              <a:t>China has shot ahead of the US on deep learning patents according to a report published in mid-February by US business research firm CB Insights</a:t>
            </a:r>
          </a:p>
          <a:p>
            <a:pPr marL="0" indent="0">
              <a:buNone/>
            </a:pPr>
            <a:r>
              <a:rPr lang="en-US" dirty="0">
                <a:hlinkClick r:id="rId4"/>
              </a:rPr>
              <a:t>https://qz.com/1217798/china-has-shot-far-ahead-of-the-us-on-ai-patents</a:t>
            </a:r>
            <a:r>
              <a:rPr lang="en-US" dirty="0" smtClean="0">
                <a:hlinkClick r:id="rId4"/>
              </a:rPr>
              <a:t>/</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312354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News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Machine learning models keep getting spoofed by adversarial attacks. It's not clear if this can ever be fixed, it is more of an unending arms race</a:t>
            </a:r>
          </a:p>
          <a:p>
            <a:pPr marL="0" indent="0">
              <a:buNone/>
            </a:pPr>
            <a:r>
              <a:rPr lang="en-US" dirty="0">
                <a:hlinkClick r:id="rId2"/>
              </a:rPr>
              <a:t>https://boingboing.net/2018/03/09/ai-arms-</a:t>
            </a:r>
            <a:r>
              <a:rPr lang="en-US" dirty="0" smtClean="0">
                <a:hlinkClick r:id="rId2"/>
              </a:rPr>
              <a:t>race.html</a:t>
            </a:r>
            <a:endParaRPr lang="en-US" dirty="0" smtClean="0"/>
          </a:p>
          <a:p>
            <a:endParaRPr lang="en-US" dirty="0"/>
          </a:p>
          <a:p>
            <a:pPr marL="0" indent="0">
              <a:buNone/>
            </a:pPr>
            <a:r>
              <a:rPr lang="en-US" dirty="0"/>
              <a:t>Researchers at the Stanford University School of Medicine say the furious pace of growth in the development of machine-learning tools calls for physicians and scientists to carefully examine the ethical risks of incorporating them into decision-making. Must look at data, source of data, potential for bias, should look for reproducibility, question impact on confidentiality, ...</a:t>
            </a:r>
          </a:p>
          <a:p>
            <a:pPr marL="0" indent="0">
              <a:buNone/>
            </a:pPr>
            <a:r>
              <a:rPr lang="en-US" dirty="0">
                <a:hlinkClick r:id="rId3"/>
              </a:rPr>
              <a:t>http://med.stanford.edu/news/all-news/2018/03/researchers-say-use-of-ai-in-medicine-raises-ethical-</a:t>
            </a:r>
            <a:r>
              <a:rPr lang="en-US" dirty="0" smtClean="0">
                <a:hlinkClick r:id="rId3"/>
              </a:rPr>
              <a:t>questions.html</a:t>
            </a:r>
            <a:endParaRPr lang="en-US" dirty="0" smtClean="0"/>
          </a:p>
          <a:p>
            <a:endParaRPr lang="en-US" dirty="0"/>
          </a:p>
          <a:p>
            <a:pPr marL="0" indent="0">
              <a:buNone/>
            </a:pPr>
            <a:r>
              <a:rPr lang="en-US" dirty="0"/>
              <a:t>Machine learning is growing in importance in radiology departments, as a majority of top imaging executives expect to use it within the next three years. Questions are arising though about many implications which it may </a:t>
            </a:r>
            <a:r>
              <a:rPr lang="en-US" dirty="0" smtClean="0"/>
              <a:t>have including financial, legal</a:t>
            </a:r>
            <a:r>
              <a:rPr lang="en-US" smtClean="0"/>
              <a:t>, etc.</a:t>
            </a:r>
            <a:endParaRPr lang="en-US" dirty="0"/>
          </a:p>
          <a:p>
            <a:pPr marL="0" indent="0">
              <a:buNone/>
            </a:pPr>
            <a:r>
              <a:rPr lang="en-US" dirty="0">
                <a:hlinkClick r:id="rId4"/>
              </a:rPr>
              <a:t>https://www.healthdatamanagement.com/news/most-respondents-indicated-they-werent-familiar-with-machine-</a:t>
            </a:r>
            <a:r>
              <a:rPr lang="en-US" dirty="0" smtClean="0">
                <a:hlinkClick r:id="rId4"/>
              </a:rPr>
              <a:t>learning</a:t>
            </a:r>
            <a:endParaRPr lang="en-US" dirty="0" smtClean="0"/>
          </a:p>
          <a:p>
            <a:endParaRPr lang="en-US" dirty="0"/>
          </a:p>
          <a:p>
            <a:pPr marL="0" indent="0">
              <a:buNone/>
            </a:pPr>
            <a:r>
              <a:rPr lang="en-US" dirty="0"/>
              <a:t>Microsoft’s recent book, The Future Computed, proposed that Artificial Intelligence (AI) practitioners highlight their ethical commitments by taking an oath analogous to the Hippocratic Oath</a:t>
            </a:r>
          </a:p>
          <a:p>
            <a:pPr marL="0" indent="0">
              <a:buNone/>
            </a:pPr>
            <a:r>
              <a:rPr lang="en-US" dirty="0">
                <a:hlinkClick r:id="rId5"/>
              </a:rPr>
              <a:t>https://techcrunch.com/2018/03/14/a-hippocratic-oath-for-artificial-intelligence-practitioners</a:t>
            </a:r>
            <a:r>
              <a:rPr lang="en-US" dirty="0" smtClean="0">
                <a:hlinkClick r:id="rId5"/>
              </a:rPr>
              <a:t>/</a:t>
            </a:r>
            <a:endParaRPr lang="en-US" dirty="0" smtClean="0"/>
          </a:p>
          <a:p>
            <a:pPr marL="0" indent="0">
              <a:buNone/>
            </a:pPr>
            <a:endParaRPr lang="en-US" dirty="0"/>
          </a:p>
        </p:txBody>
      </p:sp>
    </p:spTree>
    <p:extLst>
      <p:ext uri="{BB962C8B-B14F-4D97-AF65-F5344CB8AC3E}">
        <p14:creationId xmlns:p14="http://schemas.microsoft.com/office/powerpoint/2010/main" val="1715475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925</Words>
  <Application>Microsoft Macintosh PowerPoint</Application>
  <PresentationFormat>On-screen Show (4:3)</PresentationFormat>
  <Paragraphs>49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Data Science News</vt:lpstr>
      <vt:lpstr>Data Science News</vt:lpstr>
      <vt:lpstr>Data Science News</vt:lpstr>
      <vt:lpstr>Data Science News</vt:lpstr>
    </vt:vector>
  </TitlesOfParts>
  <Company>Salesforce Marketing Cloud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News</dc:title>
  <dc:creator>Andrew H</dc:creator>
  <cp:lastModifiedBy>Andrew H</cp:lastModifiedBy>
  <cp:revision>4</cp:revision>
  <dcterms:created xsi:type="dcterms:W3CDTF">2018-03-14T22:00:12Z</dcterms:created>
  <dcterms:modified xsi:type="dcterms:W3CDTF">2018-03-14T22:24:06Z</dcterms:modified>
</cp:coreProperties>
</file>