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442" r:id="rId6"/>
    <p:sldId id="443" r:id="rId7"/>
    <p:sldId id="444" r:id="rId8"/>
    <p:sldId id="451" r:id="rId9"/>
    <p:sldId id="446" r:id="rId10"/>
    <p:sldId id="448" r:id="rId11"/>
    <p:sldId id="453" r:id="rId12"/>
    <p:sldId id="452" r:id="rId13"/>
    <p:sldId id="449" r:id="rId14"/>
    <p:sldId id="450" r:id="rId15"/>
    <p:sldId id="455" r:id="rId16"/>
    <p:sldId id="457" r:id="rId17"/>
    <p:sldId id="456" r:id="rId18"/>
    <p:sldId id="447" r:id="rId19"/>
    <p:sldId id="445" r:id="rId20"/>
    <p:sldId id="454" r:id="rId21"/>
    <p:sldId id="404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lliman PowerPoint presentation template" id="{EFFBE4E0-ECB2-7F4B-98DD-6F6A0A143266}">
          <p14:sldIdLst>
            <p14:sldId id="442"/>
            <p14:sldId id="443"/>
            <p14:sldId id="444"/>
            <p14:sldId id="451"/>
            <p14:sldId id="446"/>
            <p14:sldId id="448"/>
            <p14:sldId id="453"/>
            <p14:sldId id="452"/>
            <p14:sldId id="449"/>
            <p14:sldId id="450"/>
            <p14:sldId id="455"/>
            <p14:sldId id="457"/>
            <p14:sldId id="456"/>
            <p14:sldId id="447"/>
            <p14:sldId id="445"/>
            <p14:sldId id="454"/>
          </p14:sldIdLst>
        </p14:section>
        <p14:section name="THANK YOU — MILLIMAN" id="{363BABE1-D1B4-C741-9F23-0EA7F1370892}">
          <p14:sldIdLst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976"/>
    <a:srgbClr val="FF00B1"/>
    <a:srgbClr val="8FA780"/>
    <a:srgbClr val="5EA303"/>
    <a:srgbClr val="185FA7"/>
    <a:srgbClr val="A62140"/>
    <a:srgbClr val="C24273"/>
    <a:srgbClr val="FF6300"/>
    <a:srgbClr val="821B62"/>
    <a:srgbClr val="87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76052" autoAdjust="0"/>
  </p:normalViewPr>
  <p:slideViewPr>
    <p:cSldViewPr>
      <p:cViewPr varScale="1">
        <p:scale>
          <a:sx n="120" d="100"/>
          <a:sy n="120" d="100"/>
        </p:scale>
        <p:origin x="1704" y="8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22824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70" d="100"/>
          <a:sy n="170" d="100"/>
        </p:scale>
        <p:origin x="432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8ABE7-2E59-B840-A11E-3AE96583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19" indent="-36575" algn="l" defTabSz="914377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4" indent="-137157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1051" kern="1200">
        <a:solidFill>
          <a:schemeClr val="tx1"/>
        </a:solidFill>
        <a:latin typeface="+mn-lt"/>
        <a:ea typeface="+mn-ea"/>
        <a:cs typeface="+mn-cs"/>
      </a:defRPr>
    </a:lvl2pPr>
    <a:lvl3pPr marL="365751" indent="-109725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26" indent="-109725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02" indent="-109725" algn="l" defTabSz="91437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8ABE7-2E59-B840-A11E-3AE96583F7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MILLIMAN — STEEL B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bg1"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slide steel background. Click </a:t>
            </a:r>
            <a:br>
              <a:rPr lang="en-US" dirty="0" smtClean="0"/>
            </a:br>
            <a:r>
              <a:rPr lang="en-US" dirty="0" smtClean="0"/>
              <a:t>here to add title.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0" y="1016029"/>
            <a:ext cx="1554375" cy="4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CHARCOAL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4" y="381000"/>
            <a:ext cx="9456737" cy="2286000"/>
          </a:xfrm>
        </p:spPr>
        <p:txBody>
          <a:bodyPr>
            <a:noAutofit/>
          </a:bodyPr>
          <a:lstStyle>
            <a:lvl1pPr marL="384038" indent="-384038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819400"/>
            <a:ext cx="9074149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r>
              <a:rPr lang="en-US" dirty="0" smtClean="0"/>
              <a:t>—Quote attribution — name, title and company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May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May 11,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2"/>
            <a:ext cx="10969784" cy="457199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May 11,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May 11,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2" y="6430869"/>
            <a:ext cx="533399" cy="232147"/>
          </a:xfr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W/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2" y="6430869"/>
            <a:ext cx="533399" cy="232147"/>
          </a:xfr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442" y="1828800"/>
            <a:ext cx="2659063" cy="19208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88169" y="1828800"/>
            <a:ext cx="2659063" cy="19208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66894" y="1828800"/>
            <a:ext cx="2659063" cy="19208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45622" y="1828800"/>
            <a:ext cx="2659063" cy="19208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442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388169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166895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8945622" y="3810000"/>
            <a:ext cx="2659063" cy="1431925"/>
          </a:xfrm>
          <a:solidFill>
            <a:schemeClr val="accent5"/>
          </a:solidFill>
        </p:spPr>
        <p:txBody>
          <a:bodyPr lIns="182880" tIns="182880" rIns="182880" bIns="18288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362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USTOM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8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May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543800" y="1524000"/>
            <a:ext cx="4035584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May 11,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May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MILLIMAN — SLATE B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slide slate background. Click </a:t>
            </a:r>
            <a:br>
              <a:rPr lang="en-US" dirty="0" smtClean="0"/>
            </a:br>
            <a:r>
              <a:rPr lang="en-US" dirty="0" smtClean="0"/>
              <a:t>here to add title.</a:t>
            </a:r>
            <a:endParaRPr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Presenter name</a:t>
            </a:r>
            <a:endParaRPr lang="en-US" dirty="0" smtClean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1" y="1016029"/>
            <a:ext cx="1554379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7"/>
            <a:ext cx="5257800" cy="5475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1219200"/>
            <a:ext cx="5257800" cy="48768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6001" y="519237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May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May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/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May 11,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</a:t>
            </a:r>
            <a:r>
              <a:rPr lang="en-US" dirty="0" err="1" smtClean="0"/>
              <a:t>Confidentia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0" y="0"/>
            <a:ext cx="12192000" cy="6858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0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/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" y="457200"/>
            <a:ext cx="11277600" cy="5943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49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/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8012" y="437707"/>
            <a:ext cx="10972800" cy="9144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5FD8143-BFA3-46F8-9B90-B0E5CFAF7F7C}" type="datetime4">
              <a:rPr lang="en-US" smtClean="0"/>
              <a:t>May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016F8AB-BCEA-4347-8BA6-BE776009BC89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2" y="990600"/>
            <a:ext cx="10972800" cy="50292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471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MILLIMAN — 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nip Single Corner Rectangle 19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tx2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6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slide blue background. Click </a:t>
            </a:r>
            <a:br>
              <a:rPr lang="en-US" dirty="0" smtClean="0"/>
            </a:br>
            <a:r>
              <a:rPr lang="en-US" dirty="0" smtClean="0"/>
              <a:t>here to add title.</a:t>
            </a:r>
            <a:endParaRPr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Presenter name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1" y="1016029"/>
            <a:ext cx="1554379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— MILLIMAN — CHARCOAL B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 bwMode="ltGray">
          <a:xfrm rot="10800000" flipH="1">
            <a:off x="533400" y="533400"/>
            <a:ext cx="8188411" cy="5791200"/>
          </a:xfrm>
          <a:prstGeom prst="snip1Rect">
            <a:avLst/>
          </a:pr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990601" y="1524000"/>
            <a:ext cx="6781800" cy="3505200"/>
          </a:xfrm>
          <a:noFill/>
        </p:spPr>
        <p:txBody>
          <a:bodyPr wrap="square" lIns="0" rIns="0" bIns="0" anchor="b" anchorCtr="0">
            <a:noAutofit/>
          </a:bodyPr>
          <a:lstStyle>
            <a:lvl1pPr>
              <a:lnSpc>
                <a:spcPct val="8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slide charcoal background. Click </a:t>
            </a:r>
            <a:br>
              <a:rPr lang="en-US" dirty="0" smtClean="0"/>
            </a:br>
            <a:r>
              <a:rPr lang="en-US" dirty="0" smtClean="0"/>
              <a:t>here to add title.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54102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Presenter name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1" y="5715001"/>
            <a:ext cx="6781800" cy="292131"/>
          </a:xfr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1" y="1016029"/>
            <a:ext cx="1554379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STEEL B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steel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6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SLATE B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slate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blue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— CHARCOAL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 userDrawn="1"/>
        </p:nvSpPr>
        <p:spPr bwMode="ltGray">
          <a:xfrm rot="10800000" flipH="1">
            <a:off x="533401" y="0"/>
            <a:ext cx="8196876" cy="4953000"/>
          </a:xfrm>
          <a:custGeom>
            <a:avLst/>
            <a:gdLst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5791200 h 5791200"/>
              <a:gd name="connsiteX5" fmla="*/ 0 w 8188410"/>
              <a:gd name="connsiteY5" fmla="*/ 0 h 5791200"/>
              <a:gd name="connsiteX0" fmla="*/ 0 w 8188410"/>
              <a:gd name="connsiteY0" fmla="*/ 0 h 5791200"/>
              <a:gd name="connsiteX1" fmla="*/ 7223191 w 8188410"/>
              <a:gd name="connsiteY1" fmla="*/ 0 h 5791200"/>
              <a:gd name="connsiteX2" fmla="*/ 8188410 w 8188410"/>
              <a:gd name="connsiteY2" fmla="*/ 965219 h 5791200"/>
              <a:gd name="connsiteX3" fmla="*/ 8188410 w 8188410"/>
              <a:gd name="connsiteY3" fmla="*/ 5791200 h 5791200"/>
              <a:gd name="connsiteX4" fmla="*/ 0 w 8188410"/>
              <a:gd name="connsiteY4" fmla="*/ 4953000 h 5791200"/>
              <a:gd name="connsiteX5" fmla="*/ 0 w 8188410"/>
              <a:gd name="connsiteY5" fmla="*/ 0 h 5791200"/>
              <a:gd name="connsiteX0" fmla="*/ 0 w 8196876"/>
              <a:gd name="connsiteY0" fmla="*/ 0 h 4953000"/>
              <a:gd name="connsiteX1" fmla="*/ 7223191 w 8196876"/>
              <a:gd name="connsiteY1" fmla="*/ 0 h 4953000"/>
              <a:gd name="connsiteX2" fmla="*/ 8188410 w 8196876"/>
              <a:gd name="connsiteY2" fmla="*/ 965219 h 4953000"/>
              <a:gd name="connsiteX3" fmla="*/ 8196876 w 8196876"/>
              <a:gd name="connsiteY3" fmla="*/ 4953000 h 4953000"/>
              <a:gd name="connsiteX4" fmla="*/ 0 w 8196876"/>
              <a:gd name="connsiteY4" fmla="*/ 4953000 h 4953000"/>
              <a:gd name="connsiteX5" fmla="*/ 0 w 8196876"/>
              <a:gd name="connsiteY5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6876" h="4953000">
                <a:moveTo>
                  <a:pt x="0" y="0"/>
                </a:moveTo>
                <a:lnTo>
                  <a:pt x="7223191" y="0"/>
                </a:lnTo>
                <a:lnTo>
                  <a:pt x="8188410" y="965219"/>
                </a:lnTo>
                <a:lnTo>
                  <a:pt x="8196876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143281" y="77336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351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685801"/>
            <a:ext cx="6705600" cy="304781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 </a:t>
            </a:r>
            <a:br>
              <a:rPr lang="en-US" dirty="0" smtClean="0"/>
            </a:br>
            <a:r>
              <a:rPr lang="en-US" dirty="0" smtClean="0"/>
              <a:t>charcoal background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10000"/>
            <a:ext cx="6705600" cy="9144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4" y="381000"/>
            <a:ext cx="9456737" cy="2286000"/>
          </a:xfrm>
        </p:spPr>
        <p:txBody>
          <a:bodyPr>
            <a:noAutofit/>
          </a:bodyPr>
          <a:lstStyle>
            <a:lvl1pPr marL="384038" indent="-384038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3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r>
              <a:rPr lang="en-US" dirty="0" smtClean="0"/>
              <a:t>—Quote attribution — name, title and company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May 11,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519237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2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7"/>
            <a:ext cx="10972800" cy="9144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0" y="6426104"/>
            <a:ext cx="99557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fld id="{65FD8143-BFA3-46F8-9B90-B0E5CFAF7F7C}" type="datetime4">
              <a:rPr lang="is-IS" smtClean="0"/>
              <a:pPr/>
              <a:t>11. maí 2016</a:t>
            </a:fld>
            <a:endParaRPr lang="is-I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1" y="6426104"/>
            <a:ext cx="181539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2" y="6430869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609600" y="6402831"/>
            <a:ext cx="1143000" cy="2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5" r:id="rId2"/>
    <p:sldLayoutId id="2147483706" r:id="rId3"/>
    <p:sldLayoutId id="2147483707" r:id="rId4"/>
    <p:sldLayoutId id="2147483709" r:id="rId5"/>
    <p:sldLayoutId id="2147483711" r:id="rId6"/>
    <p:sldLayoutId id="2147483708" r:id="rId7"/>
    <p:sldLayoutId id="2147483682" r:id="rId8"/>
    <p:sldLayoutId id="2147483666" r:id="rId9"/>
    <p:sldLayoutId id="2147483667" r:id="rId10"/>
    <p:sldLayoutId id="2147483650" r:id="rId11"/>
    <p:sldLayoutId id="2147483684" r:id="rId12"/>
    <p:sldLayoutId id="2147483679" r:id="rId13"/>
    <p:sldLayoutId id="2147483654" r:id="rId14"/>
    <p:sldLayoutId id="2147483714" r:id="rId15"/>
    <p:sldLayoutId id="2147483685" r:id="rId16"/>
    <p:sldLayoutId id="2147483656" r:id="rId17"/>
    <p:sldLayoutId id="2147483674" r:id="rId18"/>
    <p:sldLayoutId id="2147483657" r:id="rId19"/>
    <p:sldLayoutId id="2147483675" r:id="rId20"/>
    <p:sldLayoutId id="2147483676" r:id="rId21"/>
    <p:sldLayoutId id="2147483677" r:id="rId22"/>
    <p:sldLayoutId id="2147483686" r:id="rId23"/>
    <p:sldLayoutId id="2147483687" r:id="rId24"/>
    <p:sldLayoutId id="214748368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Font typeface="Wingdings" charset="2"/>
        <a:buChar char="§"/>
        <a:defRPr sz="1800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26" indent="-137157" algn="l" defTabSz="914377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31502" indent="-137157" algn="l" defTabSz="914377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58" indent="-137157" algn="l" defTabSz="914377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051534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6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" indent="-137157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dirty="0" smtClean="0"/>
              <a:t>Ethics in Analytics</a:t>
            </a:r>
            <a:endParaRPr lang="en-US" sz="32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Shea Parkes, FSA MAAA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Tukey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32" y="1524000"/>
            <a:ext cx="3758576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we know about the world teaches us that the effects of A and B are always different---in some decimal place---for any A and B. Thus asking "are the effects different?" is foolish.</a:t>
            </a:r>
            <a:endParaRPr lang="en-US" sz="3200" b="1" dirty="0">
              <a:solidFill>
                <a:srgbClr val="FFFFFF"/>
              </a:solidFill>
              <a:latin typeface="Arial" charset="0"/>
            </a:endParaRP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Null Hypothesis Significance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45419"/>
            <a:ext cx="6231700" cy="53188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and Null Hypothesis Significance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45419"/>
            <a:ext cx="6231700" cy="53188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81" y="1239359"/>
            <a:ext cx="4730954" cy="473095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315200" y="5867400"/>
            <a:ext cx="914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ASA's statement on </a:t>
            </a:r>
            <a:r>
              <a:rPr lang="en-US" dirty="0" smtClean="0"/>
              <a:t>p-values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Ronald Wasserstein and Nicole Lazar (2016)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P-values can indicate how incompatible the data are with a specified statistical model. </a:t>
            </a:r>
            <a:endParaRPr lang="en-US" dirty="0" smtClean="0"/>
          </a:p>
          <a:p>
            <a:r>
              <a:rPr lang="en-US" dirty="0"/>
              <a:t>P-values do not measure the probability that the studied hypothesis is true, or the probability that the data were produced by random chance alone. </a:t>
            </a:r>
            <a:endParaRPr lang="en-US" dirty="0" smtClean="0"/>
          </a:p>
          <a:p>
            <a:r>
              <a:rPr lang="en-US" dirty="0"/>
              <a:t>Scientific conclusions and business or policy decisions should not be based only on whether a p-value passes a specific </a:t>
            </a:r>
            <a:r>
              <a:rPr lang="en-US" dirty="0" smtClean="0"/>
              <a:t>threshold.</a:t>
            </a:r>
          </a:p>
          <a:p>
            <a:r>
              <a:rPr lang="en-US" dirty="0"/>
              <a:t>Proper inference requires full reporting and </a:t>
            </a:r>
            <a:r>
              <a:rPr lang="en-US" dirty="0" smtClean="0"/>
              <a:t>transparency.</a:t>
            </a:r>
          </a:p>
          <a:p>
            <a:r>
              <a:rPr lang="en-US" dirty="0"/>
              <a:t>A p-value, or statistical significance, does not measure the size of an effect or the importance of a result</a:t>
            </a:r>
            <a:r>
              <a:rPr lang="en-US" dirty="0" smtClean="0"/>
              <a:t>.</a:t>
            </a:r>
          </a:p>
          <a:p>
            <a:r>
              <a:rPr lang="en-US" dirty="0"/>
              <a:t>By itself, a p-value does not provide a good measure of evidence regarding a model or </a:t>
            </a:r>
            <a:r>
              <a:rPr lang="en-US" dirty="0" smtClean="0"/>
              <a:t>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Regression Considered Harmful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Regression Strategies – Frank Harrell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yields R-squared values that are badly biased to be high.</a:t>
            </a:r>
          </a:p>
          <a:p>
            <a:r>
              <a:rPr lang="en-US" dirty="0"/>
              <a:t>The </a:t>
            </a:r>
            <a:r>
              <a:rPr lang="en-US" i="1" dirty="0"/>
              <a:t>F</a:t>
            </a:r>
            <a:r>
              <a:rPr lang="en-US" dirty="0"/>
              <a:t> and chi-squared tests quoted next to each variable on the printout do not have the claimed distribution.</a:t>
            </a:r>
          </a:p>
          <a:p>
            <a:r>
              <a:rPr lang="en-US" dirty="0"/>
              <a:t>The method yields confidence intervals for effects and predicted values that are falsely narrow; see Altman and Andersen (1989).</a:t>
            </a:r>
          </a:p>
          <a:p>
            <a:r>
              <a:rPr lang="en-US" dirty="0"/>
              <a:t>It yields </a:t>
            </a:r>
            <a:r>
              <a:rPr lang="en-US" i="1" dirty="0"/>
              <a:t>p</a:t>
            </a:r>
            <a:r>
              <a:rPr lang="en-US" dirty="0"/>
              <a:t>-values that do not have the proper meaning, and the proper correction for them is a difficult problem.</a:t>
            </a:r>
          </a:p>
          <a:p>
            <a:r>
              <a:rPr lang="en-US" dirty="0"/>
              <a:t>It gives biased regression coefficients that need shrinkage (the coefficients for remaining variables are too large; see </a:t>
            </a:r>
            <a:r>
              <a:rPr lang="en-US" dirty="0" err="1"/>
              <a:t>Tibshirani</a:t>
            </a:r>
            <a:r>
              <a:rPr lang="en-US" dirty="0"/>
              <a:t> [1996]).</a:t>
            </a:r>
          </a:p>
          <a:p>
            <a:r>
              <a:rPr lang="en-US" dirty="0"/>
              <a:t>It has severe problems in the presence of collinearity.</a:t>
            </a:r>
          </a:p>
          <a:p>
            <a:r>
              <a:rPr lang="en-US" dirty="0"/>
              <a:t>It is based on methods (e.g., </a:t>
            </a:r>
            <a:r>
              <a:rPr lang="en-US" i="1" dirty="0"/>
              <a:t>F</a:t>
            </a:r>
            <a:r>
              <a:rPr lang="en-US" dirty="0"/>
              <a:t> tests for nested models) that were intended to be used to test </a:t>
            </a:r>
            <a:r>
              <a:rPr lang="en-US" dirty="0" err="1"/>
              <a:t>prespecified</a:t>
            </a:r>
            <a:r>
              <a:rPr lang="en-US" dirty="0"/>
              <a:t> hypotheses.</a:t>
            </a:r>
          </a:p>
          <a:p>
            <a:r>
              <a:rPr lang="en-US" dirty="0"/>
              <a:t>Increasing the sample size does not help very much; see </a:t>
            </a:r>
            <a:r>
              <a:rPr lang="en-US" dirty="0" err="1"/>
              <a:t>Derksen</a:t>
            </a:r>
            <a:r>
              <a:rPr lang="en-US" dirty="0"/>
              <a:t> and </a:t>
            </a:r>
            <a:r>
              <a:rPr lang="en-US" dirty="0" err="1"/>
              <a:t>Keselman</a:t>
            </a:r>
            <a:r>
              <a:rPr lang="en-US" dirty="0"/>
              <a:t> (1992).</a:t>
            </a:r>
          </a:p>
          <a:p>
            <a:r>
              <a:rPr lang="en-US" dirty="0"/>
              <a:t>It allows us to not think about the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by Randal Monroe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https://xkcd.com/552/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5" y="1493057"/>
            <a:ext cx="10936415" cy="440792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vs Observational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32834"/>
            <a:ext cx="3438939" cy="5486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68277"/>
            <a:ext cx="3581400" cy="54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Shea Parkes, FSA MAAA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Shea.Parkes@milliman.com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views expressed in this presentation are those of the presenter, and not those of </a:t>
            </a:r>
            <a:r>
              <a:rPr lang="en-US" sz="4000" dirty="0" err="1" smtClean="0"/>
              <a:t>Milliman</a:t>
            </a:r>
            <a:r>
              <a:rPr lang="en-US" sz="4000" dirty="0" smtClean="0"/>
              <a:t> or the Society of Actuaries. </a:t>
            </a:r>
            <a:r>
              <a:rPr lang="en-US" sz="4000" dirty="0"/>
              <a:t>Nothing in this presentation is intended to represent a professional opinion or be an interpretation of actuarial standards of practice.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ltGray">
          <a:xfrm>
            <a:off x="7239000" y="76200"/>
            <a:ext cx="48006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 by Randal Monroe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https://xkcd.com/1478/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"/>
            <a:ext cx="4572002" cy="64431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ltGray">
          <a:xfrm>
            <a:off x="7239000" y="76200"/>
            <a:ext cx="48006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 by Randal Monroe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https://xkcd.com/1478/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"/>
            <a:ext cx="4572002" cy="64431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ltGray">
          <a:xfrm>
            <a:off x="6705600" y="2971800"/>
            <a:ext cx="3886200" cy="762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7813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 Degrees of Freedom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b="1" dirty="0"/>
              <a:t>False-Positive </a:t>
            </a:r>
            <a:r>
              <a:rPr lang="en-US" b="1" dirty="0" smtClean="0"/>
              <a:t>Psychology – Joseph Simmons et al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[I]t is unacceptably easy to publish “statistically significant” evidence consistent with any hypothesis.</a:t>
            </a:r>
          </a:p>
          <a:p>
            <a:r>
              <a:rPr lang="en-US" sz="2800" dirty="0"/>
              <a:t>The culprit is a construct we refer to as researcher degrees of freedom. In the course of collecting and analyzing data, researchers have many decisions to </a:t>
            </a:r>
            <a:r>
              <a:rPr lang="en-US" sz="2800" dirty="0" smtClean="0"/>
              <a:t>make:</a:t>
            </a:r>
          </a:p>
          <a:p>
            <a:pPr lvl="1"/>
            <a:r>
              <a:rPr lang="en-US" sz="2400" dirty="0" smtClean="0"/>
              <a:t>Should </a:t>
            </a:r>
            <a:r>
              <a:rPr lang="en-US" sz="2400" dirty="0"/>
              <a:t>more data be </a:t>
            </a:r>
            <a:r>
              <a:rPr lang="en-US" sz="2400" dirty="0" smtClean="0"/>
              <a:t>collected?</a:t>
            </a:r>
          </a:p>
          <a:p>
            <a:pPr lvl="1"/>
            <a:r>
              <a:rPr lang="en-US" sz="2400" dirty="0" smtClean="0"/>
              <a:t>Should </a:t>
            </a:r>
            <a:r>
              <a:rPr lang="en-US" sz="2400" dirty="0"/>
              <a:t>some observations be </a:t>
            </a:r>
            <a:r>
              <a:rPr lang="en-US" sz="2400" dirty="0" smtClean="0"/>
              <a:t>excluded?</a:t>
            </a:r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conditions should be combined and which ones </a:t>
            </a:r>
            <a:r>
              <a:rPr lang="en-US" sz="2400" dirty="0" smtClean="0"/>
              <a:t>compared?</a:t>
            </a:r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control variables should be </a:t>
            </a:r>
            <a:r>
              <a:rPr lang="en-US" sz="2400" dirty="0" smtClean="0"/>
              <a:t>considered?</a:t>
            </a:r>
          </a:p>
          <a:p>
            <a:pPr lvl="1"/>
            <a:r>
              <a:rPr lang="en-US" sz="2400" dirty="0" smtClean="0"/>
              <a:t>Should </a:t>
            </a:r>
            <a:r>
              <a:rPr lang="en-US" sz="2400" dirty="0"/>
              <a:t>specific measures be combined or transformed or both?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3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 Degrees of Freedom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pairs(</a:t>
            </a:r>
            <a:r>
              <a:rPr lang="en-US" dirty="0" err="1">
                <a:latin typeface="Courier" pitchFamily="49" charset="0"/>
              </a:rPr>
              <a:t>airquality</a:t>
            </a:r>
            <a:r>
              <a:rPr lang="en-US" dirty="0">
                <a:latin typeface="Courier" pitchFamily="49" charset="0"/>
              </a:rPr>
              <a:t>[,c('Ozone', '</a:t>
            </a:r>
            <a:r>
              <a:rPr lang="en-US" dirty="0" err="1">
                <a:latin typeface="Courier" pitchFamily="49" charset="0"/>
              </a:rPr>
              <a:t>Solar.R</a:t>
            </a:r>
            <a:r>
              <a:rPr lang="en-US" dirty="0">
                <a:latin typeface="Courier" pitchFamily="49" charset="0"/>
              </a:rPr>
              <a:t>', 'Wind', 'Temp')])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7" y="1317648"/>
            <a:ext cx="8018052" cy="53453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Paths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1" y="5520273"/>
            <a:ext cx="4654361" cy="762000"/>
          </a:xfrm>
        </p:spPr>
        <p:txBody>
          <a:bodyPr/>
          <a:lstStyle/>
          <a:p>
            <a:pPr fontAlgn="base"/>
            <a:r>
              <a:rPr lang="en-US" sz="2000" dirty="0">
                <a:solidFill>
                  <a:schemeClr val="accent5"/>
                </a:solidFill>
              </a:rPr>
              <a:t>http://blogs.discovermagazine.com</a:t>
            </a:r>
            <a:r>
              <a:rPr lang="en-US" sz="2000" dirty="0" smtClean="0">
                <a:solidFill>
                  <a:schemeClr val="accent5"/>
                </a:solidFill>
              </a:rPr>
              <a:t>/</a:t>
            </a:r>
          </a:p>
          <a:p>
            <a:pPr fontAlgn="base"/>
            <a:r>
              <a:rPr lang="en-US" sz="2000" dirty="0" err="1" smtClean="0">
                <a:solidFill>
                  <a:schemeClr val="accent5"/>
                </a:solidFill>
              </a:rPr>
              <a:t>neuroskeptic</a:t>
            </a:r>
            <a:r>
              <a:rPr lang="en-US" sz="2000" dirty="0" smtClean="0">
                <a:solidFill>
                  <a:schemeClr val="accent5"/>
                </a:solidFill>
              </a:rPr>
              <a:t>/2013/10/16/the-f-problem</a:t>
            </a:r>
            <a:r>
              <a:rPr lang="en-US" sz="2000" dirty="0">
                <a:solidFill>
                  <a:schemeClr val="accent5"/>
                </a:solidFill>
              </a:rPr>
              <a:t>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9" y="1301496"/>
            <a:ext cx="40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ltGray">
          <a:xfrm>
            <a:off x="7239000" y="76200"/>
            <a:ext cx="48006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Paths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400"/>
            <a:ext cx="4882962" cy="65106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9" y="1301496"/>
            <a:ext cx="4072103" cy="3581400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28601" y="5520273"/>
            <a:ext cx="4654361" cy="76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smtClean="0">
                <a:solidFill>
                  <a:schemeClr val="accent5"/>
                </a:solidFill>
              </a:rPr>
              <a:t>http://blogs.discovermagazine.com/</a:t>
            </a:r>
          </a:p>
          <a:p>
            <a:pPr fontAlgn="base"/>
            <a:r>
              <a:rPr lang="en-US" sz="2000" smtClean="0">
                <a:solidFill>
                  <a:schemeClr val="accent5"/>
                </a:solidFill>
              </a:rPr>
              <a:t>neuroskeptic/2013/10/16/the-f-problem/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George E. P. Box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" t="12143" r="1139" b="3928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 models are wrong, but some are useful.</a:t>
            </a:r>
          </a:p>
          <a:p>
            <a:endParaRPr lang="en-US" sz="3200" dirty="0" smtClean="0"/>
          </a:p>
          <a:p>
            <a:r>
              <a:rPr lang="en-US" sz="3200" dirty="0"/>
              <a:t>Statisticians, like artists, have the bad habit of falling in love with their models.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ILLIMAN MASTER">
  <a:themeElements>
    <a:clrScheme name="Milliman Theme Colors">
      <a:dk1>
        <a:srgbClr val="0A4977"/>
      </a:dk1>
      <a:lt1>
        <a:srgbClr val="FFFFFF"/>
      </a:lt1>
      <a:dk2>
        <a:srgbClr val="45484D"/>
      </a:dk2>
      <a:lt2>
        <a:srgbClr val="C6C9CA"/>
      </a:lt2>
      <a:accent1>
        <a:srgbClr val="45484D"/>
      </a:accent1>
      <a:accent2>
        <a:srgbClr val="0081E3"/>
      </a:accent2>
      <a:accent3>
        <a:srgbClr val="FFA200"/>
      </a:accent3>
      <a:accent4>
        <a:srgbClr val="468C00"/>
      </a:accent4>
      <a:accent5>
        <a:srgbClr val="7D8791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Presentation1" id="{FD66505D-420A-4797-BA98-23DF95F2266B}" vid="{AB4E2590-B780-494E-80EB-D22EEB731EA7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E8A8ACD3F644CAE32F371CC73A2F1" ma:contentTypeVersion="11" ma:contentTypeDescription="Create a new document." ma:contentTypeScope="" ma:versionID="01bef8c4dc6bf55dd5bf7f270c7250ac">
  <xsd:schema xmlns:xsd="http://www.w3.org/2001/XMLSchema" xmlns:xs="http://www.w3.org/2001/XMLSchema" xmlns:p="http://schemas.microsoft.com/office/2006/metadata/properties" xmlns:ns2="4cee28eb-b0b7-4e10-a93a-4dc8b0278c6d" targetNamespace="http://schemas.microsoft.com/office/2006/metadata/properties" ma:root="true" ma:fieldsID="aa12a14841285fda9ea6d54df23278d2" ns2:_="">
    <xsd:import namespace="4cee28eb-b0b7-4e10-a93a-4dc8b0278c6d"/>
    <xsd:element name="properties">
      <xsd:complexType>
        <xsd:sequence>
          <xsd:element name="documentManagement">
            <xsd:complexType>
              <xsd:all>
                <xsd:element ref="ns2:Template_x0020_Type"/>
                <xsd:element ref="ns2:Template_x0020_Type_x003a_ID" minOccurs="0"/>
                <xsd:element ref="ns2:Template_x0020_Type_x003a_Template_x0020_Type_x0020_Description" minOccurs="0"/>
                <xsd:element ref="ns2:Template_x0020_Type_x003a_Template_x0020_Type_x0020_Sort_x0020_Order" minOccurs="0"/>
                <xsd:element ref="ns2:Thumbnail" minOccurs="0"/>
                <xsd:element ref="ns2:Template_x0020_Range" minOccurs="0"/>
                <xsd:element ref="ns2:Ordering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e28eb-b0b7-4e10-a93a-4dc8b0278c6d" elementFormDefault="qualified">
    <xsd:import namespace="http://schemas.microsoft.com/office/2006/documentManagement/types"/>
    <xsd:import namespace="http://schemas.microsoft.com/office/infopath/2007/PartnerControls"/>
    <xsd:element name="Template_x0020_Type" ma:index="8" ma:displayName="Template Type" ma:description="" ma:list="{6303e99a-29db-41e5-9e77-81146aa8f4d0}" ma:internalName="Template_x0020_Type" ma:showField="Title" ma:web="{29BF34BF-9E60-4E62-A43A-C0E7E52CE835}">
      <xsd:simpleType>
        <xsd:restriction base="dms:Lookup"/>
      </xsd:simpleType>
    </xsd:element>
    <xsd:element name="Template_x0020_Type_x003a_ID" ma:index="9" nillable="true" ma:displayName="Template Type:ID" ma:list="{6303e99a-29db-41e5-9e77-81146aa8f4d0}" ma:internalName="Template_x0020_Type_x003a_ID" ma:readOnly="true" ma:showField="ID" ma:web="29bf34bf-9e60-4e62-a43a-c0e7e52ce835">
      <xsd:simpleType>
        <xsd:restriction base="dms:Lookup"/>
      </xsd:simpleType>
    </xsd:element>
    <xsd:element name="Template_x0020_Type_x003a_Template_x0020_Type_x0020_Description" ma:index="10" nillable="true" ma:displayName="Template Type:Template Type Description" ma:list="{6303e99a-29db-41e5-9e77-81146aa8f4d0}" ma:internalName="Template_x0020_Type_x003a_Template_x0020_Type_x0020_Description" ma:readOnly="true" ma:showField="Template Type Description" ma:web="29bf34bf-9e60-4e62-a43a-c0e7e52ce835">
      <xsd:simpleType>
        <xsd:restriction base="dms:Lookup"/>
      </xsd:simpleType>
    </xsd:element>
    <xsd:element name="Template_x0020_Type_x003a_Template_x0020_Type_x0020_Sort_x0020_Order" ma:index="11" nillable="true" ma:displayName="Template Type:Template Type Sort Order" ma:list="{6303e99a-29db-41e5-9e77-81146aa8f4d0}" ma:internalName="Template_x0020_Type_x003a_Template_x0020_Type_x0020_Sort_x0020_Order" ma:readOnly="true" ma:showField="Template Type Sort Order" ma:web="29bf34bf-9e60-4e62-a43a-c0e7e52ce835">
      <xsd:simpleType>
        <xsd:restriction base="dms:Lookup"/>
      </xsd:simpleType>
    </xsd:element>
    <xsd:element name="Thumbnail" ma:index="12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emplate_x0020_Range" ma:index="13" nillable="true" ma:displayName="Template Range" ma:format="Dropdown" ma:internalName="Template_x0020_Range">
      <xsd:simpleType>
        <xsd:restriction base="dms:Choice">
          <xsd:enumeration value="Word Templates - A4"/>
          <xsd:enumeration value="Word Templates - 8.5x11"/>
          <xsd:enumeration value="PowerPoint Templates"/>
          <xsd:enumeration value="Maps"/>
        </xsd:restriction>
      </xsd:simpleType>
    </xsd:element>
    <xsd:element name="Ordering" ma:index="14" ma:displayName="Ordering" ma:decimals="0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345a44ca-f4da-4f0f-990f-903029b64d2e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_x0020_Type xmlns="4cee28eb-b0b7-4e10-a93a-4dc8b0278c6d">43</Template_x0020_Type>
    <Template_x0020_Range xmlns="4cee28eb-b0b7-4e10-a93a-4dc8b0278c6d">PowerPoint Templates</Template_x0020_Range>
    <Ordering xmlns="4cee28eb-b0b7-4e10-a93a-4dc8b0278c6d">1</Ordering>
    <Thumbnail xmlns="4cee28eb-b0b7-4e10-a93a-4dc8b0278c6d">
      <Url xsi:nil="true"/>
      <Description xsi:nil="true"/>
    </Thumbnail>
  </documentManagement>
</p:properties>
</file>

<file path=customXml/itemProps1.xml><?xml version="1.0" encoding="utf-8"?>
<ds:datastoreItem xmlns:ds="http://schemas.openxmlformats.org/officeDocument/2006/customXml" ds:itemID="{E8DCB607-3EAE-495E-B9BC-3FF637B6E8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e28eb-b0b7-4e10-a93a-4dc8b0278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24A68-6D87-4FD2-861D-96CC91173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5F8178-1D43-4E6F-8A64-0214A7A2EE4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BC8DEBE-6B23-45E7-B3CC-43413D34E961}">
  <ds:schemaRefs>
    <ds:schemaRef ds:uri="http://schemas.microsoft.com/office/2006/documentManagement/types"/>
    <ds:schemaRef ds:uri="4cee28eb-b0b7-4e10-a93a-4dc8b0278c6d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Milliman</Template>
  <TotalTime>150</TotalTime>
  <Words>469</Words>
  <Application>Microsoft Office PowerPoint</Application>
  <PresentationFormat>Widescreen</PresentationFormat>
  <Paragraphs>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</vt:lpstr>
      <vt:lpstr>Wingdings</vt:lpstr>
      <vt:lpstr>MILLIMAN MASTER</vt:lpstr>
      <vt:lpstr>Ethics in Analytics</vt:lpstr>
      <vt:lpstr>Limitations</vt:lpstr>
      <vt:lpstr>P-Values by Randal Monroe</vt:lpstr>
      <vt:lpstr>P-Values by Randal Monroe</vt:lpstr>
      <vt:lpstr>Researcher Degrees of Freedom</vt:lpstr>
      <vt:lpstr>Researcher Degrees of Freedom</vt:lpstr>
      <vt:lpstr>Forking Paths</vt:lpstr>
      <vt:lpstr>Forking Paths</vt:lpstr>
      <vt:lpstr>George E. P. Box</vt:lpstr>
      <vt:lpstr>John Tukey</vt:lpstr>
      <vt:lpstr>Big Data and Null Hypothesis Significance Testing</vt:lpstr>
      <vt:lpstr>Big Data and Null Hypothesis Significance Testing</vt:lpstr>
      <vt:lpstr>The ASA's statement on p-values</vt:lpstr>
      <vt:lpstr>Stepwise Regression Considered Harmful</vt:lpstr>
      <vt:lpstr>Correlation by Randal Monroe</vt:lpstr>
      <vt:lpstr>Experimental vs Observational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template</dc:title>
  <dc:creator>Shea Parkes</dc:creator>
  <cp:lastModifiedBy>Shea Parkes</cp:lastModifiedBy>
  <cp:revision>20</cp:revision>
  <cp:lastPrinted>2015-11-18T17:53:35Z</cp:lastPrinted>
  <dcterms:created xsi:type="dcterms:W3CDTF">2016-05-05T19:34:20Z</dcterms:created>
  <dcterms:modified xsi:type="dcterms:W3CDTF">2016-05-11T17:23:40Z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0x010100153E8A8ACD3F644CAE32F371CC73A2F1</vt:lpwstr>
  </property>
</Properties>
</file>