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sldIdLst>
    <p:sldId id="388" r:id="rId2"/>
    <p:sldId id="389" r:id="rId3"/>
    <p:sldId id="401" r:id="rId4"/>
    <p:sldId id="390" r:id="rId5"/>
    <p:sldId id="403" r:id="rId6"/>
    <p:sldId id="391" r:id="rId7"/>
    <p:sldId id="402" r:id="rId8"/>
    <p:sldId id="411" r:id="rId9"/>
    <p:sldId id="413" r:id="rId10"/>
    <p:sldId id="414" r:id="rId11"/>
    <p:sldId id="396" r:id="rId12"/>
    <p:sldId id="397" r:id="rId13"/>
    <p:sldId id="398" r:id="rId14"/>
    <p:sldId id="399" r:id="rId15"/>
    <p:sldId id="417" r:id="rId16"/>
    <p:sldId id="418" r:id="rId17"/>
    <p:sldId id="419" r:id="rId18"/>
    <p:sldId id="420" r:id="rId19"/>
    <p:sldId id="421" r:id="rId20"/>
    <p:sldId id="422" r:id="rId21"/>
    <p:sldId id="423" r:id="rId22"/>
    <p:sldId id="424" r:id="rId23"/>
    <p:sldId id="425" r:id="rId24"/>
    <p:sldId id="426" r:id="rId25"/>
    <p:sldId id="427" r:id="rId26"/>
    <p:sldId id="428" r:id="rId27"/>
    <p:sldId id="378" r:id="rId28"/>
    <p:sldId id="379" r:id="rId29"/>
    <p:sldId id="380" r:id="rId30"/>
    <p:sldId id="381" r:id="rId31"/>
    <p:sldId id="382" r:id="rId32"/>
    <p:sldId id="383" r:id="rId33"/>
    <p:sldId id="285"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72711" autoAdjust="0"/>
  </p:normalViewPr>
  <p:slideViewPr>
    <p:cSldViewPr snapToGrid="0">
      <p:cViewPr varScale="1">
        <p:scale>
          <a:sx n="69" d="100"/>
          <a:sy n="69" d="100"/>
        </p:scale>
        <p:origin x="69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A1668FA-59BA-4B4D-AAB7-635B81C30B5E}" type="datetimeFigureOut">
              <a:rPr lang="en-US" smtClean="0"/>
              <a:t>4/14/2023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7F517A9-319E-44E2-847F-D2D4D4832459}" type="slidenum">
              <a:rPr lang="en-US" smtClean="0"/>
              <a:t>‹#›</a:t>
            </a:fld>
            <a:endParaRPr lang="en-US"/>
          </a:p>
        </p:txBody>
      </p:sp>
    </p:spTree>
    <p:extLst>
      <p:ext uri="{BB962C8B-B14F-4D97-AF65-F5344CB8AC3E}">
        <p14:creationId xmlns:p14="http://schemas.microsoft.com/office/powerpoint/2010/main" val="9184083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14600" y="857250"/>
            <a:ext cx="4114800" cy="231457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A94529-9AF2-465F-AE5B-846A446D81BF}" type="slidenum">
              <a:rPr lang="en-US" smtClean="0"/>
              <a:t>1</a:t>
            </a:fld>
            <a:endParaRPr lang="en-US"/>
          </a:p>
        </p:txBody>
      </p:sp>
    </p:spTree>
    <p:extLst>
      <p:ext uri="{BB962C8B-B14F-4D97-AF65-F5344CB8AC3E}">
        <p14:creationId xmlns:p14="http://schemas.microsoft.com/office/powerpoint/2010/main" val="22034223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7989F68-D8C9-4B91-8E6D-DC640C548E80}" type="slidenum">
              <a:rPr lang="en-US" smtClean="0"/>
              <a:t>22</a:t>
            </a:fld>
            <a:endParaRPr lang="en-US"/>
          </a:p>
        </p:txBody>
      </p:sp>
    </p:spTree>
    <p:extLst>
      <p:ext uri="{BB962C8B-B14F-4D97-AF65-F5344CB8AC3E}">
        <p14:creationId xmlns:p14="http://schemas.microsoft.com/office/powerpoint/2010/main" val="34789249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B406A91C-276B-4C6A-9A73-F4538F81E1E6}" type="datetime1">
              <a:rPr lang="en-US" smtClean="0"/>
              <a:t>4/14/2023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DEC71A-E23F-469A-9299-2FA3253E08A0}" type="slidenum">
              <a:rPr lang="en-US" smtClean="0"/>
              <a:t>‹#›</a:t>
            </a:fld>
            <a:endParaRPr lang="en-US"/>
          </a:p>
        </p:txBody>
      </p:sp>
    </p:spTree>
    <p:extLst>
      <p:ext uri="{BB962C8B-B14F-4D97-AF65-F5344CB8AC3E}">
        <p14:creationId xmlns:p14="http://schemas.microsoft.com/office/powerpoint/2010/main" val="24977619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94C3C09-7AAF-44B9-A0F3-3F5AE930C091}" type="datetime1">
              <a:rPr lang="en-US" smtClean="0"/>
              <a:t>4/14/2023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DEC71A-E23F-469A-9299-2FA3253E08A0}" type="slidenum">
              <a:rPr lang="en-US" smtClean="0"/>
              <a:t>‹#›</a:t>
            </a:fld>
            <a:endParaRPr lang="en-US"/>
          </a:p>
        </p:txBody>
      </p:sp>
    </p:spTree>
    <p:extLst>
      <p:ext uri="{BB962C8B-B14F-4D97-AF65-F5344CB8AC3E}">
        <p14:creationId xmlns:p14="http://schemas.microsoft.com/office/powerpoint/2010/main" val="17225148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3614C68-F46D-4F18-9BAA-1A2C914E76BB}" type="datetime1">
              <a:rPr lang="en-US" smtClean="0"/>
              <a:t>4/14/2023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DEC71A-E23F-469A-9299-2FA3253E08A0}" type="slidenum">
              <a:rPr lang="en-US" smtClean="0"/>
              <a:t>‹#›</a:t>
            </a:fld>
            <a:endParaRPr lang="en-US"/>
          </a:p>
        </p:txBody>
      </p:sp>
    </p:spTree>
    <p:extLst>
      <p:ext uri="{BB962C8B-B14F-4D97-AF65-F5344CB8AC3E}">
        <p14:creationId xmlns:p14="http://schemas.microsoft.com/office/powerpoint/2010/main" val="24388525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DB021E3-7363-4F89-B91D-4989ABE803A6}" type="datetime1">
              <a:rPr lang="en-US" smtClean="0"/>
              <a:t>4/14/2023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DEC71A-E23F-469A-9299-2FA3253E08A0}" type="slidenum">
              <a:rPr lang="en-US" smtClean="0"/>
              <a:t>‹#›</a:t>
            </a:fld>
            <a:endParaRPr lang="en-US"/>
          </a:p>
        </p:txBody>
      </p:sp>
    </p:spTree>
    <p:extLst>
      <p:ext uri="{BB962C8B-B14F-4D97-AF65-F5344CB8AC3E}">
        <p14:creationId xmlns:p14="http://schemas.microsoft.com/office/powerpoint/2010/main" val="13906784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7637214-BC85-45E4-9D62-5CD1FED4432D}" type="datetime1">
              <a:rPr lang="en-US" smtClean="0"/>
              <a:t>4/14/2023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DEC71A-E23F-469A-9299-2FA3253E08A0}" type="slidenum">
              <a:rPr lang="en-US" smtClean="0"/>
              <a:t>‹#›</a:t>
            </a:fld>
            <a:endParaRPr lang="en-US"/>
          </a:p>
        </p:txBody>
      </p:sp>
    </p:spTree>
    <p:extLst>
      <p:ext uri="{BB962C8B-B14F-4D97-AF65-F5344CB8AC3E}">
        <p14:creationId xmlns:p14="http://schemas.microsoft.com/office/powerpoint/2010/main" val="9868683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DBC199B-2392-4A2A-9E5F-D8618EC8AE33}" type="datetime1">
              <a:rPr lang="en-US" smtClean="0"/>
              <a:t>4/14/2023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DEC71A-E23F-469A-9299-2FA3253E08A0}" type="slidenum">
              <a:rPr lang="en-US" smtClean="0"/>
              <a:t>‹#›</a:t>
            </a:fld>
            <a:endParaRPr lang="en-US"/>
          </a:p>
        </p:txBody>
      </p:sp>
    </p:spTree>
    <p:extLst>
      <p:ext uri="{BB962C8B-B14F-4D97-AF65-F5344CB8AC3E}">
        <p14:creationId xmlns:p14="http://schemas.microsoft.com/office/powerpoint/2010/main" val="7970605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10722C-18DC-4866-BC36-27031B72B2D5}" type="datetime1">
              <a:rPr lang="en-US" smtClean="0"/>
              <a:t>4/14/2023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FDEC71A-E23F-469A-9299-2FA3253E08A0}" type="slidenum">
              <a:rPr lang="en-US" smtClean="0"/>
              <a:t>‹#›</a:t>
            </a:fld>
            <a:endParaRPr lang="en-US"/>
          </a:p>
        </p:txBody>
      </p:sp>
    </p:spTree>
    <p:extLst>
      <p:ext uri="{BB962C8B-B14F-4D97-AF65-F5344CB8AC3E}">
        <p14:creationId xmlns:p14="http://schemas.microsoft.com/office/powerpoint/2010/main" val="25066475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402D375-D1F1-40B2-B586-960AA528A499}" type="datetime1">
              <a:rPr lang="en-US" smtClean="0"/>
              <a:t>4/14/2023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DEC71A-E23F-469A-9299-2FA3253E08A0}" type="slidenum">
              <a:rPr lang="en-US" smtClean="0"/>
              <a:t>‹#›</a:t>
            </a:fld>
            <a:endParaRPr lang="en-US"/>
          </a:p>
        </p:txBody>
      </p:sp>
    </p:spTree>
    <p:extLst>
      <p:ext uri="{BB962C8B-B14F-4D97-AF65-F5344CB8AC3E}">
        <p14:creationId xmlns:p14="http://schemas.microsoft.com/office/powerpoint/2010/main" val="1081673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44560F9-8B27-4780-9146-23D1C5C2C880}" type="datetime1">
              <a:rPr lang="en-US" smtClean="0"/>
              <a:t>4/14/2023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FDEC71A-E23F-469A-9299-2FA3253E08A0}" type="slidenum">
              <a:rPr lang="en-US" smtClean="0"/>
              <a:t>‹#›</a:t>
            </a:fld>
            <a:endParaRPr lang="en-US"/>
          </a:p>
        </p:txBody>
      </p:sp>
    </p:spTree>
    <p:extLst>
      <p:ext uri="{BB962C8B-B14F-4D97-AF65-F5344CB8AC3E}">
        <p14:creationId xmlns:p14="http://schemas.microsoft.com/office/powerpoint/2010/main" val="40712273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E8EFC6D-CDE6-4D8A-A590-C1E6043AB795}" type="datetime1">
              <a:rPr lang="en-US" smtClean="0"/>
              <a:t>4/14/2023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DEC71A-E23F-469A-9299-2FA3253E08A0}" type="slidenum">
              <a:rPr lang="en-US" smtClean="0"/>
              <a:t>‹#›</a:t>
            </a:fld>
            <a:endParaRPr lang="en-US"/>
          </a:p>
        </p:txBody>
      </p:sp>
    </p:spTree>
    <p:extLst>
      <p:ext uri="{BB962C8B-B14F-4D97-AF65-F5344CB8AC3E}">
        <p14:creationId xmlns:p14="http://schemas.microsoft.com/office/powerpoint/2010/main" val="37897094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5EC4249-7106-4071-AA98-CFAC6020C560}" type="datetime1">
              <a:rPr lang="en-US" smtClean="0"/>
              <a:t>4/14/2023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DEC71A-E23F-469A-9299-2FA3253E08A0}" type="slidenum">
              <a:rPr lang="en-US" smtClean="0"/>
              <a:t>‹#›</a:t>
            </a:fld>
            <a:endParaRPr lang="en-US"/>
          </a:p>
        </p:txBody>
      </p:sp>
    </p:spTree>
    <p:extLst>
      <p:ext uri="{BB962C8B-B14F-4D97-AF65-F5344CB8AC3E}">
        <p14:creationId xmlns:p14="http://schemas.microsoft.com/office/powerpoint/2010/main" val="3208270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472E3D4-79CD-4B12-999D-3E87D344ED85}" type="datetime1">
              <a:rPr lang="en-US" smtClean="0"/>
              <a:t>4/14/2023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FDEC71A-E23F-469A-9299-2FA3253E08A0}" type="slidenum">
              <a:rPr lang="en-US" smtClean="0"/>
              <a:t>‹#›</a:t>
            </a:fld>
            <a:endParaRPr lang="en-US"/>
          </a:p>
        </p:txBody>
      </p:sp>
    </p:spTree>
    <p:extLst>
      <p:ext uri="{BB962C8B-B14F-4D97-AF65-F5344CB8AC3E}">
        <p14:creationId xmlns:p14="http://schemas.microsoft.com/office/powerpoint/2010/main" val="26901336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45856" y="309562"/>
            <a:ext cx="8889803" cy="1981200"/>
          </a:xfrm>
        </p:spPr>
        <p:txBody>
          <a:bodyPr>
            <a:normAutofit/>
          </a:bodyPr>
          <a:lstStyle/>
          <a:p>
            <a:r>
              <a:rPr lang="en-US" sz="5400" b="1" dirty="0">
                <a:solidFill>
                  <a:srgbClr val="FF0000"/>
                </a:solidFill>
                <a:latin typeface="Tahoma" panose="020B0604030504040204" pitchFamily="34" charset="0"/>
                <a:ea typeface="Tahoma" panose="020B0604030504040204" pitchFamily="34" charset="0"/>
                <a:cs typeface="Tahoma" panose="020B0604030504040204" pitchFamily="34" charset="0"/>
              </a:rPr>
              <a:t>Unit – 6  Pointers</a:t>
            </a:r>
            <a:br>
              <a:rPr lang="en-US" sz="5400" b="1" dirty="0">
                <a:solidFill>
                  <a:srgbClr val="FF0000"/>
                </a:solidFill>
                <a:latin typeface="Tahoma" panose="020B0604030504040204" pitchFamily="34" charset="0"/>
                <a:ea typeface="Tahoma" panose="020B0604030504040204" pitchFamily="34" charset="0"/>
                <a:cs typeface="Tahoma" panose="020B0604030504040204" pitchFamily="34" charset="0"/>
              </a:rPr>
            </a:br>
            <a:r>
              <a:rPr lang="en-US" sz="3600" b="1" dirty="0">
                <a:solidFill>
                  <a:srgbClr val="7030A0"/>
                </a:solidFill>
                <a:latin typeface="Book Antiqua" panose="02040602050305030304" pitchFamily="18" charset="0"/>
              </a:rPr>
              <a:t>C Programming</a:t>
            </a:r>
            <a:endParaRPr lang="en-US" sz="3600" dirty="0"/>
          </a:p>
        </p:txBody>
      </p:sp>
      <p:sp>
        <p:nvSpPr>
          <p:cNvPr id="4" name="Subtitle 3"/>
          <p:cNvSpPr>
            <a:spLocks noGrp="1"/>
          </p:cNvSpPr>
          <p:nvPr>
            <p:ph type="subTitle" idx="1"/>
          </p:nvPr>
        </p:nvSpPr>
        <p:spPr>
          <a:xfrm>
            <a:off x="2928730" y="2533633"/>
            <a:ext cx="6400800" cy="3447324"/>
          </a:xfrm>
        </p:spPr>
        <p:txBody>
          <a:bodyPr>
            <a:noAutofit/>
          </a:bodyPr>
          <a:lstStyle/>
          <a:p>
            <a:r>
              <a:rPr lang="en-US" sz="2800" dirty="0"/>
              <a:t>BSc CSIT First Semester</a:t>
            </a:r>
          </a:p>
          <a:p>
            <a:r>
              <a:rPr lang="en-US" sz="2800" dirty="0"/>
              <a:t>Mid-West University, Nepal</a:t>
            </a:r>
          </a:p>
          <a:p>
            <a:endParaRPr lang="en-US" sz="2800" dirty="0"/>
          </a:p>
          <a:p>
            <a:r>
              <a:rPr lang="en-US" sz="2800" dirty="0"/>
              <a:t>Prepared by:</a:t>
            </a:r>
          </a:p>
          <a:p>
            <a:r>
              <a:rPr lang="en-US" sz="2800" dirty="0"/>
              <a:t>Dabbal Singh Mahara</a:t>
            </a:r>
          </a:p>
          <a:p>
            <a:r>
              <a:rPr lang="en-US" sz="2800" dirty="0"/>
              <a:t>2023</a:t>
            </a:r>
          </a:p>
          <a:p>
            <a:endParaRPr lang="en-US" sz="2800" dirty="0"/>
          </a:p>
        </p:txBody>
      </p:sp>
      <p:sp>
        <p:nvSpPr>
          <p:cNvPr id="5" name="Slide Number Placeholder 4"/>
          <p:cNvSpPr>
            <a:spLocks noGrp="1"/>
          </p:cNvSpPr>
          <p:nvPr>
            <p:ph type="sldNum" sz="quarter" idx="12"/>
          </p:nvPr>
        </p:nvSpPr>
        <p:spPr/>
        <p:txBody>
          <a:bodyPr/>
          <a:lstStyle/>
          <a:p>
            <a:fld id="{6A052D8A-FF9C-4639-BB64-58E40D28FAA5}" type="slidenum">
              <a:rPr lang="en-US" smtClean="0"/>
              <a:t>1</a:t>
            </a:fld>
            <a:endParaRPr lang="en-US"/>
          </a:p>
        </p:txBody>
      </p:sp>
    </p:spTree>
    <p:extLst>
      <p:ext uri="{BB962C8B-B14F-4D97-AF65-F5344CB8AC3E}">
        <p14:creationId xmlns:p14="http://schemas.microsoft.com/office/powerpoint/2010/main" val="17441374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8554" y="365125"/>
            <a:ext cx="10615246" cy="678229"/>
          </a:xfrm>
        </p:spPr>
        <p:txBody>
          <a:bodyPr>
            <a:noAutofit/>
          </a:bodyPr>
          <a:lstStyle/>
          <a:p>
            <a:pPr algn="ctr"/>
            <a:r>
              <a:rPr lang="en-US" b="1" dirty="0">
                <a:solidFill>
                  <a:srgbClr val="FF0000"/>
                </a:solidFill>
              </a:rPr>
              <a:t>Example: Pointer Arithmetic</a:t>
            </a:r>
          </a:p>
        </p:txBody>
      </p:sp>
      <p:sp>
        <p:nvSpPr>
          <p:cNvPr id="3" name="Content Placeholder 2"/>
          <p:cNvSpPr>
            <a:spLocks noGrp="1"/>
          </p:cNvSpPr>
          <p:nvPr>
            <p:ph idx="1"/>
          </p:nvPr>
        </p:nvSpPr>
        <p:spPr>
          <a:xfrm>
            <a:off x="586154" y="1355725"/>
            <a:ext cx="10767646" cy="5502275"/>
          </a:xfrm>
        </p:spPr>
        <p:txBody>
          <a:bodyPr>
            <a:normAutofit fontScale="55000" lnSpcReduction="20000"/>
          </a:bodyPr>
          <a:lstStyle/>
          <a:p>
            <a:pPr marL="0" indent="0">
              <a:buNone/>
            </a:pPr>
            <a:r>
              <a:rPr lang="en-US" dirty="0"/>
              <a:t>#include&lt;</a:t>
            </a:r>
            <a:r>
              <a:rPr lang="en-US" dirty="0" err="1"/>
              <a:t>stdio.h</a:t>
            </a:r>
            <a:r>
              <a:rPr lang="en-US" dirty="0"/>
              <a:t>&gt;  </a:t>
            </a:r>
          </a:p>
          <a:p>
            <a:pPr marL="0" indent="0">
              <a:buNone/>
            </a:pPr>
            <a:r>
              <a:rPr lang="en-US" dirty="0" err="1"/>
              <a:t>int</a:t>
            </a:r>
            <a:r>
              <a:rPr lang="en-US" dirty="0"/>
              <a:t> main(){  </a:t>
            </a:r>
          </a:p>
          <a:p>
            <a:pPr marL="0" indent="0">
              <a:buNone/>
            </a:pPr>
            <a:r>
              <a:rPr lang="en-US" dirty="0" err="1"/>
              <a:t>int</a:t>
            </a:r>
            <a:r>
              <a:rPr lang="en-US" dirty="0"/>
              <a:t> number=50;        </a:t>
            </a:r>
          </a:p>
          <a:p>
            <a:pPr marL="0" indent="0">
              <a:buNone/>
            </a:pPr>
            <a:r>
              <a:rPr lang="en-US" dirty="0" err="1"/>
              <a:t>int</a:t>
            </a:r>
            <a:r>
              <a:rPr lang="en-US" dirty="0"/>
              <a:t> *p;//pointer to </a:t>
            </a:r>
            <a:r>
              <a:rPr lang="en-US" dirty="0" err="1"/>
              <a:t>int</a:t>
            </a:r>
            <a:r>
              <a:rPr lang="en-US" dirty="0"/>
              <a:t>      </a:t>
            </a:r>
          </a:p>
          <a:p>
            <a:pPr marL="0" indent="0">
              <a:buNone/>
            </a:pPr>
            <a:r>
              <a:rPr lang="en-US" dirty="0"/>
              <a:t>p=&amp;number;//stores the address of number variable        </a:t>
            </a:r>
          </a:p>
          <a:p>
            <a:pPr marL="0" indent="0">
              <a:buNone/>
            </a:pPr>
            <a:r>
              <a:rPr lang="en-US" dirty="0" err="1"/>
              <a:t>printf</a:t>
            </a:r>
            <a:r>
              <a:rPr lang="en-US" dirty="0"/>
              <a:t>("Address of p variable is %u \</a:t>
            </a:r>
            <a:r>
              <a:rPr lang="en-US" dirty="0" err="1"/>
              <a:t>n",p</a:t>
            </a:r>
            <a:r>
              <a:rPr lang="en-US" dirty="0"/>
              <a:t>);        </a:t>
            </a:r>
          </a:p>
          <a:p>
            <a:pPr marL="0" indent="0">
              <a:buNone/>
            </a:pPr>
            <a:r>
              <a:rPr lang="en-US" dirty="0"/>
              <a:t>p=p+1;        </a:t>
            </a:r>
          </a:p>
          <a:p>
            <a:pPr marL="0" indent="0">
              <a:buNone/>
            </a:pPr>
            <a:r>
              <a:rPr lang="en-US" dirty="0" err="1"/>
              <a:t>printf</a:t>
            </a:r>
            <a:r>
              <a:rPr lang="en-US" dirty="0"/>
              <a:t>("After increment: Address of p variable is %u \</a:t>
            </a:r>
            <a:r>
              <a:rPr lang="en-US" dirty="0" err="1"/>
              <a:t>n",p</a:t>
            </a:r>
            <a:r>
              <a:rPr lang="en-US" dirty="0"/>
              <a:t>); // in our case, p will get incremented by 4 bytes.      </a:t>
            </a:r>
          </a:p>
          <a:p>
            <a:pPr marL="0" indent="0">
              <a:buNone/>
            </a:pPr>
            <a:r>
              <a:rPr lang="en-US" dirty="0"/>
              <a:t>p=p-1;       </a:t>
            </a:r>
          </a:p>
          <a:p>
            <a:pPr marL="0" indent="0">
              <a:buNone/>
            </a:pPr>
            <a:r>
              <a:rPr lang="en-US" dirty="0" err="1"/>
              <a:t>printf</a:t>
            </a:r>
            <a:r>
              <a:rPr lang="en-US" dirty="0"/>
              <a:t>("After decrement: Address of p variable is %u \</a:t>
            </a:r>
            <a:r>
              <a:rPr lang="en-US" dirty="0" err="1"/>
              <a:t>n",p</a:t>
            </a:r>
            <a:r>
              <a:rPr lang="en-US" dirty="0"/>
              <a:t>); // P will now point to the </a:t>
            </a:r>
            <a:r>
              <a:rPr lang="en-US" dirty="0" err="1"/>
              <a:t>immidiate</a:t>
            </a:r>
            <a:r>
              <a:rPr lang="en-US" dirty="0"/>
              <a:t> previous location.         </a:t>
            </a:r>
          </a:p>
          <a:p>
            <a:pPr marL="0" indent="0">
              <a:buNone/>
            </a:pPr>
            <a:r>
              <a:rPr lang="en-US" dirty="0"/>
              <a:t>p=p+3;   //adding 3 to pointer variable    </a:t>
            </a:r>
          </a:p>
          <a:p>
            <a:pPr marL="0" indent="0">
              <a:buNone/>
            </a:pPr>
            <a:r>
              <a:rPr lang="en-US" dirty="0" err="1"/>
              <a:t>printf</a:t>
            </a:r>
            <a:r>
              <a:rPr lang="en-US" dirty="0"/>
              <a:t>("After adding 3: Address of p variable is %u \</a:t>
            </a:r>
            <a:r>
              <a:rPr lang="en-US" dirty="0" err="1"/>
              <a:t>n",p</a:t>
            </a:r>
            <a:r>
              <a:rPr lang="en-US" dirty="0"/>
              <a:t>);       </a:t>
            </a:r>
          </a:p>
          <a:p>
            <a:pPr marL="0" indent="0">
              <a:buNone/>
            </a:pPr>
            <a:endParaRPr lang="en-US" dirty="0"/>
          </a:p>
          <a:p>
            <a:pPr marL="0" indent="0">
              <a:buNone/>
            </a:pPr>
            <a:r>
              <a:rPr lang="en-US" dirty="0"/>
              <a:t>p=p-3; //subtracting 3 from pointer variable    </a:t>
            </a:r>
          </a:p>
          <a:p>
            <a:pPr marL="0" indent="0">
              <a:buNone/>
            </a:pPr>
            <a:r>
              <a:rPr lang="en-US" dirty="0" err="1"/>
              <a:t>printf</a:t>
            </a:r>
            <a:r>
              <a:rPr lang="en-US" dirty="0"/>
              <a:t>("After subtracting 3: Address of p variable is %u \</a:t>
            </a:r>
            <a:r>
              <a:rPr lang="en-US" dirty="0" err="1"/>
              <a:t>n",p</a:t>
            </a:r>
            <a:r>
              <a:rPr lang="en-US" dirty="0"/>
              <a:t>);        </a:t>
            </a:r>
          </a:p>
          <a:p>
            <a:pPr marL="0" indent="0">
              <a:buNone/>
            </a:pPr>
            <a:endParaRPr lang="en-US" dirty="0"/>
          </a:p>
          <a:p>
            <a:pPr marL="0" indent="0">
              <a:buNone/>
            </a:pPr>
            <a:r>
              <a:rPr lang="en-US" dirty="0"/>
              <a:t>return 0;  </a:t>
            </a:r>
          </a:p>
          <a:p>
            <a:pPr marL="0" indent="0">
              <a:buNone/>
            </a:pPr>
            <a:r>
              <a:rPr lang="en-US" dirty="0"/>
              <a:t>} </a:t>
            </a:r>
          </a:p>
        </p:txBody>
      </p:sp>
      <p:sp>
        <p:nvSpPr>
          <p:cNvPr id="4" name="Slide Number Placeholder 3"/>
          <p:cNvSpPr>
            <a:spLocks noGrp="1"/>
          </p:cNvSpPr>
          <p:nvPr>
            <p:ph type="sldNum" sz="quarter" idx="12"/>
          </p:nvPr>
        </p:nvSpPr>
        <p:spPr/>
        <p:txBody>
          <a:bodyPr/>
          <a:lstStyle/>
          <a:p>
            <a:fld id="{FFDEC71A-E23F-469A-9299-2FA3253E08A0}" type="slidenum">
              <a:rPr lang="en-US" smtClean="0"/>
              <a:t>10</a:t>
            </a:fld>
            <a:endParaRPr lang="en-US"/>
          </a:p>
        </p:txBody>
      </p:sp>
    </p:spTree>
    <p:extLst>
      <p:ext uri="{BB962C8B-B14F-4D97-AF65-F5344CB8AC3E}">
        <p14:creationId xmlns:p14="http://schemas.microsoft.com/office/powerpoint/2010/main" val="16762754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838200" y="0"/>
            <a:ext cx="10515600" cy="1325563"/>
          </a:xfrm>
        </p:spPr>
        <p:txBody>
          <a:bodyPr>
            <a:normAutofit/>
          </a:bodyPr>
          <a:lstStyle/>
          <a:p>
            <a:pPr algn="ctr"/>
            <a:r>
              <a:rPr lang="en-US" dirty="0">
                <a:ln w="0"/>
                <a:solidFill>
                  <a:srgbClr val="FF0000"/>
                </a:solidFill>
                <a:effectLst>
                  <a:outerShdw blurRad="38100" dist="19050" dir="2700000" algn="tl" rotWithShape="0">
                    <a:schemeClr val="dk1">
                      <a:alpha val="40000"/>
                    </a:schemeClr>
                  </a:outerShdw>
                </a:effectLst>
              </a:rPr>
              <a:t>Pointers and Array</a:t>
            </a:r>
          </a:p>
        </p:txBody>
      </p:sp>
      <p:sp>
        <p:nvSpPr>
          <p:cNvPr id="7" name="Content Placeholder 6"/>
          <p:cNvSpPr>
            <a:spLocks noGrp="1"/>
          </p:cNvSpPr>
          <p:nvPr>
            <p:ph idx="1"/>
          </p:nvPr>
        </p:nvSpPr>
        <p:spPr>
          <a:xfrm>
            <a:off x="1407318" y="1325563"/>
            <a:ext cx="10437020" cy="4594224"/>
          </a:xfrm>
        </p:spPr>
        <p:txBody>
          <a:bodyPr>
            <a:noAutofit/>
          </a:bodyPr>
          <a:lstStyle/>
          <a:p>
            <a:r>
              <a:rPr lang="en-US" sz="2400" dirty="0">
                <a:latin typeface="Arial Unicode MS" panose="020B0604020202020204" pitchFamily="34" charset="-128"/>
                <a:ea typeface="Arial Unicode MS" panose="020B0604020202020204" pitchFamily="34" charset="-128"/>
                <a:cs typeface="Arial Unicode MS" panose="020B0604020202020204" pitchFamily="34" charset="-128"/>
              </a:rPr>
              <a:t>An array name by itself is an address, or pointer. </a:t>
            </a:r>
          </a:p>
          <a:p>
            <a:r>
              <a:rPr lang="en-US" sz="2400" dirty="0">
                <a:latin typeface="Arial Unicode MS" panose="020B0604020202020204" pitchFamily="34" charset="-128"/>
                <a:ea typeface="Arial Unicode MS" panose="020B0604020202020204" pitchFamily="34" charset="-128"/>
                <a:cs typeface="Arial Unicode MS" panose="020B0604020202020204" pitchFamily="34" charset="-128"/>
              </a:rPr>
              <a:t>A pointer variable can take different addresses as values.</a:t>
            </a:r>
          </a:p>
          <a:p>
            <a:r>
              <a:rPr lang="en-US" sz="2400" dirty="0">
                <a:latin typeface="Arial Unicode MS" panose="020B0604020202020204" pitchFamily="34" charset="-128"/>
                <a:ea typeface="Arial Unicode MS" panose="020B0604020202020204" pitchFamily="34" charset="-128"/>
                <a:cs typeface="Arial Unicode MS" panose="020B0604020202020204" pitchFamily="34" charset="-128"/>
              </a:rPr>
              <a:t>In contrast, an array name is an address, or pointer, that is fixed. That is, array name is a constant pointer. It cannot be assigned any value.</a:t>
            </a:r>
          </a:p>
          <a:p>
            <a:r>
              <a:rPr lang="en-US" sz="2400" dirty="0">
                <a:latin typeface="Arial Unicode MS" panose="020B0604020202020204" pitchFamily="34" charset="-128"/>
                <a:ea typeface="Arial Unicode MS" panose="020B0604020202020204" pitchFamily="34" charset="-128"/>
                <a:cs typeface="Arial Unicode MS" panose="020B0604020202020204" pitchFamily="34" charset="-128"/>
              </a:rPr>
              <a:t>In case of one dimensional array, an array name is a pointer to the first element in the array.</a:t>
            </a:r>
          </a:p>
          <a:p>
            <a:r>
              <a:rPr lang="en-US" sz="2400" dirty="0">
                <a:latin typeface="Arial Unicode MS" panose="020B0604020202020204" pitchFamily="34" charset="-128"/>
                <a:ea typeface="Arial Unicode MS" panose="020B0604020202020204" pitchFamily="34" charset="-128"/>
                <a:cs typeface="Arial Unicode MS" panose="020B0604020202020204" pitchFamily="34" charset="-128"/>
              </a:rPr>
              <a:t>Therefore, it X is a 1D array, then then X is the address of X[0].</a:t>
            </a:r>
          </a:p>
          <a:p>
            <a:r>
              <a:rPr lang="en-US" sz="2400" dirty="0">
                <a:latin typeface="Arial Unicode MS" panose="020B0604020202020204" pitchFamily="34" charset="-128"/>
                <a:ea typeface="Arial Unicode MS" panose="020B0604020202020204" pitchFamily="34" charset="-128"/>
                <a:cs typeface="Arial Unicode MS" panose="020B0604020202020204" pitchFamily="34" charset="-128"/>
              </a:rPr>
              <a:t>Moreover, the address of second array element can be expressed as (</a:t>
            </a:r>
            <a:r>
              <a:rPr lang="en-US" sz="2400" dirty="0" err="1">
                <a:latin typeface="Arial Unicode MS" panose="020B0604020202020204" pitchFamily="34" charset="-128"/>
                <a:ea typeface="Arial Unicode MS" panose="020B0604020202020204" pitchFamily="34" charset="-128"/>
                <a:cs typeface="Arial Unicode MS" panose="020B0604020202020204" pitchFamily="34" charset="-128"/>
              </a:rPr>
              <a:t>X+1</a:t>
            </a:r>
            <a:r>
              <a:rPr lang="en-US" sz="2400" dirty="0">
                <a:latin typeface="Arial Unicode MS" panose="020B0604020202020204" pitchFamily="34" charset="-128"/>
                <a:ea typeface="Arial Unicode MS" panose="020B0604020202020204" pitchFamily="34" charset="-128"/>
                <a:cs typeface="Arial Unicode MS" panose="020B0604020202020204" pitchFamily="34" charset="-128"/>
              </a:rPr>
              <a:t>) or &amp;X[1]. </a:t>
            </a:r>
          </a:p>
        </p:txBody>
      </p:sp>
      <p:sp>
        <p:nvSpPr>
          <p:cNvPr id="5" name="Slide Number Placeholder 4"/>
          <p:cNvSpPr>
            <a:spLocks noGrp="1"/>
          </p:cNvSpPr>
          <p:nvPr>
            <p:ph type="sldNum" sz="quarter" idx="12"/>
          </p:nvPr>
        </p:nvSpPr>
        <p:spPr/>
        <p:txBody>
          <a:bodyPr/>
          <a:lstStyle/>
          <a:p>
            <a:fld id="{D345D67A-B385-4912-A110-EBD406079547}" type="slidenum">
              <a:rPr lang="en-US" smtClean="0"/>
              <a:t>11</a:t>
            </a:fld>
            <a:endParaRPr lang="en-US"/>
          </a:p>
        </p:txBody>
      </p:sp>
    </p:spTree>
    <p:extLst>
      <p:ext uri="{BB962C8B-B14F-4D97-AF65-F5344CB8AC3E}">
        <p14:creationId xmlns:p14="http://schemas.microsoft.com/office/powerpoint/2010/main" val="30569834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516856"/>
            <a:ext cx="10515600" cy="4839494"/>
          </a:xfrm>
        </p:spPr>
        <p:txBody>
          <a:bodyPr>
            <a:noAutofit/>
          </a:bodyPr>
          <a:lstStyle/>
          <a:p>
            <a:pPr>
              <a:lnSpc>
                <a:spcPct val="110000"/>
              </a:lnSpc>
              <a:spcBef>
                <a:spcPts val="0"/>
              </a:spcBef>
              <a:spcAft>
                <a:spcPts val="600"/>
              </a:spcAft>
            </a:pPr>
            <a:r>
              <a:rPr lang="en-US" sz="2400" dirty="0">
                <a:latin typeface="Arial Unicode MS" panose="020B0604020202020204" pitchFamily="34" charset="-128"/>
                <a:ea typeface="Arial Unicode MS" panose="020B0604020202020204" pitchFamily="34" charset="-128"/>
                <a:cs typeface="Arial Unicode MS" panose="020B0604020202020204" pitchFamily="34" charset="-128"/>
              </a:rPr>
              <a:t>In general, the address of of array element X[</a:t>
            </a:r>
            <a:r>
              <a:rPr lang="en-US" sz="2400" dirty="0" err="1">
                <a:latin typeface="Arial Unicode MS" panose="020B0604020202020204" pitchFamily="34" charset="-128"/>
                <a:ea typeface="Arial Unicode MS" panose="020B0604020202020204" pitchFamily="34" charset="-128"/>
                <a:cs typeface="Arial Unicode MS" panose="020B0604020202020204" pitchFamily="34" charset="-128"/>
              </a:rPr>
              <a:t>i</a:t>
            </a:r>
            <a:r>
              <a:rPr lang="en-US" sz="2400" dirty="0">
                <a:latin typeface="Arial Unicode MS" panose="020B0604020202020204" pitchFamily="34" charset="-128"/>
                <a:ea typeface="Arial Unicode MS" panose="020B0604020202020204" pitchFamily="34" charset="-128"/>
                <a:cs typeface="Arial Unicode MS" panose="020B0604020202020204" pitchFamily="34" charset="-128"/>
              </a:rPr>
              <a:t>] can expressed as either &amp;X[</a:t>
            </a:r>
            <a:r>
              <a:rPr lang="en-US" sz="2400" dirty="0" err="1">
                <a:latin typeface="Arial Unicode MS" panose="020B0604020202020204" pitchFamily="34" charset="-128"/>
                <a:ea typeface="Arial Unicode MS" panose="020B0604020202020204" pitchFamily="34" charset="-128"/>
                <a:cs typeface="Arial Unicode MS" panose="020B0604020202020204" pitchFamily="34" charset="-128"/>
              </a:rPr>
              <a:t>i</a:t>
            </a:r>
            <a:r>
              <a:rPr lang="en-US" sz="2400" dirty="0">
                <a:latin typeface="Arial Unicode MS" panose="020B0604020202020204" pitchFamily="34" charset="-128"/>
                <a:ea typeface="Arial Unicode MS" panose="020B0604020202020204" pitchFamily="34" charset="-128"/>
                <a:cs typeface="Arial Unicode MS" panose="020B0604020202020204" pitchFamily="34" charset="-128"/>
              </a:rPr>
              <a:t>] or as (</a:t>
            </a:r>
            <a:r>
              <a:rPr lang="en-US" sz="2400" dirty="0" err="1">
                <a:latin typeface="Arial Unicode MS" panose="020B0604020202020204" pitchFamily="34" charset="-128"/>
                <a:ea typeface="Arial Unicode MS" panose="020B0604020202020204" pitchFamily="34" charset="-128"/>
                <a:cs typeface="Arial Unicode MS" panose="020B0604020202020204" pitchFamily="34" charset="-128"/>
              </a:rPr>
              <a:t>X+i</a:t>
            </a:r>
            <a:r>
              <a:rPr lang="en-US" sz="2400" dirty="0">
                <a:latin typeface="Arial Unicode MS" panose="020B0604020202020204" pitchFamily="34" charset="-128"/>
                <a:ea typeface="Arial Unicode MS" panose="020B0604020202020204" pitchFamily="34" charset="-128"/>
                <a:cs typeface="Arial Unicode MS" panose="020B0604020202020204" pitchFamily="34" charset="-128"/>
              </a:rPr>
              <a:t>).</a:t>
            </a:r>
          </a:p>
          <a:p>
            <a:pPr>
              <a:lnSpc>
                <a:spcPct val="110000"/>
              </a:lnSpc>
              <a:spcBef>
                <a:spcPts val="0"/>
              </a:spcBef>
              <a:spcAft>
                <a:spcPts val="600"/>
              </a:spcAft>
            </a:pPr>
            <a:r>
              <a:rPr lang="en-US" sz="2400" dirty="0">
                <a:latin typeface="Arial Unicode MS" panose="020B0604020202020204" pitchFamily="34" charset="-128"/>
                <a:ea typeface="Arial Unicode MS" panose="020B0604020202020204" pitchFamily="34" charset="-128"/>
                <a:cs typeface="Arial Unicode MS" panose="020B0604020202020204" pitchFamily="34" charset="-128"/>
              </a:rPr>
              <a:t>Thus, we have two ways to write the address of any array element: either we can write the actual array element preceded by an ampersand; or we can write an expression in which the subscript is added to the array name.</a:t>
            </a:r>
          </a:p>
          <a:p>
            <a:pPr>
              <a:lnSpc>
                <a:spcPct val="110000"/>
              </a:lnSpc>
              <a:spcBef>
                <a:spcPts val="0"/>
              </a:spcBef>
              <a:spcAft>
                <a:spcPts val="600"/>
              </a:spcAft>
            </a:pPr>
            <a:r>
              <a:rPr lang="en-US" sz="2400" dirty="0">
                <a:latin typeface="Arial Unicode MS" panose="020B0604020202020204" pitchFamily="34" charset="-128"/>
                <a:ea typeface="Arial Unicode MS" panose="020B0604020202020204" pitchFamily="34" charset="-128"/>
                <a:cs typeface="Arial Unicode MS" panose="020B0604020202020204" pitchFamily="34" charset="-128"/>
              </a:rPr>
              <a:t>So, X[</a:t>
            </a:r>
            <a:r>
              <a:rPr lang="en-US" sz="2400" dirty="0" err="1">
                <a:latin typeface="Arial Unicode MS" panose="020B0604020202020204" pitchFamily="34" charset="-128"/>
                <a:ea typeface="Arial Unicode MS" panose="020B0604020202020204" pitchFamily="34" charset="-128"/>
                <a:cs typeface="Arial Unicode MS" panose="020B0604020202020204" pitchFamily="34" charset="-128"/>
              </a:rPr>
              <a:t>i</a:t>
            </a:r>
            <a:r>
              <a:rPr lang="en-US" sz="2400" dirty="0">
                <a:latin typeface="Arial Unicode MS" panose="020B0604020202020204" pitchFamily="34" charset="-128"/>
                <a:ea typeface="Arial Unicode MS" panose="020B0604020202020204" pitchFamily="34" charset="-128"/>
                <a:cs typeface="Arial Unicode MS" panose="020B0604020202020204" pitchFamily="34" charset="-128"/>
              </a:rPr>
              <a:t>] and *(</a:t>
            </a:r>
            <a:r>
              <a:rPr lang="en-US" sz="2400" dirty="0" err="1">
                <a:latin typeface="Arial Unicode MS" panose="020B0604020202020204" pitchFamily="34" charset="-128"/>
                <a:ea typeface="Arial Unicode MS" panose="020B0604020202020204" pitchFamily="34" charset="-128"/>
                <a:cs typeface="Arial Unicode MS" panose="020B0604020202020204" pitchFamily="34" charset="-128"/>
              </a:rPr>
              <a:t>X+i</a:t>
            </a:r>
            <a:r>
              <a:rPr lang="en-US" sz="2400" dirty="0">
                <a:latin typeface="Arial Unicode MS" panose="020B0604020202020204" pitchFamily="34" charset="-128"/>
                <a:ea typeface="Arial Unicode MS" panose="020B0604020202020204" pitchFamily="34" charset="-128"/>
                <a:cs typeface="Arial Unicode MS" panose="020B0604020202020204" pitchFamily="34" charset="-128"/>
              </a:rPr>
              <a:t>) both represent the contents of the </a:t>
            </a:r>
            <a:r>
              <a:rPr lang="en-US" sz="2400" dirty="0" err="1">
                <a:latin typeface="Arial Unicode MS" panose="020B0604020202020204" pitchFamily="34" charset="-128"/>
                <a:ea typeface="Arial Unicode MS" panose="020B0604020202020204" pitchFamily="34" charset="-128"/>
                <a:cs typeface="Arial Unicode MS" panose="020B0604020202020204" pitchFamily="34" charset="-128"/>
              </a:rPr>
              <a:t>ith</a:t>
            </a:r>
            <a:r>
              <a:rPr lang="en-US" sz="2400" dirty="0">
                <a:latin typeface="Arial Unicode MS" panose="020B0604020202020204" pitchFamily="34" charset="-128"/>
                <a:ea typeface="Arial Unicode MS" panose="020B0604020202020204" pitchFamily="34" charset="-128"/>
                <a:cs typeface="Arial Unicode MS" panose="020B0604020202020204" pitchFamily="34" charset="-128"/>
              </a:rPr>
              <a:t> element of X.</a:t>
            </a:r>
          </a:p>
          <a:p>
            <a:pPr>
              <a:lnSpc>
                <a:spcPct val="110000"/>
              </a:lnSpc>
              <a:spcBef>
                <a:spcPts val="0"/>
              </a:spcBef>
              <a:spcAft>
                <a:spcPts val="600"/>
              </a:spcAft>
            </a:pPr>
            <a:r>
              <a:rPr lang="en-US" sz="2400" dirty="0">
                <a:latin typeface="Arial Unicode MS" panose="020B0604020202020204" pitchFamily="34" charset="-128"/>
                <a:ea typeface="Arial Unicode MS" panose="020B0604020202020204" pitchFamily="34" charset="-128"/>
                <a:cs typeface="Arial Unicode MS" panose="020B0604020202020204" pitchFamily="34" charset="-128"/>
              </a:rPr>
              <a:t>In case of </a:t>
            </a:r>
            <a:r>
              <a:rPr lang="en-US" sz="2400" dirty="0" err="1">
                <a:latin typeface="Arial Unicode MS" panose="020B0604020202020204" pitchFamily="34" charset="-128"/>
                <a:ea typeface="Arial Unicode MS" panose="020B0604020202020204" pitchFamily="34" charset="-128"/>
                <a:cs typeface="Arial Unicode MS" panose="020B0604020202020204" pitchFamily="34" charset="-128"/>
              </a:rPr>
              <a:t>2D</a:t>
            </a:r>
            <a:r>
              <a:rPr lang="en-US" sz="2400" dirty="0">
                <a:latin typeface="Arial Unicode MS" panose="020B0604020202020204" pitchFamily="34" charset="-128"/>
                <a:ea typeface="Arial Unicode MS" panose="020B0604020202020204" pitchFamily="34" charset="-128"/>
                <a:cs typeface="Arial Unicode MS" panose="020B0604020202020204" pitchFamily="34" charset="-128"/>
              </a:rPr>
              <a:t> array: </a:t>
            </a:r>
            <a:r>
              <a:rPr lang="en-US" sz="2400" dirty="0" err="1">
                <a:solidFill>
                  <a:srgbClr val="7030A0"/>
                </a:solidFill>
                <a:latin typeface="Arial Unicode MS" panose="020B0604020202020204" pitchFamily="34" charset="-128"/>
                <a:ea typeface="Arial Unicode MS" panose="020B0604020202020204" pitchFamily="34" charset="-128"/>
                <a:cs typeface="Arial Unicode MS" panose="020B0604020202020204" pitchFamily="34" charset="-128"/>
              </a:rPr>
              <a:t>int</a:t>
            </a:r>
            <a:r>
              <a:rPr lang="en-US" sz="2400" dirty="0">
                <a:solidFill>
                  <a:srgbClr val="7030A0"/>
                </a:solidFill>
                <a:latin typeface="Arial Unicode MS" panose="020B0604020202020204" pitchFamily="34" charset="-128"/>
                <a:ea typeface="Arial Unicode MS" panose="020B0604020202020204" pitchFamily="34" charset="-128"/>
                <a:cs typeface="Arial Unicode MS" panose="020B0604020202020204" pitchFamily="34" charset="-128"/>
              </a:rPr>
              <a:t> X[4][5]</a:t>
            </a:r>
          </a:p>
          <a:p>
            <a:pPr lvl="1">
              <a:lnSpc>
                <a:spcPct val="110000"/>
              </a:lnSpc>
              <a:spcBef>
                <a:spcPts val="0"/>
              </a:spcBef>
              <a:spcAft>
                <a:spcPts val="600"/>
              </a:spcAft>
            </a:pPr>
            <a:r>
              <a:rPr lang="en-US" sz="2000" dirty="0">
                <a:solidFill>
                  <a:srgbClr val="7030A0"/>
                </a:solidFill>
                <a:latin typeface="Arial Unicode MS" panose="020B0604020202020204" pitchFamily="34" charset="-128"/>
                <a:ea typeface="Arial Unicode MS" panose="020B0604020202020204" pitchFamily="34" charset="-128"/>
                <a:cs typeface="Arial Unicode MS" panose="020B0604020202020204" pitchFamily="34" charset="-128"/>
              </a:rPr>
              <a:t>*(</a:t>
            </a:r>
            <a:r>
              <a:rPr lang="en-US" sz="2000" dirty="0" err="1">
                <a:solidFill>
                  <a:srgbClr val="7030A0"/>
                </a:solidFill>
                <a:latin typeface="Arial Unicode MS" panose="020B0604020202020204" pitchFamily="34" charset="-128"/>
                <a:ea typeface="Arial Unicode MS" panose="020B0604020202020204" pitchFamily="34" charset="-128"/>
                <a:cs typeface="Arial Unicode MS" panose="020B0604020202020204" pitchFamily="34" charset="-128"/>
              </a:rPr>
              <a:t>p+i</a:t>
            </a:r>
            <a:r>
              <a:rPr lang="en-US" sz="2000" dirty="0">
                <a:solidFill>
                  <a:srgbClr val="7030A0"/>
                </a:solidFill>
                <a:latin typeface="Arial Unicode MS" panose="020B0604020202020204" pitchFamily="34" charset="-128"/>
                <a:ea typeface="Arial Unicode MS" panose="020B0604020202020204" pitchFamily="34" charset="-128"/>
                <a:cs typeface="Arial Unicode MS" panose="020B0604020202020204" pitchFamily="34" charset="-128"/>
              </a:rPr>
              <a:t>) gives the address of </a:t>
            </a:r>
            <a:r>
              <a:rPr lang="en-US" sz="2000" dirty="0" err="1">
                <a:solidFill>
                  <a:srgbClr val="7030A0"/>
                </a:solidFill>
                <a:latin typeface="Arial Unicode MS" panose="020B0604020202020204" pitchFamily="34" charset="-128"/>
                <a:ea typeface="Arial Unicode MS" panose="020B0604020202020204" pitchFamily="34" charset="-128"/>
                <a:cs typeface="Arial Unicode MS" panose="020B0604020202020204" pitchFamily="34" charset="-128"/>
              </a:rPr>
              <a:t>ith</a:t>
            </a:r>
            <a:r>
              <a:rPr lang="en-US" sz="2000" dirty="0">
                <a:solidFill>
                  <a:srgbClr val="7030A0"/>
                </a:solidFill>
                <a:latin typeface="Arial Unicode MS" panose="020B0604020202020204" pitchFamily="34" charset="-128"/>
                <a:ea typeface="Arial Unicode MS" panose="020B0604020202020204" pitchFamily="34" charset="-128"/>
                <a:cs typeface="Arial Unicode MS" panose="020B0604020202020204" pitchFamily="34" charset="-128"/>
              </a:rPr>
              <a:t> row, to access columns add column number to *(</a:t>
            </a:r>
            <a:r>
              <a:rPr lang="en-US" sz="2000" dirty="0" err="1">
                <a:solidFill>
                  <a:srgbClr val="7030A0"/>
                </a:solidFill>
                <a:latin typeface="Arial Unicode MS" panose="020B0604020202020204" pitchFamily="34" charset="-128"/>
                <a:ea typeface="Arial Unicode MS" panose="020B0604020202020204" pitchFamily="34" charset="-128"/>
                <a:cs typeface="Arial Unicode MS" panose="020B0604020202020204" pitchFamily="34" charset="-128"/>
              </a:rPr>
              <a:t>p+i</a:t>
            </a:r>
            <a:r>
              <a:rPr lang="en-US" sz="2000" dirty="0">
                <a:solidFill>
                  <a:srgbClr val="7030A0"/>
                </a:solidFill>
                <a:latin typeface="Arial Unicode MS" panose="020B0604020202020204" pitchFamily="34" charset="-128"/>
                <a:ea typeface="Arial Unicode MS" panose="020B0604020202020204" pitchFamily="34" charset="-128"/>
                <a:cs typeface="Arial Unicode MS" panose="020B0604020202020204" pitchFamily="34" charset="-128"/>
              </a:rPr>
              <a:t>).</a:t>
            </a:r>
          </a:p>
          <a:p>
            <a:pPr lvl="1">
              <a:lnSpc>
                <a:spcPct val="100000"/>
              </a:lnSpc>
              <a:spcBef>
                <a:spcPts val="0"/>
              </a:spcBef>
              <a:spcAft>
                <a:spcPts val="600"/>
              </a:spcAft>
            </a:pPr>
            <a:r>
              <a:rPr lang="en-US" sz="2000" dirty="0">
                <a:latin typeface="Arial Unicode MS" panose="020B0604020202020204" pitchFamily="34" charset="-128"/>
                <a:ea typeface="Arial Unicode MS" panose="020B0604020202020204" pitchFamily="34" charset="-128"/>
                <a:cs typeface="Arial Unicode MS" panose="020B0604020202020204" pitchFamily="34" charset="-128"/>
              </a:rPr>
              <a:t>(*(</a:t>
            </a:r>
            <a:r>
              <a:rPr lang="en-US" sz="2000" dirty="0" err="1">
                <a:latin typeface="Arial Unicode MS" panose="020B0604020202020204" pitchFamily="34" charset="-128"/>
                <a:ea typeface="Arial Unicode MS" panose="020B0604020202020204" pitchFamily="34" charset="-128"/>
                <a:cs typeface="Arial Unicode MS" panose="020B0604020202020204" pitchFamily="34" charset="-128"/>
              </a:rPr>
              <a:t>x+i</a:t>
            </a:r>
            <a:r>
              <a:rPr lang="en-US" sz="2000" dirty="0">
                <a:latin typeface="Arial Unicode MS" panose="020B0604020202020204" pitchFamily="34" charset="-128"/>
                <a:ea typeface="Arial Unicode MS" panose="020B0604020202020204" pitchFamily="34" charset="-128"/>
                <a:cs typeface="Arial Unicode MS" panose="020B0604020202020204" pitchFamily="34" charset="-128"/>
              </a:rPr>
              <a:t>) +j ) : It gives the memory address of an element in </a:t>
            </a:r>
            <a:r>
              <a:rPr lang="en-US" sz="2000" dirty="0" err="1">
                <a:latin typeface="Arial Unicode MS" panose="020B0604020202020204" pitchFamily="34" charset="-128"/>
                <a:ea typeface="Arial Unicode MS" panose="020B0604020202020204" pitchFamily="34" charset="-128"/>
                <a:cs typeface="Arial Unicode MS" panose="020B0604020202020204" pitchFamily="34" charset="-128"/>
              </a:rPr>
              <a:t>2D</a:t>
            </a:r>
            <a:r>
              <a:rPr lang="en-US" sz="2000" dirty="0">
                <a:latin typeface="Arial Unicode MS" panose="020B0604020202020204" pitchFamily="34" charset="-128"/>
                <a:ea typeface="Arial Unicode MS" panose="020B0604020202020204" pitchFamily="34" charset="-128"/>
                <a:cs typeface="Arial Unicode MS" panose="020B0604020202020204" pitchFamily="34" charset="-128"/>
              </a:rPr>
              <a:t>(i.e. </a:t>
            </a:r>
            <a:r>
              <a:rPr lang="en-US" sz="2000" dirty="0" err="1">
                <a:latin typeface="Arial Unicode MS" panose="020B0604020202020204" pitchFamily="34" charset="-128"/>
                <a:ea typeface="Arial Unicode MS" panose="020B0604020202020204" pitchFamily="34" charset="-128"/>
                <a:cs typeface="Arial Unicode MS" panose="020B0604020202020204" pitchFamily="34" charset="-128"/>
              </a:rPr>
              <a:t>jth</a:t>
            </a:r>
            <a:r>
              <a:rPr lang="en-US" sz="2000" dirty="0">
                <a:latin typeface="Arial Unicode MS" panose="020B0604020202020204" pitchFamily="34" charset="-128"/>
                <a:ea typeface="Arial Unicode MS" panose="020B0604020202020204" pitchFamily="34" charset="-128"/>
                <a:cs typeface="Arial Unicode MS" panose="020B0604020202020204" pitchFamily="34" charset="-128"/>
              </a:rPr>
              <a:t> element in </a:t>
            </a:r>
            <a:r>
              <a:rPr lang="en-US" sz="2000" dirty="0" err="1">
                <a:latin typeface="Arial Unicode MS" panose="020B0604020202020204" pitchFamily="34" charset="-128"/>
                <a:ea typeface="Arial Unicode MS" panose="020B0604020202020204" pitchFamily="34" charset="-128"/>
                <a:cs typeface="Arial Unicode MS" panose="020B0604020202020204" pitchFamily="34" charset="-128"/>
              </a:rPr>
              <a:t>ith</a:t>
            </a:r>
            <a:r>
              <a:rPr lang="en-US" sz="2000" dirty="0">
                <a:latin typeface="Arial Unicode MS" panose="020B0604020202020204" pitchFamily="34" charset="-128"/>
                <a:ea typeface="Arial Unicode MS" panose="020B0604020202020204" pitchFamily="34" charset="-128"/>
                <a:cs typeface="Arial Unicode MS" panose="020B0604020202020204" pitchFamily="34" charset="-128"/>
              </a:rPr>
              <a:t> row)</a:t>
            </a:r>
          </a:p>
          <a:p>
            <a:pPr lvl="1">
              <a:lnSpc>
                <a:spcPct val="100000"/>
              </a:lnSpc>
              <a:spcBef>
                <a:spcPts val="0"/>
              </a:spcBef>
              <a:spcAft>
                <a:spcPts val="600"/>
              </a:spcAft>
            </a:pPr>
            <a:r>
              <a:rPr lang="en-US" sz="2000" dirty="0">
                <a:latin typeface="Arial Unicode MS" panose="020B0604020202020204" pitchFamily="34" charset="-128"/>
                <a:ea typeface="Arial Unicode MS" panose="020B0604020202020204" pitchFamily="34" charset="-128"/>
                <a:cs typeface="Arial Unicode MS" panose="020B0604020202020204" pitchFamily="34" charset="-128"/>
              </a:rPr>
              <a:t>*(*(</a:t>
            </a:r>
            <a:r>
              <a:rPr lang="en-US" sz="2000" dirty="0" err="1">
                <a:latin typeface="Arial Unicode MS" panose="020B0604020202020204" pitchFamily="34" charset="-128"/>
                <a:ea typeface="Arial Unicode MS" panose="020B0604020202020204" pitchFamily="34" charset="-128"/>
                <a:cs typeface="Arial Unicode MS" panose="020B0604020202020204" pitchFamily="34" charset="-128"/>
              </a:rPr>
              <a:t>x+i</a:t>
            </a:r>
            <a:r>
              <a:rPr lang="en-US" sz="2000" dirty="0">
                <a:latin typeface="Arial Unicode MS" panose="020B0604020202020204" pitchFamily="34" charset="-128"/>
                <a:ea typeface="Arial Unicode MS" panose="020B0604020202020204" pitchFamily="34" charset="-128"/>
                <a:cs typeface="Arial Unicode MS" panose="020B0604020202020204" pitchFamily="34" charset="-128"/>
              </a:rPr>
              <a:t>)+j) : It gives the value stored in the cell </a:t>
            </a:r>
            <a:r>
              <a:rPr lang="en-US" sz="2000" dirty="0" err="1">
                <a:latin typeface="Arial Unicode MS" panose="020B0604020202020204" pitchFamily="34" charset="-128"/>
                <a:ea typeface="Arial Unicode MS" panose="020B0604020202020204" pitchFamily="34" charset="-128"/>
                <a:cs typeface="Arial Unicode MS" panose="020B0604020202020204" pitchFamily="34" charset="-128"/>
              </a:rPr>
              <a:t>i,j</a:t>
            </a:r>
            <a:r>
              <a:rPr lang="en-US" sz="2000" dirty="0">
                <a:latin typeface="Arial Unicode MS" panose="020B0604020202020204" pitchFamily="34" charset="-128"/>
                <a:ea typeface="Arial Unicode MS" panose="020B0604020202020204" pitchFamily="34" charset="-128"/>
                <a:cs typeface="Arial Unicode MS" panose="020B0604020202020204" pitchFamily="34" charset="-128"/>
              </a:rPr>
              <a:t> </a:t>
            </a:r>
            <a:br>
              <a:rPr lang="en-US" sz="2000" dirty="0">
                <a:latin typeface="Arial Unicode MS" panose="020B0604020202020204" pitchFamily="34" charset="-128"/>
                <a:ea typeface="Arial Unicode MS" panose="020B0604020202020204" pitchFamily="34" charset="-128"/>
                <a:cs typeface="Arial Unicode MS" panose="020B0604020202020204" pitchFamily="34" charset="-128"/>
              </a:rPr>
            </a:br>
            <a:br>
              <a:rPr lang="en-US" sz="2000" dirty="0">
                <a:latin typeface="Arial Unicode MS" panose="020B0604020202020204" pitchFamily="34" charset="-128"/>
                <a:ea typeface="Arial Unicode MS" panose="020B0604020202020204" pitchFamily="34" charset="-128"/>
                <a:cs typeface="Arial Unicode MS" panose="020B0604020202020204" pitchFamily="34" charset="-128"/>
              </a:rPr>
            </a:br>
            <a:endParaRPr lang="en-US" sz="2000" dirty="0">
              <a:latin typeface="Arial Unicode MS" panose="020B0604020202020204" pitchFamily="34" charset="-128"/>
              <a:ea typeface="Arial Unicode MS" panose="020B0604020202020204" pitchFamily="34" charset="-128"/>
              <a:cs typeface="Arial Unicode MS" panose="020B0604020202020204" pitchFamily="34" charset="-128"/>
            </a:endParaRPr>
          </a:p>
          <a:p>
            <a:pPr>
              <a:lnSpc>
                <a:spcPct val="110000"/>
              </a:lnSpc>
              <a:spcBef>
                <a:spcPts val="0"/>
              </a:spcBef>
              <a:spcAft>
                <a:spcPts val="600"/>
              </a:spcAft>
            </a:pPr>
            <a:endParaRPr lang="en-US" sz="2400" dirty="0"/>
          </a:p>
        </p:txBody>
      </p:sp>
      <p:sp>
        <p:nvSpPr>
          <p:cNvPr id="4" name="Slide Number Placeholder 3"/>
          <p:cNvSpPr>
            <a:spLocks noGrp="1"/>
          </p:cNvSpPr>
          <p:nvPr>
            <p:ph type="sldNum" sz="quarter" idx="12"/>
          </p:nvPr>
        </p:nvSpPr>
        <p:spPr/>
        <p:txBody>
          <a:bodyPr/>
          <a:lstStyle/>
          <a:p>
            <a:fld id="{D345D67A-B385-4912-A110-EBD406079547}" type="slidenum">
              <a:rPr lang="en-US" smtClean="0"/>
              <a:t>12</a:t>
            </a:fld>
            <a:endParaRPr lang="en-US"/>
          </a:p>
        </p:txBody>
      </p:sp>
      <p:sp>
        <p:nvSpPr>
          <p:cNvPr id="5" name="Title 5"/>
          <p:cNvSpPr>
            <a:spLocks noGrp="1"/>
          </p:cNvSpPr>
          <p:nvPr>
            <p:ph type="title"/>
          </p:nvPr>
        </p:nvSpPr>
        <p:spPr>
          <a:xfrm>
            <a:off x="838200" y="365126"/>
            <a:ext cx="10515600" cy="977900"/>
          </a:xfrm>
        </p:spPr>
        <p:txBody>
          <a:bodyPr>
            <a:normAutofit/>
          </a:bodyPr>
          <a:lstStyle/>
          <a:p>
            <a:pPr algn="ctr"/>
            <a:r>
              <a:rPr lang="en-US" dirty="0">
                <a:ln w="0"/>
                <a:solidFill>
                  <a:srgbClr val="FF0000"/>
                </a:solidFill>
                <a:effectLst>
                  <a:outerShdw blurRad="38100" dist="19050" dir="2700000" algn="tl" rotWithShape="0">
                    <a:schemeClr val="dk1">
                      <a:alpha val="40000"/>
                    </a:schemeClr>
                  </a:outerShdw>
                </a:effectLst>
              </a:rPr>
              <a:t>Pointers and Array</a:t>
            </a:r>
          </a:p>
        </p:txBody>
      </p:sp>
    </p:spTree>
    <p:extLst>
      <p:ext uri="{BB962C8B-B14F-4D97-AF65-F5344CB8AC3E}">
        <p14:creationId xmlns:p14="http://schemas.microsoft.com/office/powerpoint/2010/main" val="31941543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algn="ctr"/>
            <a:r>
              <a:rPr lang="en-US" dirty="0">
                <a:ln w="0"/>
                <a:solidFill>
                  <a:srgbClr val="FF0000"/>
                </a:solidFill>
                <a:effectLst>
                  <a:outerShdw blurRad="38100" dist="19050" dir="2700000" algn="tl" rotWithShape="0">
                    <a:schemeClr val="dk1">
                      <a:alpha val="40000"/>
                    </a:schemeClr>
                  </a:outerShdw>
                </a:effectLst>
              </a:rPr>
              <a:t>Pointers and  1D Array</a:t>
            </a:r>
            <a:endParaRPr lang="en-US" dirty="0"/>
          </a:p>
        </p:txBody>
      </p:sp>
      <p:sp>
        <p:nvSpPr>
          <p:cNvPr id="7" name="Content Placeholder 6"/>
          <p:cNvSpPr>
            <a:spLocks noGrp="1"/>
          </p:cNvSpPr>
          <p:nvPr>
            <p:ph sz="half" idx="1"/>
          </p:nvPr>
        </p:nvSpPr>
        <p:spPr>
          <a:ln>
            <a:solidFill>
              <a:schemeClr val="accent2"/>
            </a:solidFill>
          </a:ln>
        </p:spPr>
        <p:txBody>
          <a:bodyPr>
            <a:noAutofit/>
          </a:bodyPr>
          <a:lstStyle/>
          <a:p>
            <a:pPr marL="0" indent="0">
              <a:buNone/>
            </a:pPr>
            <a:r>
              <a:rPr lang="en-US" sz="2200" dirty="0">
                <a:latin typeface="Arial Unicode MS" panose="020B0604020202020204" pitchFamily="34" charset="-128"/>
                <a:ea typeface="Arial Unicode MS" panose="020B0604020202020204" pitchFamily="34" charset="-128"/>
                <a:cs typeface="Arial Unicode MS" panose="020B0604020202020204" pitchFamily="34" charset="-128"/>
              </a:rPr>
              <a:t>// To read n numbers and find average</a:t>
            </a:r>
          </a:p>
          <a:p>
            <a:pPr marL="0" indent="0">
              <a:spcBef>
                <a:spcPts val="0"/>
              </a:spcBef>
              <a:buNone/>
            </a:pPr>
            <a:r>
              <a:rPr lang="en-US" sz="2200" dirty="0">
                <a:latin typeface="Arial Unicode MS" panose="020B0604020202020204" pitchFamily="34" charset="-128"/>
                <a:ea typeface="Arial Unicode MS" panose="020B0604020202020204" pitchFamily="34" charset="-128"/>
                <a:cs typeface="Arial Unicode MS" panose="020B0604020202020204" pitchFamily="34" charset="-128"/>
              </a:rPr>
              <a:t>#include&lt;</a:t>
            </a:r>
            <a:r>
              <a:rPr lang="en-US" sz="2200" dirty="0" err="1">
                <a:latin typeface="Arial Unicode MS" panose="020B0604020202020204" pitchFamily="34" charset="-128"/>
                <a:ea typeface="Arial Unicode MS" panose="020B0604020202020204" pitchFamily="34" charset="-128"/>
                <a:cs typeface="Arial Unicode MS" panose="020B0604020202020204" pitchFamily="34" charset="-128"/>
              </a:rPr>
              <a:t>stdio.h</a:t>
            </a:r>
            <a:r>
              <a:rPr lang="en-US" sz="2200" dirty="0">
                <a:latin typeface="Arial Unicode MS" panose="020B0604020202020204" pitchFamily="34" charset="-128"/>
                <a:ea typeface="Arial Unicode MS" panose="020B0604020202020204" pitchFamily="34" charset="-128"/>
                <a:cs typeface="Arial Unicode MS" panose="020B0604020202020204" pitchFamily="34" charset="-128"/>
              </a:rPr>
              <a:t>&gt;</a:t>
            </a:r>
          </a:p>
          <a:p>
            <a:pPr marL="0" indent="0">
              <a:spcBef>
                <a:spcPts val="0"/>
              </a:spcBef>
              <a:buNone/>
            </a:pPr>
            <a:r>
              <a:rPr lang="en-US" sz="2200" dirty="0">
                <a:latin typeface="Arial Unicode MS" panose="020B0604020202020204" pitchFamily="34" charset="-128"/>
                <a:ea typeface="Arial Unicode MS" panose="020B0604020202020204" pitchFamily="34" charset="-128"/>
                <a:cs typeface="Arial Unicode MS" panose="020B0604020202020204" pitchFamily="34" charset="-128"/>
              </a:rPr>
              <a:t>#include&lt;</a:t>
            </a:r>
            <a:r>
              <a:rPr lang="en-US" sz="2200" dirty="0" err="1">
                <a:latin typeface="Arial Unicode MS" panose="020B0604020202020204" pitchFamily="34" charset="-128"/>
                <a:ea typeface="Arial Unicode MS" panose="020B0604020202020204" pitchFamily="34" charset="-128"/>
                <a:cs typeface="Arial Unicode MS" panose="020B0604020202020204" pitchFamily="34" charset="-128"/>
              </a:rPr>
              <a:t>conio.h</a:t>
            </a:r>
            <a:r>
              <a:rPr lang="en-US" sz="2200" dirty="0">
                <a:latin typeface="Arial Unicode MS" panose="020B0604020202020204" pitchFamily="34" charset="-128"/>
                <a:ea typeface="Arial Unicode MS" panose="020B0604020202020204" pitchFamily="34" charset="-128"/>
                <a:cs typeface="Arial Unicode MS" panose="020B0604020202020204" pitchFamily="34" charset="-128"/>
              </a:rPr>
              <a:t>&gt;</a:t>
            </a:r>
          </a:p>
          <a:p>
            <a:pPr marL="0" indent="0">
              <a:spcBef>
                <a:spcPts val="0"/>
              </a:spcBef>
              <a:buNone/>
            </a:pPr>
            <a:r>
              <a:rPr lang="en-US" sz="2200" dirty="0">
                <a:latin typeface="Arial Unicode MS" panose="020B0604020202020204" pitchFamily="34" charset="-128"/>
                <a:ea typeface="Arial Unicode MS" panose="020B0604020202020204" pitchFamily="34" charset="-128"/>
                <a:cs typeface="Arial Unicode MS" panose="020B0604020202020204" pitchFamily="34" charset="-128"/>
              </a:rPr>
              <a:t>#define size 100</a:t>
            </a:r>
          </a:p>
          <a:p>
            <a:pPr marL="0" indent="0">
              <a:spcBef>
                <a:spcPts val="0"/>
              </a:spcBef>
              <a:buNone/>
            </a:pPr>
            <a:r>
              <a:rPr lang="en-US" sz="2200" dirty="0" err="1">
                <a:latin typeface="Arial Unicode MS" panose="020B0604020202020204" pitchFamily="34" charset="-128"/>
                <a:ea typeface="Arial Unicode MS" panose="020B0604020202020204" pitchFamily="34" charset="-128"/>
                <a:cs typeface="Arial Unicode MS" panose="020B0604020202020204" pitchFamily="34" charset="-128"/>
              </a:rPr>
              <a:t>int</a:t>
            </a:r>
            <a:r>
              <a:rPr lang="en-US" sz="2200" dirty="0">
                <a:latin typeface="Arial Unicode MS" panose="020B0604020202020204" pitchFamily="34" charset="-128"/>
                <a:ea typeface="Arial Unicode MS" panose="020B0604020202020204" pitchFamily="34" charset="-128"/>
                <a:cs typeface="Arial Unicode MS" panose="020B0604020202020204" pitchFamily="34" charset="-128"/>
              </a:rPr>
              <a:t> main()</a:t>
            </a:r>
          </a:p>
          <a:p>
            <a:pPr marL="0" indent="0">
              <a:spcBef>
                <a:spcPts val="0"/>
              </a:spcBef>
              <a:buNone/>
            </a:pPr>
            <a:r>
              <a:rPr lang="en-US" sz="2200" dirty="0">
                <a:latin typeface="Arial Unicode MS" panose="020B0604020202020204" pitchFamily="34" charset="-128"/>
                <a:ea typeface="Arial Unicode MS" panose="020B0604020202020204" pitchFamily="34" charset="-128"/>
                <a:cs typeface="Arial Unicode MS" panose="020B0604020202020204" pitchFamily="34" charset="-128"/>
              </a:rPr>
              <a:t>{</a:t>
            </a:r>
          </a:p>
          <a:p>
            <a:pPr marL="0" indent="0">
              <a:spcBef>
                <a:spcPts val="0"/>
              </a:spcBef>
              <a:buNone/>
            </a:pPr>
            <a:r>
              <a:rPr lang="en-US" sz="2200" dirty="0">
                <a:latin typeface="Arial Unicode MS" panose="020B0604020202020204" pitchFamily="34" charset="-128"/>
                <a:ea typeface="Arial Unicode MS" panose="020B0604020202020204" pitchFamily="34" charset="-128"/>
                <a:cs typeface="Arial Unicode MS" panose="020B0604020202020204" pitchFamily="34" charset="-128"/>
              </a:rPr>
              <a:t>      float a[size], sum=0, </a:t>
            </a:r>
            <a:r>
              <a:rPr lang="en-US" sz="2200" dirty="0" err="1">
                <a:latin typeface="Arial Unicode MS" panose="020B0604020202020204" pitchFamily="34" charset="-128"/>
                <a:ea typeface="Arial Unicode MS" panose="020B0604020202020204" pitchFamily="34" charset="-128"/>
                <a:cs typeface="Arial Unicode MS" panose="020B0604020202020204" pitchFamily="34" charset="-128"/>
              </a:rPr>
              <a:t>avg</a:t>
            </a:r>
            <a:r>
              <a:rPr lang="en-US" sz="2200" dirty="0">
                <a:latin typeface="Arial Unicode MS" panose="020B0604020202020204" pitchFamily="34" charset="-128"/>
                <a:ea typeface="Arial Unicode MS" panose="020B0604020202020204" pitchFamily="34" charset="-128"/>
                <a:cs typeface="Arial Unicode MS" panose="020B0604020202020204" pitchFamily="34" charset="-128"/>
              </a:rPr>
              <a:t>=0;</a:t>
            </a:r>
          </a:p>
          <a:p>
            <a:pPr marL="0" indent="0">
              <a:spcBef>
                <a:spcPts val="0"/>
              </a:spcBef>
              <a:buNone/>
            </a:pPr>
            <a:r>
              <a:rPr lang="en-US" sz="2200"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2200" dirty="0" err="1">
                <a:latin typeface="Arial Unicode MS" panose="020B0604020202020204" pitchFamily="34" charset="-128"/>
                <a:ea typeface="Arial Unicode MS" panose="020B0604020202020204" pitchFamily="34" charset="-128"/>
                <a:cs typeface="Arial Unicode MS" panose="020B0604020202020204" pitchFamily="34" charset="-128"/>
              </a:rPr>
              <a:t>int</a:t>
            </a:r>
            <a:r>
              <a:rPr lang="en-US" sz="2200"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2200" dirty="0" err="1">
                <a:latin typeface="Arial Unicode MS" panose="020B0604020202020204" pitchFamily="34" charset="-128"/>
                <a:ea typeface="Arial Unicode MS" panose="020B0604020202020204" pitchFamily="34" charset="-128"/>
                <a:cs typeface="Arial Unicode MS" panose="020B0604020202020204" pitchFamily="34" charset="-128"/>
              </a:rPr>
              <a:t>n,i</a:t>
            </a:r>
            <a:r>
              <a:rPr lang="en-US" sz="2200" dirty="0">
                <a:latin typeface="Arial Unicode MS" panose="020B0604020202020204" pitchFamily="34" charset="-128"/>
                <a:ea typeface="Arial Unicode MS" panose="020B0604020202020204" pitchFamily="34" charset="-128"/>
                <a:cs typeface="Arial Unicode MS" panose="020B0604020202020204" pitchFamily="34" charset="-128"/>
              </a:rPr>
              <a:t>;</a:t>
            </a:r>
          </a:p>
          <a:p>
            <a:pPr marL="0" indent="0">
              <a:spcBef>
                <a:spcPts val="0"/>
              </a:spcBef>
              <a:buNone/>
            </a:pPr>
            <a:r>
              <a:rPr lang="en-US" sz="2200"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2200" dirty="0" err="1">
                <a:latin typeface="Arial Unicode MS" panose="020B0604020202020204" pitchFamily="34" charset="-128"/>
                <a:ea typeface="Arial Unicode MS" panose="020B0604020202020204" pitchFamily="34" charset="-128"/>
                <a:cs typeface="Arial Unicode MS" panose="020B0604020202020204" pitchFamily="34" charset="-128"/>
              </a:rPr>
              <a:t>printf</a:t>
            </a:r>
            <a:r>
              <a:rPr lang="en-US" sz="2200" dirty="0">
                <a:latin typeface="Arial Unicode MS" panose="020B0604020202020204" pitchFamily="34" charset="-128"/>
                <a:ea typeface="Arial Unicode MS" panose="020B0604020202020204" pitchFamily="34" charset="-128"/>
                <a:cs typeface="Arial Unicode MS" panose="020B0604020202020204" pitchFamily="34" charset="-128"/>
              </a:rPr>
              <a:t>("\n How many numbers?\t");</a:t>
            </a:r>
          </a:p>
          <a:p>
            <a:pPr marL="0" indent="0">
              <a:spcBef>
                <a:spcPts val="0"/>
              </a:spcBef>
              <a:buNone/>
            </a:pPr>
            <a:r>
              <a:rPr lang="en-US" sz="2200"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2200" dirty="0" err="1">
                <a:latin typeface="Arial Unicode MS" panose="020B0604020202020204" pitchFamily="34" charset="-128"/>
                <a:ea typeface="Arial Unicode MS" panose="020B0604020202020204" pitchFamily="34" charset="-128"/>
                <a:cs typeface="Arial Unicode MS" panose="020B0604020202020204" pitchFamily="34" charset="-128"/>
              </a:rPr>
              <a:t>scanf</a:t>
            </a:r>
            <a:r>
              <a:rPr lang="en-US" sz="2200" dirty="0">
                <a:latin typeface="Arial Unicode MS" panose="020B0604020202020204" pitchFamily="34" charset="-128"/>
                <a:ea typeface="Arial Unicode MS" panose="020B0604020202020204" pitchFamily="34" charset="-128"/>
                <a:cs typeface="Arial Unicode MS" panose="020B0604020202020204" pitchFamily="34" charset="-128"/>
              </a:rPr>
              <a:t>("%</a:t>
            </a:r>
            <a:r>
              <a:rPr lang="en-US" sz="2200" dirty="0" err="1">
                <a:latin typeface="Arial Unicode MS" panose="020B0604020202020204" pitchFamily="34" charset="-128"/>
                <a:ea typeface="Arial Unicode MS" panose="020B0604020202020204" pitchFamily="34" charset="-128"/>
                <a:cs typeface="Arial Unicode MS" panose="020B0604020202020204" pitchFamily="34" charset="-128"/>
              </a:rPr>
              <a:t>d",&amp;n</a:t>
            </a:r>
            <a:r>
              <a:rPr lang="en-US" sz="2200" dirty="0">
                <a:latin typeface="Arial Unicode MS" panose="020B0604020202020204" pitchFamily="34" charset="-128"/>
                <a:ea typeface="Arial Unicode MS" panose="020B0604020202020204" pitchFamily="34" charset="-128"/>
                <a:cs typeface="Arial Unicode MS" panose="020B0604020202020204" pitchFamily="34" charset="-128"/>
              </a:rPr>
              <a:t>);</a:t>
            </a:r>
          </a:p>
          <a:p>
            <a:pPr marL="0" indent="0">
              <a:spcBef>
                <a:spcPts val="0"/>
              </a:spcBef>
              <a:buNone/>
            </a:pPr>
            <a:r>
              <a:rPr lang="en-US" sz="2200"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2200" dirty="0" err="1">
                <a:latin typeface="Arial Unicode MS" panose="020B0604020202020204" pitchFamily="34" charset="-128"/>
                <a:ea typeface="Arial Unicode MS" panose="020B0604020202020204" pitchFamily="34" charset="-128"/>
                <a:cs typeface="Arial Unicode MS" panose="020B0604020202020204" pitchFamily="34" charset="-128"/>
              </a:rPr>
              <a:t>printf</a:t>
            </a:r>
            <a:r>
              <a:rPr lang="en-US" sz="2200" dirty="0">
                <a:latin typeface="Arial Unicode MS" panose="020B0604020202020204" pitchFamily="34" charset="-128"/>
                <a:ea typeface="Arial Unicode MS" panose="020B0604020202020204" pitchFamily="34" charset="-128"/>
                <a:cs typeface="Arial Unicode MS" panose="020B0604020202020204" pitchFamily="34" charset="-128"/>
              </a:rPr>
              <a:t>("\n Enter numbers:\n");</a:t>
            </a:r>
          </a:p>
          <a:p>
            <a:pPr marL="0" indent="0">
              <a:spcBef>
                <a:spcPts val="0"/>
              </a:spcBef>
              <a:buNone/>
            </a:pPr>
            <a:r>
              <a:rPr lang="en-US" sz="2200" dirty="0">
                <a:latin typeface="Arial Unicode MS" panose="020B0604020202020204" pitchFamily="34" charset="-128"/>
                <a:ea typeface="Arial Unicode MS" panose="020B0604020202020204" pitchFamily="34" charset="-128"/>
                <a:cs typeface="Arial Unicode MS" panose="020B0604020202020204" pitchFamily="34" charset="-128"/>
              </a:rPr>
              <a:t>      for(</a:t>
            </a:r>
            <a:r>
              <a:rPr lang="en-US" sz="2200" dirty="0" err="1">
                <a:latin typeface="Arial Unicode MS" panose="020B0604020202020204" pitchFamily="34" charset="-128"/>
                <a:ea typeface="Arial Unicode MS" panose="020B0604020202020204" pitchFamily="34" charset="-128"/>
                <a:cs typeface="Arial Unicode MS" panose="020B0604020202020204" pitchFamily="34" charset="-128"/>
              </a:rPr>
              <a:t>i</a:t>
            </a:r>
            <a:r>
              <a:rPr lang="en-US" sz="2200" dirty="0">
                <a:latin typeface="Arial Unicode MS" panose="020B0604020202020204" pitchFamily="34" charset="-128"/>
                <a:ea typeface="Arial Unicode MS" panose="020B0604020202020204" pitchFamily="34" charset="-128"/>
                <a:cs typeface="Arial Unicode MS" panose="020B0604020202020204" pitchFamily="34" charset="-128"/>
              </a:rPr>
              <a:t>=</a:t>
            </a:r>
            <a:r>
              <a:rPr lang="en-US" sz="2200" dirty="0" err="1">
                <a:latin typeface="Arial Unicode MS" panose="020B0604020202020204" pitchFamily="34" charset="-128"/>
                <a:ea typeface="Arial Unicode MS" panose="020B0604020202020204" pitchFamily="34" charset="-128"/>
                <a:cs typeface="Arial Unicode MS" panose="020B0604020202020204" pitchFamily="34" charset="-128"/>
              </a:rPr>
              <a:t>0;i</a:t>
            </a:r>
            <a:r>
              <a:rPr lang="en-US" sz="2200" dirty="0">
                <a:latin typeface="Arial Unicode MS" panose="020B0604020202020204" pitchFamily="34" charset="-128"/>
                <a:ea typeface="Arial Unicode MS" panose="020B0604020202020204" pitchFamily="34" charset="-128"/>
                <a:cs typeface="Arial Unicode MS" panose="020B0604020202020204" pitchFamily="34" charset="-128"/>
              </a:rPr>
              <a:t>&lt;</a:t>
            </a:r>
            <a:r>
              <a:rPr lang="en-US" sz="2200" dirty="0" err="1">
                <a:latin typeface="Arial Unicode MS" panose="020B0604020202020204" pitchFamily="34" charset="-128"/>
                <a:ea typeface="Arial Unicode MS" panose="020B0604020202020204" pitchFamily="34" charset="-128"/>
                <a:cs typeface="Arial Unicode MS" panose="020B0604020202020204" pitchFamily="34" charset="-128"/>
              </a:rPr>
              <a:t>n;i</a:t>
            </a:r>
            <a:r>
              <a:rPr lang="en-US" sz="2200" dirty="0">
                <a:latin typeface="Arial Unicode MS" panose="020B0604020202020204" pitchFamily="34" charset="-128"/>
                <a:ea typeface="Arial Unicode MS" panose="020B0604020202020204" pitchFamily="34" charset="-128"/>
                <a:cs typeface="Arial Unicode MS" panose="020B0604020202020204" pitchFamily="34" charset="-128"/>
              </a:rPr>
              <a:t>++)</a:t>
            </a:r>
          </a:p>
          <a:p>
            <a:pPr marL="0" indent="0">
              <a:spcBef>
                <a:spcPts val="0"/>
              </a:spcBef>
              <a:buNone/>
            </a:pPr>
            <a:r>
              <a:rPr lang="en-US" sz="2200" dirty="0">
                <a:latin typeface="Arial Unicode MS" panose="020B0604020202020204" pitchFamily="34" charset="-128"/>
                <a:ea typeface="Arial Unicode MS" panose="020B0604020202020204" pitchFamily="34" charset="-128"/>
                <a:cs typeface="Arial Unicode MS" panose="020B0604020202020204" pitchFamily="34" charset="-128"/>
              </a:rPr>
              <a:t>       {</a:t>
            </a:r>
          </a:p>
          <a:p>
            <a:pPr marL="0" indent="0">
              <a:spcBef>
                <a:spcPts val="0"/>
              </a:spcBef>
              <a:buNone/>
            </a:pPr>
            <a:r>
              <a:rPr lang="en-US" sz="2200"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2200" dirty="0" err="1">
                <a:latin typeface="Arial Unicode MS" panose="020B0604020202020204" pitchFamily="34" charset="-128"/>
                <a:ea typeface="Arial Unicode MS" panose="020B0604020202020204" pitchFamily="34" charset="-128"/>
                <a:cs typeface="Arial Unicode MS" panose="020B0604020202020204" pitchFamily="34" charset="-128"/>
              </a:rPr>
              <a:t>scanf</a:t>
            </a:r>
            <a:r>
              <a:rPr lang="en-US" sz="2200" dirty="0">
                <a:latin typeface="Arial Unicode MS" panose="020B0604020202020204" pitchFamily="34" charset="-128"/>
                <a:ea typeface="Arial Unicode MS" panose="020B0604020202020204" pitchFamily="34" charset="-128"/>
                <a:cs typeface="Arial Unicode MS" panose="020B0604020202020204" pitchFamily="34" charset="-128"/>
              </a:rPr>
              <a:t>("%f", (</a:t>
            </a:r>
            <a:r>
              <a:rPr lang="en-US" sz="2200" dirty="0" err="1">
                <a:latin typeface="Arial Unicode MS" panose="020B0604020202020204" pitchFamily="34" charset="-128"/>
                <a:ea typeface="Arial Unicode MS" panose="020B0604020202020204" pitchFamily="34" charset="-128"/>
                <a:cs typeface="Arial Unicode MS" panose="020B0604020202020204" pitchFamily="34" charset="-128"/>
              </a:rPr>
              <a:t>a+i</a:t>
            </a:r>
            <a:r>
              <a:rPr lang="en-US" sz="2200" dirty="0">
                <a:latin typeface="Arial Unicode MS" panose="020B0604020202020204" pitchFamily="34" charset="-128"/>
                <a:ea typeface="Arial Unicode MS" panose="020B0604020202020204" pitchFamily="34" charset="-128"/>
                <a:cs typeface="Arial Unicode MS" panose="020B0604020202020204" pitchFamily="34" charset="-128"/>
              </a:rPr>
              <a:t>));  </a:t>
            </a:r>
          </a:p>
          <a:p>
            <a:pPr marL="0" indent="0">
              <a:spcBef>
                <a:spcPts val="0"/>
              </a:spcBef>
              <a:buNone/>
            </a:pPr>
            <a:r>
              <a:rPr lang="en-US" sz="2200" dirty="0">
                <a:latin typeface="Arial Unicode MS" panose="020B0604020202020204" pitchFamily="34" charset="-128"/>
                <a:ea typeface="Arial Unicode MS" panose="020B0604020202020204" pitchFamily="34" charset="-128"/>
                <a:cs typeface="Arial Unicode MS" panose="020B0604020202020204" pitchFamily="34" charset="-128"/>
              </a:rPr>
              <a:t>       }</a:t>
            </a:r>
          </a:p>
          <a:p>
            <a:pPr marL="0" indent="0">
              <a:spcBef>
                <a:spcPts val="0"/>
              </a:spcBef>
              <a:buNone/>
            </a:pPr>
            <a:r>
              <a:rPr lang="en-US" sz="2200" dirty="0">
                <a:latin typeface="Arial Unicode MS" panose="020B0604020202020204" pitchFamily="34" charset="-128"/>
                <a:ea typeface="Arial Unicode MS" panose="020B0604020202020204" pitchFamily="34" charset="-128"/>
                <a:cs typeface="Arial Unicode MS" panose="020B0604020202020204" pitchFamily="34" charset="-128"/>
              </a:rPr>
              <a:t>	</a:t>
            </a:r>
          </a:p>
        </p:txBody>
      </p:sp>
      <p:sp>
        <p:nvSpPr>
          <p:cNvPr id="9" name="Content Placeholder 8"/>
          <p:cNvSpPr>
            <a:spLocks noGrp="1"/>
          </p:cNvSpPr>
          <p:nvPr>
            <p:ph sz="half" idx="2"/>
          </p:nvPr>
        </p:nvSpPr>
        <p:spPr>
          <a:ln>
            <a:solidFill>
              <a:schemeClr val="accent2"/>
            </a:solidFill>
          </a:ln>
        </p:spPr>
        <p:txBody>
          <a:bodyPr>
            <a:noAutofit/>
          </a:bodyPr>
          <a:lstStyle/>
          <a:p>
            <a:pPr marL="0" indent="0">
              <a:lnSpc>
                <a:spcPct val="100000"/>
              </a:lnSpc>
              <a:spcBef>
                <a:spcPts val="0"/>
              </a:spcBef>
              <a:buNone/>
            </a:pPr>
            <a:r>
              <a:rPr lang="en-US" sz="2000"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2000" dirty="0" err="1">
                <a:latin typeface="Arial Unicode MS" panose="020B0604020202020204" pitchFamily="34" charset="-128"/>
                <a:ea typeface="Arial Unicode MS" panose="020B0604020202020204" pitchFamily="34" charset="-128"/>
                <a:cs typeface="Arial Unicode MS" panose="020B0604020202020204" pitchFamily="34" charset="-128"/>
              </a:rPr>
              <a:t>printf</a:t>
            </a:r>
            <a:r>
              <a:rPr lang="en-US" sz="2000" dirty="0">
                <a:latin typeface="Arial Unicode MS" panose="020B0604020202020204" pitchFamily="34" charset="-128"/>
                <a:ea typeface="Arial Unicode MS" panose="020B0604020202020204" pitchFamily="34" charset="-128"/>
                <a:cs typeface="Arial Unicode MS" panose="020B0604020202020204" pitchFamily="34" charset="-128"/>
              </a:rPr>
              <a:t>("\n The array elements are:\n");</a:t>
            </a:r>
          </a:p>
          <a:p>
            <a:pPr marL="0" indent="0">
              <a:lnSpc>
                <a:spcPct val="100000"/>
              </a:lnSpc>
              <a:spcBef>
                <a:spcPts val="0"/>
              </a:spcBef>
              <a:buNone/>
            </a:pPr>
            <a:r>
              <a:rPr lang="en-US" sz="2000" dirty="0">
                <a:latin typeface="Arial Unicode MS" panose="020B0604020202020204" pitchFamily="34" charset="-128"/>
                <a:ea typeface="Arial Unicode MS" panose="020B0604020202020204" pitchFamily="34" charset="-128"/>
                <a:cs typeface="Arial Unicode MS" panose="020B0604020202020204" pitchFamily="34" charset="-128"/>
              </a:rPr>
              <a:t>     for(</a:t>
            </a:r>
            <a:r>
              <a:rPr lang="en-US" sz="2000" dirty="0" err="1">
                <a:latin typeface="Arial Unicode MS" panose="020B0604020202020204" pitchFamily="34" charset="-128"/>
                <a:ea typeface="Arial Unicode MS" panose="020B0604020202020204" pitchFamily="34" charset="-128"/>
                <a:cs typeface="Arial Unicode MS" panose="020B0604020202020204" pitchFamily="34" charset="-128"/>
              </a:rPr>
              <a:t>i</a:t>
            </a:r>
            <a:r>
              <a:rPr lang="en-US" sz="2000" dirty="0">
                <a:latin typeface="Arial Unicode MS" panose="020B0604020202020204" pitchFamily="34" charset="-128"/>
                <a:ea typeface="Arial Unicode MS" panose="020B0604020202020204" pitchFamily="34" charset="-128"/>
                <a:cs typeface="Arial Unicode MS" panose="020B0604020202020204" pitchFamily="34" charset="-128"/>
              </a:rPr>
              <a:t>=</a:t>
            </a:r>
            <a:r>
              <a:rPr lang="en-US" sz="2000" dirty="0" err="1">
                <a:latin typeface="Arial Unicode MS" panose="020B0604020202020204" pitchFamily="34" charset="-128"/>
                <a:ea typeface="Arial Unicode MS" panose="020B0604020202020204" pitchFamily="34" charset="-128"/>
                <a:cs typeface="Arial Unicode MS" panose="020B0604020202020204" pitchFamily="34" charset="-128"/>
              </a:rPr>
              <a:t>0;i</a:t>
            </a:r>
            <a:r>
              <a:rPr lang="en-US" sz="2000" dirty="0">
                <a:latin typeface="Arial Unicode MS" panose="020B0604020202020204" pitchFamily="34" charset="-128"/>
                <a:ea typeface="Arial Unicode MS" panose="020B0604020202020204" pitchFamily="34" charset="-128"/>
                <a:cs typeface="Arial Unicode MS" panose="020B0604020202020204" pitchFamily="34" charset="-128"/>
              </a:rPr>
              <a:t>&lt;</a:t>
            </a:r>
            <a:r>
              <a:rPr lang="en-US" sz="2000" dirty="0" err="1">
                <a:latin typeface="Arial Unicode MS" panose="020B0604020202020204" pitchFamily="34" charset="-128"/>
                <a:ea typeface="Arial Unicode MS" panose="020B0604020202020204" pitchFamily="34" charset="-128"/>
                <a:cs typeface="Arial Unicode MS" panose="020B0604020202020204" pitchFamily="34" charset="-128"/>
              </a:rPr>
              <a:t>n;i</a:t>
            </a:r>
            <a:r>
              <a:rPr lang="en-US" sz="2000" dirty="0">
                <a:latin typeface="Arial Unicode MS" panose="020B0604020202020204" pitchFamily="34" charset="-128"/>
                <a:ea typeface="Arial Unicode MS" panose="020B0604020202020204" pitchFamily="34" charset="-128"/>
                <a:cs typeface="Arial Unicode MS" panose="020B0604020202020204" pitchFamily="34" charset="-128"/>
              </a:rPr>
              <a:t>++)</a:t>
            </a:r>
          </a:p>
          <a:p>
            <a:pPr marL="0" indent="0">
              <a:lnSpc>
                <a:spcPct val="100000"/>
              </a:lnSpc>
              <a:spcBef>
                <a:spcPts val="0"/>
              </a:spcBef>
              <a:buNone/>
            </a:pPr>
            <a:r>
              <a:rPr lang="en-US" sz="2000" dirty="0">
                <a:latin typeface="Arial Unicode MS" panose="020B0604020202020204" pitchFamily="34" charset="-128"/>
                <a:ea typeface="Arial Unicode MS" panose="020B0604020202020204" pitchFamily="34" charset="-128"/>
                <a:cs typeface="Arial Unicode MS" panose="020B0604020202020204" pitchFamily="34" charset="-128"/>
              </a:rPr>
              <a:t>      {</a:t>
            </a:r>
          </a:p>
          <a:p>
            <a:pPr marL="0" indent="0">
              <a:lnSpc>
                <a:spcPct val="100000"/>
              </a:lnSpc>
              <a:spcBef>
                <a:spcPts val="0"/>
              </a:spcBef>
              <a:buNone/>
            </a:pPr>
            <a:r>
              <a:rPr lang="en-US" sz="2000"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2000" dirty="0" err="1">
                <a:latin typeface="Arial Unicode MS" panose="020B0604020202020204" pitchFamily="34" charset="-128"/>
                <a:ea typeface="Arial Unicode MS" panose="020B0604020202020204" pitchFamily="34" charset="-128"/>
                <a:cs typeface="Arial Unicode MS" panose="020B0604020202020204" pitchFamily="34" charset="-128"/>
              </a:rPr>
              <a:t>printf</a:t>
            </a:r>
            <a:r>
              <a:rPr lang="en-US" sz="2000" dirty="0">
                <a:latin typeface="Arial Unicode MS" panose="020B0604020202020204" pitchFamily="34" charset="-128"/>
                <a:ea typeface="Arial Unicode MS" panose="020B0604020202020204" pitchFamily="34" charset="-128"/>
                <a:cs typeface="Arial Unicode MS" panose="020B0604020202020204" pitchFamily="34" charset="-128"/>
              </a:rPr>
              <a:t>("%.</a:t>
            </a:r>
            <a:r>
              <a:rPr lang="en-US" sz="2000" dirty="0" err="1">
                <a:latin typeface="Arial Unicode MS" panose="020B0604020202020204" pitchFamily="34" charset="-128"/>
                <a:ea typeface="Arial Unicode MS" panose="020B0604020202020204" pitchFamily="34" charset="-128"/>
                <a:cs typeface="Arial Unicode MS" panose="020B0604020202020204" pitchFamily="34" charset="-128"/>
              </a:rPr>
              <a:t>1f</a:t>
            </a:r>
            <a:r>
              <a:rPr lang="en-US" sz="2000" dirty="0">
                <a:latin typeface="Arial Unicode MS" panose="020B0604020202020204" pitchFamily="34" charset="-128"/>
                <a:ea typeface="Arial Unicode MS" panose="020B0604020202020204" pitchFamily="34" charset="-128"/>
                <a:cs typeface="Arial Unicode MS" panose="020B0604020202020204" pitchFamily="34" charset="-128"/>
              </a:rPr>
              <a:t>\t", *(</a:t>
            </a:r>
            <a:r>
              <a:rPr lang="en-US" sz="2000" dirty="0" err="1">
                <a:latin typeface="Arial Unicode MS" panose="020B0604020202020204" pitchFamily="34" charset="-128"/>
                <a:ea typeface="Arial Unicode MS" panose="020B0604020202020204" pitchFamily="34" charset="-128"/>
                <a:cs typeface="Arial Unicode MS" panose="020B0604020202020204" pitchFamily="34" charset="-128"/>
              </a:rPr>
              <a:t>a+i</a:t>
            </a:r>
            <a:r>
              <a:rPr lang="en-US" sz="2000" dirty="0">
                <a:latin typeface="Arial Unicode MS" panose="020B0604020202020204" pitchFamily="34" charset="-128"/>
                <a:ea typeface="Arial Unicode MS" panose="020B0604020202020204" pitchFamily="34" charset="-128"/>
                <a:cs typeface="Arial Unicode MS" panose="020B0604020202020204" pitchFamily="34" charset="-128"/>
              </a:rPr>
              <a:t>)); </a:t>
            </a:r>
          </a:p>
          <a:p>
            <a:pPr marL="0" indent="0">
              <a:lnSpc>
                <a:spcPct val="100000"/>
              </a:lnSpc>
              <a:spcBef>
                <a:spcPts val="0"/>
              </a:spcBef>
              <a:buNone/>
            </a:pPr>
            <a:r>
              <a:rPr lang="en-US" sz="2000" dirty="0">
                <a:latin typeface="Arial Unicode MS" panose="020B0604020202020204" pitchFamily="34" charset="-128"/>
                <a:ea typeface="Arial Unicode MS" panose="020B0604020202020204" pitchFamily="34" charset="-128"/>
                <a:cs typeface="Arial Unicode MS" panose="020B0604020202020204" pitchFamily="34" charset="-128"/>
              </a:rPr>
              <a:t>	sum = sum +*(</a:t>
            </a:r>
            <a:r>
              <a:rPr lang="en-US" sz="2000" dirty="0" err="1">
                <a:latin typeface="Arial Unicode MS" panose="020B0604020202020204" pitchFamily="34" charset="-128"/>
                <a:ea typeface="Arial Unicode MS" panose="020B0604020202020204" pitchFamily="34" charset="-128"/>
                <a:cs typeface="Arial Unicode MS" panose="020B0604020202020204" pitchFamily="34" charset="-128"/>
              </a:rPr>
              <a:t>a+i</a:t>
            </a:r>
            <a:r>
              <a:rPr lang="en-US" sz="2000" dirty="0">
                <a:latin typeface="Arial Unicode MS" panose="020B0604020202020204" pitchFamily="34" charset="-128"/>
                <a:ea typeface="Arial Unicode MS" panose="020B0604020202020204" pitchFamily="34" charset="-128"/>
                <a:cs typeface="Arial Unicode MS" panose="020B0604020202020204" pitchFamily="34" charset="-128"/>
              </a:rPr>
              <a:t>);</a:t>
            </a:r>
          </a:p>
          <a:p>
            <a:pPr marL="0" indent="0">
              <a:lnSpc>
                <a:spcPct val="100000"/>
              </a:lnSpc>
              <a:spcBef>
                <a:spcPts val="0"/>
              </a:spcBef>
              <a:buNone/>
            </a:pPr>
            <a:r>
              <a:rPr lang="en-US" sz="2000" dirty="0">
                <a:latin typeface="Arial Unicode MS" panose="020B0604020202020204" pitchFamily="34" charset="-128"/>
                <a:ea typeface="Arial Unicode MS" panose="020B0604020202020204" pitchFamily="34" charset="-128"/>
                <a:cs typeface="Arial Unicode MS" panose="020B0604020202020204" pitchFamily="34" charset="-128"/>
              </a:rPr>
              <a:t>      }</a:t>
            </a:r>
          </a:p>
          <a:p>
            <a:pPr marL="0" indent="0">
              <a:lnSpc>
                <a:spcPct val="100000"/>
              </a:lnSpc>
              <a:spcBef>
                <a:spcPts val="0"/>
              </a:spcBef>
              <a:buNone/>
            </a:pPr>
            <a:r>
              <a:rPr lang="en-US" sz="2000"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2000" dirty="0" err="1">
                <a:latin typeface="Arial Unicode MS" panose="020B0604020202020204" pitchFamily="34" charset="-128"/>
                <a:ea typeface="Arial Unicode MS" panose="020B0604020202020204" pitchFamily="34" charset="-128"/>
                <a:cs typeface="Arial Unicode MS" panose="020B0604020202020204" pitchFamily="34" charset="-128"/>
              </a:rPr>
              <a:t>avg</a:t>
            </a:r>
            <a:r>
              <a:rPr lang="en-US" sz="2000" dirty="0">
                <a:latin typeface="Arial Unicode MS" panose="020B0604020202020204" pitchFamily="34" charset="-128"/>
                <a:ea typeface="Arial Unicode MS" panose="020B0604020202020204" pitchFamily="34" charset="-128"/>
                <a:cs typeface="Arial Unicode MS" panose="020B0604020202020204" pitchFamily="34" charset="-128"/>
              </a:rPr>
              <a:t>=sum/n;</a:t>
            </a:r>
          </a:p>
          <a:p>
            <a:pPr marL="0" indent="0">
              <a:lnSpc>
                <a:spcPct val="100000"/>
              </a:lnSpc>
              <a:spcBef>
                <a:spcPts val="0"/>
              </a:spcBef>
              <a:buNone/>
            </a:pPr>
            <a:r>
              <a:rPr lang="en-US" sz="2000"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2000" dirty="0" err="1">
                <a:latin typeface="Arial Unicode MS" panose="020B0604020202020204" pitchFamily="34" charset="-128"/>
                <a:ea typeface="Arial Unicode MS" panose="020B0604020202020204" pitchFamily="34" charset="-128"/>
                <a:cs typeface="Arial Unicode MS" panose="020B0604020202020204" pitchFamily="34" charset="-128"/>
              </a:rPr>
              <a:t>printf</a:t>
            </a:r>
            <a:r>
              <a:rPr lang="en-US" sz="2000" dirty="0">
                <a:latin typeface="Arial Unicode MS" panose="020B0604020202020204" pitchFamily="34" charset="-128"/>
                <a:ea typeface="Arial Unicode MS" panose="020B0604020202020204" pitchFamily="34" charset="-128"/>
                <a:cs typeface="Arial Unicode MS" panose="020B0604020202020204" pitchFamily="34" charset="-128"/>
              </a:rPr>
              <a:t>("\n Sum =%f\</a:t>
            </a:r>
            <a:r>
              <a:rPr lang="en-US" sz="2000" dirty="0" err="1">
                <a:latin typeface="Arial Unicode MS" panose="020B0604020202020204" pitchFamily="34" charset="-128"/>
                <a:ea typeface="Arial Unicode MS" panose="020B0604020202020204" pitchFamily="34" charset="-128"/>
                <a:cs typeface="Arial Unicode MS" panose="020B0604020202020204" pitchFamily="34" charset="-128"/>
              </a:rPr>
              <a:t>t",sum</a:t>
            </a:r>
            <a:r>
              <a:rPr lang="en-US" sz="2000" dirty="0">
                <a:latin typeface="Arial Unicode MS" panose="020B0604020202020204" pitchFamily="34" charset="-128"/>
                <a:ea typeface="Arial Unicode MS" panose="020B0604020202020204" pitchFamily="34" charset="-128"/>
                <a:cs typeface="Arial Unicode MS" panose="020B0604020202020204" pitchFamily="34" charset="-128"/>
              </a:rPr>
              <a:t>);</a:t>
            </a:r>
          </a:p>
          <a:p>
            <a:pPr marL="0" indent="0">
              <a:lnSpc>
                <a:spcPct val="100000"/>
              </a:lnSpc>
              <a:spcBef>
                <a:spcPts val="0"/>
              </a:spcBef>
              <a:buNone/>
            </a:pPr>
            <a:r>
              <a:rPr lang="en-US" sz="2000"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2000" dirty="0" err="1">
                <a:latin typeface="Arial Unicode MS" panose="020B0604020202020204" pitchFamily="34" charset="-128"/>
                <a:ea typeface="Arial Unicode MS" panose="020B0604020202020204" pitchFamily="34" charset="-128"/>
                <a:cs typeface="Arial Unicode MS" panose="020B0604020202020204" pitchFamily="34" charset="-128"/>
              </a:rPr>
              <a:t>printf</a:t>
            </a:r>
            <a:r>
              <a:rPr lang="en-US" sz="2000" dirty="0">
                <a:latin typeface="Arial Unicode MS" panose="020B0604020202020204" pitchFamily="34" charset="-128"/>
                <a:ea typeface="Arial Unicode MS" panose="020B0604020202020204" pitchFamily="34" charset="-128"/>
                <a:cs typeface="Arial Unicode MS" panose="020B0604020202020204" pitchFamily="34" charset="-128"/>
              </a:rPr>
              <a:t>("\n Average = %f",</a:t>
            </a:r>
            <a:r>
              <a:rPr lang="en-US" sz="2000" dirty="0" err="1">
                <a:latin typeface="Arial Unicode MS" panose="020B0604020202020204" pitchFamily="34" charset="-128"/>
                <a:ea typeface="Arial Unicode MS" panose="020B0604020202020204" pitchFamily="34" charset="-128"/>
                <a:cs typeface="Arial Unicode MS" panose="020B0604020202020204" pitchFamily="34" charset="-128"/>
              </a:rPr>
              <a:t>avg</a:t>
            </a:r>
            <a:r>
              <a:rPr lang="en-US" sz="2000" dirty="0">
                <a:latin typeface="Arial Unicode MS" panose="020B0604020202020204" pitchFamily="34" charset="-128"/>
                <a:ea typeface="Arial Unicode MS" panose="020B0604020202020204" pitchFamily="34" charset="-128"/>
                <a:cs typeface="Arial Unicode MS" panose="020B0604020202020204" pitchFamily="34" charset="-128"/>
              </a:rPr>
              <a:t>);</a:t>
            </a:r>
          </a:p>
          <a:p>
            <a:pPr marL="0" indent="0">
              <a:lnSpc>
                <a:spcPct val="100000"/>
              </a:lnSpc>
              <a:spcBef>
                <a:spcPts val="0"/>
              </a:spcBef>
              <a:buNone/>
            </a:pPr>
            <a:r>
              <a:rPr lang="en-US" sz="2000" dirty="0">
                <a:latin typeface="Arial Unicode MS" panose="020B0604020202020204" pitchFamily="34" charset="-128"/>
                <a:ea typeface="Arial Unicode MS" panose="020B0604020202020204" pitchFamily="34" charset="-128"/>
                <a:cs typeface="Arial Unicode MS" panose="020B0604020202020204" pitchFamily="34" charset="-128"/>
              </a:rPr>
              <a:t>	</a:t>
            </a:r>
          </a:p>
          <a:p>
            <a:pPr marL="0" indent="0">
              <a:lnSpc>
                <a:spcPct val="100000"/>
              </a:lnSpc>
              <a:spcBef>
                <a:spcPts val="0"/>
              </a:spcBef>
              <a:buNone/>
            </a:pPr>
            <a:r>
              <a:rPr lang="en-US" sz="2000"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2000" dirty="0" err="1">
                <a:latin typeface="Arial Unicode MS" panose="020B0604020202020204" pitchFamily="34" charset="-128"/>
                <a:ea typeface="Arial Unicode MS" panose="020B0604020202020204" pitchFamily="34" charset="-128"/>
                <a:cs typeface="Arial Unicode MS" panose="020B0604020202020204" pitchFamily="34" charset="-128"/>
              </a:rPr>
              <a:t>getch</a:t>
            </a:r>
            <a:r>
              <a:rPr lang="en-US" sz="2000" dirty="0">
                <a:latin typeface="Arial Unicode MS" panose="020B0604020202020204" pitchFamily="34" charset="-128"/>
                <a:ea typeface="Arial Unicode MS" panose="020B0604020202020204" pitchFamily="34" charset="-128"/>
                <a:cs typeface="Arial Unicode MS" panose="020B0604020202020204" pitchFamily="34" charset="-128"/>
              </a:rPr>
              <a:t>();</a:t>
            </a:r>
          </a:p>
          <a:p>
            <a:pPr marL="0" indent="0">
              <a:lnSpc>
                <a:spcPct val="100000"/>
              </a:lnSpc>
              <a:spcBef>
                <a:spcPts val="0"/>
              </a:spcBef>
              <a:buNone/>
            </a:pPr>
            <a:r>
              <a:rPr lang="en-US" sz="2000" dirty="0">
                <a:latin typeface="Arial Unicode MS" panose="020B0604020202020204" pitchFamily="34" charset="-128"/>
                <a:ea typeface="Arial Unicode MS" panose="020B0604020202020204" pitchFamily="34" charset="-128"/>
                <a:cs typeface="Arial Unicode MS" panose="020B0604020202020204" pitchFamily="34" charset="-128"/>
              </a:rPr>
              <a:t>	return 0;</a:t>
            </a:r>
          </a:p>
          <a:p>
            <a:pPr marL="0" indent="0">
              <a:lnSpc>
                <a:spcPct val="100000"/>
              </a:lnSpc>
              <a:spcBef>
                <a:spcPts val="0"/>
              </a:spcBef>
              <a:buNone/>
            </a:pPr>
            <a:r>
              <a:rPr lang="en-US" sz="2000" dirty="0">
                <a:latin typeface="Arial Unicode MS" panose="020B0604020202020204" pitchFamily="34" charset="-128"/>
                <a:ea typeface="Arial Unicode MS" panose="020B0604020202020204" pitchFamily="34" charset="-128"/>
                <a:cs typeface="Arial Unicode MS" panose="020B0604020202020204" pitchFamily="34" charset="-128"/>
              </a:rPr>
              <a:t>   }  </a:t>
            </a:r>
            <a:r>
              <a:rPr lang="en-US" sz="2000" i="1" dirty="0">
                <a:latin typeface="Bell MT" panose="02020503060305020303" pitchFamily="18" charset="0"/>
                <a:ea typeface="Arial Unicode MS" panose="020B0604020202020204" pitchFamily="34" charset="-128"/>
                <a:cs typeface="Arial Unicode MS" panose="020B0604020202020204" pitchFamily="34" charset="-128"/>
              </a:rPr>
              <a:t>//end of main</a:t>
            </a:r>
          </a:p>
          <a:p>
            <a:pPr marL="0" indent="0">
              <a:lnSpc>
                <a:spcPct val="100000"/>
              </a:lnSpc>
              <a:spcBef>
                <a:spcPts val="0"/>
              </a:spcBef>
              <a:buNone/>
            </a:pPr>
            <a:r>
              <a:rPr lang="en-US" sz="2000" dirty="0">
                <a:latin typeface="Arial Unicode MS" panose="020B0604020202020204" pitchFamily="34" charset="-128"/>
                <a:ea typeface="Arial Unicode MS" panose="020B0604020202020204" pitchFamily="34" charset="-128"/>
                <a:cs typeface="Arial Unicode MS" panose="020B0604020202020204" pitchFamily="34" charset="-128"/>
              </a:rPr>
              <a:t>	</a:t>
            </a:r>
          </a:p>
        </p:txBody>
      </p:sp>
      <p:sp>
        <p:nvSpPr>
          <p:cNvPr id="4" name="Slide Number Placeholder 3"/>
          <p:cNvSpPr>
            <a:spLocks noGrp="1"/>
          </p:cNvSpPr>
          <p:nvPr>
            <p:ph type="sldNum" sz="quarter" idx="12"/>
          </p:nvPr>
        </p:nvSpPr>
        <p:spPr/>
        <p:txBody>
          <a:bodyPr/>
          <a:lstStyle/>
          <a:p>
            <a:fld id="{D345D67A-B385-4912-A110-EBD406079547}" type="slidenum">
              <a:rPr lang="en-US" smtClean="0"/>
              <a:t>13</a:t>
            </a:fld>
            <a:endParaRPr lang="en-US"/>
          </a:p>
        </p:txBody>
      </p:sp>
    </p:spTree>
    <p:extLst>
      <p:ext uri="{BB962C8B-B14F-4D97-AF65-F5344CB8AC3E}">
        <p14:creationId xmlns:p14="http://schemas.microsoft.com/office/powerpoint/2010/main" val="3460657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ln w="0"/>
                <a:solidFill>
                  <a:srgbClr val="FF0000"/>
                </a:solidFill>
                <a:effectLst>
                  <a:outerShdw blurRad="38100" dist="19050" dir="2700000" algn="tl" rotWithShape="0">
                    <a:schemeClr val="dk1">
                      <a:alpha val="40000"/>
                    </a:schemeClr>
                  </a:outerShdw>
                </a:effectLst>
              </a:rPr>
              <a:t>Pointers and  </a:t>
            </a:r>
            <a:r>
              <a:rPr lang="en-US" dirty="0" err="1">
                <a:ln w="0"/>
                <a:solidFill>
                  <a:srgbClr val="FF0000"/>
                </a:solidFill>
                <a:effectLst>
                  <a:outerShdw blurRad="38100" dist="19050" dir="2700000" algn="tl" rotWithShape="0">
                    <a:schemeClr val="dk1">
                      <a:alpha val="40000"/>
                    </a:schemeClr>
                  </a:outerShdw>
                </a:effectLst>
              </a:rPr>
              <a:t>2D</a:t>
            </a:r>
            <a:r>
              <a:rPr lang="en-US" dirty="0">
                <a:ln w="0"/>
                <a:solidFill>
                  <a:srgbClr val="FF0000"/>
                </a:solidFill>
                <a:effectLst>
                  <a:outerShdw blurRad="38100" dist="19050" dir="2700000" algn="tl" rotWithShape="0">
                    <a:schemeClr val="dk1">
                      <a:alpha val="40000"/>
                    </a:schemeClr>
                  </a:outerShdw>
                </a:effectLst>
              </a:rPr>
              <a:t> Array</a:t>
            </a:r>
            <a:endParaRPr lang="en-US" dirty="0"/>
          </a:p>
        </p:txBody>
      </p:sp>
      <p:sp>
        <p:nvSpPr>
          <p:cNvPr id="3" name="Content Placeholder 2"/>
          <p:cNvSpPr>
            <a:spLocks noGrp="1"/>
          </p:cNvSpPr>
          <p:nvPr>
            <p:ph sz="half" idx="1"/>
          </p:nvPr>
        </p:nvSpPr>
        <p:spPr>
          <a:xfrm>
            <a:off x="838200" y="1825625"/>
            <a:ext cx="5334000" cy="4675188"/>
          </a:xfrm>
          <a:ln>
            <a:solidFill>
              <a:schemeClr val="accent2"/>
            </a:solidFill>
          </a:ln>
        </p:spPr>
        <p:txBody>
          <a:bodyPr>
            <a:noAutofit/>
          </a:bodyPr>
          <a:lstStyle/>
          <a:p>
            <a:pPr marL="0" indent="0">
              <a:lnSpc>
                <a:spcPts val="1800"/>
              </a:lnSpc>
              <a:spcBef>
                <a:spcPts val="0"/>
              </a:spcBef>
              <a:buNone/>
            </a:pPr>
            <a:r>
              <a:rPr lang="en-US" sz="1800" dirty="0"/>
              <a:t>//To add two matrices and print the result in matrix form</a:t>
            </a:r>
          </a:p>
          <a:p>
            <a:pPr marL="0" indent="0">
              <a:lnSpc>
                <a:spcPts val="1800"/>
              </a:lnSpc>
              <a:spcBef>
                <a:spcPts val="0"/>
              </a:spcBef>
              <a:buNone/>
            </a:pPr>
            <a:r>
              <a:rPr lang="en-US" sz="1800" dirty="0"/>
              <a:t>#include&lt;</a:t>
            </a:r>
            <a:r>
              <a:rPr lang="en-US" sz="1800" dirty="0" err="1"/>
              <a:t>stdio.h</a:t>
            </a:r>
            <a:r>
              <a:rPr lang="en-US" sz="1800" dirty="0"/>
              <a:t>&gt;</a:t>
            </a:r>
          </a:p>
          <a:p>
            <a:pPr marL="0" indent="0">
              <a:lnSpc>
                <a:spcPts val="1800"/>
              </a:lnSpc>
              <a:spcBef>
                <a:spcPts val="0"/>
              </a:spcBef>
              <a:buNone/>
            </a:pPr>
            <a:r>
              <a:rPr lang="en-US" sz="1800" dirty="0"/>
              <a:t>#include&lt;</a:t>
            </a:r>
            <a:r>
              <a:rPr lang="en-US" sz="1800" dirty="0" err="1"/>
              <a:t>conio.h</a:t>
            </a:r>
            <a:r>
              <a:rPr lang="en-US" sz="1800" dirty="0"/>
              <a:t>&gt;</a:t>
            </a:r>
          </a:p>
          <a:p>
            <a:pPr marL="0" indent="0">
              <a:lnSpc>
                <a:spcPts val="1800"/>
              </a:lnSpc>
              <a:spcBef>
                <a:spcPts val="0"/>
              </a:spcBef>
              <a:buNone/>
            </a:pPr>
            <a:r>
              <a:rPr lang="en-US" sz="1800" dirty="0"/>
              <a:t>#define ROW 2</a:t>
            </a:r>
          </a:p>
          <a:p>
            <a:pPr marL="0" indent="0">
              <a:lnSpc>
                <a:spcPts val="1800"/>
              </a:lnSpc>
              <a:spcBef>
                <a:spcPts val="0"/>
              </a:spcBef>
              <a:buNone/>
            </a:pPr>
            <a:r>
              <a:rPr lang="en-US" sz="1800" dirty="0"/>
              <a:t>#define COL 2</a:t>
            </a:r>
          </a:p>
          <a:p>
            <a:pPr marL="0" indent="0">
              <a:lnSpc>
                <a:spcPts val="1800"/>
              </a:lnSpc>
              <a:spcBef>
                <a:spcPts val="0"/>
              </a:spcBef>
              <a:buNone/>
            </a:pPr>
            <a:endParaRPr lang="en-US" sz="1800" dirty="0"/>
          </a:p>
          <a:p>
            <a:pPr marL="0" indent="0">
              <a:lnSpc>
                <a:spcPts val="1800"/>
              </a:lnSpc>
              <a:spcBef>
                <a:spcPts val="0"/>
              </a:spcBef>
              <a:buNone/>
            </a:pPr>
            <a:r>
              <a:rPr lang="en-US" sz="1800" dirty="0" err="1"/>
              <a:t>int</a:t>
            </a:r>
            <a:r>
              <a:rPr lang="en-US" sz="1800" dirty="0"/>
              <a:t> main()</a:t>
            </a:r>
          </a:p>
          <a:p>
            <a:pPr marL="0" indent="0">
              <a:lnSpc>
                <a:spcPts val="1800"/>
              </a:lnSpc>
              <a:spcBef>
                <a:spcPts val="0"/>
              </a:spcBef>
              <a:buNone/>
            </a:pPr>
            <a:r>
              <a:rPr lang="en-US" sz="1800" dirty="0"/>
              <a:t>{</a:t>
            </a:r>
          </a:p>
          <a:p>
            <a:pPr marL="0" indent="0">
              <a:lnSpc>
                <a:spcPts val="1800"/>
              </a:lnSpc>
              <a:spcBef>
                <a:spcPts val="0"/>
              </a:spcBef>
              <a:buNone/>
            </a:pPr>
            <a:r>
              <a:rPr lang="en-US" sz="1800" dirty="0"/>
              <a:t>       </a:t>
            </a:r>
            <a:r>
              <a:rPr lang="en-US" sz="1800" dirty="0" err="1"/>
              <a:t>int</a:t>
            </a:r>
            <a:r>
              <a:rPr lang="en-US" sz="1800" dirty="0"/>
              <a:t>  a[ROW][COL], b[ROW][COL], </a:t>
            </a:r>
            <a:r>
              <a:rPr lang="en-US" sz="1800" dirty="0" err="1"/>
              <a:t>i,j</a:t>
            </a:r>
            <a:r>
              <a:rPr lang="en-US" sz="1800" dirty="0"/>
              <a:t>, m[ROW][COL];</a:t>
            </a:r>
          </a:p>
          <a:p>
            <a:pPr marL="0" indent="0">
              <a:lnSpc>
                <a:spcPts val="1800"/>
              </a:lnSpc>
              <a:spcBef>
                <a:spcPts val="0"/>
              </a:spcBef>
              <a:buNone/>
            </a:pPr>
            <a:r>
              <a:rPr lang="en-US" sz="1800" dirty="0"/>
              <a:t>       </a:t>
            </a:r>
            <a:r>
              <a:rPr lang="en-US" sz="1800" dirty="0" err="1"/>
              <a:t>printf</a:t>
            </a:r>
            <a:r>
              <a:rPr lang="en-US" sz="1800" dirty="0"/>
              <a:t>("\n Enter the elements of first matrix?\n");</a:t>
            </a:r>
          </a:p>
          <a:p>
            <a:pPr marL="0" indent="0">
              <a:lnSpc>
                <a:spcPts val="1800"/>
              </a:lnSpc>
              <a:spcBef>
                <a:spcPts val="0"/>
              </a:spcBef>
              <a:buNone/>
            </a:pPr>
            <a:r>
              <a:rPr lang="en-US" sz="1800" dirty="0"/>
              <a:t>       for(</a:t>
            </a:r>
            <a:r>
              <a:rPr lang="en-US" sz="1800" dirty="0" err="1"/>
              <a:t>i</a:t>
            </a:r>
            <a:r>
              <a:rPr lang="en-US" sz="1800" dirty="0"/>
              <a:t>=</a:t>
            </a:r>
            <a:r>
              <a:rPr lang="en-US" sz="1800" dirty="0" err="1"/>
              <a:t>0;i</a:t>
            </a:r>
            <a:r>
              <a:rPr lang="en-US" sz="1800" dirty="0"/>
              <a:t>&lt;</a:t>
            </a:r>
            <a:r>
              <a:rPr lang="en-US" sz="1800" dirty="0" err="1"/>
              <a:t>ROW;i</a:t>
            </a:r>
            <a:r>
              <a:rPr lang="en-US" sz="1800" dirty="0"/>
              <a:t>++)</a:t>
            </a:r>
          </a:p>
          <a:p>
            <a:pPr marL="0" indent="0">
              <a:lnSpc>
                <a:spcPts val="1800"/>
              </a:lnSpc>
              <a:spcBef>
                <a:spcPts val="0"/>
              </a:spcBef>
              <a:buNone/>
            </a:pPr>
            <a:r>
              <a:rPr lang="en-US" sz="1800" dirty="0"/>
              <a:t>       for(j=</a:t>
            </a:r>
            <a:r>
              <a:rPr lang="en-US" sz="1800" dirty="0" err="1"/>
              <a:t>0;j</a:t>
            </a:r>
            <a:r>
              <a:rPr lang="en-US" sz="1800" dirty="0"/>
              <a:t>&lt;</a:t>
            </a:r>
            <a:r>
              <a:rPr lang="en-US" sz="1800" dirty="0" err="1"/>
              <a:t>COL;j</a:t>
            </a:r>
            <a:r>
              <a:rPr lang="en-US" sz="1800" dirty="0"/>
              <a:t>++)		</a:t>
            </a:r>
            <a:r>
              <a:rPr lang="en-US" sz="1800" dirty="0" err="1"/>
              <a:t>scanf</a:t>
            </a:r>
            <a:r>
              <a:rPr lang="en-US" sz="1800" dirty="0"/>
              <a:t>("%d",(*(</a:t>
            </a:r>
            <a:r>
              <a:rPr lang="en-US" sz="1800" dirty="0" err="1"/>
              <a:t>a+i</a:t>
            </a:r>
            <a:r>
              <a:rPr lang="en-US" sz="1800" dirty="0"/>
              <a:t>)+j));</a:t>
            </a:r>
          </a:p>
          <a:p>
            <a:pPr marL="0" indent="0">
              <a:lnSpc>
                <a:spcPts val="1800"/>
              </a:lnSpc>
              <a:spcBef>
                <a:spcPts val="0"/>
              </a:spcBef>
              <a:buNone/>
            </a:pPr>
            <a:r>
              <a:rPr lang="en-US" sz="1800" dirty="0"/>
              <a:t>		</a:t>
            </a:r>
          </a:p>
          <a:p>
            <a:pPr marL="0" indent="0">
              <a:lnSpc>
                <a:spcPts val="1800"/>
              </a:lnSpc>
              <a:spcBef>
                <a:spcPts val="0"/>
              </a:spcBef>
              <a:buNone/>
            </a:pPr>
            <a:r>
              <a:rPr lang="en-US" sz="1800" dirty="0"/>
              <a:t>      </a:t>
            </a:r>
            <a:r>
              <a:rPr lang="en-US" sz="1800" dirty="0" err="1"/>
              <a:t>printf</a:t>
            </a:r>
            <a:r>
              <a:rPr lang="en-US" sz="1800" dirty="0"/>
              <a:t>("\n Enter numbers:\n");</a:t>
            </a:r>
          </a:p>
          <a:p>
            <a:pPr marL="0" indent="0">
              <a:lnSpc>
                <a:spcPts val="1800"/>
              </a:lnSpc>
              <a:spcBef>
                <a:spcPts val="0"/>
              </a:spcBef>
              <a:buNone/>
            </a:pPr>
            <a:r>
              <a:rPr lang="en-US" sz="1800" dirty="0"/>
              <a:t>      for(</a:t>
            </a:r>
            <a:r>
              <a:rPr lang="en-US" sz="1800" dirty="0" err="1"/>
              <a:t>i</a:t>
            </a:r>
            <a:r>
              <a:rPr lang="en-US" sz="1800" dirty="0"/>
              <a:t>=</a:t>
            </a:r>
            <a:r>
              <a:rPr lang="en-US" sz="1800" dirty="0" err="1"/>
              <a:t>0;i</a:t>
            </a:r>
            <a:r>
              <a:rPr lang="en-US" sz="1800" dirty="0"/>
              <a:t>&lt;</a:t>
            </a:r>
            <a:r>
              <a:rPr lang="en-US" sz="1800" dirty="0" err="1"/>
              <a:t>ROW;i</a:t>
            </a:r>
            <a:r>
              <a:rPr lang="en-US" sz="1800" dirty="0"/>
              <a:t>++)</a:t>
            </a:r>
          </a:p>
          <a:p>
            <a:pPr marL="0" indent="0">
              <a:lnSpc>
                <a:spcPts val="1800"/>
              </a:lnSpc>
              <a:spcBef>
                <a:spcPts val="0"/>
              </a:spcBef>
              <a:buNone/>
            </a:pPr>
            <a:r>
              <a:rPr lang="en-US" sz="1800" dirty="0"/>
              <a:t>      for(j=</a:t>
            </a:r>
            <a:r>
              <a:rPr lang="en-US" sz="1800" dirty="0" err="1"/>
              <a:t>0;j</a:t>
            </a:r>
            <a:r>
              <a:rPr lang="en-US" sz="1800" dirty="0"/>
              <a:t>&lt;</a:t>
            </a:r>
            <a:r>
              <a:rPr lang="en-US" sz="1800" dirty="0" err="1"/>
              <a:t>COL;j</a:t>
            </a:r>
            <a:r>
              <a:rPr lang="en-US" sz="1800" dirty="0"/>
              <a:t>++)</a:t>
            </a:r>
          </a:p>
          <a:p>
            <a:pPr marL="0" indent="0">
              <a:lnSpc>
                <a:spcPts val="1800"/>
              </a:lnSpc>
              <a:spcBef>
                <a:spcPts val="0"/>
              </a:spcBef>
              <a:buNone/>
            </a:pPr>
            <a:r>
              <a:rPr lang="en-US" sz="1800" dirty="0"/>
              <a:t>	   </a:t>
            </a:r>
            <a:r>
              <a:rPr lang="en-US" sz="1800" dirty="0" err="1"/>
              <a:t>scanf</a:t>
            </a:r>
            <a:r>
              <a:rPr lang="en-US" sz="1800" dirty="0"/>
              <a:t>("%d",(*(</a:t>
            </a:r>
            <a:r>
              <a:rPr lang="en-US" sz="1800" dirty="0" err="1"/>
              <a:t>b+i</a:t>
            </a:r>
            <a:r>
              <a:rPr lang="en-US" sz="1800" dirty="0"/>
              <a:t>)+j));</a:t>
            </a:r>
          </a:p>
          <a:p>
            <a:pPr marL="0" indent="0">
              <a:lnSpc>
                <a:spcPts val="1800"/>
              </a:lnSpc>
              <a:spcBef>
                <a:spcPts val="0"/>
              </a:spcBef>
              <a:buNone/>
            </a:pPr>
            <a:r>
              <a:rPr lang="en-US" sz="1800" dirty="0"/>
              <a:t>		</a:t>
            </a:r>
          </a:p>
          <a:p>
            <a:pPr marL="0" indent="0">
              <a:lnSpc>
                <a:spcPts val="1800"/>
              </a:lnSpc>
              <a:spcBef>
                <a:spcPts val="0"/>
              </a:spcBef>
              <a:buNone/>
            </a:pPr>
            <a:r>
              <a:rPr lang="en-US" sz="1800" dirty="0"/>
              <a:t>		</a:t>
            </a:r>
          </a:p>
        </p:txBody>
      </p:sp>
      <p:sp>
        <p:nvSpPr>
          <p:cNvPr id="4" name="Content Placeholder 3"/>
          <p:cNvSpPr>
            <a:spLocks noGrp="1"/>
          </p:cNvSpPr>
          <p:nvPr>
            <p:ph sz="half" idx="2"/>
          </p:nvPr>
        </p:nvSpPr>
        <p:spPr>
          <a:xfrm>
            <a:off x="6357937" y="1825625"/>
            <a:ext cx="5214937" cy="4675188"/>
          </a:xfrm>
          <a:ln>
            <a:solidFill>
              <a:schemeClr val="accent2"/>
            </a:solidFill>
          </a:ln>
        </p:spPr>
        <p:txBody>
          <a:bodyPr>
            <a:noAutofit/>
          </a:bodyPr>
          <a:lstStyle/>
          <a:p>
            <a:pPr marL="0" indent="0">
              <a:lnSpc>
                <a:spcPct val="100000"/>
              </a:lnSpc>
              <a:spcBef>
                <a:spcPts val="0"/>
              </a:spcBef>
              <a:buNone/>
            </a:pPr>
            <a:r>
              <a:rPr lang="en-US" sz="1600" dirty="0">
                <a:latin typeface="Arial Unicode MS" panose="020B0604020202020204" pitchFamily="34" charset="-128"/>
                <a:ea typeface="Arial Unicode MS" panose="020B0604020202020204" pitchFamily="34" charset="-128"/>
                <a:cs typeface="Arial Unicode MS" panose="020B0604020202020204" pitchFamily="34" charset="-128"/>
              </a:rPr>
              <a:t>for(</a:t>
            </a:r>
            <a:r>
              <a:rPr lang="en-US" sz="1600" dirty="0" err="1">
                <a:latin typeface="Arial Unicode MS" panose="020B0604020202020204" pitchFamily="34" charset="-128"/>
                <a:ea typeface="Arial Unicode MS" panose="020B0604020202020204" pitchFamily="34" charset="-128"/>
                <a:cs typeface="Arial Unicode MS" panose="020B0604020202020204" pitchFamily="34" charset="-128"/>
              </a:rPr>
              <a:t>i</a:t>
            </a:r>
            <a:r>
              <a:rPr lang="en-US" sz="1600" dirty="0">
                <a:latin typeface="Arial Unicode MS" panose="020B0604020202020204" pitchFamily="34" charset="-128"/>
                <a:ea typeface="Arial Unicode MS" panose="020B0604020202020204" pitchFamily="34" charset="-128"/>
                <a:cs typeface="Arial Unicode MS" panose="020B0604020202020204" pitchFamily="34" charset="-128"/>
              </a:rPr>
              <a:t>=</a:t>
            </a:r>
            <a:r>
              <a:rPr lang="en-US" sz="1600" dirty="0" err="1">
                <a:latin typeface="Arial Unicode MS" panose="020B0604020202020204" pitchFamily="34" charset="-128"/>
                <a:ea typeface="Arial Unicode MS" panose="020B0604020202020204" pitchFamily="34" charset="-128"/>
                <a:cs typeface="Arial Unicode MS" panose="020B0604020202020204" pitchFamily="34" charset="-128"/>
              </a:rPr>
              <a:t>0;i</a:t>
            </a:r>
            <a:r>
              <a:rPr lang="en-US" sz="1600" dirty="0">
                <a:latin typeface="Arial Unicode MS" panose="020B0604020202020204" pitchFamily="34" charset="-128"/>
                <a:ea typeface="Arial Unicode MS" panose="020B0604020202020204" pitchFamily="34" charset="-128"/>
                <a:cs typeface="Arial Unicode MS" panose="020B0604020202020204" pitchFamily="34" charset="-128"/>
              </a:rPr>
              <a:t>&lt;</a:t>
            </a:r>
            <a:r>
              <a:rPr lang="en-US" sz="1600" dirty="0" err="1">
                <a:latin typeface="Arial Unicode MS" panose="020B0604020202020204" pitchFamily="34" charset="-128"/>
                <a:ea typeface="Arial Unicode MS" panose="020B0604020202020204" pitchFamily="34" charset="-128"/>
                <a:cs typeface="Arial Unicode MS" panose="020B0604020202020204" pitchFamily="34" charset="-128"/>
              </a:rPr>
              <a:t>ROW;i</a:t>
            </a:r>
            <a:r>
              <a:rPr lang="en-US" sz="1600" dirty="0">
                <a:latin typeface="Arial Unicode MS" panose="020B0604020202020204" pitchFamily="34" charset="-128"/>
                <a:ea typeface="Arial Unicode MS" panose="020B0604020202020204" pitchFamily="34" charset="-128"/>
                <a:cs typeface="Arial Unicode MS" panose="020B0604020202020204" pitchFamily="34" charset="-128"/>
              </a:rPr>
              <a:t>++)</a:t>
            </a:r>
          </a:p>
          <a:p>
            <a:pPr marL="0" indent="0">
              <a:lnSpc>
                <a:spcPct val="100000"/>
              </a:lnSpc>
              <a:spcBef>
                <a:spcPts val="0"/>
              </a:spcBef>
              <a:buNone/>
            </a:pPr>
            <a:r>
              <a:rPr lang="en-US" sz="1600" dirty="0">
                <a:latin typeface="Arial Unicode MS" panose="020B0604020202020204" pitchFamily="34" charset="-128"/>
                <a:ea typeface="Arial Unicode MS" panose="020B0604020202020204" pitchFamily="34" charset="-128"/>
                <a:cs typeface="Arial Unicode MS" panose="020B0604020202020204" pitchFamily="34" charset="-128"/>
              </a:rPr>
              <a:t>     {</a:t>
            </a:r>
          </a:p>
          <a:p>
            <a:pPr marL="0" indent="0">
              <a:lnSpc>
                <a:spcPct val="100000"/>
              </a:lnSpc>
              <a:spcBef>
                <a:spcPts val="0"/>
              </a:spcBef>
              <a:buNone/>
            </a:pPr>
            <a:r>
              <a:rPr lang="en-US" sz="1600" dirty="0">
                <a:latin typeface="Arial Unicode MS" panose="020B0604020202020204" pitchFamily="34" charset="-128"/>
                <a:ea typeface="Arial Unicode MS" panose="020B0604020202020204" pitchFamily="34" charset="-128"/>
                <a:cs typeface="Arial Unicode MS" panose="020B0604020202020204" pitchFamily="34" charset="-128"/>
              </a:rPr>
              <a:t>                 for(j=</a:t>
            </a:r>
            <a:r>
              <a:rPr lang="en-US" sz="1600" dirty="0" err="1">
                <a:latin typeface="Arial Unicode MS" panose="020B0604020202020204" pitchFamily="34" charset="-128"/>
                <a:ea typeface="Arial Unicode MS" panose="020B0604020202020204" pitchFamily="34" charset="-128"/>
                <a:cs typeface="Arial Unicode MS" panose="020B0604020202020204" pitchFamily="34" charset="-128"/>
              </a:rPr>
              <a:t>0;j</a:t>
            </a:r>
            <a:r>
              <a:rPr lang="en-US" sz="1600" dirty="0">
                <a:latin typeface="Arial Unicode MS" panose="020B0604020202020204" pitchFamily="34" charset="-128"/>
                <a:ea typeface="Arial Unicode MS" panose="020B0604020202020204" pitchFamily="34" charset="-128"/>
                <a:cs typeface="Arial Unicode MS" panose="020B0604020202020204" pitchFamily="34" charset="-128"/>
              </a:rPr>
              <a:t>&lt;</a:t>
            </a:r>
            <a:r>
              <a:rPr lang="en-US" sz="1600" dirty="0" err="1">
                <a:latin typeface="Arial Unicode MS" panose="020B0604020202020204" pitchFamily="34" charset="-128"/>
                <a:ea typeface="Arial Unicode MS" panose="020B0604020202020204" pitchFamily="34" charset="-128"/>
                <a:cs typeface="Arial Unicode MS" panose="020B0604020202020204" pitchFamily="34" charset="-128"/>
              </a:rPr>
              <a:t>COL;j</a:t>
            </a:r>
            <a:r>
              <a:rPr lang="en-US" sz="1600" dirty="0">
                <a:latin typeface="Arial Unicode MS" panose="020B0604020202020204" pitchFamily="34" charset="-128"/>
                <a:ea typeface="Arial Unicode MS" panose="020B0604020202020204" pitchFamily="34" charset="-128"/>
                <a:cs typeface="Arial Unicode MS" panose="020B0604020202020204" pitchFamily="34" charset="-128"/>
              </a:rPr>
              <a:t>++)</a:t>
            </a:r>
          </a:p>
          <a:p>
            <a:pPr marL="0" indent="0">
              <a:lnSpc>
                <a:spcPct val="100000"/>
              </a:lnSpc>
              <a:spcBef>
                <a:spcPts val="0"/>
              </a:spcBef>
              <a:buNone/>
            </a:pPr>
            <a:r>
              <a:rPr lang="en-US" sz="1600"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1600" dirty="0" err="1">
                <a:latin typeface="Arial Unicode MS" panose="020B0604020202020204" pitchFamily="34" charset="-128"/>
                <a:ea typeface="Arial Unicode MS" panose="020B0604020202020204" pitchFamily="34" charset="-128"/>
                <a:cs typeface="Arial Unicode MS" panose="020B0604020202020204" pitchFamily="34" charset="-128"/>
              </a:rPr>
              <a:t>sum+i</a:t>
            </a:r>
            <a:r>
              <a:rPr lang="en-US" sz="1600" dirty="0">
                <a:latin typeface="Arial Unicode MS" panose="020B0604020202020204" pitchFamily="34" charset="-128"/>
                <a:ea typeface="Arial Unicode MS" panose="020B0604020202020204" pitchFamily="34" charset="-128"/>
                <a:cs typeface="Arial Unicode MS" panose="020B0604020202020204" pitchFamily="34" charset="-128"/>
              </a:rPr>
              <a:t>)+j)= *(*(</a:t>
            </a:r>
            <a:r>
              <a:rPr lang="en-US" sz="1600" dirty="0" err="1">
                <a:latin typeface="Arial Unicode MS" panose="020B0604020202020204" pitchFamily="34" charset="-128"/>
                <a:ea typeface="Arial Unicode MS" panose="020B0604020202020204" pitchFamily="34" charset="-128"/>
                <a:cs typeface="Arial Unicode MS" panose="020B0604020202020204" pitchFamily="34" charset="-128"/>
              </a:rPr>
              <a:t>a+i</a:t>
            </a:r>
            <a:r>
              <a:rPr lang="en-US" sz="1600" dirty="0">
                <a:latin typeface="Arial Unicode MS" panose="020B0604020202020204" pitchFamily="34" charset="-128"/>
                <a:ea typeface="Arial Unicode MS" panose="020B0604020202020204" pitchFamily="34" charset="-128"/>
                <a:cs typeface="Arial Unicode MS" panose="020B0604020202020204" pitchFamily="34" charset="-128"/>
              </a:rPr>
              <a:t>)+j)+*(*(</a:t>
            </a:r>
            <a:r>
              <a:rPr lang="en-US" sz="1600" dirty="0" err="1">
                <a:latin typeface="Arial Unicode MS" panose="020B0604020202020204" pitchFamily="34" charset="-128"/>
                <a:ea typeface="Arial Unicode MS" panose="020B0604020202020204" pitchFamily="34" charset="-128"/>
                <a:cs typeface="Arial Unicode MS" panose="020B0604020202020204" pitchFamily="34" charset="-128"/>
              </a:rPr>
              <a:t>b+i</a:t>
            </a:r>
            <a:r>
              <a:rPr lang="en-US" sz="1600" dirty="0">
                <a:latin typeface="Arial Unicode MS" panose="020B0604020202020204" pitchFamily="34" charset="-128"/>
                <a:ea typeface="Arial Unicode MS" panose="020B0604020202020204" pitchFamily="34" charset="-128"/>
                <a:cs typeface="Arial Unicode MS" panose="020B0604020202020204" pitchFamily="34" charset="-128"/>
              </a:rPr>
              <a:t>)+j);</a:t>
            </a:r>
          </a:p>
          <a:p>
            <a:pPr marL="0" indent="0">
              <a:lnSpc>
                <a:spcPct val="100000"/>
              </a:lnSpc>
              <a:spcBef>
                <a:spcPts val="0"/>
              </a:spcBef>
              <a:buNone/>
            </a:pPr>
            <a:r>
              <a:rPr lang="en-US" sz="1600" dirty="0">
                <a:latin typeface="Arial Unicode MS" panose="020B0604020202020204" pitchFamily="34" charset="-128"/>
                <a:ea typeface="Arial Unicode MS" panose="020B0604020202020204" pitchFamily="34" charset="-128"/>
                <a:cs typeface="Arial Unicode MS" panose="020B0604020202020204" pitchFamily="34" charset="-128"/>
              </a:rPr>
              <a:t>  }</a:t>
            </a:r>
          </a:p>
          <a:p>
            <a:pPr marL="0" indent="0">
              <a:lnSpc>
                <a:spcPct val="100000"/>
              </a:lnSpc>
              <a:spcBef>
                <a:spcPts val="0"/>
              </a:spcBef>
              <a:buNone/>
            </a:pPr>
            <a:r>
              <a:rPr lang="en-US" sz="1600"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1600" dirty="0" err="1">
                <a:latin typeface="Arial Unicode MS" panose="020B0604020202020204" pitchFamily="34" charset="-128"/>
                <a:ea typeface="Arial Unicode MS" panose="020B0604020202020204" pitchFamily="34" charset="-128"/>
                <a:cs typeface="Arial Unicode MS" panose="020B0604020202020204" pitchFamily="34" charset="-128"/>
              </a:rPr>
              <a:t>printf</a:t>
            </a:r>
            <a:r>
              <a:rPr lang="en-US" sz="1600" dirty="0">
                <a:latin typeface="Arial Unicode MS" panose="020B0604020202020204" pitchFamily="34" charset="-128"/>
                <a:ea typeface="Arial Unicode MS" panose="020B0604020202020204" pitchFamily="34" charset="-128"/>
                <a:cs typeface="Arial Unicode MS" panose="020B0604020202020204" pitchFamily="34" charset="-128"/>
              </a:rPr>
              <a:t>("\n The sum of the matrices:\n");</a:t>
            </a:r>
          </a:p>
          <a:p>
            <a:pPr marL="0" indent="0">
              <a:lnSpc>
                <a:spcPct val="100000"/>
              </a:lnSpc>
              <a:spcBef>
                <a:spcPts val="0"/>
              </a:spcBef>
              <a:buNone/>
            </a:pPr>
            <a:r>
              <a:rPr lang="en-US" sz="1600" dirty="0">
                <a:latin typeface="Arial Unicode MS" panose="020B0604020202020204" pitchFamily="34" charset="-128"/>
                <a:ea typeface="Arial Unicode MS" panose="020B0604020202020204" pitchFamily="34" charset="-128"/>
                <a:cs typeface="Arial Unicode MS" panose="020B0604020202020204" pitchFamily="34" charset="-128"/>
              </a:rPr>
              <a:t>   for(</a:t>
            </a:r>
            <a:r>
              <a:rPr lang="en-US" sz="1600" dirty="0" err="1">
                <a:latin typeface="Arial Unicode MS" panose="020B0604020202020204" pitchFamily="34" charset="-128"/>
                <a:ea typeface="Arial Unicode MS" panose="020B0604020202020204" pitchFamily="34" charset="-128"/>
                <a:cs typeface="Arial Unicode MS" panose="020B0604020202020204" pitchFamily="34" charset="-128"/>
              </a:rPr>
              <a:t>i</a:t>
            </a:r>
            <a:r>
              <a:rPr lang="en-US" sz="1600" dirty="0">
                <a:latin typeface="Arial Unicode MS" panose="020B0604020202020204" pitchFamily="34" charset="-128"/>
                <a:ea typeface="Arial Unicode MS" panose="020B0604020202020204" pitchFamily="34" charset="-128"/>
                <a:cs typeface="Arial Unicode MS" panose="020B0604020202020204" pitchFamily="34" charset="-128"/>
              </a:rPr>
              <a:t>=</a:t>
            </a:r>
            <a:r>
              <a:rPr lang="en-US" sz="1600" dirty="0" err="1">
                <a:latin typeface="Arial Unicode MS" panose="020B0604020202020204" pitchFamily="34" charset="-128"/>
                <a:ea typeface="Arial Unicode MS" panose="020B0604020202020204" pitchFamily="34" charset="-128"/>
                <a:cs typeface="Arial Unicode MS" panose="020B0604020202020204" pitchFamily="34" charset="-128"/>
              </a:rPr>
              <a:t>0;i</a:t>
            </a:r>
            <a:r>
              <a:rPr lang="en-US" sz="1600" dirty="0">
                <a:latin typeface="Arial Unicode MS" panose="020B0604020202020204" pitchFamily="34" charset="-128"/>
                <a:ea typeface="Arial Unicode MS" panose="020B0604020202020204" pitchFamily="34" charset="-128"/>
                <a:cs typeface="Arial Unicode MS" panose="020B0604020202020204" pitchFamily="34" charset="-128"/>
              </a:rPr>
              <a:t>&lt;</a:t>
            </a:r>
            <a:r>
              <a:rPr lang="en-US" sz="1600" dirty="0" err="1">
                <a:latin typeface="Arial Unicode MS" panose="020B0604020202020204" pitchFamily="34" charset="-128"/>
                <a:ea typeface="Arial Unicode MS" panose="020B0604020202020204" pitchFamily="34" charset="-128"/>
                <a:cs typeface="Arial Unicode MS" panose="020B0604020202020204" pitchFamily="34" charset="-128"/>
              </a:rPr>
              <a:t>ROW;i</a:t>
            </a:r>
            <a:r>
              <a:rPr lang="en-US" sz="1600" dirty="0">
                <a:latin typeface="Arial Unicode MS" panose="020B0604020202020204" pitchFamily="34" charset="-128"/>
                <a:ea typeface="Arial Unicode MS" panose="020B0604020202020204" pitchFamily="34" charset="-128"/>
                <a:cs typeface="Arial Unicode MS" panose="020B0604020202020204" pitchFamily="34" charset="-128"/>
              </a:rPr>
              <a:t>++)</a:t>
            </a:r>
          </a:p>
          <a:p>
            <a:pPr marL="0" indent="0">
              <a:lnSpc>
                <a:spcPct val="100000"/>
              </a:lnSpc>
              <a:spcBef>
                <a:spcPts val="0"/>
              </a:spcBef>
              <a:buNone/>
            </a:pPr>
            <a:r>
              <a:rPr lang="en-US" sz="1600" dirty="0">
                <a:latin typeface="Arial Unicode MS" panose="020B0604020202020204" pitchFamily="34" charset="-128"/>
                <a:ea typeface="Arial Unicode MS" panose="020B0604020202020204" pitchFamily="34" charset="-128"/>
                <a:cs typeface="Arial Unicode MS" panose="020B0604020202020204" pitchFamily="34" charset="-128"/>
              </a:rPr>
              <a:t>{</a:t>
            </a:r>
          </a:p>
          <a:p>
            <a:pPr marL="0" indent="0">
              <a:lnSpc>
                <a:spcPct val="100000"/>
              </a:lnSpc>
              <a:spcBef>
                <a:spcPts val="0"/>
              </a:spcBef>
              <a:buNone/>
            </a:pPr>
            <a:r>
              <a:rPr lang="en-US" sz="1600" dirty="0">
                <a:latin typeface="Arial Unicode MS" panose="020B0604020202020204" pitchFamily="34" charset="-128"/>
                <a:ea typeface="Arial Unicode MS" panose="020B0604020202020204" pitchFamily="34" charset="-128"/>
                <a:cs typeface="Arial Unicode MS" panose="020B0604020202020204" pitchFamily="34" charset="-128"/>
              </a:rPr>
              <a:t>        for(j=</a:t>
            </a:r>
            <a:r>
              <a:rPr lang="en-US" sz="1600" dirty="0" err="1">
                <a:latin typeface="Arial Unicode MS" panose="020B0604020202020204" pitchFamily="34" charset="-128"/>
                <a:ea typeface="Arial Unicode MS" panose="020B0604020202020204" pitchFamily="34" charset="-128"/>
                <a:cs typeface="Arial Unicode MS" panose="020B0604020202020204" pitchFamily="34" charset="-128"/>
              </a:rPr>
              <a:t>0;j</a:t>
            </a:r>
            <a:r>
              <a:rPr lang="en-US" sz="1600" dirty="0">
                <a:latin typeface="Arial Unicode MS" panose="020B0604020202020204" pitchFamily="34" charset="-128"/>
                <a:ea typeface="Arial Unicode MS" panose="020B0604020202020204" pitchFamily="34" charset="-128"/>
                <a:cs typeface="Arial Unicode MS" panose="020B0604020202020204" pitchFamily="34" charset="-128"/>
              </a:rPr>
              <a:t>&lt;</a:t>
            </a:r>
            <a:r>
              <a:rPr lang="en-US" sz="1600" dirty="0" err="1">
                <a:latin typeface="Arial Unicode MS" panose="020B0604020202020204" pitchFamily="34" charset="-128"/>
                <a:ea typeface="Arial Unicode MS" panose="020B0604020202020204" pitchFamily="34" charset="-128"/>
                <a:cs typeface="Arial Unicode MS" panose="020B0604020202020204" pitchFamily="34" charset="-128"/>
              </a:rPr>
              <a:t>COL;j</a:t>
            </a:r>
            <a:r>
              <a:rPr lang="en-US" sz="1600" dirty="0">
                <a:latin typeface="Arial Unicode MS" panose="020B0604020202020204" pitchFamily="34" charset="-128"/>
                <a:ea typeface="Arial Unicode MS" panose="020B0604020202020204" pitchFamily="34" charset="-128"/>
                <a:cs typeface="Arial Unicode MS" panose="020B0604020202020204" pitchFamily="34" charset="-128"/>
              </a:rPr>
              <a:t>++)</a:t>
            </a:r>
          </a:p>
          <a:p>
            <a:pPr marL="0" indent="0">
              <a:lnSpc>
                <a:spcPct val="100000"/>
              </a:lnSpc>
              <a:spcBef>
                <a:spcPts val="0"/>
              </a:spcBef>
              <a:buNone/>
            </a:pPr>
            <a:r>
              <a:rPr lang="en-US" sz="1600" dirty="0">
                <a:latin typeface="Arial Unicode MS" panose="020B0604020202020204" pitchFamily="34" charset="-128"/>
                <a:ea typeface="Arial Unicode MS" panose="020B0604020202020204" pitchFamily="34" charset="-128"/>
                <a:cs typeface="Arial Unicode MS" panose="020B0604020202020204" pitchFamily="34" charset="-128"/>
              </a:rPr>
              <a:t>        {</a:t>
            </a:r>
          </a:p>
          <a:p>
            <a:pPr marL="0" indent="0">
              <a:lnSpc>
                <a:spcPct val="100000"/>
              </a:lnSpc>
              <a:spcBef>
                <a:spcPts val="0"/>
              </a:spcBef>
              <a:buNone/>
            </a:pPr>
            <a:r>
              <a:rPr lang="en-US" sz="1600"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1600" dirty="0" err="1">
                <a:latin typeface="Arial Unicode MS" panose="020B0604020202020204" pitchFamily="34" charset="-128"/>
                <a:ea typeface="Arial Unicode MS" panose="020B0604020202020204" pitchFamily="34" charset="-128"/>
                <a:cs typeface="Arial Unicode MS" panose="020B0604020202020204" pitchFamily="34" charset="-128"/>
              </a:rPr>
              <a:t>printf</a:t>
            </a:r>
            <a:r>
              <a:rPr lang="en-US" sz="1600" dirty="0">
                <a:latin typeface="Arial Unicode MS" panose="020B0604020202020204" pitchFamily="34" charset="-128"/>
                <a:ea typeface="Arial Unicode MS" panose="020B0604020202020204" pitchFamily="34" charset="-128"/>
                <a:cs typeface="Arial Unicode MS" panose="020B0604020202020204" pitchFamily="34" charset="-128"/>
              </a:rPr>
              <a:t>("%d\t",*(*(</a:t>
            </a:r>
            <a:r>
              <a:rPr lang="en-US" sz="1600" dirty="0" err="1">
                <a:latin typeface="Arial Unicode MS" panose="020B0604020202020204" pitchFamily="34" charset="-128"/>
                <a:ea typeface="Arial Unicode MS" panose="020B0604020202020204" pitchFamily="34" charset="-128"/>
                <a:cs typeface="Arial Unicode MS" panose="020B0604020202020204" pitchFamily="34" charset="-128"/>
              </a:rPr>
              <a:t>sum+i</a:t>
            </a:r>
            <a:r>
              <a:rPr lang="en-US" sz="1600" dirty="0">
                <a:latin typeface="Arial Unicode MS" panose="020B0604020202020204" pitchFamily="34" charset="-128"/>
                <a:ea typeface="Arial Unicode MS" panose="020B0604020202020204" pitchFamily="34" charset="-128"/>
                <a:cs typeface="Arial Unicode MS" panose="020B0604020202020204" pitchFamily="34" charset="-128"/>
              </a:rPr>
              <a:t>)+j));	</a:t>
            </a:r>
          </a:p>
          <a:p>
            <a:pPr marL="0" indent="0">
              <a:lnSpc>
                <a:spcPct val="100000"/>
              </a:lnSpc>
              <a:spcBef>
                <a:spcPts val="0"/>
              </a:spcBef>
              <a:buNone/>
            </a:pPr>
            <a:r>
              <a:rPr lang="en-US" sz="1600" dirty="0">
                <a:latin typeface="Arial Unicode MS" panose="020B0604020202020204" pitchFamily="34" charset="-128"/>
                <a:ea typeface="Arial Unicode MS" panose="020B0604020202020204" pitchFamily="34" charset="-128"/>
                <a:cs typeface="Arial Unicode MS" panose="020B0604020202020204" pitchFamily="34" charset="-128"/>
              </a:rPr>
              <a:t>         }</a:t>
            </a:r>
          </a:p>
          <a:p>
            <a:pPr marL="0" indent="0">
              <a:lnSpc>
                <a:spcPct val="100000"/>
              </a:lnSpc>
              <a:spcBef>
                <a:spcPts val="0"/>
              </a:spcBef>
              <a:buNone/>
            </a:pPr>
            <a:r>
              <a:rPr lang="en-US" sz="1600"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1600" dirty="0" err="1">
                <a:latin typeface="Arial Unicode MS" panose="020B0604020202020204" pitchFamily="34" charset="-128"/>
                <a:ea typeface="Arial Unicode MS" panose="020B0604020202020204" pitchFamily="34" charset="-128"/>
                <a:cs typeface="Arial Unicode MS" panose="020B0604020202020204" pitchFamily="34" charset="-128"/>
              </a:rPr>
              <a:t>printf</a:t>
            </a:r>
            <a:r>
              <a:rPr lang="en-US" sz="1600" dirty="0">
                <a:latin typeface="Arial Unicode MS" panose="020B0604020202020204" pitchFamily="34" charset="-128"/>
                <a:ea typeface="Arial Unicode MS" panose="020B0604020202020204" pitchFamily="34" charset="-128"/>
                <a:cs typeface="Arial Unicode MS" panose="020B0604020202020204" pitchFamily="34" charset="-128"/>
              </a:rPr>
              <a:t>("\n");</a:t>
            </a:r>
          </a:p>
          <a:p>
            <a:pPr marL="0" indent="0">
              <a:lnSpc>
                <a:spcPct val="100000"/>
              </a:lnSpc>
              <a:spcBef>
                <a:spcPts val="0"/>
              </a:spcBef>
              <a:buNone/>
            </a:pPr>
            <a:r>
              <a:rPr lang="en-US" sz="1600" dirty="0">
                <a:latin typeface="Arial Unicode MS" panose="020B0604020202020204" pitchFamily="34" charset="-128"/>
                <a:ea typeface="Arial Unicode MS" panose="020B0604020202020204" pitchFamily="34" charset="-128"/>
                <a:cs typeface="Arial Unicode MS" panose="020B0604020202020204" pitchFamily="34" charset="-128"/>
              </a:rPr>
              <a:t>}</a:t>
            </a:r>
          </a:p>
          <a:p>
            <a:pPr marL="0" indent="0">
              <a:lnSpc>
                <a:spcPct val="100000"/>
              </a:lnSpc>
              <a:spcBef>
                <a:spcPts val="0"/>
              </a:spcBef>
              <a:buNone/>
            </a:pPr>
            <a:r>
              <a:rPr lang="en-US" sz="1600"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1600" dirty="0" err="1">
                <a:latin typeface="Arial Unicode MS" panose="020B0604020202020204" pitchFamily="34" charset="-128"/>
                <a:ea typeface="Arial Unicode MS" panose="020B0604020202020204" pitchFamily="34" charset="-128"/>
                <a:cs typeface="Arial Unicode MS" panose="020B0604020202020204" pitchFamily="34" charset="-128"/>
              </a:rPr>
              <a:t>getch</a:t>
            </a:r>
            <a:r>
              <a:rPr lang="en-US" sz="1600" dirty="0">
                <a:latin typeface="Arial Unicode MS" panose="020B0604020202020204" pitchFamily="34" charset="-128"/>
                <a:ea typeface="Arial Unicode MS" panose="020B0604020202020204" pitchFamily="34" charset="-128"/>
                <a:cs typeface="Arial Unicode MS" panose="020B0604020202020204" pitchFamily="34" charset="-128"/>
              </a:rPr>
              <a:t>();</a:t>
            </a:r>
          </a:p>
          <a:p>
            <a:pPr marL="0" indent="0">
              <a:lnSpc>
                <a:spcPct val="100000"/>
              </a:lnSpc>
              <a:spcBef>
                <a:spcPts val="0"/>
              </a:spcBef>
              <a:buNone/>
            </a:pPr>
            <a:r>
              <a:rPr lang="en-US" sz="1600" dirty="0">
                <a:latin typeface="Arial Unicode MS" panose="020B0604020202020204" pitchFamily="34" charset="-128"/>
                <a:ea typeface="Arial Unicode MS" panose="020B0604020202020204" pitchFamily="34" charset="-128"/>
                <a:cs typeface="Arial Unicode MS" panose="020B0604020202020204" pitchFamily="34" charset="-128"/>
              </a:rPr>
              <a:t>   return 0;</a:t>
            </a:r>
          </a:p>
          <a:p>
            <a:pPr marL="0" indent="0">
              <a:lnSpc>
                <a:spcPct val="100000"/>
              </a:lnSpc>
              <a:spcBef>
                <a:spcPts val="0"/>
              </a:spcBef>
              <a:buNone/>
            </a:pPr>
            <a:r>
              <a:rPr lang="en-US" sz="1600" dirty="0">
                <a:latin typeface="Arial Unicode MS" panose="020B0604020202020204" pitchFamily="34" charset="-128"/>
                <a:ea typeface="Arial Unicode MS" panose="020B0604020202020204" pitchFamily="34" charset="-128"/>
                <a:cs typeface="Arial Unicode MS" panose="020B0604020202020204" pitchFamily="34" charset="-128"/>
              </a:rPr>
              <a:t> }</a:t>
            </a:r>
          </a:p>
        </p:txBody>
      </p:sp>
      <p:sp>
        <p:nvSpPr>
          <p:cNvPr id="5" name="Slide Number Placeholder 4"/>
          <p:cNvSpPr>
            <a:spLocks noGrp="1"/>
          </p:cNvSpPr>
          <p:nvPr>
            <p:ph type="sldNum" sz="quarter" idx="12"/>
          </p:nvPr>
        </p:nvSpPr>
        <p:spPr/>
        <p:txBody>
          <a:bodyPr/>
          <a:lstStyle/>
          <a:p>
            <a:fld id="{D345D67A-B385-4912-A110-EBD406079547}" type="slidenum">
              <a:rPr lang="en-US" smtClean="0"/>
              <a:t>14</a:t>
            </a:fld>
            <a:endParaRPr lang="en-US"/>
          </a:p>
        </p:txBody>
      </p:sp>
    </p:spTree>
    <p:extLst>
      <p:ext uri="{BB962C8B-B14F-4D97-AF65-F5344CB8AC3E}">
        <p14:creationId xmlns:p14="http://schemas.microsoft.com/office/powerpoint/2010/main" val="25946890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355091B-774D-B191-BEAB-39218133A13A}"/>
              </a:ext>
            </a:extLst>
          </p:cNvPr>
          <p:cNvSpPr>
            <a:spLocks noGrp="1"/>
          </p:cNvSpPr>
          <p:nvPr>
            <p:ph type="title"/>
          </p:nvPr>
        </p:nvSpPr>
        <p:spPr/>
        <p:txBody>
          <a:bodyPr/>
          <a:lstStyle/>
          <a:p>
            <a:pPr algn="ctr"/>
            <a:r>
              <a:rPr lang="en-US" b="1" dirty="0">
                <a:solidFill>
                  <a:srgbClr val="7030A0"/>
                </a:solidFill>
              </a:rPr>
              <a:t>Pointers and Character Strings</a:t>
            </a:r>
          </a:p>
        </p:txBody>
      </p:sp>
      <p:sp>
        <p:nvSpPr>
          <p:cNvPr id="7" name="Content Placeholder 6">
            <a:extLst>
              <a:ext uri="{FF2B5EF4-FFF2-40B4-BE49-F238E27FC236}">
                <a16:creationId xmlns:a16="http://schemas.microsoft.com/office/drawing/2014/main" id="{56CFBC44-C810-433B-3EC9-FCB2DA486BA0}"/>
              </a:ext>
            </a:extLst>
          </p:cNvPr>
          <p:cNvSpPr>
            <a:spLocks noGrp="1"/>
          </p:cNvSpPr>
          <p:nvPr>
            <p:ph idx="1"/>
          </p:nvPr>
        </p:nvSpPr>
        <p:spPr/>
        <p:txBody>
          <a:bodyPr/>
          <a:lstStyle/>
          <a:p>
            <a:r>
              <a:rPr lang="en-US" dirty="0"/>
              <a:t>A string is a sequence of characters which we save in an array. And in C programming language the \0 null character marks the end of a string.</a:t>
            </a:r>
          </a:p>
          <a:p>
            <a:r>
              <a:rPr lang="en-US" dirty="0"/>
              <a:t>Following example shows creating a string str using char character array of size 6.</a:t>
            </a:r>
          </a:p>
          <a:p>
            <a:pPr marL="457200" lvl="1" indent="0">
              <a:buNone/>
            </a:pPr>
            <a:r>
              <a:rPr lang="en-US" dirty="0"/>
              <a:t>char str[6] = "Hello";</a:t>
            </a:r>
          </a:p>
          <a:p>
            <a:r>
              <a:rPr lang="en-US" dirty="0"/>
              <a:t>The memory representation of this string is as follows:</a:t>
            </a:r>
          </a:p>
          <a:p>
            <a:endParaRPr lang="en-US" dirty="0"/>
          </a:p>
        </p:txBody>
      </p:sp>
      <p:sp>
        <p:nvSpPr>
          <p:cNvPr id="5" name="Slide Number Placeholder 4">
            <a:extLst>
              <a:ext uri="{FF2B5EF4-FFF2-40B4-BE49-F238E27FC236}">
                <a16:creationId xmlns:a16="http://schemas.microsoft.com/office/drawing/2014/main" id="{BE1C16AE-2469-BFC3-5DCA-EB80164405BE}"/>
              </a:ext>
            </a:extLst>
          </p:cNvPr>
          <p:cNvSpPr>
            <a:spLocks noGrp="1"/>
          </p:cNvSpPr>
          <p:nvPr>
            <p:ph type="sldNum" sz="quarter" idx="12"/>
          </p:nvPr>
        </p:nvSpPr>
        <p:spPr/>
        <p:txBody>
          <a:bodyPr/>
          <a:lstStyle/>
          <a:p>
            <a:fld id="{FFDEC71A-E23F-469A-9299-2FA3253E08A0}" type="slidenum">
              <a:rPr lang="en-US" smtClean="0"/>
              <a:t>15</a:t>
            </a:fld>
            <a:endParaRPr lang="en-US"/>
          </a:p>
        </p:txBody>
      </p:sp>
      <p:sp>
        <p:nvSpPr>
          <p:cNvPr id="9" name="Rectangle 2">
            <a:extLst>
              <a:ext uri="{FF2B5EF4-FFF2-40B4-BE49-F238E27FC236}">
                <a16:creationId xmlns:a16="http://schemas.microsoft.com/office/drawing/2014/main" id="{C00D2E97-BE48-FE9C-C147-8701D9117FBB}"/>
              </a:ext>
            </a:extLst>
          </p:cNvPr>
          <p:cNvSpPr>
            <a:spLocks noChangeArrowheads="1"/>
          </p:cNvSpPr>
          <p:nvPr/>
        </p:nvSpPr>
        <p:spPr bwMode="auto">
          <a:xfrm>
            <a:off x="-3643312" y="-37916121"/>
            <a:ext cx="2415279" cy="849001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a:ln>
                  <a:noFill/>
                </a:ln>
                <a:solidFill>
                  <a:srgbClr val="333333"/>
                </a:solidFill>
                <a:effectLst/>
                <a:latin typeface="Roboto" panose="02000000000000000000" pitchFamily="2" charset="0"/>
              </a:rPr>
              <a:t>The above string can be represented in memory as follows.</a:t>
            </a:r>
            <a:endParaRPr kumimoji="0" lang="en-US" altLang="en-US" sz="11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r>
              <a:rPr kumimoji="0" lang="en-US" altLang="en-US" sz="1800" b="0" i="0" u="none" strike="noStrike" cap="none" normalizeH="0" baseline="0">
                <a:ln>
                  <a:noFill/>
                </a:ln>
                <a:solidFill>
                  <a:schemeClr val="tx1"/>
                </a:solidFill>
                <a:effectLst/>
                <a:latin typeface="Arial" panose="020B0604020202020204" pitchFamily="34" charset="0"/>
              </a:rPr>
              <a:t>  </a:t>
            </a:r>
            <a:r>
              <a:rPr kumimoji="0" lang="en-US" altLang="en-US" sz="36200" b="0" i="0" u="none" strike="noStrike" cap="none" normalizeH="0" baseline="0">
                <a:ln>
                  <a:noFill/>
                </a:ln>
                <a:solidFill>
                  <a:schemeClr val="tx1"/>
                </a:solidFill>
                <a:effectLst/>
                <a:latin typeface="Arial" panose="020B0604020202020204" pitchFamily="34" charset="0"/>
              </a:rPr>
              <a:t>               </a:t>
            </a: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1027" name="Picture 3">
            <a:extLst>
              <a:ext uri="{FF2B5EF4-FFF2-40B4-BE49-F238E27FC236}">
                <a16:creationId xmlns:a16="http://schemas.microsoft.com/office/drawing/2014/main" id="{AFBA15A9-AED7-6474-2780-8B59FF7D26AA}"/>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t="12990" b="15065"/>
          <a:stretch/>
        </p:blipFill>
        <p:spPr bwMode="auto">
          <a:xfrm>
            <a:off x="2226269" y="5107307"/>
            <a:ext cx="7132044" cy="16141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178899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D4B7CE-DD9E-C44B-3515-BC0AA54305DE}"/>
              </a:ext>
            </a:extLst>
          </p:cNvPr>
          <p:cNvSpPr>
            <a:spLocks noGrp="1"/>
          </p:cNvSpPr>
          <p:nvPr>
            <p:ph type="title"/>
          </p:nvPr>
        </p:nvSpPr>
        <p:spPr>
          <a:xfrm>
            <a:off x="838200" y="167553"/>
            <a:ext cx="10515600" cy="845993"/>
          </a:xfrm>
        </p:spPr>
        <p:txBody>
          <a:bodyPr/>
          <a:lstStyle/>
          <a:p>
            <a:pPr algn="ctr"/>
            <a:r>
              <a:rPr lang="en-US" b="1" i="0" dirty="0">
                <a:solidFill>
                  <a:srgbClr val="7030A0"/>
                </a:solidFill>
                <a:effectLst/>
              </a:rPr>
              <a:t>Creating a pointer for the string</a:t>
            </a:r>
            <a:endParaRPr lang="en-US" b="1" dirty="0">
              <a:solidFill>
                <a:srgbClr val="7030A0"/>
              </a:solidFill>
            </a:endParaRPr>
          </a:p>
        </p:txBody>
      </p:sp>
      <p:sp>
        <p:nvSpPr>
          <p:cNvPr id="3" name="Content Placeholder 2">
            <a:extLst>
              <a:ext uri="{FF2B5EF4-FFF2-40B4-BE49-F238E27FC236}">
                <a16:creationId xmlns:a16="http://schemas.microsoft.com/office/drawing/2014/main" id="{32A9B2CA-2BB4-2918-2DFD-F657AF48EC8E}"/>
              </a:ext>
            </a:extLst>
          </p:cNvPr>
          <p:cNvSpPr>
            <a:spLocks noGrp="1"/>
          </p:cNvSpPr>
          <p:nvPr>
            <p:ph idx="1"/>
          </p:nvPr>
        </p:nvSpPr>
        <p:spPr>
          <a:xfrm>
            <a:off x="838200" y="1013546"/>
            <a:ext cx="10515600" cy="4351338"/>
          </a:xfrm>
        </p:spPr>
        <p:txBody>
          <a:bodyPr/>
          <a:lstStyle/>
          <a:p>
            <a:r>
              <a:rPr lang="en-US" dirty="0"/>
              <a:t>The variable name of the string str holds the address of the first element of the array i.e., it points at the starting memory address.</a:t>
            </a:r>
          </a:p>
          <a:p>
            <a:r>
              <a:rPr lang="en-US" dirty="0"/>
              <a:t>Here, we create a character pointer </a:t>
            </a:r>
            <a:r>
              <a:rPr lang="en-US" dirty="0" err="1"/>
              <a:t>ptr</a:t>
            </a:r>
            <a:r>
              <a:rPr lang="en-US" dirty="0"/>
              <a:t> and store the address of the string str variable in it. </a:t>
            </a:r>
            <a:r>
              <a:rPr lang="en-US" dirty="0" err="1"/>
              <a:t>ptr</a:t>
            </a:r>
            <a:r>
              <a:rPr lang="en-US" dirty="0"/>
              <a:t> will point at the string str.</a:t>
            </a:r>
          </a:p>
          <a:p>
            <a:pPr marL="457200" lvl="1" indent="0">
              <a:buNone/>
            </a:pPr>
            <a:r>
              <a:rPr lang="en-US" dirty="0"/>
              <a:t>char *</a:t>
            </a:r>
            <a:r>
              <a:rPr lang="en-US" dirty="0" err="1"/>
              <a:t>ptr</a:t>
            </a:r>
            <a:r>
              <a:rPr lang="en-US" dirty="0"/>
              <a:t> = str;</a:t>
            </a:r>
          </a:p>
          <a:p>
            <a:endParaRPr lang="en-US" dirty="0"/>
          </a:p>
        </p:txBody>
      </p:sp>
      <p:sp>
        <p:nvSpPr>
          <p:cNvPr id="4" name="Slide Number Placeholder 3">
            <a:extLst>
              <a:ext uri="{FF2B5EF4-FFF2-40B4-BE49-F238E27FC236}">
                <a16:creationId xmlns:a16="http://schemas.microsoft.com/office/drawing/2014/main" id="{63FF5E73-DA27-08F5-9B40-CD1C54247AF5}"/>
              </a:ext>
            </a:extLst>
          </p:cNvPr>
          <p:cNvSpPr>
            <a:spLocks noGrp="1"/>
          </p:cNvSpPr>
          <p:nvPr>
            <p:ph type="sldNum" sz="quarter" idx="12"/>
          </p:nvPr>
        </p:nvSpPr>
        <p:spPr/>
        <p:txBody>
          <a:bodyPr/>
          <a:lstStyle/>
          <a:p>
            <a:fld id="{FFDEC71A-E23F-469A-9299-2FA3253E08A0}" type="slidenum">
              <a:rPr lang="en-US" smtClean="0"/>
              <a:t>16</a:t>
            </a:fld>
            <a:endParaRPr lang="en-US"/>
          </a:p>
        </p:txBody>
      </p:sp>
      <p:pic>
        <p:nvPicPr>
          <p:cNvPr id="2051" name="Picture 3">
            <a:extLst>
              <a:ext uri="{FF2B5EF4-FFF2-40B4-BE49-F238E27FC236}">
                <a16:creationId xmlns:a16="http://schemas.microsoft.com/office/drawing/2014/main" id="{B0F93422-3AEC-D9DE-C4E0-6AD09A1FF2CC}"/>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t="7553" b="11500"/>
          <a:stretch/>
        </p:blipFill>
        <p:spPr bwMode="auto">
          <a:xfrm>
            <a:off x="3125226" y="3237110"/>
            <a:ext cx="7584338" cy="34533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8879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D60F78-A201-221D-9332-2F85EC1AEFBD}"/>
              </a:ext>
            </a:extLst>
          </p:cNvPr>
          <p:cNvSpPr>
            <a:spLocks noGrp="1"/>
          </p:cNvSpPr>
          <p:nvPr>
            <p:ph type="title"/>
          </p:nvPr>
        </p:nvSpPr>
        <p:spPr>
          <a:xfrm>
            <a:off x="838200" y="319088"/>
            <a:ext cx="10515600" cy="914351"/>
          </a:xfrm>
        </p:spPr>
        <p:txBody>
          <a:bodyPr>
            <a:normAutofit fontScale="90000"/>
          </a:bodyPr>
          <a:lstStyle/>
          <a:p>
            <a:pPr algn="ctr"/>
            <a:r>
              <a:rPr lang="en-US" b="0" i="0" dirty="0">
                <a:solidFill>
                  <a:srgbClr val="7030A0"/>
                </a:solidFill>
                <a:effectLst/>
                <a:latin typeface="Roboto" panose="02000000000000000000" pitchFamily="2" charset="0"/>
              </a:rPr>
              <a:t>Accessing string via pointer</a:t>
            </a:r>
            <a:br>
              <a:rPr lang="en-US" b="0" i="0" dirty="0">
                <a:solidFill>
                  <a:srgbClr val="7030A0"/>
                </a:solidFill>
                <a:effectLst/>
                <a:latin typeface="Roboto" panose="02000000000000000000" pitchFamily="2" charset="0"/>
              </a:rPr>
            </a:br>
            <a:endParaRPr lang="en-US" dirty="0">
              <a:solidFill>
                <a:srgbClr val="7030A0"/>
              </a:solidFill>
            </a:endParaRPr>
          </a:p>
        </p:txBody>
      </p:sp>
      <p:sp>
        <p:nvSpPr>
          <p:cNvPr id="3" name="Content Placeholder 2">
            <a:extLst>
              <a:ext uri="{FF2B5EF4-FFF2-40B4-BE49-F238E27FC236}">
                <a16:creationId xmlns:a16="http://schemas.microsoft.com/office/drawing/2014/main" id="{822F3EBD-65AD-2E0C-42EE-FF7E1C83C6EF}"/>
              </a:ext>
            </a:extLst>
          </p:cNvPr>
          <p:cNvSpPr>
            <a:spLocks noGrp="1"/>
          </p:cNvSpPr>
          <p:nvPr>
            <p:ph idx="1"/>
          </p:nvPr>
        </p:nvSpPr>
        <p:spPr>
          <a:xfrm>
            <a:off x="838200" y="1124382"/>
            <a:ext cx="10515600" cy="1258600"/>
          </a:xfrm>
        </p:spPr>
        <p:txBody>
          <a:bodyPr/>
          <a:lstStyle/>
          <a:p>
            <a:r>
              <a:rPr lang="en-US" dirty="0"/>
              <a:t>To access and print the elements of the string we can use a loop and check for the \0 null character.</a:t>
            </a:r>
          </a:p>
          <a:p>
            <a:endParaRPr lang="en-US" dirty="0"/>
          </a:p>
        </p:txBody>
      </p:sp>
      <p:sp>
        <p:nvSpPr>
          <p:cNvPr id="4" name="Slide Number Placeholder 3">
            <a:extLst>
              <a:ext uri="{FF2B5EF4-FFF2-40B4-BE49-F238E27FC236}">
                <a16:creationId xmlns:a16="http://schemas.microsoft.com/office/drawing/2014/main" id="{DA9B3B4B-A566-431D-F3BA-1E7200664A44}"/>
              </a:ext>
            </a:extLst>
          </p:cNvPr>
          <p:cNvSpPr>
            <a:spLocks noGrp="1"/>
          </p:cNvSpPr>
          <p:nvPr>
            <p:ph type="sldNum" sz="quarter" idx="12"/>
          </p:nvPr>
        </p:nvSpPr>
        <p:spPr/>
        <p:txBody>
          <a:bodyPr/>
          <a:lstStyle/>
          <a:p>
            <a:fld id="{FFDEC71A-E23F-469A-9299-2FA3253E08A0}" type="slidenum">
              <a:rPr lang="en-US" smtClean="0"/>
              <a:t>17</a:t>
            </a:fld>
            <a:endParaRPr lang="en-US"/>
          </a:p>
        </p:txBody>
      </p:sp>
      <p:sp>
        <p:nvSpPr>
          <p:cNvPr id="7" name="TextBox 6">
            <a:extLst>
              <a:ext uri="{FF2B5EF4-FFF2-40B4-BE49-F238E27FC236}">
                <a16:creationId xmlns:a16="http://schemas.microsoft.com/office/drawing/2014/main" id="{DE19B718-63A7-D0AE-1568-9CB851CC82C4}"/>
              </a:ext>
            </a:extLst>
          </p:cNvPr>
          <p:cNvSpPr txBox="1"/>
          <p:nvPr/>
        </p:nvSpPr>
        <p:spPr>
          <a:xfrm>
            <a:off x="1842654" y="2339253"/>
            <a:ext cx="6192981" cy="4401205"/>
          </a:xfrm>
          <a:prstGeom prst="rect">
            <a:avLst/>
          </a:prstGeom>
          <a:noFill/>
        </p:spPr>
        <p:txBody>
          <a:bodyPr wrap="square">
            <a:spAutoFit/>
          </a:bodyPr>
          <a:lstStyle/>
          <a:p>
            <a:r>
              <a:rPr lang="en-US" sz="2000" dirty="0"/>
              <a:t>#include &lt;</a:t>
            </a:r>
            <a:r>
              <a:rPr lang="en-US" sz="2000" dirty="0" err="1"/>
              <a:t>stdio.h</a:t>
            </a:r>
            <a:r>
              <a:rPr lang="en-US" sz="2000" dirty="0"/>
              <a:t>&gt;</a:t>
            </a:r>
          </a:p>
          <a:p>
            <a:r>
              <a:rPr lang="en-US" sz="2000" dirty="0"/>
              <a:t>int main(void) {</a:t>
            </a:r>
          </a:p>
          <a:p>
            <a:r>
              <a:rPr lang="en-US" sz="2000" dirty="0"/>
              <a:t>  // string variable</a:t>
            </a:r>
          </a:p>
          <a:p>
            <a:r>
              <a:rPr lang="en-US" sz="2000" dirty="0"/>
              <a:t>  char str[6] = "Hello";</a:t>
            </a:r>
          </a:p>
          <a:p>
            <a:r>
              <a:rPr lang="en-US" sz="2000" dirty="0"/>
              <a:t>  // pointer variable</a:t>
            </a:r>
          </a:p>
          <a:p>
            <a:r>
              <a:rPr lang="en-US" sz="2000" dirty="0"/>
              <a:t>  char *</a:t>
            </a:r>
            <a:r>
              <a:rPr lang="en-US" sz="2000" dirty="0" err="1"/>
              <a:t>ptr</a:t>
            </a:r>
            <a:r>
              <a:rPr lang="en-US" sz="2000" dirty="0"/>
              <a:t> = str;</a:t>
            </a:r>
          </a:p>
          <a:p>
            <a:r>
              <a:rPr lang="en-US" sz="2000" dirty="0"/>
              <a:t>  // print the string</a:t>
            </a:r>
          </a:p>
          <a:p>
            <a:r>
              <a:rPr lang="en-US" sz="2000" dirty="0"/>
              <a:t>  while(*</a:t>
            </a:r>
            <a:r>
              <a:rPr lang="en-US" sz="2000" dirty="0" err="1"/>
              <a:t>ptr</a:t>
            </a:r>
            <a:r>
              <a:rPr lang="en-US" sz="2000" dirty="0"/>
              <a:t> != '\0') {</a:t>
            </a:r>
          </a:p>
          <a:p>
            <a:r>
              <a:rPr lang="en-US" sz="2000" dirty="0"/>
              <a:t>    </a:t>
            </a:r>
            <a:r>
              <a:rPr lang="en-US" sz="2000" dirty="0" err="1"/>
              <a:t>printf</a:t>
            </a:r>
            <a:r>
              <a:rPr lang="en-US" sz="2000" dirty="0"/>
              <a:t>("%c", *</a:t>
            </a:r>
            <a:r>
              <a:rPr lang="en-US" sz="2000" dirty="0" err="1"/>
              <a:t>ptr</a:t>
            </a:r>
            <a:r>
              <a:rPr lang="en-US" sz="2000" dirty="0"/>
              <a:t>);</a:t>
            </a:r>
          </a:p>
          <a:p>
            <a:r>
              <a:rPr lang="en-US" sz="2000" dirty="0"/>
              <a:t>    // move the </a:t>
            </a:r>
            <a:r>
              <a:rPr lang="en-US" sz="2000" dirty="0" err="1"/>
              <a:t>ptr</a:t>
            </a:r>
            <a:r>
              <a:rPr lang="en-US" sz="2000" dirty="0"/>
              <a:t> pointer to the next memory location</a:t>
            </a:r>
          </a:p>
          <a:p>
            <a:r>
              <a:rPr lang="en-US" sz="2000" dirty="0"/>
              <a:t>    </a:t>
            </a:r>
            <a:r>
              <a:rPr lang="en-US" sz="2000" dirty="0" err="1"/>
              <a:t>ptr</a:t>
            </a:r>
            <a:r>
              <a:rPr lang="en-US" sz="2000" dirty="0"/>
              <a:t>++;</a:t>
            </a:r>
          </a:p>
          <a:p>
            <a:r>
              <a:rPr lang="en-US" sz="2000" dirty="0"/>
              <a:t>  }</a:t>
            </a:r>
          </a:p>
          <a:p>
            <a:r>
              <a:rPr lang="en-US" sz="2000" dirty="0"/>
              <a:t>  return 0;</a:t>
            </a:r>
          </a:p>
          <a:p>
            <a:r>
              <a:rPr lang="en-US" sz="2000" dirty="0"/>
              <a:t>}</a:t>
            </a:r>
          </a:p>
        </p:txBody>
      </p:sp>
    </p:spTree>
    <p:extLst>
      <p:ext uri="{BB962C8B-B14F-4D97-AF65-F5344CB8AC3E}">
        <p14:creationId xmlns:p14="http://schemas.microsoft.com/office/powerpoint/2010/main" val="37227990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19C7F8-1878-7B3F-1489-87DABDB5E6C0}"/>
              </a:ext>
            </a:extLst>
          </p:cNvPr>
          <p:cNvSpPr>
            <a:spLocks noGrp="1"/>
          </p:cNvSpPr>
          <p:nvPr>
            <p:ph type="title"/>
          </p:nvPr>
        </p:nvSpPr>
        <p:spPr/>
        <p:txBody>
          <a:bodyPr/>
          <a:lstStyle/>
          <a:p>
            <a:pPr algn="ctr"/>
            <a:r>
              <a:rPr lang="en-US" b="1" dirty="0">
                <a:solidFill>
                  <a:srgbClr val="7030A0"/>
                </a:solidFill>
              </a:rPr>
              <a:t>Array of Pointers</a:t>
            </a:r>
          </a:p>
        </p:txBody>
      </p:sp>
      <p:sp>
        <p:nvSpPr>
          <p:cNvPr id="3" name="Content Placeholder 2">
            <a:extLst>
              <a:ext uri="{FF2B5EF4-FFF2-40B4-BE49-F238E27FC236}">
                <a16:creationId xmlns:a16="http://schemas.microsoft.com/office/drawing/2014/main" id="{2897FE2C-6997-CFCD-1EC8-90ED18289617}"/>
              </a:ext>
            </a:extLst>
          </p:cNvPr>
          <p:cNvSpPr>
            <a:spLocks noGrp="1"/>
          </p:cNvSpPr>
          <p:nvPr>
            <p:ph idx="1"/>
          </p:nvPr>
        </p:nvSpPr>
        <p:spPr>
          <a:xfrm>
            <a:off x="838200" y="1579418"/>
            <a:ext cx="10515600" cy="4597545"/>
          </a:xfrm>
        </p:spPr>
        <p:txBody>
          <a:bodyPr/>
          <a:lstStyle/>
          <a:p>
            <a:r>
              <a:rPr lang="en-US" dirty="0"/>
              <a:t>An array of pointers is an array in which each cell holds addresses of some data item.</a:t>
            </a:r>
          </a:p>
          <a:p>
            <a:r>
              <a:rPr lang="en-US" dirty="0"/>
              <a:t>Following is the declaration of an array of pointers to an integer −</a:t>
            </a:r>
          </a:p>
          <a:p>
            <a:pPr marL="457200" lvl="1" indent="0">
              <a:buNone/>
            </a:pPr>
            <a:r>
              <a:rPr lang="en-US" dirty="0"/>
              <a:t>int *</a:t>
            </a:r>
            <a:r>
              <a:rPr lang="en-US" dirty="0" err="1"/>
              <a:t>ptr</a:t>
            </a:r>
            <a:r>
              <a:rPr lang="en-US" dirty="0"/>
              <a:t>[MAX];</a:t>
            </a:r>
          </a:p>
          <a:p>
            <a:r>
              <a:rPr lang="en-US" dirty="0"/>
              <a:t>It declares </a:t>
            </a:r>
            <a:r>
              <a:rPr lang="en-US" dirty="0" err="1"/>
              <a:t>ptr</a:t>
            </a:r>
            <a:r>
              <a:rPr lang="en-US" dirty="0"/>
              <a:t> as an array of MAX integer pointers. Thus, each element in </a:t>
            </a:r>
            <a:r>
              <a:rPr lang="en-US" dirty="0" err="1"/>
              <a:t>ptr</a:t>
            </a:r>
            <a:r>
              <a:rPr lang="en-US" dirty="0"/>
              <a:t>, holds a pointer to an int value.</a:t>
            </a:r>
          </a:p>
        </p:txBody>
      </p:sp>
      <p:sp>
        <p:nvSpPr>
          <p:cNvPr id="4" name="Slide Number Placeholder 3">
            <a:extLst>
              <a:ext uri="{FF2B5EF4-FFF2-40B4-BE49-F238E27FC236}">
                <a16:creationId xmlns:a16="http://schemas.microsoft.com/office/drawing/2014/main" id="{547D10AF-C112-1C5C-E310-486E1AD204D2}"/>
              </a:ext>
            </a:extLst>
          </p:cNvPr>
          <p:cNvSpPr>
            <a:spLocks noGrp="1"/>
          </p:cNvSpPr>
          <p:nvPr>
            <p:ph type="sldNum" sz="quarter" idx="12"/>
          </p:nvPr>
        </p:nvSpPr>
        <p:spPr/>
        <p:txBody>
          <a:bodyPr/>
          <a:lstStyle/>
          <a:p>
            <a:fld id="{FFDEC71A-E23F-469A-9299-2FA3253E08A0}" type="slidenum">
              <a:rPr lang="en-US" smtClean="0"/>
              <a:t>18</a:t>
            </a:fld>
            <a:endParaRPr lang="en-US"/>
          </a:p>
        </p:txBody>
      </p:sp>
    </p:spTree>
    <p:extLst>
      <p:ext uri="{BB962C8B-B14F-4D97-AF65-F5344CB8AC3E}">
        <p14:creationId xmlns:p14="http://schemas.microsoft.com/office/powerpoint/2010/main" val="25352486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4FF9E7-DC61-4A4B-620A-E0FD03746F68}"/>
              </a:ext>
            </a:extLst>
          </p:cNvPr>
          <p:cNvSpPr>
            <a:spLocks noGrp="1"/>
          </p:cNvSpPr>
          <p:nvPr>
            <p:ph type="title"/>
          </p:nvPr>
        </p:nvSpPr>
        <p:spPr>
          <a:xfrm>
            <a:off x="817418" y="136525"/>
            <a:ext cx="10536382" cy="770948"/>
          </a:xfrm>
        </p:spPr>
        <p:txBody>
          <a:bodyPr/>
          <a:lstStyle/>
          <a:p>
            <a:pPr algn="ctr"/>
            <a:r>
              <a:rPr lang="en-US" b="1" dirty="0">
                <a:solidFill>
                  <a:srgbClr val="7030A0"/>
                </a:solidFill>
              </a:rPr>
              <a:t>Example: Array of Pointers</a:t>
            </a:r>
          </a:p>
        </p:txBody>
      </p:sp>
      <p:sp>
        <p:nvSpPr>
          <p:cNvPr id="4" name="Slide Number Placeholder 3">
            <a:extLst>
              <a:ext uri="{FF2B5EF4-FFF2-40B4-BE49-F238E27FC236}">
                <a16:creationId xmlns:a16="http://schemas.microsoft.com/office/drawing/2014/main" id="{976BB8EE-A80E-1EE6-C63A-145D468D1A8C}"/>
              </a:ext>
            </a:extLst>
          </p:cNvPr>
          <p:cNvSpPr>
            <a:spLocks noGrp="1"/>
          </p:cNvSpPr>
          <p:nvPr>
            <p:ph type="sldNum" sz="quarter" idx="12"/>
          </p:nvPr>
        </p:nvSpPr>
        <p:spPr/>
        <p:txBody>
          <a:bodyPr/>
          <a:lstStyle/>
          <a:p>
            <a:fld id="{FFDEC71A-E23F-469A-9299-2FA3253E08A0}" type="slidenum">
              <a:rPr lang="en-US" smtClean="0"/>
              <a:t>19</a:t>
            </a:fld>
            <a:endParaRPr lang="en-US"/>
          </a:p>
        </p:txBody>
      </p:sp>
      <p:sp>
        <p:nvSpPr>
          <p:cNvPr id="6" name="TextBox 5">
            <a:extLst>
              <a:ext uri="{FF2B5EF4-FFF2-40B4-BE49-F238E27FC236}">
                <a16:creationId xmlns:a16="http://schemas.microsoft.com/office/drawing/2014/main" id="{4455B6AE-1BD4-0427-6C76-F05E4477591F}"/>
              </a:ext>
            </a:extLst>
          </p:cNvPr>
          <p:cNvSpPr txBox="1"/>
          <p:nvPr/>
        </p:nvSpPr>
        <p:spPr>
          <a:xfrm>
            <a:off x="2154380" y="1282861"/>
            <a:ext cx="7114309" cy="5262979"/>
          </a:xfrm>
          <a:prstGeom prst="rect">
            <a:avLst/>
          </a:prstGeom>
          <a:noFill/>
        </p:spPr>
        <p:txBody>
          <a:bodyPr wrap="square">
            <a:spAutoFit/>
          </a:bodyPr>
          <a:lstStyle/>
          <a:p>
            <a:r>
              <a:rPr lang="en-US" sz="2400" dirty="0"/>
              <a:t>#include &lt;</a:t>
            </a:r>
            <a:r>
              <a:rPr lang="en-US" sz="2400" dirty="0" err="1"/>
              <a:t>stdio.h</a:t>
            </a:r>
            <a:r>
              <a:rPr lang="en-US" sz="2400" dirty="0"/>
              <a:t>&gt;</a:t>
            </a:r>
          </a:p>
          <a:p>
            <a:r>
              <a:rPr lang="en-US" sz="2400" dirty="0"/>
              <a:t> #define MAX 3</a:t>
            </a:r>
          </a:p>
          <a:p>
            <a:endParaRPr lang="en-US" sz="2400" dirty="0"/>
          </a:p>
          <a:p>
            <a:r>
              <a:rPr lang="en-US" sz="2400" dirty="0"/>
              <a:t>int main () {</a:t>
            </a:r>
          </a:p>
          <a:p>
            <a:r>
              <a:rPr lang="en-US" sz="2400" dirty="0"/>
              <a:t>   int  var[] = {10, 100, 200};</a:t>
            </a:r>
          </a:p>
          <a:p>
            <a:r>
              <a:rPr lang="en-US" sz="2400" dirty="0"/>
              <a:t>   int </a:t>
            </a:r>
            <a:r>
              <a:rPr lang="en-US" sz="2400" dirty="0" err="1"/>
              <a:t>i</a:t>
            </a:r>
            <a:r>
              <a:rPr lang="en-US" sz="2400" dirty="0"/>
              <a:t>, *</a:t>
            </a:r>
            <a:r>
              <a:rPr lang="en-US" sz="2400" dirty="0" err="1"/>
              <a:t>ptr</a:t>
            </a:r>
            <a:r>
              <a:rPr lang="en-US" sz="2400" dirty="0"/>
              <a:t>[MAX];</a:t>
            </a:r>
          </a:p>
          <a:p>
            <a:r>
              <a:rPr lang="en-US" sz="2400" dirty="0"/>
              <a:t>   for ( </a:t>
            </a:r>
            <a:r>
              <a:rPr lang="en-US" sz="2400" dirty="0" err="1"/>
              <a:t>i</a:t>
            </a:r>
            <a:r>
              <a:rPr lang="en-US" sz="2400" dirty="0"/>
              <a:t> = 0; </a:t>
            </a:r>
            <a:r>
              <a:rPr lang="en-US" sz="2400" dirty="0" err="1"/>
              <a:t>i</a:t>
            </a:r>
            <a:r>
              <a:rPr lang="en-US" sz="2400" dirty="0"/>
              <a:t> &lt; MAX; </a:t>
            </a:r>
            <a:r>
              <a:rPr lang="en-US" sz="2400" dirty="0" err="1"/>
              <a:t>i</a:t>
            </a:r>
            <a:r>
              <a:rPr lang="en-US" sz="2400" dirty="0"/>
              <a:t>++) {</a:t>
            </a:r>
          </a:p>
          <a:p>
            <a:r>
              <a:rPr lang="en-US" sz="2400" dirty="0"/>
              <a:t>      </a:t>
            </a:r>
            <a:r>
              <a:rPr lang="en-US" sz="2400" dirty="0" err="1"/>
              <a:t>ptr</a:t>
            </a:r>
            <a:r>
              <a:rPr lang="en-US" sz="2400" dirty="0"/>
              <a:t>[</a:t>
            </a:r>
            <a:r>
              <a:rPr lang="en-US" sz="2400" dirty="0" err="1"/>
              <a:t>i</a:t>
            </a:r>
            <a:r>
              <a:rPr lang="en-US" sz="2400" dirty="0"/>
              <a:t>] = &amp;var[</a:t>
            </a:r>
            <a:r>
              <a:rPr lang="en-US" sz="2400" dirty="0" err="1"/>
              <a:t>i</a:t>
            </a:r>
            <a:r>
              <a:rPr lang="en-US" sz="2400" dirty="0"/>
              <a:t>]; /* assign the address of integer. */</a:t>
            </a:r>
          </a:p>
          <a:p>
            <a:r>
              <a:rPr lang="en-US" sz="2400" dirty="0"/>
              <a:t>   }</a:t>
            </a:r>
          </a:p>
          <a:p>
            <a:r>
              <a:rPr lang="en-US" sz="2400" dirty="0"/>
              <a:t>   for ( </a:t>
            </a:r>
            <a:r>
              <a:rPr lang="en-US" sz="2400" dirty="0" err="1"/>
              <a:t>i</a:t>
            </a:r>
            <a:r>
              <a:rPr lang="en-US" sz="2400" dirty="0"/>
              <a:t> = 0; </a:t>
            </a:r>
            <a:r>
              <a:rPr lang="en-US" sz="2400" dirty="0" err="1"/>
              <a:t>i</a:t>
            </a:r>
            <a:r>
              <a:rPr lang="en-US" sz="2400" dirty="0"/>
              <a:t> &lt; MAX; </a:t>
            </a:r>
            <a:r>
              <a:rPr lang="en-US" sz="2400" dirty="0" err="1"/>
              <a:t>i</a:t>
            </a:r>
            <a:r>
              <a:rPr lang="en-US" sz="2400" dirty="0"/>
              <a:t>++) {</a:t>
            </a:r>
          </a:p>
          <a:p>
            <a:r>
              <a:rPr lang="en-US" sz="2400" dirty="0"/>
              <a:t>      </a:t>
            </a:r>
            <a:r>
              <a:rPr lang="en-US" sz="2400" dirty="0" err="1"/>
              <a:t>printf</a:t>
            </a:r>
            <a:r>
              <a:rPr lang="en-US" sz="2400" dirty="0"/>
              <a:t>("Value of var[%d] = %d\n", </a:t>
            </a:r>
            <a:r>
              <a:rPr lang="en-US" sz="2400" dirty="0" err="1"/>
              <a:t>i</a:t>
            </a:r>
            <a:r>
              <a:rPr lang="en-US" sz="2400" dirty="0"/>
              <a:t>, *</a:t>
            </a:r>
            <a:r>
              <a:rPr lang="en-US" sz="2400" dirty="0" err="1"/>
              <a:t>ptr</a:t>
            </a:r>
            <a:r>
              <a:rPr lang="en-US" sz="2400" dirty="0"/>
              <a:t>[</a:t>
            </a:r>
            <a:r>
              <a:rPr lang="en-US" sz="2400" dirty="0" err="1"/>
              <a:t>i</a:t>
            </a:r>
            <a:r>
              <a:rPr lang="en-US" sz="2400" dirty="0"/>
              <a:t>] );</a:t>
            </a:r>
          </a:p>
          <a:p>
            <a:r>
              <a:rPr lang="en-US" sz="2400" dirty="0"/>
              <a:t>   }</a:t>
            </a:r>
          </a:p>
          <a:p>
            <a:r>
              <a:rPr lang="en-US" sz="2400" dirty="0"/>
              <a:t>      return 0;</a:t>
            </a:r>
          </a:p>
          <a:p>
            <a:r>
              <a:rPr lang="en-US" sz="2400" dirty="0"/>
              <a:t>}</a:t>
            </a:r>
          </a:p>
        </p:txBody>
      </p:sp>
    </p:spTree>
    <p:extLst>
      <p:ext uri="{BB962C8B-B14F-4D97-AF65-F5344CB8AC3E}">
        <p14:creationId xmlns:p14="http://schemas.microsoft.com/office/powerpoint/2010/main" val="32741833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5400" dirty="0">
                <a:ln w="0"/>
                <a:solidFill>
                  <a:srgbClr val="FF0000"/>
                </a:solidFill>
                <a:effectLst>
                  <a:outerShdw blurRad="38100" dist="19050" dir="2700000" algn="tl" rotWithShape="0">
                    <a:schemeClr val="dk1">
                      <a:alpha val="40000"/>
                    </a:schemeClr>
                  </a:outerShdw>
                </a:effectLst>
              </a:rPr>
              <a:t>Pointers</a:t>
            </a:r>
          </a:p>
        </p:txBody>
      </p:sp>
      <p:sp>
        <p:nvSpPr>
          <p:cNvPr id="3" name="Content Placeholder 2"/>
          <p:cNvSpPr>
            <a:spLocks noGrp="1"/>
          </p:cNvSpPr>
          <p:nvPr>
            <p:ph idx="1"/>
          </p:nvPr>
        </p:nvSpPr>
        <p:spPr>
          <a:xfrm>
            <a:off x="1409701" y="1690688"/>
            <a:ext cx="10120312" cy="4351338"/>
          </a:xfrm>
        </p:spPr>
        <p:txBody>
          <a:bodyPr>
            <a:noAutofit/>
          </a:bodyPr>
          <a:lstStyle/>
          <a:p>
            <a:pPr>
              <a:lnSpc>
                <a:spcPct val="100000"/>
              </a:lnSpc>
              <a:spcBef>
                <a:spcPts val="0"/>
              </a:spcBef>
              <a:spcAft>
                <a:spcPts val="1200"/>
              </a:spcAft>
            </a:pPr>
            <a:r>
              <a:rPr lang="en-US" dirty="0">
                <a:latin typeface="Arial Unicode MS" panose="020B0604020202020204" pitchFamily="34" charset="-128"/>
                <a:ea typeface="Arial Unicode MS" panose="020B0604020202020204" pitchFamily="34" charset="-128"/>
                <a:cs typeface="Arial Unicode MS" panose="020B0604020202020204" pitchFamily="34" charset="-128"/>
              </a:rPr>
              <a:t>A pointer is a variable that holds address  of another variable rather than actual value.</a:t>
            </a:r>
          </a:p>
          <a:p>
            <a:pPr>
              <a:lnSpc>
                <a:spcPct val="100000"/>
              </a:lnSpc>
              <a:spcBef>
                <a:spcPts val="0"/>
              </a:spcBef>
              <a:spcAft>
                <a:spcPts val="1200"/>
              </a:spcAft>
            </a:pPr>
            <a:r>
              <a:rPr lang="en-US" dirty="0">
                <a:latin typeface="Arial Unicode MS" panose="020B0604020202020204" pitchFamily="34" charset="-128"/>
                <a:ea typeface="Arial Unicode MS" panose="020B0604020202020204" pitchFamily="34" charset="-128"/>
                <a:cs typeface="Arial Unicode MS" panose="020B0604020202020204" pitchFamily="34" charset="-128"/>
              </a:rPr>
              <a:t>That is, a pointer is a variable that points to or references a memory location in which data is stored.</a:t>
            </a:r>
          </a:p>
          <a:p>
            <a:pPr>
              <a:lnSpc>
                <a:spcPct val="100000"/>
              </a:lnSpc>
              <a:spcBef>
                <a:spcPts val="0"/>
              </a:spcBef>
              <a:spcAft>
                <a:spcPts val="1200"/>
              </a:spcAft>
            </a:pPr>
            <a:r>
              <a:rPr lang="en-US" dirty="0">
                <a:latin typeface="Arial Unicode MS" panose="020B0604020202020204" pitchFamily="34" charset="-128"/>
                <a:ea typeface="Arial Unicode MS" panose="020B0604020202020204" pitchFamily="34" charset="-128"/>
                <a:cs typeface="Arial Unicode MS" panose="020B0604020202020204" pitchFamily="34" charset="-128"/>
              </a:rPr>
              <a:t>The purpose of pointer is to save memory space and achieve faster execution time.</a:t>
            </a:r>
          </a:p>
          <a:p>
            <a:pPr>
              <a:lnSpc>
                <a:spcPct val="100000"/>
              </a:lnSpc>
              <a:spcBef>
                <a:spcPts val="0"/>
              </a:spcBef>
              <a:spcAft>
                <a:spcPts val="1200"/>
              </a:spcAft>
            </a:pPr>
            <a:r>
              <a:rPr lang="en-US" dirty="0">
                <a:latin typeface="Arial Unicode MS" panose="020B0604020202020204" pitchFamily="34" charset="-128"/>
                <a:ea typeface="Arial Unicode MS" panose="020B0604020202020204" pitchFamily="34" charset="-128"/>
                <a:cs typeface="Arial Unicode MS" panose="020B0604020202020204" pitchFamily="34" charset="-128"/>
              </a:rPr>
              <a:t>Pointers are used frequently in C, as they have a number of useful applications.</a:t>
            </a:r>
          </a:p>
        </p:txBody>
      </p:sp>
      <p:sp>
        <p:nvSpPr>
          <p:cNvPr id="4" name="Slide Number Placeholder 3"/>
          <p:cNvSpPr>
            <a:spLocks noGrp="1"/>
          </p:cNvSpPr>
          <p:nvPr>
            <p:ph type="sldNum" sz="quarter" idx="12"/>
          </p:nvPr>
        </p:nvSpPr>
        <p:spPr/>
        <p:txBody>
          <a:bodyPr/>
          <a:lstStyle/>
          <a:p>
            <a:fld id="{6AF45726-DA1B-431A-AF10-8004367AC83A}" type="slidenum">
              <a:rPr lang="en-US" smtClean="0"/>
              <a:t>2</a:t>
            </a:fld>
            <a:endParaRPr lang="en-US" dirty="0"/>
          </a:p>
        </p:txBody>
      </p:sp>
    </p:spTree>
    <p:extLst>
      <p:ext uri="{BB962C8B-B14F-4D97-AF65-F5344CB8AC3E}">
        <p14:creationId xmlns:p14="http://schemas.microsoft.com/office/powerpoint/2010/main" val="29998045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solidFill>
                  <a:srgbClr val="7030A0"/>
                </a:solidFill>
              </a:rPr>
              <a:t>Pointer as Argument</a:t>
            </a:r>
          </a:p>
        </p:txBody>
      </p:sp>
      <p:sp>
        <p:nvSpPr>
          <p:cNvPr id="3" name="Content Placeholder 2"/>
          <p:cNvSpPr>
            <a:spLocks noGrp="1"/>
          </p:cNvSpPr>
          <p:nvPr>
            <p:ph idx="1"/>
          </p:nvPr>
        </p:nvSpPr>
        <p:spPr/>
        <p:txBody>
          <a:bodyPr/>
          <a:lstStyle/>
          <a:p>
            <a:r>
              <a:rPr lang="en-US" dirty="0"/>
              <a:t>Pointer as a function parameter is used to hold addresses of arguments passed during function call. This is also known as </a:t>
            </a:r>
            <a:r>
              <a:rPr lang="en-US" b="1" dirty="0"/>
              <a:t>call by reference</a:t>
            </a:r>
            <a:r>
              <a:rPr lang="en-US" dirty="0"/>
              <a:t>. </a:t>
            </a:r>
          </a:p>
          <a:p>
            <a:r>
              <a:rPr lang="en-US" dirty="0"/>
              <a:t>When a function is called by reference any change made to the reference variable will affect the original variable.</a:t>
            </a:r>
          </a:p>
        </p:txBody>
      </p:sp>
      <p:sp>
        <p:nvSpPr>
          <p:cNvPr id="4" name="Slide Number Placeholder 3"/>
          <p:cNvSpPr>
            <a:spLocks noGrp="1"/>
          </p:cNvSpPr>
          <p:nvPr>
            <p:ph type="sldNum" sz="quarter" idx="12"/>
          </p:nvPr>
        </p:nvSpPr>
        <p:spPr/>
        <p:txBody>
          <a:bodyPr/>
          <a:lstStyle/>
          <a:p>
            <a:fld id="{FFDEC71A-E23F-469A-9299-2FA3253E08A0}" type="slidenum">
              <a:rPr lang="en-US" smtClean="0"/>
              <a:t>20</a:t>
            </a:fld>
            <a:endParaRPr lang="en-US"/>
          </a:p>
        </p:txBody>
      </p:sp>
    </p:spTree>
    <p:extLst>
      <p:ext uri="{BB962C8B-B14F-4D97-AF65-F5344CB8AC3E}">
        <p14:creationId xmlns:p14="http://schemas.microsoft.com/office/powerpoint/2010/main" val="16581141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926122" y="365126"/>
            <a:ext cx="10427677" cy="455490"/>
          </a:xfrm>
        </p:spPr>
        <p:txBody>
          <a:bodyPr>
            <a:normAutofit fontScale="90000"/>
          </a:bodyPr>
          <a:lstStyle/>
          <a:p>
            <a:r>
              <a:rPr lang="en-US" b="1" dirty="0">
                <a:solidFill>
                  <a:srgbClr val="7030A0"/>
                </a:solidFill>
              </a:rPr>
              <a:t>Pointer as Argument</a:t>
            </a:r>
            <a:endParaRPr lang="en-US" dirty="0"/>
          </a:p>
        </p:txBody>
      </p:sp>
      <p:sp>
        <p:nvSpPr>
          <p:cNvPr id="3" name="Content Placeholder 2"/>
          <p:cNvSpPr>
            <a:spLocks noGrp="1"/>
          </p:cNvSpPr>
          <p:nvPr>
            <p:ph sz="half" idx="1"/>
          </p:nvPr>
        </p:nvSpPr>
        <p:spPr>
          <a:xfrm>
            <a:off x="480646" y="1157409"/>
            <a:ext cx="6025662" cy="5564066"/>
          </a:xfrm>
        </p:spPr>
        <p:style>
          <a:lnRef idx="2">
            <a:schemeClr val="accent1"/>
          </a:lnRef>
          <a:fillRef idx="1">
            <a:schemeClr val="lt1"/>
          </a:fillRef>
          <a:effectRef idx="0">
            <a:schemeClr val="accent1"/>
          </a:effectRef>
          <a:fontRef idx="minor">
            <a:schemeClr val="dk1"/>
          </a:fontRef>
        </p:style>
        <p:txBody>
          <a:bodyPr>
            <a:noAutofit/>
          </a:bodyPr>
          <a:lstStyle/>
          <a:p>
            <a:pPr marL="0" indent="0">
              <a:buNone/>
            </a:pPr>
            <a:r>
              <a:rPr lang="en-US" sz="1600" dirty="0"/>
              <a:t>#include &lt;</a:t>
            </a:r>
            <a:r>
              <a:rPr lang="en-US" sz="1600" dirty="0" err="1"/>
              <a:t>stdio.h</a:t>
            </a:r>
            <a:r>
              <a:rPr lang="en-US" sz="1600" dirty="0"/>
              <a:t>&gt;</a:t>
            </a:r>
          </a:p>
          <a:p>
            <a:pPr marL="0" indent="0">
              <a:buNone/>
            </a:pPr>
            <a:r>
              <a:rPr lang="en-US" sz="1600" dirty="0"/>
              <a:t>void swap(</a:t>
            </a:r>
            <a:r>
              <a:rPr lang="en-US" sz="1600" dirty="0" err="1"/>
              <a:t>int</a:t>
            </a:r>
            <a:r>
              <a:rPr lang="en-US" sz="1600" dirty="0"/>
              <a:t> *a, </a:t>
            </a:r>
            <a:r>
              <a:rPr lang="en-US" sz="1600" dirty="0" err="1"/>
              <a:t>int</a:t>
            </a:r>
            <a:r>
              <a:rPr lang="en-US" sz="1600" dirty="0"/>
              <a:t> *b);</a:t>
            </a:r>
          </a:p>
          <a:p>
            <a:pPr marL="0" indent="0">
              <a:buNone/>
            </a:pPr>
            <a:r>
              <a:rPr lang="en-US" sz="1600" dirty="0" err="1"/>
              <a:t>int</a:t>
            </a:r>
            <a:r>
              <a:rPr lang="en-US" sz="1600" dirty="0"/>
              <a:t> main()</a:t>
            </a:r>
          </a:p>
          <a:p>
            <a:pPr marL="0" indent="0">
              <a:buNone/>
            </a:pPr>
            <a:r>
              <a:rPr lang="en-US" sz="1600" dirty="0"/>
              <a:t>{</a:t>
            </a:r>
          </a:p>
          <a:p>
            <a:pPr marL="0" indent="0">
              <a:buNone/>
            </a:pPr>
            <a:r>
              <a:rPr lang="en-US" sz="1600" dirty="0"/>
              <a:t>    </a:t>
            </a:r>
            <a:r>
              <a:rPr lang="en-US" sz="1600" dirty="0" err="1"/>
              <a:t>int</a:t>
            </a:r>
            <a:r>
              <a:rPr lang="en-US" sz="1600" dirty="0"/>
              <a:t> m = 10, n = 20;</a:t>
            </a:r>
          </a:p>
          <a:p>
            <a:pPr marL="0" indent="0">
              <a:buNone/>
            </a:pPr>
            <a:r>
              <a:rPr lang="en-US" sz="1600" dirty="0"/>
              <a:t>    </a:t>
            </a:r>
            <a:r>
              <a:rPr lang="en-US" sz="1600" dirty="0" err="1"/>
              <a:t>printf</a:t>
            </a:r>
            <a:r>
              <a:rPr lang="en-US" sz="1600" dirty="0"/>
              <a:t>("m = %d\n", m);</a:t>
            </a:r>
          </a:p>
          <a:p>
            <a:pPr marL="0" indent="0">
              <a:buNone/>
            </a:pPr>
            <a:r>
              <a:rPr lang="en-US" sz="1600" dirty="0"/>
              <a:t>    </a:t>
            </a:r>
            <a:r>
              <a:rPr lang="en-US" sz="1600" dirty="0" err="1"/>
              <a:t>printf</a:t>
            </a:r>
            <a:r>
              <a:rPr lang="en-US" sz="1600" dirty="0"/>
              <a:t>("n = %d\n\n", n);</a:t>
            </a:r>
          </a:p>
          <a:p>
            <a:pPr marL="0" indent="0">
              <a:buNone/>
            </a:pPr>
            <a:endParaRPr lang="en-US" sz="1600" dirty="0"/>
          </a:p>
          <a:p>
            <a:pPr marL="0" indent="0">
              <a:buNone/>
            </a:pPr>
            <a:r>
              <a:rPr lang="en-US" sz="1600" dirty="0"/>
              <a:t>    swap(&amp;m, &amp;n);    //passing address of m and n to the swap function</a:t>
            </a:r>
          </a:p>
          <a:p>
            <a:pPr marL="0" indent="0">
              <a:buNone/>
            </a:pPr>
            <a:r>
              <a:rPr lang="en-US" sz="1600" dirty="0"/>
              <a:t>    </a:t>
            </a:r>
            <a:r>
              <a:rPr lang="en-US" sz="1600" dirty="0" err="1"/>
              <a:t>printf</a:t>
            </a:r>
            <a:r>
              <a:rPr lang="en-US" sz="1600" dirty="0"/>
              <a:t>("After Swapping:\n\n");</a:t>
            </a:r>
          </a:p>
          <a:p>
            <a:pPr marL="0" indent="0">
              <a:buNone/>
            </a:pPr>
            <a:r>
              <a:rPr lang="en-US" sz="1600" dirty="0"/>
              <a:t>    </a:t>
            </a:r>
            <a:r>
              <a:rPr lang="en-US" sz="1600" dirty="0" err="1"/>
              <a:t>printf</a:t>
            </a:r>
            <a:r>
              <a:rPr lang="en-US" sz="1600" dirty="0"/>
              <a:t>("m = %d\n", m);</a:t>
            </a:r>
          </a:p>
          <a:p>
            <a:pPr marL="0" indent="0">
              <a:buNone/>
            </a:pPr>
            <a:r>
              <a:rPr lang="en-US" sz="1600" dirty="0"/>
              <a:t>    </a:t>
            </a:r>
            <a:r>
              <a:rPr lang="en-US" sz="1600" dirty="0" err="1"/>
              <a:t>printf</a:t>
            </a:r>
            <a:r>
              <a:rPr lang="en-US" sz="1600" dirty="0"/>
              <a:t>("n = %d", n);</a:t>
            </a:r>
          </a:p>
          <a:p>
            <a:pPr marL="0" indent="0">
              <a:buNone/>
            </a:pPr>
            <a:r>
              <a:rPr lang="en-US" sz="1600" dirty="0"/>
              <a:t>    return 0;</a:t>
            </a:r>
          </a:p>
          <a:p>
            <a:pPr marL="0" indent="0">
              <a:buNone/>
            </a:pPr>
            <a:r>
              <a:rPr lang="en-US" sz="1600" dirty="0"/>
              <a:t>}</a:t>
            </a:r>
          </a:p>
          <a:p>
            <a:pPr marL="0" indent="0">
              <a:buNone/>
            </a:pPr>
            <a:endParaRPr lang="en-US" sz="1600" dirty="0"/>
          </a:p>
        </p:txBody>
      </p:sp>
      <p:sp>
        <p:nvSpPr>
          <p:cNvPr id="6" name="Content Placeholder 5"/>
          <p:cNvSpPr>
            <a:spLocks noGrp="1"/>
          </p:cNvSpPr>
          <p:nvPr>
            <p:ph sz="half" idx="2"/>
          </p:nvPr>
        </p:nvSpPr>
        <p:spPr>
          <a:xfrm>
            <a:off x="6682154" y="1690688"/>
            <a:ext cx="5158154" cy="5030787"/>
          </a:xfrm>
        </p:spPr>
        <p:style>
          <a:lnRef idx="2">
            <a:schemeClr val="dk1"/>
          </a:lnRef>
          <a:fillRef idx="1">
            <a:schemeClr val="lt1"/>
          </a:fillRef>
          <a:effectRef idx="0">
            <a:schemeClr val="dk1"/>
          </a:effectRef>
          <a:fontRef idx="minor">
            <a:schemeClr val="dk1"/>
          </a:fontRef>
        </p:style>
        <p:txBody>
          <a:bodyPr>
            <a:noAutofit/>
          </a:bodyPr>
          <a:lstStyle/>
          <a:p>
            <a:pPr marL="0" indent="0">
              <a:buNone/>
            </a:pPr>
            <a:r>
              <a:rPr lang="en-US" sz="2400" dirty="0"/>
              <a:t>/*</a:t>
            </a:r>
          </a:p>
          <a:p>
            <a:pPr marL="0" indent="0">
              <a:buNone/>
            </a:pPr>
            <a:r>
              <a:rPr lang="en-US" sz="2400" dirty="0"/>
              <a:t>    pointer 'a' and 'b' holds and </a:t>
            </a:r>
          </a:p>
          <a:p>
            <a:pPr marL="0" indent="0">
              <a:buNone/>
            </a:pPr>
            <a:r>
              <a:rPr lang="en-US" sz="2400" dirty="0"/>
              <a:t>    points to the address of 'm' and 'n'</a:t>
            </a:r>
          </a:p>
          <a:p>
            <a:pPr marL="0" indent="0">
              <a:buNone/>
            </a:pPr>
            <a:r>
              <a:rPr lang="en-US" sz="2400" dirty="0"/>
              <a:t>*/</a:t>
            </a:r>
          </a:p>
          <a:p>
            <a:pPr marL="0" indent="0">
              <a:buNone/>
            </a:pPr>
            <a:r>
              <a:rPr lang="en-US" sz="2400" dirty="0"/>
              <a:t>void swap(</a:t>
            </a:r>
            <a:r>
              <a:rPr lang="en-US" sz="2400" dirty="0" err="1"/>
              <a:t>int</a:t>
            </a:r>
            <a:r>
              <a:rPr lang="en-US" sz="2400" dirty="0"/>
              <a:t> *a, </a:t>
            </a:r>
            <a:r>
              <a:rPr lang="en-US" sz="2400" dirty="0" err="1"/>
              <a:t>int</a:t>
            </a:r>
            <a:r>
              <a:rPr lang="en-US" sz="2400" dirty="0"/>
              <a:t> *b) </a:t>
            </a:r>
          </a:p>
          <a:p>
            <a:pPr marL="0" indent="0">
              <a:buNone/>
            </a:pPr>
            <a:r>
              <a:rPr lang="en-US" sz="2400" dirty="0"/>
              <a:t>{</a:t>
            </a:r>
          </a:p>
          <a:p>
            <a:pPr marL="0" indent="0">
              <a:buNone/>
            </a:pPr>
            <a:r>
              <a:rPr lang="en-US" sz="2400" dirty="0"/>
              <a:t>    </a:t>
            </a:r>
            <a:r>
              <a:rPr lang="en-US" sz="2400" dirty="0" err="1"/>
              <a:t>int</a:t>
            </a:r>
            <a:r>
              <a:rPr lang="en-US" sz="2400" dirty="0"/>
              <a:t> temp;</a:t>
            </a:r>
          </a:p>
          <a:p>
            <a:pPr marL="0" indent="0">
              <a:buNone/>
            </a:pPr>
            <a:r>
              <a:rPr lang="en-US" sz="2400" dirty="0"/>
              <a:t>    temp = *a;</a:t>
            </a:r>
          </a:p>
          <a:p>
            <a:pPr marL="0" indent="0">
              <a:buNone/>
            </a:pPr>
            <a:r>
              <a:rPr lang="en-US" sz="2400" dirty="0"/>
              <a:t>    *a = *b;</a:t>
            </a:r>
          </a:p>
          <a:p>
            <a:pPr marL="0" indent="0">
              <a:buNone/>
            </a:pPr>
            <a:r>
              <a:rPr lang="en-US" sz="2400" dirty="0"/>
              <a:t>    *b = temp;</a:t>
            </a:r>
          </a:p>
          <a:p>
            <a:pPr marL="0" indent="0">
              <a:buNone/>
            </a:pPr>
            <a:r>
              <a:rPr lang="en-US" sz="2400" dirty="0"/>
              <a:t>}</a:t>
            </a:r>
          </a:p>
          <a:p>
            <a:pPr marL="0" indent="0">
              <a:buNone/>
            </a:pPr>
            <a:endParaRPr lang="en-US" sz="2400" dirty="0"/>
          </a:p>
        </p:txBody>
      </p:sp>
      <p:sp>
        <p:nvSpPr>
          <p:cNvPr id="4" name="Slide Number Placeholder 3"/>
          <p:cNvSpPr>
            <a:spLocks noGrp="1"/>
          </p:cNvSpPr>
          <p:nvPr>
            <p:ph type="sldNum" sz="quarter" idx="12"/>
          </p:nvPr>
        </p:nvSpPr>
        <p:spPr/>
        <p:txBody>
          <a:bodyPr/>
          <a:lstStyle/>
          <a:p>
            <a:fld id="{FFDEC71A-E23F-469A-9299-2FA3253E08A0}" type="slidenum">
              <a:rPr lang="en-US" smtClean="0"/>
              <a:t>21</a:t>
            </a:fld>
            <a:endParaRPr lang="en-US"/>
          </a:p>
        </p:txBody>
      </p:sp>
    </p:spTree>
    <p:extLst>
      <p:ext uri="{BB962C8B-B14F-4D97-AF65-F5344CB8AC3E}">
        <p14:creationId xmlns:p14="http://schemas.microsoft.com/office/powerpoint/2010/main" val="32966062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a:ln w="0"/>
                <a:solidFill>
                  <a:srgbClr val="FF0000"/>
                </a:solidFill>
                <a:effectLst>
                  <a:outerShdw blurRad="38100" dist="19050" dir="2700000" algn="tl" rotWithShape="0">
                    <a:schemeClr val="dk1">
                      <a:alpha val="40000"/>
                    </a:schemeClr>
                  </a:outerShdw>
                </a:effectLst>
              </a:rPr>
              <a:t>Pointer as Argument : Example 2</a:t>
            </a:r>
          </a:p>
        </p:txBody>
      </p:sp>
      <p:sp>
        <p:nvSpPr>
          <p:cNvPr id="3" name="Content Placeholder 2"/>
          <p:cNvSpPr>
            <a:spLocks noGrp="1"/>
          </p:cNvSpPr>
          <p:nvPr>
            <p:ph sz="half" idx="1"/>
          </p:nvPr>
        </p:nvSpPr>
        <p:spPr>
          <a:xfrm>
            <a:off x="838200" y="1825625"/>
            <a:ext cx="5818094" cy="4351338"/>
          </a:xfrm>
          <a:ln>
            <a:solidFill>
              <a:schemeClr val="accent1"/>
            </a:solidFill>
          </a:ln>
        </p:spPr>
        <p:txBody>
          <a:bodyPr>
            <a:noAutofit/>
          </a:bodyPr>
          <a:lstStyle/>
          <a:p>
            <a:pPr marL="0" indent="0">
              <a:buNone/>
            </a:pPr>
            <a:r>
              <a:rPr lang="en-US" sz="2400" dirty="0"/>
              <a:t>#include&lt;</a:t>
            </a:r>
            <a:r>
              <a:rPr lang="en-US" sz="2400" dirty="0" err="1"/>
              <a:t>stdio.h</a:t>
            </a:r>
            <a:r>
              <a:rPr lang="en-US" sz="2400" dirty="0"/>
              <a:t>&gt;</a:t>
            </a:r>
          </a:p>
          <a:p>
            <a:pPr marL="0" indent="0">
              <a:buNone/>
            </a:pPr>
            <a:r>
              <a:rPr lang="en-US" sz="2400" dirty="0"/>
              <a:t>void </a:t>
            </a:r>
            <a:r>
              <a:rPr lang="en-US" sz="2400" dirty="0" err="1"/>
              <a:t>cubebyRef</a:t>
            </a:r>
            <a:r>
              <a:rPr lang="en-US" sz="2400" dirty="0"/>
              <a:t>(</a:t>
            </a:r>
            <a:r>
              <a:rPr lang="en-US" sz="2400" dirty="0" err="1"/>
              <a:t>int</a:t>
            </a:r>
            <a:r>
              <a:rPr lang="en-US" sz="2400" dirty="0"/>
              <a:t> *);</a:t>
            </a:r>
          </a:p>
          <a:p>
            <a:pPr marL="0" indent="0">
              <a:buNone/>
            </a:pPr>
            <a:r>
              <a:rPr lang="en-US" sz="2400" dirty="0" err="1"/>
              <a:t>int</a:t>
            </a:r>
            <a:r>
              <a:rPr lang="en-US" sz="2400" dirty="0"/>
              <a:t> main()</a:t>
            </a:r>
          </a:p>
          <a:p>
            <a:pPr marL="0" indent="0">
              <a:buNone/>
            </a:pPr>
            <a:r>
              <a:rPr lang="en-US" sz="2400" dirty="0"/>
              <a:t>{</a:t>
            </a:r>
          </a:p>
          <a:p>
            <a:pPr marL="0" indent="0">
              <a:buNone/>
            </a:pPr>
            <a:r>
              <a:rPr lang="en-US" sz="2400" dirty="0"/>
              <a:t>	</a:t>
            </a:r>
            <a:r>
              <a:rPr lang="en-US" sz="2400" dirty="0" err="1"/>
              <a:t>int</a:t>
            </a:r>
            <a:r>
              <a:rPr lang="en-US" sz="2400" dirty="0"/>
              <a:t> n=5;</a:t>
            </a:r>
          </a:p>
          <a:p>
            <a:pPr marL="0" indent="0">
              <a:buNone/>
            </a:pPr>
            <a:r>
              <a:rPr lang="en-US" sz="2400" dirty="0"/>
              <a:t>	</a:t>
            </a:r>
            <a:r>
              <a:rPr lang="en-US" sz="2400" dirty="0" err="1"/>
              <a:t>printf</a:t>
            </a:r>
            <a:r>
              <a:rPr lang="en-US" sz="2400" dirty="0"/>
              <a:t>("\n Original value of n = %</a:t>
            </a:r>
            <a:r>
              <a:rPr lang="en-US" sz="2400" dirty="0" err="1"/>
              <a:t>d",n</a:t>
            </a:r>
            <a:r>
              <a:rPr lang="en-US" sz="2400" dirty="0"/>
              <a:t>);</a:t>
            </a:r>
          </a:p>
          <a:p>
            <a:pPr marL="0" indent="0">
              <a:buNone/>
            </a:pPr>
            <a:r>
              <a:rPr lang="en-US" sz="2400" dirty="0"/>
              <a:t>	</a:t>
            </a:r>
            <a:r>
              <a:rPr lang="en-US" sz="2400" dirty="0" err="1"/>
              <a:t>cubebyRef</a:t>
            </a:r>
            <a:r>
              <a:rPr lang="en-US" sz="2400" dirty="0"/>
              <a:t>(&amp;n);</a:t>
            </a:r>
          </a:p>
          <a:p>
            <a:pPr marL="0" indent="0">
              <a:buNone/>
            </a:pPr>
            <a:r>
              <a:rPr lang="en-US" sz="2400" dirty="0"/>
              <a:t>	</a:t>
            </a:r>
            <a:r>
              <a:rPr lang="en-US" sz="2400" dirty="0" err="1"/>
              <a:t>printf</a:t>
            </a:r>
            <a:r>
              <a:rPr lang="en-US" sz="2400" dirty="0"/>
              <a:t>("\</a:t>
            </a:r>
            <a:r>
              <a:rPr lang="en-US" sz="2400" dirty="0" err="1"/>
              <a:t>nCube</a:t>
            </a:r>
            <a:r>
              <a:rPr lang="en-US" sz="2400" dirty="0"/>
              <a:t> = %</a:t>
            </a:r>
            <a:r>
              <a:rPr lang="en-US" sz="2400" dirty="0" err="1"/>
              <a:t>d",n</a:t>
            </a:r>
            <a:r>
              <a:rPr lang="en-US" sz="2400" dirty="0"/>
              <a:t>);</a:t>
            </a:r>
          </a:p>
          <a:p>
            <a:pPr marL="0" indent="0">
              <a:buNone/>
            </a:pPr>
            <a:r>
              <a:rPr lang="en-US" sz="2400" dirty="0"/>
              <a:t>	return 0;</a:t>
            </a:r>
          </a:p>
          <a:p>
            <a:pPr marL="0" indent="0">
              <a:buNone/>
            </a:pPr>
            <a:r>
              <a:rPr lang="en-US" sz="2400" dirty="0"/>
              <a:t>}</a:t>
            </a:r>
          </a:p>
        </p:txBody>
      </p:sp>
      <p:sp>
        <p:nvSpPr>
          <p:cNvPr id="4" name="TextBox 3"/>
          <p:cNvSpPr txBox="1"/>
          <p:nvPr/>
        </p:nvSpPr>
        <p:spPr>
          <a:xfrm>
            <a:off x="6911788" y="2411729"/>
            <a:ext cx="5056094" cy="1569660"/>
          </a:xfrm>
          <a:prstGeom prst="rect">
            <a:avLst/>
          </a:prstGeom>
          <a:noFill/>
          <a:ln>
            <a:solidFill>
              <a:schemeClr val="accent1"/>
            </a:solidFill>
          </a:ln>
        </p:spPr>
        <p:txBody>
          <a:bodyPr wrap="square" rtlCol="0">
            <a:spAutoFit/>
          </a:bodyPr>
          <a:lstStyle/>
          <a:p>
            <a:r>
              <a:rPr lang="en-US" sz="2400" dirty="0"/>
              <a:t>void </a:t>
            </a:r>
            <a:r>
              <a:rPr lang="en-US" sz="2400" dirty="0" err="1"/>
              <a:t>cubebyRef</a:t>
            </a:r>
            <a:r>
              <a:rPr lang="en-US" sz="2400" dirty="0"/>
              <a:t>( </a:t>
            </a:r>
            <a:r>
              <a:rPr lang="en-US" sz="2400" dirty="0" err="1"/>
              <a:t>int</a:t>
            </a:r>
            <a:r>
              <a:rPr lang="en-US" sz="2400" dirty="0"/>
              <a:t> *</a:t>
            </a:r>
            <a:r>
              <a:rPr lang="en-US" sz="2400" dirty="0" err="1"/>
              <a:t>nptr</a:t>
            </a:r>
            <a:r>
              <a:rPr lang="en-US" sz="2400" dirty="0"/>
              <a:t>)</a:t>
            </a:r>
          </a:p>
          <a:p>
            <a:r>
              <a:rPr lang="en-US" sz="2400" dirty="0"/>
              <a:t>{</a:t>
            </a:r>
          </a:p>
          <a:p>
            <a:r>
              <a:rPr lang="en-US" sz="2400" dirty="0"/>
              <a:t>       *</a:t>
            </a:r>
            <a:r>
              <a:rPr lang="en-US" sz="2400" dirty="0" err="1"/>
              <a:t>nptr</a:t>
            </a:r>
            <a:r>
              <a:rPr lang="en-US" sz="2400" dirty="0"/>
              <a:t> = (*</a:t>
            </a:r>
            <a:r>
              <a:rPr lang="en-US" sz="2400" dirty="0" err="1"/>
              <a:t>nptr</a:t>
            </a:r>
            <a:r>
              <a:rPr lang="en-US" sz="2400" dirty="0"/>
              <a:t>) * (*</a:t>
            </a:r>
            <a:r>
              <a:rPr lang="en-US" sz="2400" dirty="0" err="1"/>
              <a:t>nptr</a:t>
            </a:r>
            <a:r>
              <a:rPr lang="en-US" sz="2400" dirty="0"/>
              <a:t>)* ( *</a:t>
            </a:r>
            <a:r>
              <a:rPr lang="en-US" sz="2400" dirty="0" err="1"/>
              <a:t>nptr</a:t>
            </a:r>
            <a:r>
              <a:rPr lang="en-US" sz="2400" dirty="0"/>
              <a:t>);</a:t>
            </a:r>
          </a:p>
          <a:p>
            <a:r>
              <a:rPr lang="en-US" sz="2400" dirty="0"/>
              <a:t>}</a:t>
            </a:r>
          </a:p>
        </p:txBody>
      </p:sp>
      <p:sp>
        <p:nvSpPr>
          <p:cNvPr id="6" name="Slide Number Placeholder 5"/>
          <p:cNvSpPr>
            <a:spLocks noGrp="1"/>
          </p:cNvSpPr>
          <p:nvPr>
            <p:ph type="sldNum" sz="quarter" idx="12"/>
          </p:nvPr>
        </p:nvSpPr>
        <p:spPr/>
        <p:txBody>
          <a:bodyPr/>
          <a:lstStyle/>
          <a:p>
            <a:fld id="{6AF45726-DA1B-431A-AF10-8004367AC83A}" type="slidenum">
              <a:rPr lang="en-US" smtClean="0"/>
              <a:t>22</a:t>
            </a:fld>
            <a:endParaRPr lang="en-US"/>
          </a:p>
        </p:txBody>
      </p:sp>
    </p:spTree>
    <p:extLst>
      <p:ext uri="{BB962C8B-B14F-4D97-AF65-F5344CB8AC3E}">
        <p14:creationId xmlns:p14="http://schemas.microsoft.com/office/powerpoint/2010/main" val="22441542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n w="0"/>
                <a:solidFill>
                  <a:srgbClr val="FF0000"/>
                </a:solidFill>
                <a:effectLst>
                  <a:outerShdw blurRad="38100" dist="19050" dir="2700000" algn="tl" rotWithShape="0">
                    <a:schemeClr val="dk1">
                      <a:alpha val="40000"/>
                    </a:schemeClr>
                  </a:outerShdw>
                </a:effectLst>
              </a:rPr>
              <a:t>Functions returning Pointer variables</a:t>
            </a:r>
            <a:br>
              <a:rPr lang="en-US" sz="4000" dirty="0">
                <a:ln w="0"/>
                <a:solidFill>
                  <a:srgbClr val="FF0000"/>
                </a:solidFill>
                <a:effectLst>
                  <a:outerShdw blurRad="38100" dist="19050" dir="2700000" algn="tl" rotWithShape="0">
                    <a:schemeClr val="dk1">
                      <a:alpha val="40000"/>
                    </a:schemeClr>
                  </a:outerShdw>
                </a:effectLst>
              </a:rPr>
            </a:br>
            <a:endParaRPr lang="en-US" sz="4000" dirty="0">
              <a:ln w="0"/>
              <a:solidFill>
                <a:srgbClr val="FF0000"/>
              </a:solidFill>
              <a:effectLst>
                <a:outerShdw blurRad="38100" dist="19050" dir="2700000" algn="tl" rotWithShape="0">
                  <a:schemeClr val="dk1">
                    <a:alpha val="40000"/>
                  </a:schemeClr>
                </a:outerShdw>
              </a:effectLst>
            </a:endParaRPr>
          </a:p>
        </p:txBody>
      </p:sp>
      <p:sp>
        <p:nvSpPr>
          <p:cNvPr id="3" name="Content Placeholder 2"/>
          <p:cNvSpPr>
            <a:spLocks noGrp="1"/>
          </p:cNvSpPr>
          <p:nvPr>
            <p:ph idx="1"/>
          </p:nvPr>
        </p:nvSpPr>
        <p:spPr/>
        <p:txBody>
          <a:bodyPr>
            <a:normAutofit fontScale="92500" lnSpcReduction="10000"/>
          </a:bodyPr>
          <a:lstStyle/>
          <a:p>
            <a:r>
              <a:rPr lang="en-US" dirty="0"/>
              <a:t>A function can also return a pointer to the calling function.</a:t>
            </a:r>
          </a:p>
          <a:p>
            <a:r>
              <a:rPr lang="en-US" dirty="0"/>
              <a:t>In this case you must be careful, because local variables of function doesn't live outside the function. </a:t>
            </a:r>
          </a:p>
          <a:p>
            <a:r>
              <a:rPr lang="en-US" dirty="0"/>
              <a:t>They have scope only inside the function. Hence if you return a pointer connected to a local variable, that pointer will be pointing to nothing when the function ends.</a:t>
            </a:r>
          </a:p>
          <a:p>
            <a:r>
              <a:rPr lang="en-US" dirty="0"/>
              <a:t> So, it is not recommended to return the address of a local variable outside the function as it goes out of scope after function returns.</a:t>
            </a:r>
          </a:p>
          <a:p>
            <a:r>
              <a:rPr lang="en-US" b="1" dirty="0"/>
              <a:t>Static Variables</a:t>
            </a:r>
            <a:r>
              <a:rPr lang="en-US" dirty="0"/>
              <a:t> have a property of preserving their value even after they are out of their scope. So to execute the concept of returning a pointer from function in C you must define the local variable as a static variable.</a:t>
            </a:r>
          </a:p>
        </p:txBody>
      </p:sp>
      <p:sp>
        <p:nvSpPr>
          <p:cNvPr id="4" name="Slide Number Placeholder 3"/>
          <p:cNvSpPr>
            <a:spLocks noGrp="1"/>
          </p:cNvSpPr>
          <p:nvPr>
            <p:ph type="sldNum" sz="quarter" idx="12"/>
          </p:nvPr>
        </p:nvSpPr>
        <p:spPr/>
        <p:txBody>
          <a:bodyPr/>
          <a:lstStyle/>
          <a:p>
            <a:fld id="{FFDEC71A-E23F-469A-9299-2FA3253E08A0}" type="slidenum">
              <a:rPr lang="en-US" smtClean="0"/>
              <a:t>23</a:t>
            </a:fld>
            <a:endParaRPr lang="en-US"/>
          </a:p>
        </p:txBody>
      </p:sp>
    </p:spTree>
    <p:extLst>
      <p:ext uri="{BB962C8B-B14F-4D97-AF65-F5344CB8AC3E}">
        <p14:creationId xmlns:p14="http://schemas.microsoft.com/office/powerpoint/2010/main" val="27840322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n w="0"/>
                <a:solidFill>
                  <a:srgbClr val="FF0000"/>
                </a:solidFill>
                <a:effectLst>
                  <a:outerShdw blurRad="38100" dist="19050" dir="2700000" algn="tl" rotWithShape="0">
                    <a:schemeClr val="dk1">
                      <a:alpha val="40000"/>
                    </a:schemeClr>
                  </a:outerShdw>
                </a:effectLst>
              </a:rPr>
              <a:t>Example: Function Returning pointer</a:t>
            </a:r>
          </a:p>
        </p:txBody>
      </p:sp>
      <p:sp>
        <p:nvSpPr>
          <p:cNvPr id="3" name="Content Placeholder 2"/>
          <p:cNvSpPr>
            <a:spLocks noGrp="1"/>
          </p:cNvSpPr>
          <p:nvPr>
            <p:ph sz="half" idx="1"/>
          </p:nvPr>
        </p:nvSpPr>
        <p:spPr>
          <a:xfrm>
            <a:off x="703385" y="1825625"/>
            <a:ext cx="5316415" cy="4351338"/>
          </a:xfrm>
        </p:spPr>
        <p:txBody>
          <a:bodyPr>
            <a:noAutofit/>
          </a:bodyPr>
          <a:lstStyle/>
          <a:p>
            <a:pPr marL="0" indent="0">
              <a:buNone/>
            </a:pPr>
            <a:r>
              <a:rPr lang="en-US" sz="2000" dirty="0"/>
              <a:t>#include &lt;</a:t>
            </a:r>
            <a:r>
              <a:rPr lang="en-US" sz="2000" dirty="0" err="1"/>
              <a:t>stdio.h</a:t>
            </a:r>
            <a:r>
              <a:rPr lang="en-US" sz="2000" dirty="0"/>
              <a:t>&gt;</a:t>
            </a:r>
          </a:p>
          <a:p>
            <a:pPr marL="0" indent="0">
              <a:buNone/>
            </a:pPr>
            <a:r>
              <a:rPr lang="en-US" sz="2000" dirty="0" err="1"/>
              <a:t>int</a:t>
            </a:r>
            <a:r>
              <a:rPr lang="en-US" sz="2000" dirty="0"/>
              <a:t>* larger(</a:t>
            </a:r>
            <a:r>
              <a:rPr lang="en-US" sz="2000" dirty="0" err="1"/>
              <a:t>int</a:t>
            </a:r>
            <a:r>
              <a:rPr lang="en-US" sz="2000" dirty="0"/>
              <a:t>*, </a:t>
            </a:r>
            <a:r>
              <a:rPr lang="en-US" sz="2000" dirty="0" err="1"/>
              <a:t>int</a:t>
            </a:r>
            <a:r>
              <a:rPr lang="en-US" sz="2000" dirty="0"/>
              <a:t>*);</a:t>
            </a:r>
          </a:p>
          <a:p>
            <a:pPr marL="0" indent="0">
              <a:buNone/>
            </a:pPr>
            <a:r>
              <a:rPr lang="en-US" sz="2000" dirty="0" err="1"/>
              <a:t>int</a:t>
            </a:r>
            <a:r>
              <a:rPr lang="en-US" sz="2000" dirty="0"/>
              <a:t> main()</a:t>
            </a:r>
          </a:p>
          <a:p>
            <a:pPr marL="0" indent="0">
              <a:buNone/>
            </a:pPr>
            <a:r>
              <a:rPr lang="en-US" sz="2000" dirty="0"/>
              <a:t>{</a:t>
            </a:r>
          </a:p>
          <a:p>
            <a:pPr marL="0" indent="0">
              <a:buNone/>
            </a:pPr>
            <a:r>
              <a:rPr lang="en-US" sz="2000" dirty="0"/>
              <a:t>    </a:t>
            </a:r>
            <a:r>
              <a:rPr lang="en-US" sz="2000" dirty="0" err="1"/>
              <a:t>int</a:t>
            </a:r>
            <a:r>
              <a:rPr lang="en-US" sz="2000" dirty="0"/>
              <a:t> a = 15;</a:t>
            </a:r>
          </a:p>
          <a:p>
            <a:pPr marL="0" indent="0">
              <a:buNone/>
            </a:pPr>
            <a:r>
              <a:rPr lang="en-US" sz="2000" dirty="0"/>
              <a:t>    </a:t>
            </a:r>
            <a:r>
              <a:rPr lang="en-US" sz="2000" dirty="0" err="1"/>
              <a:t>int</a:t>
            </a:r>
            <a:r>
              <a:rPr lang="en-US" sz="2000" dirty="0"/>
              <a:t> b = 20;</a:t>
            </a:r>
          </a:p>
          <a:p>
            <a:pPr marL="0" indent="0">
              <a:buNone/>
            </a:pPr>
            <a:r>
              <a:rPr lang="en-US" sz="2000" dirty="0"/>
              <a:t>    </a:t>
            </a:r>
            <a:r>
              <a:rPr lang="en-US" sz="2000" dirty="0" err="1"/>
              <a:t>int</a:t>
            </a:r>
            <a:r>
              <a:rPr lang="en-US" sz="2000" dirty="0"/>
              <a:t> *p;</a:t>
            </a:r>
          </a:p>
          <a:p>
            <a:pPr marL="0" indent="0">
              <a:buNone/>
            </a:pPr>
            <a:r>
              <a:rPr lang="en-US" sz="2000" dirty="0"/>
              <a:t>    p = larger(&amp;a, &amp;b);</a:t>
            </a:r>
          </a:p>
          <a:p>
            <a:pPr marL="0" indent="0">
              <a:buNone/>
            </a:pPr>
            <a:r>
              <a:rPr lang="en-US" sz="2000" dirty="0"/>
              <a:t>    </a:t>
            </a:r>
            <a:r>
              <a:rPr lang="en-US" sz="2000" dirty="0" err="1"/>
              <a:t>printf</a:t>
            </a:r>
            <a:r>
              <a:rPr lang="en-US" sz="2000" dirty="0"/>
              <a:t>("%d is larger",*p);</a:t>
            </a:r>
          </a:p>
          <a:p>
            <a:pPr marL="0" indent="0">
              <a:buNone/>
            </a:pPr>
            <a:r>
              <a:rPr lang="en-US" sz="2000" dirty="0"/>
              <a:t>    return 0;</a:t>
            </a:r>
          </a:p>
          <a:p>
            <a:pPr marL="0" indent="0">
              <a:buNone/>
            </a:pPr>
            <a:r>
              <a:rPr lang="en-US" sz="2000" dirty="0"/>
              <a:t>}</a:t>
            </a:r>
          </a:p>
          <a:p>
            <a:pPr marL="0" indent="0">
              <a:buNone/>
            </a:pPr>
            <a:endParaRPr lang="en-US" sz="2000" dirty="0"/>
          </a:p>
        </p:txBody>
      </p:sp>
      <p:sp>
        <p:nvSpPr>
          <p:cNvPr id="4" name="Content Placeholder 3"/>
          <p:cNvSpPr>
            <a:spLocks noGrp="1"/>
          </p:cNvSpPr>
          <p:nvPr>
            <p:ph sz="half" idx="2"/>
          </p:nvPr>
        </p:nvSpPr>
        <p:spPr/>
        <p:txBody>
          <a:bodyPr>
            <a:normAutofit/>
          </a:bodyPr>
          <a:lstStyle/>
          <a:p>
            <a:pPr marL="0" indent="0">
              <a:buNone/>
            </a:pPr>
            <a:r>
              <a:rPr lang="en-US" dirty="0" err="1"/>
              <a:t>int</a:t>
            </a:r>
            <a:r>
              <a:rPr lang="en-US" dirty="0"/>
              <a:t>* larger(</a:t>
            </a:r>
            <a:r>
              <a:rPr lang="en-US" dirty="0" err="1"/>
              <a:t>int</a:t>
            </a:r>
            <a:r>
              <a:rPr lang="en-US" dirty="0"/>
              <a:t> *x, </a:t>
            </a:r>
            <a:r>
              <a:rPr lang="en-US" dirty="0" err="1"/>
              <a:t>int</a:t>
            </a:r>
            <a:r>
              <a:rPr lang="en-US" dirty="0"/>
              <a:t> *y)</a:t>
            </a:r>
          </a:p>
          <a:p>
            <a:pPr marL="0" indent="0">
              <a:buNone/>
            </a:pPr>
            <a:r>
              <a:rPr lang="en-US" dirty="0"/>
              <a:t>{</a:t>
            </a:r>
          </a:p>
          <a:p>
            <a:pPr marL="0" indent="0">
              <a:buNone/>
            </a:pPr>
            <a:r>
              <a:rPr lang="en-US" dirty="0"/>
              <a:t>    if(*x &gt; *y)</a:t>
            </a:r>
          </a:p>
          <a:p>
            <a:pPr marL="0" indent="0">
              <a:buNone/>
            </a:pPr>
            <a:r>
              <a:rPr lang="en-US" dirty="0"/>
              <a:t>        return x;</a:t>
            </a:r>
          </a:p>
          <a:p>
            <a:pPr marL="0" indent="0">
              <a:buNone/>
            </a:pPr>
            <a:r>
              <a:rPr lang="en-US" dirty="0"/>
              <a:t>    else</a:t>
            </a:r>
          </a:p>
          <a:p>
            <a:pPr marL="0" indent="0">
              <a:buNone/>
            </a:pPr>
            <a:r>
              <a:rPr lang="en-US" dirty="0"/>
              <a:t>        return y;</a:t>
            </a:r>
          </a:p>
          <a:p>
            <a:pPr marL="0" indent="0">
              <a:buNone/>
            </a:pPr>
            <a:r>
              <a:rPr lang="en-US" dirty="0"/>
              <a:t>}</a:t>
            </a:r>
          </a:p>
        </p:txBody>
      </p:sp>
      <p:sp>
        <p:nvSpPr>
          <p:cNvPr id="5" name="Slide Number Placeholder 4"/>
          <p:cNvSpPr>
            <a:spLocks noGrp="1"/>
          </p:cNvSpPr>
          <p:nvPr>
            <p:ph type="sldNum" sz="quarter" idx="12"/>
          </p:nvPr>
        </p:nvSpPr>
        <p:spPr/>
        <p:txBody>
          <a:bodyPr/>
          <a:lstStyle/>
          <a:p>
            <a:fld id="{FFDEC71A-E23F-469A-9299-2FA3253E08A0}" type="slidenum">
              <a:rPr lang="en-US" smtClean="0"/>
              <a:t>24</a:t>
            </a:fld>
            <a:endParaRPr lang="en-US"/>
          </a:p>
        </p:txBody>
      </p:sp>
    </p:spTree>
    <p:extLst>
      <p:ext uri="{BB962C8B-B14F-4D97-AF65-F5344CB8AC3E}">
        <p14:creationId xmlns:p14="http://schemas.microsoft.com/office/powerpoint/2010/main" val="35313366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57200"/>
            <a:ext cx="10837985" cy="1550011"/>
          </a:xfrm>
        </p:spPr>
        <p:txBody>
          <a:bodyPr>
            <a:normAutofit fontScale="90000"/>
          </a:bodyPr>
          <a:lstStyle/>
          <a:p>
            <a:pPr marL="0" indent="0"/>
            <a:r>
              <a:rPr lang="en-US" dirty="0">
                <a:solidFill>
                  <a:srgbClr val="7030A0"/>
                </a:solidFill>
              </a:rPr>
              <a:t> C program to illustrate the concept of </a:t>
            </a:r>
            <a:br>
              <a:rPr lang="en-US" dirty="0">
                <a:solidFill>
                  <a:srgbClr val="7030A0"/>
                </a:solidFill>
              </a:rPr>
            </a:br>
            <a:r>
              <a:rPr lang="en-US" dirty="0">
                <a:solidFill>
                  <a:srgbClr val="7030A0"/>
                </a:solidFill>
              </a:rPr>
              <a:t> returning pointer from a function </a:t>
            </a:r>
            <a:br>
              <a:rPr lang="en-US" dirty="0">
                <a:solidFill>
                  <a:srgbClr val="7030A0"/>
                </a:solidFill>
              </a:rPr>
            </a:br>
            <a:endParaRPr lang="en-US" dirty="0">
              <a:solidFill>
                <a:srgbClr val="7030A0"/>
              </a:solidFill>
            </a:endParaRPr>
          </a:p>
        </p:txBody>
      </p:sp>
      <p:sp>
        <p:nvSpPr>
          <p:cNvPr id="3" name="Content Placeholder 2"/>
          <p:cNvSpPr>
            <a:spLocks noGrp="1"/>
          </p:cNvSpPr>
          <p:nvPr>
            <p:ph sz="half" idx="1"/>
          </p:nvPr>
        </p:nvSpPr>
        <p:spPr>
          <a:xfrm>
            <a:off x="838200" y="2184399"/>
            <a:ext cx="5181600" cy="4351338"/>
          </a:xfrm>
        </p:spPr>
        <p:txBody>
          <a:bodyPr>
            <a:normAutofit fontScale="62500" lnSpcReduction="20000"/>
          </a:bodyPr>
          <a:lstStyle/>
          <a:p>
            <a:pPr marL="0" indent="0">
              <a:buNone/>
            </a:pPr>
            <a:r>
              <a:rPr lang="en-US" sz="1200" dirty="0"/>
              <a:t>#</a:t>
            </a:r>
            <a:r>
              <a:rPr lang="en-US" sz="3200" dirty="0"/>
              <a:t>include &lt;</a:t>
            </a:r>
            <a:r>
              <a:rPr lang="en-US" sz="3200" dirty="0" err="1"/>
              <a:t>stdio.h</a:t>
            </a:r>
            <a:r>
              <a:rPr lang="en-US" sz="3200" dirty="0"/>
              <a:t>&gt; </a:t>
            </a:r>
          </a:p>
          <a:p>
            <a:pPr marL="0" indent="0">
              <a:buNone/>
            </a:pPr>
            <a:r>
              <a:rPr lang="en-US" sz="3200" dirty="0"/>
              <a:t>  </a:t>
            </a:r>
          </a:p>
          <a:p>
            <a:pPr marL="0" indent="0">
              <a:buNone/>
            </a:pPr>
            <a:r>
              <a:rPr lang="en-US" sz="3200" dirty="0"/>
              <a:t>// Function returning pointer </a:t>
            </a:r>
          </a:p>
          <a:p>
            <a:pPr marL="0" indent="0">
              <a:buNone/>
            </a:pPr>
            <a:r>
              <a:rPr lang="en-US" sz="3200" dirty="0" err="1"/>
              <a:t>int</a:t>
            </a:r>
            <a:r>
              <a:rPr lang="en-US" sz="3200" dirty="0"/>
              <a:t>* fun() </a:t>
            </a:r>
          </a:p>
          <a:p>
            <a:pPr marL="0" indent="0">
              <a:buNone/>
            </a:pPr>
            <a:r>
              <a:rPr lang="en-US" sz="3200" dirty="0"/>
              <a:t>{ </a:t>
            </a:r>
          </a:p>
          <a:p>
            <a:pPr marL="0" indent="0">
              <a:buNone/>
            </a:pPr>
            <a:r>
              <a:rPr lang="en-US" sz="3200" dirty="0"/>
              <a:t>    </a:t>
            </a:r>
            <a:r>
              <a:rPr lang="en-US" sz="3200" dirty="0" err="1"/>
              <a:t>int</a:t>
            </a:r>
            <a:r>
              <a:rPr lang="en-US" sz="3200" dirty="0"/>
              <a:t> A = 10; </a:t>
            </a:r>
          </a:p>
          <a:p>
            <a:pPr marL="0" indent="0">
              <a:buNone/>
            </a:pPr>
            <a:r>
              <a:rPr lang="en-US" sz="3200" dirty="0"/>
              <a:t>    return (&amp;A); </a:t>
            </a:r>
          </a:p>
          <a:p>
            <a:pPr marL="0" indent="0">
              <a:buNone/>
            </a:pPr>
            <a:r>
              <a:rPr lang="en-US" sz="3200" dirty="0"/>
              <a:t>} </a:t>
            </a:r>
          </a:p>
          <a:p>
            <a:pPr marL="0" indent="0">
              <a:buNone/>
            </a:pPr>
            <a:r>
              <a:rPr lang="en-US" sz="3200" dirty="0"/>
              <a:t>  </a:t>
            </a:r>
          </a:p>
        </p:txBody>
      </p:sp>
      <p:sp>
        <p:nvSpPr>
          <p:cNvPr id="4" name="Content Placeholder 3"/>
          <p:cNvSpPr>
            <a:spLocks noGrp="1"/>
          </p:cNvSpPr>
          <p:nvPr>
            <p:ph sz="half" idx="2"/>
          </p:nvPr>
        </p:nvSpPr>
        <p:spPr/>
        <p:txBody>
          <a:bodyPr>
            <a:normAutofit fontScale="62500" lnSpcReduction="20000"/>
          </a:bodyPr>
          <a:lstStyle/>
          <a:p>
            <a:pPr marL="0" indent="0">
              <a:buNone/>
            </a:pPr>
            <a:r>
              <a:rPr lang="en-US" dirty="0"/>
              <a:t>// main function</a:t>
            </a:r>
          </a:p>
          <a:p>
            <a:pPr marL="0" indent="0">
              <a:buNone/>
            </a:pPr>
            <a:r>
              <a:rPr lang="en-US" dirty="0" err="1"/>
              <a:t>int</a:t>
            </a:r>
            <a:r>
              <a:rPr lang="en-US" dirty="0"/>
              <a:t> main() </a:t>
            </a:r>
          </a:p>
          <a:p>
            <a:pPr marL="0" indent="0">
              <a:buNone/>
            </a:pPr>
            <a:r>
              <a:rPr lang="en-US" dirty="0"/>
              <a:t>{ </a:t>
            </a:r>
          </a:p>
          <a:p>
            <a:pPr marL="0" indent="0">
              <a:buNone/>
            </a:pPr>
            <a:r>
              <a:rPr lang="en-US" dirty="0"/>
              <a:t>    // Declare a pointer </a:t>
            </a:r>
          </a:p>
          <a:p>
            <a:pPr marL="0" indent="0">
              <a:buNone/>
            </a:pPr>
            <a:r>
              <a:rPr lang="en-US" dirty="0"/>
              <a:t>    </a:t>
            </a:r>
            <a:r>
              <a:rPr lang="en-US" dirty="0" err="1"/>
              <a:t>int</a:t>
            </a:r>
            <a:r>
              <a:rPr lang="en-US" dirty="0"/>
              <a:t>* p; </a:t>
            </a:r>
          </a:p>
          <a:p>
            <a:pPr marL="0" indent="0">
              <a:buNone/>
            </a:pPr>
            <a:r>
              <a:rPr lang="en-US" dirty="0"/>
              <a:t>  </a:t>
            </a:r>
          </a:p>
          <a:p>
            <a:pPr marL="0" indent="0">
              <a:buNone/>
            </a:pPr>
            <a:r>
              <a:rPr lang="en-US" dirty="0"/>
              <a:t>    // Function call </a:t>
            </a:r>
          </a:p>
          <a:p>
            <a:pPr marL="0" indent="0">
              <a:buNone/>
            </a:pPr>
            <a:r>
              <a:rPr lang="en-US" dirty="0"/>
              <a:t>    p = fun(); </a:t>
            </a:r>
          </a:p>
          <a:p>
            <a:pPr marL="0" indent="0">
              <a:buNone/>
            </a:pPr>
            <a:r>
              <a:rPr lang="en-US" dirty="0"/>
              <a:t>  </a:t>
            </a:r>
          </a:p>
          <a:p>
            <a:pPr marL="0" indent="0">
              <a:buNone/>
            </a:pPr>
            <a:r>
              <a:rPr lang="en-US" dirty="0"/>
              <a:t>    </a:t>
            </a:r>
            <a:r>
              <a:rPr lang="en-US" dirty="0" err="1"/>
              <a:t>printf</a:t>
            </a:r>
            <a:r>
              <a:rPr lang="en-US" dirty="0"/>
              <a:t>("%p\n", p); </a:t>
            </a:r>
          </a:p>
          <a:p>
            <a:pPr marL="0" indent="0">
              <a:buNone/>
            </a:pPr>
            <a:r>
              <a:rPr lang="en-US" dirty="0"/>
              <a:t>    </a:t>
            </a:r>
            <a:r>
              <a:rPr lang="en-US" dirty="0" err="1"/>
              <a:t>printf</a:t>
            </a:r>
            <a:r>
              <a:rPr lang="en-US" dirty="0"/>
              <a:t>("%d\n", *p); </a:t>
            </a:r>
          </a:p>
          <a:p>
            <a:pPr marL="0" indent="0">
              <a:buNone/>
            </a:pPr>
            <a:r>
              <a:rPr lang="en-US" dirty="0"/>
              <a:t>    return 0; </a:t>
            </a:r>
          </a:p>
          <a:p>
            <a:pPr marL="0" indent="0">
              <a:buNone/>
            </a:pPr>
            <a:r>
              <a:rPr lang="en-US" dirty="0"/>
              <a:t>} </a:t>
            </a:r>
          </a:p>
          <a:p>
            <a:pPr marL="0" indent="0">
              <a:buNone/>
            </a:pPr>
            <a:endParaRPr lang="en-US" dirty="0"/>
          </a:p>
        </p:txBody>
      </p:sp>
      <p:sp>
        <p:nvSpPr>
          <p:cNvPr id="5" name="Slide Number Placeholder 4"/>
          <p:cNvSpPr>
            <a:spLocks noGrp="1"/>
          </p:cNvSpPr>
          <p:nvPr>
            <p:ph type="sldNum" sz="quarter" idx="12"/>
          </p:nvPr>
        </p:nvSpPr>
        <p:spPr/>
        <p:txBody>
          <a:bodyPr/>
          <a:lstStyle/>
          <a:p>
            <a:fld id="{FFDEC71A-E23F-469A-9299-2FA3253E08A0}" type="slidenum">
              <a:rPr lang="en-US" smtClean="0"/>
              <a:t>25</a:t>
            </a:fld>
            <a:endParaRPr lang="en-US"/>
          </a:p>
        </p:txBody>
      </p:sp>
      <p:sp>
        <p:nvSpPr>
          <p:cNvPr id="6" name="TextBox 5"/>
          <p:cNvSpPr txBox="1"/>
          <p:nvPr/>
        </p:nvSpPr>
        <p:spPr>
          <a:xfrm>
            <a:off x="838200" y="5591908"/>
            <a:ext cx="4777154" cy="923330"/>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US" dirty="0"/>
              <a:t>Note:  The function fun() returns pointer to local variable. So, will not print value of A.  It will show some garbage value.</a:t>
            </a:r>
          </a:p>
        </p:txBody>
      </p:sp>
    </p:spTree>
    <p:extLst>
      <p:ext uri="{BB962C8B-B14F-4D97-AF65-F5344CB8AC3E}">
        <p14:creationId xmlns:p14="http://schemas.microsoft.com/office/powerpoint/2010/main" val="32400391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57200"/>
            <a:ext cx="10837985" cy="1550011"/>
          </a:xfrm>
        </p:spPr>
        <p:txBody>
          <a:bodyPr>
            <a:normAutofit fontScale="90000"/>
          </a:bodyPr>
          <a:lstStyle/>
          <a:p>
            <a:pPr marL="0" indent="0"/>
            <a:r>
              <a:rPr lang="en-US" dirty="0">
                <a:solidFill>
                  <a:srgbClr val="7030A0"/>
                </a:solidFill>
              </a:rPr>
              <a:t> C program to illustrate the concept of </a:t>
            </a:r>
            <a:br>
              <a:rPr lang="en-US" dirty="0">
                <a:solidFill>
                  <a:srgbClr val="7030A0"/>
                </a:solidFill>
              </a:rPr>
            </a:br>
            <a:r>
              <a:rPr lang="en-US" dirty="0">
                <a:solidFill>
                  <a:srgbClr val="7030A0"/>
                </a:solidFill>
              </a:rPr>
              <a:t> returning pointer from a function  </a:t>
            </a:r>
            <a:br>
              <a:rPr lang="en-US" dirty="0">
                <a:solidFill>
                  <a:srgbClr val="7030A0"/>
                </a:solidFill>
              </a:rPr>
            </a:br>
            <a:endParaRPr lang="en-US" dirty="0">
              <a:solidFill>
                <a:srgbClr val="7030A0"/>
              </a:solidFill>
            </a:endParaRPr>
          </a:p>
        </p:txBody>
      </p:sp>
      <p:sp>
        <p:nvSpPr>
          <p:cNvPr id="3" name="Content Placeholder 2"/>
          <p:cNvSpPr>
            <a:spLocks noGrp="1"/>
          </p:cNvSpPr>
          <p:nvPr>
            <p:ph sz="half" idx="1"/>
          </p:nvPr>
        </p:nvSpPr>
        <p:spPr>
          <a:xfrm>
            <a:off x="838200" y="2184399"/>
            <a:ext cx="5181600" cy="4351338"/>
          </a:xfrm>
        </p:spPr>
        <p:txBody>
          <a:bodyPr>
            <a:normAutofit fontScale="62500" lnSpcReduction="20000"/>
          </a:bodyPr>
          <a:lstStyle/>
          <a:p>
            <a:pPr marL="0" indent="0">
              <a:buNone/>
            </a:pPr>
            <a:r>
              <a:rPr lang="en-US" sz="1200" dirty="0"/>
              <a:t>#</a:t>
            </a:r>
            <a:r>
              <a:rPr lang="en-US" sz="3200" dirty="0"/>
              <a:t>include &lt;</a:t>
            </a:r>
            <a:r>
              <a:rPr lang="en-US" sz="3200" dirty="0" err="1"/>
              <a:t>stdio.h</a:t>
            </a:r>
            <a:r>
              <a:rPr lang="en-US" sz="3200" dirty="0"/>
              <a:t>&gt; </a:t>
            </a:r>
          </a:p>
          <a:p>
            <a:pPr marL="0" indent="0">
              <a:buNone/>
            </a:pPr>
            <a:r>
              <a:rPr lang="en-US" sz="3200" dirty="0"/>
              <a:t>  </a:t>
            </a:r>
          </a:p>
          <a:p>
            <a:pPr marL="0" indent="0">
              <a:buNone/>
            </a:pPr>
            <a:r>
              <a:rPr lang="en-US" sz="3200" dirty="0"/>
              <a:t>// Function returning pointer </a:t>
            </a:r>
          </a:p>
          <a:p>
            <a:pPr marL="0" indent="0">
              <a:buNone/>
            </a:pPr>
            <a:r>
              <a:rPr lang="en-US" sz="3200" dirty="0" err="1"/>
              <a:t>int</a:t>
            </a:r>
            <a:r>
              <a:rPr lang="en-US" sz="3200" dirty="0"/>
              <a:t>* fun() </a:t>
            </a:r>
          </a:p>
          <a:p>
            <a:pPr marL="0" indent="0">
              <a:buNone/>
            </a:pPr>
            <a:r>
              <a:rPr lang="en-US" sz="3200" dirty="0"/>
              <a:t>{ </a:t>
            </a:r>
          </a:p>
          <a:p>
            <a:pPr marL="0" indent="0">
              <a:buNone/>
            </a:pPr>
            <a:r>
              <a:rPr lang="en-US" sz="3200" dirty="0"/>
              <a:t>    static </a:t>
            </a:r>
            <a:r>
              <a:rPr lang="en-US" sz="3200" dirty="0" err="1"/>
              <a:t>int</a:t>
            </a:r>
            <a:r>
              <a:rPr lang="en-US" sz="3200" dirty="0"/>
              <a:t> A = 10; </a:t>
            </a:r>
          </a:p>
          <a:p>
            <a:pPr marL="0" indent="0">
              <a:buNone/>
            </a:pPr>
            <a:r>
              <a:rPr lang="en-US" sz="3200" dirty="0"/>
              <a:t>    return (&amp;A); </a:t>
            </a:r>
          </a:p>
          <a:p>
            <a:pPr marL="0" indent="0">
              <a:buNone/>
            </a:pPr>
            <a:r>
              <a:rPr lang="en-US" sz="3200" dirty="0"/>
              <a:t>} </a:t>
            </a:r>
          </a:p>
          <a:p>
            <a:pPr marL="0" indent="0">
              <a:buNone/>
            </a:pPr>
            <a:r>
              <a:rPr lang="en-US" sz="3200" dirty="0"/>
              <a:t>  </a:t>
            </a:r>
          </a:p>
        </p:txBody>
      </p:sp>
      <p:sp>
        <p:nvSpPr>
          <p:cNvPr id="4" name="Content Placeholder 3"/>
          <p:cNvSpPr>
            <a:spLocks noGrp="1"/>
          </p:cNvSpPr>
          <p:nvPr>
            <p:ph sz="half" idx="2"/>
          </p:nvPr>
        </p:nvSpPr>
        <p:spPr/>
        <p:txBody>
          <a:bodyPr>
            <a:normAutofit fontScale="62500" lnSpcReduction="20000"/>
          </a:bodyPr>
          <a:lstStyle/>
          <a:p>
            <a:pPr marL="0" indent="0">
              <a:buNone/>
            </a:pPr>
            <a:r>
              <a:rPr lang="en-US" dirty="0"/>
              <a:t>// main function</a:t>
            </a:r>
          </a:p>
          <a:p>
            <a:pPr marL="0" indent="0">
              <a:buNone/>
            </a:pPr>
            <a:r>
              <a:rPr lang="en-US" dirty="0" err="1"/>
              <a:t>int</a:t>
            </a:r>
            <a:r>
              <a:rPr lang="en-US" dirty="0"/>
              <a:t> main() </a:t>
            </a:r>
          </a:p>
          <a:p>
            <a:pPr marL="0" indent="0">
              <a:buNone/>
            </a:pPr>
            <a:r>
              <a:rPr lang="en-US" dirty="0"/>
              <a:t>{ </a:t>
            </a:r>
          </a:p>
          <a:p>
            <a:pPr marL="0" indent="0">
              <a:buNone/>
            </a:pPr>
            <a:r>
              <a:rPr lang="en-US" dirty="0"/>
              <a:t>    // Declare a pointer </a:t>
            </a:r>
          </a:p>
          <a:p>
            <a:pPr marL="0" indent="0">
              <a:buNone/>
            </a:pPr>
            <a:r>
              <a:rPr lang="en-US" dirty="0"/>
              <a:t>    </a:t>
            </a:r>
            <a:r>
              <a:rPr lang="en-US" dirty="0" err="1"/>
              <a:t>int</a:t>
            </a:r>
            <a:r>
              <a:rPr lang="en-US" dirty="0"/>
              <a:t>* p; </a:t>
            </a:r>
          </a:p>
          <a:p>
            <a:pPr marL="0" indent="0">
              <a:buNone/>
            </a:pPr>
            <a:r>
              <a:rPr lang="en-US" dirty="0"/>
              <a:t>  </a:t>
            </a:r>
          </a:p>
          <a:p>
            <a:pPr marL="0" indent="0">
              <a:buNone/>
            </a:pPr>
            <a:r>
              <a:rPr lang="en-US" dirty="0"/>
              <a:t>    // Function call </a:t>
            </a:r>
          </a:p>
          <a:p>
            <a:pPr marL="0" indent="0">
              <a:buNone/>
            </a:pPr>
            <a:r>
              <a:rPr lang="en-US" dirty="0"/>
              <a:t>    p = fun(); </a:t>
            </a:r>
          </a:p>
          <a:p>
            <a:pPr marL="0" indent="0">
              <a:buNone/>
            </a:pPr>
            <a:r>
              <a:rPr lang="en-US" dirty="0"/>
              <a:t>  </a:t>
            </a:r>
          </a:p>
          <a:p>
            <a:pPr marL="0" indent="0">
              <a:buNone/>
            </a:pPr>
            <a:r>
              <a:rPr lang="en-US" dirty="0"/>
              <a:t>    </a:t>
            </a:r>
            <a:r>
              <a:rPr lang="en-US" dirty="0" err="1"/>
              <a:t>printf</a:t>
            </a:r>
            <a:r>
              <a:rPr lang="en-US" dirty="0"/>
              <a:t>("%p\n", p); </a:t>
            </a:r>
          </a:p>
          <a:p>
            <a:pPr marL="0" indent="0">
              <a:buNone/>
            </a:pPr>
            <a:r>
              <a:rPr lang="en-US" dirty="0"/>
              <a:t>    </a:t>
            </a:r>
            <a:r>
              <a:rPr lang="en-US" dirty="0" err="1"/>
              <a:t>printf</a:t>
            </a:r>
            <a:r>
              <a:rPr lang="en-US" dirty="0"/>
              <a:t>("%d\n", *p); </a:t>
            </a:r>
          </a:p>
          <a:p>
            <a:pPr marL="0" indent="0">
              <a:buNone/>
            </a:pPr>
            <a:r>
              <a:rPr lang="en-US" dirty="0"/>
              <a:t>    return 0; </a:t>
            </a:r>
          </a:p>
          <a:p>
            <a:pPr marL="0" indent="0">
              <a:buNone/>
            </a:pPr>
            <a:r>
              <a:rPr lang="en-US" dirty="0"/>
              <a:t>} </a:t>
            </a:r>
          </a:p>
          <a:p>
            <a:pPr marL="0" indent="0">
              <a:buNone/>
            </a:pPr>
            <a:endParaRPr lang="en-US" dirty="0"/>
          </a:p>
        </p:txBody>
      </p:sp>
      <p:sp>
        <p:nvSpPr>
          <p:cNvPr id="5" name="Slide Number Placeholder 4"/>
          <p:cNvSpPr>
            <a:spLocks noGrp="1"/>
          </p:cNvSpPr>
          <p:nvPr>
            <p:ph type="sldNum" sz="quarter" idx="12"/>
          </p:nvPr>
        </p:nvSpPr>
        <p:spPr/>
        <p:txBody>
          <a:bodyPr/>
          <a:lstStyle/>
          <a:p>
            <a:fld id="{FFDEC71A-E23F-469A-9299-2FA3253E08A0}" type="slidenum">
              <a:rPr lang="en-US" smtClean="0"/>
              <a:t>26</a:t>
            </a:fld>
            <a:endParaRPr lang="en-US"/>
          </a:p>
        </p:txBody>
      </p:sp>
      <p:sp>
        <p:nvSpPr>
          <p:cNvPr id="6" name="TextBox 5"/>
          <p:cNvSpPr txBox="1"/>
          <p:nvPr/>
        </p:nvSpPr>
        <p:spPr>
          <a:xfrm>
            <a:off x="838199" y="5673968"/>
            <a:ext cx="5011615" cy="923330"/>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bodyPr>
          <a:lstStyle/>
          <a:p>
            <a:r>
              <a:rPr lang="en-US" dirty="0"/>
              <a:t>Note:  The function fun() returns pointer to local variable. But it is static variable. So, will print value of A as 10.</a:t>
            </a:r>
          </a:p>
        </p:txBody>
      </p:sp>
    </p:spTree>
    <p:extLst>
      <p:ext uri="{BB962C8B-B14F-4D97-AF65-F5344CB8AC3E}">
        <p14:creationId xmlns:p14="http://schemas.microsoft.com/office/powerpoint/2010/main" val="6637311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995362" y="320675"/>
            <a:ext cx="10515600" cy="1325563"/>
          </a:xfrm>
        </p:spPr>
        <p:txBody>
          <a:bodyPr>
            <a:normAutofit/>
          </a:bodyPr>
          <a:lstStyle/>
          <a:p>
            <a:pPr algn="ctr"/>
            <a:r>
              <a:rPr lang="en-US" dirty="0">
                <a:ln w="0"/>
                <a:solidFill>
                  <a:srgbClr val="7030A0"/>
                </a:solidFill>
                <a:effectLst>
                  <a:outerShdw blurRad="38100" dist="19050" dir="2700000" algn="tl" rotWithShape="0">
                    <a:schemeClr val="dk1">
                      <a:alpha val="40000"/>
                    </a:schemeClr>
                  </a:outerShdw>
                </a:effectLst>
              </a:rPr>
              <a:t>Dynamic Memory Allocation</a:t>
            </a:r>
          </a:p>
        </p:txBody>
      </p:sp>
      <p:sp>
        <p:nvSpPr>
          <p:cNvPr id="5" name="Content Placeholder 4"/>
          <p:cNvSpPr>
            <a:spLocks noGrp="1"/>
          </p:cNvSpPr>
          <p:nvPr>
            <p:ph idx="1"/>
          </p:nvPr>
        </p:nvSpPr>
        <p:spPr>
          <a:xfrm>
            <a:off x="1282792" y="1705723"/>
            <a:ext cx="10071008" cy="4278218"/>
          </a:xfrm>
        </p:spPr>
        <p:txBody>
          <a:bodyPr>
            <a:noAutofit/>
          </a:bodyPr>
          <a:lstStyle/>
          <a:p>
            <a:pPr>
              <a:lnSpc>
                <a:spcPct val="100000"/>
              </a:lnSpc>
              <a:spcBef>
                <a:spcPts val="0"/>
              </a:spcBef>
              <a:spcAft>
                <a:spcPts val="600"/>
              </a:spcAft>
            </a:pPr>
            <a:r>
              <a:rPr lang="en-US" sz="2100" dirty="0">
                <a:latin typeface="Arial Unicode MS" panose="020B0604020202020204" pitchFamily="34" charset="-128"/>
                <a:ea typeface="Arial Unicode MS" panose="020B0604020202020204" pitchFamily="34" charset="-128"/>
                <a:cs typeface="Arial Unicode MS" panose="020B0604020202020204" pitchFamily="34" charset="-128"/>
              </a:rPr>
              <a:t>Creating and maintaining dynamic data structures requires dynamic memory allocation. </a:t>
            </a:r>
          </a:p>
          <a:p>
            <a:pPr>
              <a:lnSpc>
                <a:spcPct val="100000"/>
              </a:lnSpc>
              <a:spcBef>
                <a:spcPts val="0"/>
              </a:spcBef>
              <a:spcAft>
                <a:spcPts val="600"/>
              </a:spcAft>
            </a:pPr>
            <a:r>
              <a:rPr lang="en-US" sz="2100" dirty="0">
                <a:latin typeface="Arial Unicode MS" panose="020B0604020202020204" pitchFamily="34" charset="-128"/>
                <a:ea typeface="Arial Unicode MS" panose="020B0604020202020204" pitchFamily="34" charset="-128"/>
                <a:cs typeface="Arial Unicode MS" panose="020B0604020202020204" pitchFamily="34" charset="-128"/>
              </a:rPr>
              <a:t>Dynamic memory allocation is the ability of program to obtain more memory space at execution time to hold new nodes and release space no longer needed. </a:t>
            </a:r>
          </a:p>
          <a:p>
            <a:pPr>
              <a:lnSpc>
                <a:spcPct val="100000"/>
              </a:lnSpc>
              <a:spcBef>
                <a:spcPts val="0"/>
              </a:spcBef>
              <a:spcAft>
                <a:spcPts val="600"/>
              </a:spcAft>
            </a:pPr>
            <a:r>
              <a:rPr lang="en-US" sz="2100" dirty="0">
                <a:latin typeface="Arial Unicode MS" panose="020B0604020202020204" pitchFamily="34" charset="-128"/>
                <a:ea typeface="Arial Unicode MS" panose="020B0604020202020204" pitchFamily="34" charset="-128"/>
                <a:cs typeface="Arial Unicode MS" panose="020B0604020202020204" pitchFamily="34" charset="-128"/>
              </a:rPr>
              <a:t>The array is static data structure. That is, we must know the size of array in advance while writing the programs.</a:t>
            </a:r>
          </a:p>
          <a:p>
            <a:pPr>
              <a:lnSpc>
                <a:spcPct val="100000"/>
              </a:lnSpc>
              <a:spcBef>
                <a:spcPts val="0"/>
              </a:spcBef>
              <a:spcAft>
                <a:spcPts val="600"/>
              </a:spcAft>
            </a:pPr>
            <a:r>
              <a:rPr lang="en-US" sz="2100" dirty="0">
                <a:latin typeface="Arial Unicode MS" panose="020B0604020202020204" pitchFamily="34" charset="-128"/>
                <a:ea typeface="Arial Unicode MS" panose="020B0604020202020204" pitchFamily="34" charset="-128"/>
                <a:cs typeface="Arial Unicode MS" panose="020B0604020202020204" pitchFamily="34" charset="-128"/>
              </a:rPr>
              <a:t>Therefore, use of array may not result the efficient utilization of memory. Sometimes it may be overestimated and sometimes it may be underestimated.</a:t>
            </a:r>
          </a:p>
          <a:p>
            <a:pPr>
              <a:lnSpc>
                <a:spcPct val="100000"/>
              </a:lnSpc>
              <a:spcBef>
                <a:spcPts val="0"/>
              </a:spcBef>
              <a:spcAft>
                <a:spcPts val="600"/>
              </a:spcAft>
            </a:pPr>
            <a:r>
              <a:rPr lang="en-US" sz="2100" dirty="0">
                <a:latin typeface="Arial Unicode MS" panose="020B0604020202020204" pitchFamily="34" charset="-128"/>
                <a:ea typeface="Arial Unicode MS" panose="020B0604020202020204" pitchFamily="34" charset="-128"/>
                <a:cs typeface="Arial Unicode MS" panose="020B0604020202020204" pitchFamily="34" charset="-128"/>
              </a:rPr>
              <a:t>Dynamic memory allocation refers to allocating and freeing memory at execution time or run time.</a:t>
            </a:r>
          </a:p>
          <a:p>
            <a:pPr>
              <a:lnSpc>
                <a:spcPct val="100000"/>
              </a:lnSpc>
              <a:spcBef>
                <a:spcPts val="0"/>
              </a:spcBef>
              <a:spcAft>
                <a:spcPts val="600"/>
              </a:spcAft>
            </a:pPr>
            <a:r>
              <a:rPr lang="en-US" sz="2100" dirty="0">
                <a:latin typeface="Arial Unicode MS" panose="020B0604020202020204" pitchFamily="34" charset="-128"/>
                <a:ea typeface="Arial Unicode MS" panose="020B0604020202020204" pitchFamily="34" charset="-128"/>
                <a:cs typeface="Arial Unicode MS" panose="020B0604020202020204" pitchFamily="34" charset="-128"/>
              </a:rPr>
              <a:t>To make efficient use of memory Dynamic Memory Allocation is helpful.</a:t>
            </a:r>
          </a:p>
        </p:txBody>
      </p:sp>
      <p:sp>
        <p:nvSpPr>
          <p:cNvPr id="3" name="Slide Number Placeholder 2"/>
          <p:cNvSpPr>
            <a:spLocks noGrp="1"/>
          </p:cNvSpPr>
          <p:nvPr>
            <p:ph type="sldNum" sz="quarter" idx="12"/>
          </p:nvPr>
        </p:nvSpPr>
        <p:spPr/>
        <p:txBody>
          <a:bodyPr/>
          <a:lstStyle/>
          <a:p>
            <a:fld id="{D345D67A-B385-4912-A110-EBD406079547}" type="slidenum">
              <a:rPr lang="en-US" smtClean="0"/>
              <a:t>27</a:t>
            </a:fld>
            <a:endParaRPr lang="en-US"/>
          </a:p>
        </p:txBody>
      </p:sp>
    </p:spTree>
    <p:extLst>
      <p:ext uri="{BB962C8B-B14F-4D97-AF65-F5344CB8AC3E}">
        <p14:creationId xmlns:p14="http://schemas.microsoft.com/office/powerpoint/2010/main" val="368800412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582738"/>
            <a:ext cx="10515600" cy="4351338"/>
          </a:xfrm>
        </p:spPr>
        <p:txBody>
          <a:bodyPr>
            <a:noAutofit/>
          </a:bodyPr>
          <a:lstStyle/>
          <a:p>
            <a:r>
              <a:rPr lang="en-US" sz="2400" dirty="0">
                <a:latin typeface="Arial Unicode MS" panose="020B0604020202020204" pitchFamily="34" charset="-128"/>
                <a:ea typeface="Arial Unicode MS" panose="020B0604020202020204" pitchFamily="34" charset="-128"/>
                <a:cs typeface="Arial Unicode MS" panose="020B0604020202020204" pitchFamily="34" charset="-128"/>
              </a:rPr>
              <a:t>There are four library functions </a:t>
            </a:r>
            <a:r>
              <a:rPr lang="en-US" sz="2400" dirty="0" err="1">
                <a:latin typeface="Arial Unicode MS" panose="020B0604020202020204" pitchFamily="34" charset="-128"/>
                <a:ea typeface="Arial Unicode MS" panose="020B0604020202020204" pitchFamily="34" charset="-128"/>
                <a:cs typeface="Arial Unicode MS" panose="020B0604020202020204" pitchFamily="34" charset="-128"/>
              </a:rPr>
              <a:t>malloc</a:t>
            </a:r>
            <a:r>
              <a:rPr lang="en-US" sz="2400"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2400" dirty="0" err="1">
                <a:latin typeface="Arial Unicode MS" panose="020B0604020202020204" pitchFamily="34" charset="-128"/>
                <a:ea typeface="Arial Unicode MS" panose="020B0604020202020204" pitchFamily="34" charset="-128"/>
                <a:cs typeface="Arial Unicode MS" panose="020B0604020202020204" pitchFamily="34" charset="-128"/>
              </a:rPr>
              <a:t>calloc</a:t>
            </a:r>
            <a:r>
              <a:rPr lang="en-US" sz="2400" dirty="0">
                <a:latin typeface="Arial Unicode MS" panose="020B0604020202020204" pitchFamily="34" charset="-128"/>
                <a:ea typeface="Arial Unicode MS" panose="020B0604020202020204" pitchFamily="34" charset="-128"/>
                <a:cs typeface="Arial Unicode MS" panose="020B0604020202020204" pitchFamily="34" charset="-128"/>
              </a:rPr>
              <a:t>(), free() and </a:t>
            </a:r>
            <a:r>
              <a:rPr lang="en-US" sz="2400" dirty="0" err="1">
                <a:latin typeface="Arial Unicode MS" panose="020B0604020202020204" pitchFamily="34" charset="-128"/>
                <a:ea typeface="Arial Unicode MS" panose="020B0604020202020204" pitchFamily="34" charset="-128"/>
                <a:cs typeface="Arial Unicode MS" panose="020B0604020202020204" pitchFamily="34" charset="-128"/>
              </a:rPr>
              <a:t>realloc</a:t>
            </a:r>
            <a:r>
              <a:rPr lang="en-US" sz="2400" dirty="0">
                <a:latin typeface="Arial Unicode MS" panose="020B0604020202020204" pitchFamily="34" charset="-128"/>
                <a:ea typeface="Arial Unicode MS" panose="020B0604020202020204" pitchFamily="34" charset="-128"/>
                <a:cs typeface="Arial Unicode MS" panose="020B0604020202020204" pitchFamily="34" charset="-128"/>
              </a:rPr>
              <a:t>() for memory management.</a:t>
            </a:r>
          </a:p>
          <a:p>
            <a:r>
              <a:rPr lang="en-US" sz="2400" dirty="0">
                <a:latin typeface="Arial Unicode MS" panose="020B0604020202020204" pitchFamily="34" charset="-128"/>
                <a:ea typeface="Arial Unicode MS" panose="020B0604020202020204" pitchFamily="34" charset="-128"/>
                <a:cs typeface="Arial Unicode MS" panose="020B0604020202020204" pitchFamily="34" charset="-128"/>
              </a:rPr>
              <a:t>These files are defined within header file </a:t>
            </a:r>
            <a:r>
              <a:rPr lang="en-US" sz="2400" dirty="0" err="1">
                <a:latin typeface="Arial Unicode MS" panose="020B0604020202020204" pitchFamily="34" charset="-128"/>
                <a:ea typeface="Arial Unicode MS" panose="020B0604020202020204" pitchFamily="34" charset="-128"/>
                <a:cs typeface="Arial Unicode MS" panose="020B0604020202020204" pitchFamily="34" charset="-128"/>
              </a:rPr>
              <a:t>stdlib.h</a:t>
            </a:r>
            <a:r>
              <a:rPr lang="en-US" sz="2400" dirty="0">
                <a:latin typeface="Arial Unicode MS" panose="020B0604020202020204" pitchFamily="34" charset="-128"/>
                <a:ea typeface="Arial Unicode MS" panose="020B0604020202020204" pitchFamily="34" charset="-128"/>
                <a:cs typeface="Arial Unicode MS" panose="020B0604020202020204" pitchFamily="34" charset="-128"/>
              </a:rPr>
              <a:t>.</a:t>
            </a:r>
          </a:p>
          <a:p>
            <a:r>
              <a:rPr lang="en-US" sz="2400" b="1" dirty="0" err="1">
                <a:latin typeface="Arial Unicode MS" panose="020B0604020202020204" pitchFamily="34" charset="-128"/>
                <a:ea typeface="Arial Unicode MS" panose="020B0604020202020204" pitchFamily="34" charset="-128"/>
                <a:cs typeface="Arial Unicode MS" panose="020B0604020202020204" pitchFamily="34" charset="-128"/>
              </a:rPr>
              <a:t>malloc</a:t>
            </a:r>
            <a:r>
              <a:rPr lang="en-US" sz="2400" b="1" dirty="0">
                <a:latin typeface="Arial Unicode MS" panose="020B0604020202020204" pitchFamily="34" charset="-128"/>
                <a:ea typeface="Arial Unicode MS" panose="020B0604020202020204" pitchFamily="34" charset="-128"/>
                <a:cs typeface="Arial Unicode MS" panose="020B0604020202020204" pitchFamily="34" charset="-128"/>
              </a:rPr>
              <a:t>(): </a:t>
            </a:r>
          </a:p>
          <a:p>
            <a:pPr lvl="1"/>
            <a:r>
              <a:rPr lang="en-US" dirty="0">
                <a:latin typeface="Arial Unicode MS" panose="020B0604020202020204" pitchFamily="34" charset="-128"/>
                <a:ea typeface="Arial Unicode MS" panose="020B0604020202020204" pitchFamily="34" charset="-128"/>
                <a:cs typeface="Arial Unicode MS" panose="020B0604020202020204" pitchFamily="34" charset="-128"/>
              </a:rPr>
              <a:t>It allocates requested size of bytes and returns a pointer to the first byte of the allocated block. </a:t>
            </a:r>
          </a:p>
          <a:p>
            <a:pPr lvl="1"/>
            <a:r>
              <a:rPr lang="en-US" dirty="0">
                <a:latin typeface="Arial Unicode MS" panose="020B0604020202020204" pitchFamily="34" charset="-128"/>
                <a:ea typeface="Arial Unicode MS" panose="020B0604020202020204" pitchFamily="34" charset="-128"/>
                <a:cs typeface="Arial Unicode MS" panose="020B0604020202020204" pitchFamily="34" charset="-128"/>
              </a:rPr>
              <a:t>It's syntax is:</a:t>
            </a:r>
            <a:br>
              <a:rPr lang="en-US" dirty="0">
                <a:latin typeface="Arial Unicode MS" panose="020B0604020202020204" pitchFamily="34" charset="-128"/>
                <a:ea typeface="Arial Unicode MS" panose="020B0604020202020204" pitchFamily="34" charset="-128"/>
                <a:cs typeface="Arial Unicode MS" panose="020B0604020202020204" pitchFamily="34" charset="-128"/>
              </a:rPr>
            </a:br>
            <a:r>
              <a:rPr lang="en-US" dirty="0" err="1">
                <a:latin typeface="Arial Unicode MS" panose="020B0604020202020204" pitchFamily="34" charset="-128"/>
                <a:ea typeface="Arial Unicode MS" panose="020B0604020202020204" pitchFamily="34" charset="-128"/>
                <a:cs typeface="Arial Unicode MS" panose="020B0604020202020204" pitchFamily="34" charset="-128"/>
              </a:rPr>
              <a:t>ptr</a:t>
            </a:r>
            <a:r>
              <a:rPr lang="en-US" dirty="0">
                <a:latin typeface="Arial Unicode MS" panose="020B0604020202020204" pitchFamily="34" charset="-128"/>
                <a:ea typeface="Arial Unicode MS" panose="020B0604020202020204" pitchFamily="34" charset="-128"/>
                <a:cs typeface="Arial Unicode MS" panose="020B0604020202020204" pitchFamily="34" charset="-128"/>
              </a:rPr>
              <a:t> = (data type *) </a:t>
            </a:r>
            <a:r>
              <a:rPr lang="en-US" dirty="0" err="1">
                <a:latin typeface="Arial Unicode MS" panose="020B0604020202020204" pitchFamily="34" charset="-128"/>
                <a:ea typeface="Arial Unicode MS" panose="020B0604020202020204" pitchFamily="34" charset="-128"/>
                <a:cs typeface="Arial Unicode MS" panose="020B0604020202020204" pitchFamily="34" charset="-128"/>
              </a:rPr>
              <a:t>malloc</a:t>
            </a:r>
            <a:r>
              <a:rPr lang="en-US" dirty="0">
                <a:latin typeface="Arial Unicode MS" panose="020B0604020202020204" pitchFamily="34" charset="-128"/>
                <a:ea typeface="Arial Unicode MS" panose="020B0604020202020204" pitchFamily="34" charset="-128"/>
                <a:cs typeface="Arial Unicode MS" panose="020B0604020202020204" pitchFamily="34" charset="-128"/>
              </a:rPr>
              <a:t>(</a:t>
            </a:r>
            <a:r>
              <a:rPr lang="en-US" dirty="0" err="1">
                <a:latin typeface="Arial Unicode MS" panose="020B0604020202020204" pitchFamily="34" charset="-128"/>
                <a:ea typeface="Arial Unicode MS" panose="020B0604020202020204" pitchFamily="34" charset="-128"/>
                <a:cs typeface="Arial Unicode MS" panose="020B0604020202020204" pitchFamily="34" charset="-128"/>
              </a:rPr>
              <a:t>size_of_block</a:t>
            </a:r>
            <a:r>
              <a:rPr lang="en-US" dirty="0">
                <a:latin typeface="Arial Unicode MS" panose="020B0604020202020204" pitchFamily="34" charset="-128"/>
                <a:ea typeface="Arial Unicode MS" panose="020B0604020202020204" pitchFamily="34" charset="-128"/>
                <a:cs typeface="Arial Unicode MS" panose="020B0604020202020204" pitchFamily="34" charset="-128"/>
              </a:rPr>
              <a:t>); here </a:t>
            </a:r>
            <a:r>
              <a:rPr lang="en-US" dirty="0" err="1">
                <a:latin typeface="Arial Unicode MS" panose="020B0604020202020204" pitchFamily="34" charset="-128"/>
                <a:ea typeface="Arial Unicode MS" panose="020B0604020202020204" pitchFamily="34" charset="-128"/>
                <a:cs typeface="Arial Unicode MS" panose="020B0604020202020204" pitchFamily="34" charset="-128"/>
              </a:rPr>
              <a:t>ptr</a:t>
            </a:r>
            <a:r>
              <a:rPr lang="en-US" dirty="0">
                <a:latin typeface="Arial Unicode MS" panose="020B0604020202020204" pitchFamily="34" charset="-128"/>
                <a:ea typeface="Arial Unicode MS" panose="020B0604020202020204" pitchFamily="34" charset="-128"/>
                <a:cs typeface="Arial Unicode MS" panose="020B0604020202020204" pitchFamily="34" charset="-128"/>
              </a:rPr>
              <a:t> is pointer of type </a:t>
            </a:r>
            <a:r>
              <a:rPr lang="en-US" dirty="0" err="1">
                <a:latin typeface="Arial Unicode MS" panose="020B0604020202020204" pitchFamily="34" charset="-128"/>
                <a:ea typeface="Arial Unicode MS" panose="020B0604020202020204" pitchFamily="34" charset="-128"/>
                <a:cs typeface="Arial Unicode MS" panose="020B0604020202020204" pitchFamily="34" charset="-128"/>
              </a:rPr>
              <a:t>data_type</a:t>
            </a:r>
            <a:r>
              <a:rPr lang="en-US" dirty="0">
                <a:latin typeface="Arial Unicode MS" panose="020B0604020202020204" pitchFamily="34" charset="-128"/>
                <a:ea typeface="Arial Unicode MS" panose="020B0604020202020204" pitchFamily="34" charset="-128"/>
                <a:cs typeface="Arial Unicode MS" panose="020B0604020202020204" pitchFamily="34" charset="-128"/>
              </a:rPr>
              <a:t>.</a:t>
            </a:r>
          </a:p>
          <a:p>
            <a:pPr lvl="1"/>
            <a:r>
              <a:rPr lang="en-US" dirty="0" err="1">
                <a:latin typeface="Arial Unicode MS" panose="020B0604020202020204" pitchFamily="34" charset="-128"/>
                <a:ea typeface="Arial Unicode MS" panose="020B0604020202020204" pitchFamily="34" charset="-128"/>
                <a:cs typeface="Arial Unicode MS" panose="020B0604020202020204" pitchFamily="34" charset="-128"/>
              </a:rPr>
              <a:t>Eg</a:t>
            </a:r>
            <a:r>
              <a:rPr lang="en-US" dirty="0">
                <a:latin typeface="Arial Unicode MS" panose="020B0604020202020204" pitchFamily="34" charset="-128"/>
                <a:ea typeface="Arial Unicode MS" panose="020B0604020202020204" pitchFamily="34" charset="-128"/>
                <a:cs typeface="Arial Unicode MS" panose="020B0604020202020204" pitchFamily="34" charset="-128"/>
              </a:rPr>
              <a:t>:  x = ( </a:t>
            </a:r>
            <a:r>
              <a:rPr lang="en-US" dirty="0" err="1">
                <a:latin typeface="Arial Unicode MS" panose="020B0604020202020204" pitchFamily="34" charset="-128"/>
                <a:ea typeface="Arial Unicode MS" panose="020B0604020202020204" pitchFamily="34" charset="-128"/>
                <a:cs typeface="Arial Unicode MS" panose="020B0604020202020204" pitchFamily="34" charset="-128"/>
              </a:rPr>
              <a:t>int</a:t>
            </a:r>
            <a:r>
              <a:rPr lang="en-US" dirty="0">
                <a:latin typeface="Arial Unicode MS" panose="020B0604020202020204" pitchFamily="34" charset="-128"/>
                <a:ea typeface="Arial Unicode MS" panose="020B0604020202020204" pitchFamily="34" charset="-128"/>
                <a:cs typeface="Arial Unicode MS" panose="020B0604020202020204" pitchFamily="34" charset="-128"/>
              </a:rPr>
              <a:t> *) </a:t>
            </a:r>
            <a:r>
              <a:rPr lang="en-US" dirty="0" err="1">
                <a:latin typeface="Arial Unicode MS" panose="020B0604020202020204" pitchFamily="34" charset="-128"/>
                <a:ea typeface="Arial Unicode MS" panose="020B0604020202020204" pitchFamily="34" charset="-128"/>
                <a:cs typeface="Arial Unicode MS" panose="020B0604020202020204" pitchFamily="34" charset="-128"/>
              </a:rPr>
              <a:t>malloc</a:t>
            </a:r>
            <a:r>
              <a:rPr lang="en-US" dirty="0">
                <a:latin typeface="Arial Unicode MS" panose="020B0604020202020204" pitchFamily="34" charset="-128"/>
                <a:ea typeface="Arial Unicode MS" panose="020B0604020202020204" pitchFamily="34" charset="-128"/>
                <a:cs typeface="Arial Unicode MS" panose="020B0604020202020204" pitchFamily="34" charset="-128"/>
              </a:rPr>
              <a:t>(100*</a:t>
            </a:r>
            <a:r>
              <a:rPr lang="en-US" dirty="0" err="1">
                <a:latin typeface="Arial Unicode MS" panose="020B0604020202020204" pitchFamily="34" charset="-128"/>
                <a:ea typeface="Arial Unicode MS" panose="020B0604020202020204" pitchFamily="34" charset="-128"/>
                <a:cs typeface="Arial Unicode MS" panose="020B0604020202020204" pitchFamily="34" charset="-128"/>
              </a:rPr>
              <a:t>sizeof</a:t>
            </a:r>
            <a:r>
              <a:rPr lang="en-US" dirty="0">
                <a:latin typeface="Arial Unicode MS" panose="020B0604020202020204" pitchFamily="34" charset="-128"/>
                <a:ea typeface="Arial Unicode MS" panose="020B0604020202020204" pitchFamily="34" charset="-128"/>
                <a:cs typeface="Arial Unicode MS" panose="020B0604020202020204" pitchFamily="34" charset="-128"/>
              </a:rPr>
              <a:t>(</a:t>
            </a:r>
            <a:r>
              <a:rPr lang="en-US" dirty="0" err="1">
                <a:latin typeface="Arial Unicode MS" panose="020B0604020202020204" pitchFamily="34" charset="-128"/>
                <a:ea typeface="Arial Unicode MS" panose="020B0604020202020204" pitchFamily="34" charset="-128"/>
                <a:cs typeface="Arial Unicode MS" panose="020B0604020202020204" pitchFamily="34" charset="-128"/>
              </a:rPr>
              <a:t>int</a:t>
            </a:r>
            <a:r>
              <a:rPr lang="en-US" dirty="0">
                <a:latin typeface="Arial Unicode MS" panose="020B0604020202020204" pitchFamily="34" charset="-128"/>
                <a:ea typeface="Arial Unicode MS" panose="020B0604020202020204" pitchFamily="34" charset="-128"/>
                <a:cs typeface="Arial Unicode MS" panose="020B0604020202020204" pitchFamily="34" charset="-128"/>
              </a:rPr>
              <a:t>));</a:t>
            </a:r>
          </a:p>
          <a:p>
            <a:pPr lvl="1"/>
            <a:r>
              <a:rPr lang="en-US" dirty="0">
                <a:latin typeface="Arial Unicode MS" panose="020B0604020202020204" pitchFamily="34" charset="-128"/>
                <a:ea typeface="Arial Unicode MS" panose="020B0604020202020204" pitchFamily="34" charset="-128"/>
                <a:cs typeface="Arial Unicode MS" panose="020B0604020202020204" pitchFamily="34" charset="-128"/>
              </a:rPr>
              <a:t>Here, a memory space equivalent to 100 times the size of an integer ( 100*2=200 bytes) is reserved and address of first byte of of this memory block is assigned to the pointer x.</a:t>
            </a:r>
          </a:p>
          <a:p>
            <a:endParaRPr lang="en-US" sz="24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4" name="Slide Number Placeholder 3"/>
          <p:cNvSpPr>
            <a:spLocks noGrp="1"/>
          </p:cNvSpPr>
          <p:nvPr>
            <p:ph type="sldNum" sz="quarter" idx="12"/>
          </p:nvPr>
        </p:nvSpPr>
        <p:spPr/>
        <p:txBody>
          <a:bodyPr/>
          <a:lstStyle/>
          <a:p>
            <a:fld id="{D345D67A-B385-4912-A110-EBD406079547}" type="slidenum">
              <a:rPr lang="en-US" smtClean="0"/>
              <a:t>28</a:t>
            </a:fld>
            <a:endParaRPr lang="en-US"/>
          </a:p>
        </p:txBody>
      </p:sp>
      <p:sp>
        <p:nvSpPr>
          <p:cNvPr id="5" name="Title 3"/>
          <p:cNvSpPr>
            <a:spLocks noGrp="1"/>
          </p:cNvSpPr>
          <p:nvPr>
            <p:ph type="title"/>
          </p:nvPr>
        </p:nvSpPr>
        <p:spPr/>
        <p:txBody>
          <a:bodyPr>
            <a:normAutofit/>
          </a:bodyPr>
          <a:lstStyle/>
          <a:p>
            <a:pPr algn="ctr"/>
            <a:r>
              <a:rPr lang="en-US" dirty="0">
                <a:ln w="0"/>
                <a:solidFill>
                  <a:srgbClr val="7030A0"/>
                </a:solidFill>
                <a:effectLst>
                  <a:outerShdw blurRad="38100" dist="19050" dir="2700000" algn="tl" rotWithShape="0">
                    <a:schemeClr val="dk1">
                      <a:alpha val="40000"/>
                    </a:schemeClr>
                  </a:outerShdw>
                </a:effectLst>
              </a:rPr>
              <a:t>Dynamic Memory Allocation</a:t>
            </a:r>
          </a:p>
        </p:txBody>
      </p:sp>
    </p:spTree>
    <p:extLst>
      <p:ext uri="{BB962C8B-B14F-4D97-AF65-F5344CB8AC3E}">
        <p14:creationId xmlns:p14="http://schemas.microsoft.com/office/powerpoint/2010/main" val="30315334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a:ln w="0"/>
                <a:solidFill>
                  <a:srgbClr val="7030A0"/>
                </a:solidFill>
                <a:effectLst>
                  <a:outerShdw blurRad="38100" dist="19050" dir="2700000" algn="tl" rotWithShape="0">
                    <a:schemeClr val="dk1">
                      <a:alpha val="40000"/>
                    </a:schemeClr>
                  </a:outerShdw>
                </a:effectLst>
              </a:rPr>
              <a:t>Dynamic Memory Allocation</a:t>
            </a:r>
          </a:p>
        </p:txBody>
      </p:sp>
      <p:sp>
        <p:nvSpPr>
          <p:cNvPr id="4" name="Content Placeholder 3"/>
          <p:cNvSpPr>
            <a:spLocks noGrp="1"/>
          </p:cNvSpPr>
          <p:nvPr>
            <p:ph idx="1"/>
          </p:nvPr>
        </p:nvSpPr>
        <p:spPr>
          <a:xfrm>
            <a:off x="838200" y="1606364"/>
            <a:ext cx="10515600" cy="4351338"/>
          </a:xfrm>
        </p:spPr>
        <p:txBody>
          <a:bodyPr>
            <a:noAutofit/>
          </a:bodyPr>
          <a:lstStyle/>
          <a:p>
            <a:pPr>
              <a:lnSpc>
                <a:spcPct val="110000"/>
              </a:lnSpc>
            </a:pPr>
            <a:r>
              <a:rPr lang="en-US" sz="2000" b="1" dirty="0" err="1">
                <a:solidFill>
                  <a:srgbClr val="7030A0"/>
                </a:solidFill>
                <a:latin typeface="Arial Unicode MS" panose="020B0604020202020204" pitchFamily="34" charset="-128"/>
                <a:ea typeface="Arial Unicode MS" panose="020B0604020202020204" pitchFamily="34" charset="-128"/>
                <a:cs typeface="Arial Unicode MS" panose="020B0604020202020204" pitchFamily="34" charset="-128"/>
              </a:rPr>
              <a:t>calloc</a:t>
            </a:r>
            <a:r>
              <a:rPr lang="en-US" sz="2000" b="1" dirty="0">
                <a:solidFill>
                  <a:srgbClr val="7030A0"/>
                </a:solidFill>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2000" dirty="0">
                <a:latin typeface="Arial Unicode MS" panose="020B0604020202020204" pitchFamily="34" charset="-128"/>
                <a:ea typeface="Arial Unicode MS" panose="020B0604020202020204" pitchFamily="34" charset="-128"/>
                <a:cs typeface="Arial Unicode MS" panose="020B0604020202020204" pitchFamily="34" charset="-128"/>
              </a:rPr>
              <a:t>Unlike </a:t>
            </a:r>
            <a:r>
              <a:rPr lang="en-US" sz="2000" dirty="0" err="1">
                <a:latin typeface="Arial Unicode MS" panose="020B0604020202020204" pitchFamily="34" charset="-128"/>
                <a:ea typeface="Arial Unicode MS" panose="020B0604020202020204" pitchFamily="34" charset="-128"/>
                <a:cs typeface="Arial Unicode MS" panose="020B0604020202020204" pitchFamily="34" charset="-128"/>
              </a:rPr>
              <a:t>malloc</a:t>
            </a:r>
            <a:r>
              <a:rPr lang="en-US" sz="2000" dirty="0">
                <a:latin typeface="Arial Unicode MS" panose="020B0604020202020204" pitchFamily="34" charset="-128"/>
                <a:ea typeface="Arial Unicode MS" panose="020B0604020202020204" pitchFamily="34" charset="-128"/>
                <a:cs typeface="Arial Unicode MS" panose="020B0604020202020204" pitchFamily="34" charset="-128"/>
              </a:rPr>
              <a:t>() the function </a:t>
            </a:r>
            <a:r>
              <a:rPr lang="en-US" sz="2000" dirty="0" err="1">
                <a:latin typeface="Arial Unicode MS" panose="020B0604020202020204" pitchFamily="34" charset="-128"/>
                <a:ea typeface="Arial Unicode MS" panose="020B0604020202020204" pitchFamily="34" charset="-128"/>
                <a:cs typeface="Arial Unicode MS" panose="020B0604020202020204" pitchFamily="34" charset="-128"/>
              </a:rPr>
              <a:t>calloc</a:t>
            </a:r>
            <a:r>
              <a:rPr lang="en-US" sz="2000" dirty="0">
                <a:latin typeface="Arial Unicode MS" panose="020B0604020202020204" pitchFamily="34" charset="-128"/>
                <a:ea typeface="Arial Unicode MS" panose="020B0604020202020204" pitchFamily="34" charset="-128"/>
                <a:cs typeface="Arial Unicode MS" panose="020B0604020202020204" pitchFamily="34" charset="-128"/>
              </a:rPr>
              <a:t>() accepts two arguments: </a:t>
            </a:r>
            <a:r>
              <a:rPr lang="en-US" sz="2000" dirty="0" err="1">
                <a:latin typeface="Arial Unicode MS" panose="020B0604020202020204" pitchFamily="34" charset="-128"/>
                <a:ea typeface="Arial Unicode MS" panose="020B0604020202020204" pitchFamily="34" charset="-128"/>
                <a:cs typeface="Arial Unicode MS" panose="020B0604020202020204" pitchFamily="34" charset="-128"/>
              </a:rPr>
              <a:t>no_of_blocks</a:t>
            </a:r>
            <a:r>
              <a:rPr lang="en-US" sz="2000" dirty="0">
                <a:latin typeface="Arial Unicode MS" panose="020B0604020202020204" pitchFamily="34" charset="-128"/>
                <a:ea typeface="Arial Unicode MS" panose="020B0604020202020204" pitchFamily="34" charset="-128"/>
                <a:cs typeface="Arial Unicode MS" panose="020B0604020202020204" pitchFamily="34" charset="-128"/>
              </a:rPr>
              <a:t> and </a:t>
            </a:r>
            <a:r>
              <a:rPr lang="en-US" sz="2000" dirty="0" err="1">
                <a:latin typeface="Arial Unicode MS" panose="020B0604020202020204" pitchFamily="34" charset="-128"/>
                <a:ea typeface="Arial Unicode MS" panose="020B0604020202020204" pitchFamily="34" charset="-128"/>
                <a:cs typeface="Arial Unicode MS" panose="020B0604020202020204" pitchFamily="34" charset="-128"/>
              </a:rPr>
              <a:t>size_of_each_block</a:t>
            </a:r>
            <a:r>
              <a:rPr lang="en-US" sz="2000" dirty="0">
                <a:latin typeface="Arial Unicode MS" panose="020B0604020202020204" pitchFamily="34" charset="-128"/>
                <a:ea typeface="Arial Unicode MS" panose="020B0604020202020204" pitchFamily="34" charset="-128"/>
                <a:cs typeface="Arial Unicode MS" panose="020B0604020202020204" pitchFamily="34" charset="-128"/>
              </a:rPr>
              <a:t>.</a:t>
            </a:r>
          </a:p>
          <a:p>
            <a:pPr lvl="1">
              <a:lnSpc>
                <a:spcPct val="110000"/>
              </a:lnSpc>
            </a:pPr>
            <a:r>
              <a:rPr lang="en-US" sz="2000" dirty="0">
                <a:latin typeface="Arial Unicode MS" panose="020B0604020202020204" pitchFamily="34" charset="-128"/>
                <a:ea typeface="Arial Unicode MS" panose="020B0604020202020204" pitchFamily="34" charset="-128"/>
                <a:cs typeface="Arial Unicode MS" panose="020B0604020202020204" pitchFamily="34" charset="-128"/>
              </a:rPr>
              <a:t>It allocates multiple blocks of memory each of same size and then sets all bytes to zero.</a:t>
            </a:r>
          </a:p>
          <a:p>
            <a:pPr lvl="1">
              <a:lnSpc>
                <a:spcPct val="110000"/>
              </a:lnSpc>
            </a:pPr>
            <a:r>
              <a:rPr lang="en-US" sz="2000" dirty="0">
                <a:latin typeface="Arial Unicode MS" panose="020B0604020202020204" pitchFamily="34" charset="-128"/>
                <a:ea typeface="Arial Unicode MS" panose="020B0604020202020204" pitchFamily="34" charset="-128"/>
                <a:cs typeface="Arial Unicode MS" panose="020B0604020202020204" pitchFamily="34" charset="-128"/>
              </a:rPr>
              <a:t>syntax: </a:t>
            </a:r>
            <a:r>
              <a:rPr lang="en-US" sz="2000" dirty="0" err="1">
                <a:latin typeface="Arial Unicode MS" panose="020B0604020202020204" pitchFamily="34" charset="-128"/>
                <a:ea typeface="Arial Unicode MS" panose="020B0604020202020204" pitchFamily="34" charset="-128"/>
                <a:cs typeface="Arial Unicode MS" panose="020B0604020202020204" pitchFamily="34" charset="-128"/>
              </a:rPr>
              <a:t>ptr</a:t>
            </a:r>
            <a:r>
              <a:rPr lang="en-US" sz="2000" dirty="0">
                <a:latin typeface="Arial Unicode MS" panose="020B0604020202020204" pitchFamily="34" charset="-128"/>
                <a:ea typeface="Arial Unicode MS" panose="020B0604020202020204" pitchFamily="34" charset="-128"/>
                <a:cs typeface="Arial Unicode MS" panose="020B0604020202020204" pitchFamily="34" charset="-128"/>
              </a:rPr>
              <a:t> = (</a:t>
            </a:r>
            <a:r>
              <a:rPr lang="en-US" sz="2000" dirty="0" err="1">
                <a:latin typeface="Arial Unicode MS" panose="020B0604020202020204" pitchFamily="34" charset="-128"/>
                <a:ea typeface="Arial Unicode MS" panose="020B0604020202020204" pitchFamily="34" charset="-128"/>
                <a:cs typeface="Arial Unicode MS" panose="020B0604020202020204" pitchFamily="34" charset="-128"/>
              </a:rPr>
              <a:t>data_type</a:t>
            </a:r>
            <a:r>
              <a:rPr lang="en-US" sz="2000"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2000" dirty="0" err="1">
                <a:latin typeface="Arial Unicode MS" panose="020B0604020202020204" pitchFamily="34" charset="-128"/>
                <a:ea typeface="Arial Unicode MS" panose="020B0604020202020204" pitchFamily="34" charset="-128"/>
                <a:cs typeface="Arial Unicode MS" panose="020B0604020202020204" pitchFamily="34" charset="-128"/>
              </a:rPr>
              <a:t>calloc</a:t>
            </a:r>
            <a:r>
              <a:rPr lang="en-US" sz="2000" dirty="0">
                <a:latin typeface="Arial Unicode MS" panose="020B0604020202020204" pitchFamily="34" charset="-128"/>
                <a:ea typeface="Arial Unicode MS" panose="020B0604020202020204" pitchFamily="34" charset="-128"/>
                <a:cs typeface="Arial Unicode MS" panose="020B0604020202020204" pitchFamily="34" charset="-128"/>
              </a:rPr>
              <a:t>(</a:t>
            </a:r>
            <a:r>
              <a:rPr lang="en-US" sz="2000" dirty="0" err="1">
                <a:latin typeface="Arial Unicode MS" panose="020B0604020202020204" pitchFamily="34" charset="-128"/>
                <a:ea typeface="Arial Unicode MS" panose="020B0604020202020204" pitchFamily="34" charset="-128"/>
                <a:cs typeface="Arial Unicode MS" panose="020B0604020202020204" pitchFamily="34" charset="-128"/>
              </a:rPr>
              <a:t>no_of_blocks,size_of_block</a:t>
            </a:r>
            <a:r>
              <a:rPr lang="en-US" sz="2000" dirty="0">
                <a:latin typeface="Arial Unicode MS" panose="020B0604020202020204" pitchFamily="34" charset="-128"/>
                <a:ea typeface="Arial Unicode MS" panose="020B0604020202020204" pitchFamily="34" charset="-128"/>
                <a:cs typeface="Arial Unicode MS" panose="020B0604020202020204" pitchFamily="34" charset="-128"/>
              </a:rPr>
              <a:t>);</a:t>
            </a:r>
          </a:p>
          <a:p>
            <a:pPr lvl="1">
              <a:lnSpc>
                <a:spcPct val="110000"/>
              </a:lnSpc>
            </a:pPr>
            <a:r>
              <a:rPr lang="en-US" sz="2000" dirty="0" err="1">
                <a:latin typeface="Arial Unicode MS" panose="020B0604020202020204" pitchFamily="34" charset="-128"/>
                <a:ea typeface="Arial Unicode MS" panose="020B0604020202020204" pitchFamily="34" charset="-128"/>
                <a:cs typeface="Arial Unicode MS" panose="020B0604020202020204" pitchFamily="34" charset="-128"/>
              </a:rPr>
              <a:t>eg</a:t>
            </a:r>
            <a:r>
              <a:rPr lang="en-US" sz="2000" dirty="0">
                <a:latin typeface="Arial Unicode MS" panose="020B0604020202020204" pitchFamily="34" charset="-128"/>
                <a:ea typeface="Arial Unicode MS" panose="020B0604020202020204" pitchFamily="34" charset="-128"/>
                <a:cs typeface="Arial Unicode MS" panose="020B0604020202020204" pitchFamily="34" charset="-128"/>
              </a:rPr>
              <a:t>. x= (</a:t>
            </a:r>
            <a:r>
              <a:rPr lang="en-US" sz="2000" dirty="0" err="1">
                <a:latin typeface="Arial Unicode MS" panose="020B0604020202020204" pitchFamily="34" charset="-128"/>
                <a:ea typeface="Arial Unicode MS" panose="020B0604020202020204" pitchFamily="34" charset="-128"/>
                <a:cs typeface="Arial Unicode MS" panose="020B0604020202020204" pitchFamily="34" charset="-128"/>
              </a:rPr>
              <a:t>int</a:t>
            </a:r>
            <a:r>
              <a:rPr lang="en-US" sz="2000" dirty="0">
                <a:latin typeface="Arial Unicode MS" panose="020B0604020202020204" pitchFamily="34" charset="-128"/>
                <a:ea typeface="Arial Unicode MS" panose="020B0604020202020204" pitchFamily="34" charset="-128"/>
                <a:cs typeface="Arial Unicode MS" panose="020B0604020202020204" pitchFamily="34" charset="-128"/>
              </a:rPr>
              <a:t>*)</a:t>
            </a:r>
            <a:r>
              <a:rPr lang="en-US" sz="2000" dirty="0" err="1">
                <a:latin typeface="Arial Unicode MS" panose="020B0604020202020204" pitchFamily="34" charset="-128"/>
                <a:ea typeface="Arial Unicode MS" panose="020B0604020202020204" pitchFamily="34" charset="-128"/>
                <a:cs typeface="Arial Unicode MS" panose="020B0604020202020204" pitchFamily="34" charset="-128"/>
              </a:rPr>
              <a:t>calloc</a:t>
            </a:r>
            <a:r>
              <a:rPr lang="en-US" sz="2000" dirty="0">
                <a:latin typeface="Arial Unicode MS" panose="020B0604020202020204" pitchFamily="34" charset="-128"/>
                <a:ea typeface="Arial Unicode MS" panose="020B0604020202020204" pitchFamily="34" charset="-128"/>
                <a:cs typeface="Arial Unicode MS" panose="020B0604020202020204" pitchFamily="34" charset="-128"/>
              </a:rPr>
              <a:t>(10, </a:t>
            </a:r>
            <a:r>
              <a:rPr lang="en-US" sz="2000" dirty="0" err="1">
                <a:latin typeface="Arial Unicode MS" panose="020B0604020202020204" pitchFamily="34" charset="-128"/>
                <a:ea typeface="Arial Unicode MS" panose="020B0604020202020204" pitchFamily="34" charset="-128"/>
                <a:cs typeface="Arial Unicode MS" panose="020B0604020202020204" pitchFamily="34" charset="-128"/>
              </a:rPr>
              <a:t>sizeof</a:t>
            </a:r>
            <a:r>
              <a:rPr lang="en-US" sz="2000" dirty="0">
                <a:latin typeface="Arial Unicode MS" panose="020B0604020202020204" pitchFamily="34" charset="-128"/>
                <a:ea typeface="Arial Unicode MS" panose="020B0604020202020204" pitchFamily="34" charset="-128"/>
                <a:cs typeface="Arial Unicode MS" panose="020B0604020202020204" pitchFamily="34" charset="-128"/>
              </a:rPr>
              <a:t>(</a:t>
            </a:r>
            <a:r>
              <a:rPr lang="en-US" sz="2000" dirty="0" err="1">
                <a:latin typeface="Arial Unicode MS" panose="020B0604020202020204" pitchFamily="34" charset="-128"/>
                <a:ea typeface="Arial Unicode MS" panose="020B0604020202020204" pitchFamily="34" charset="-128"/>
                <a:cs typeface="Arial Unicode MS" panose="020B0604020202020204" pitchFamily="34" charset="-128"/>
              </a:rPr>
              <a:t>int</a:t>
            </a:r>
            <a:r>
              <a:rPr lang="en-US" sz="2000" dirty="0">
                <a:latin typeface="Arial Unicode MS" panose="020B0604020202020204" pitchFamily="34" charset="-128"/>
                <a:ea typeface="Arial Unicode MS" panose="020B0604020202020204" pitchFamily="34" charset="-128"/>
                <a:cs typeface="Arial Unicode MS" panose="020B0604020202020204" pitchFamily="34" charset="-128"/>
              </a:rPr>
              <a:t>));</a:t>
            </a:r>
          </a:p>
          <a:p>
            <a:pPr marL="457200" lvl="1" indent="0">
              <a:lnSpc>
                <a:spcPct val="110000"/>
              </a:lnSpc>
              <a:buNone/>
            </a:pPr>
            <a:endParaRPr lang="en-US" sz="2000" dirty="0">
              <a:latin typeface="Arial Unicode MS" panose="020B0604020202020204" pitchFamily="34" charset="-128"/>
              <a:ea typeface="Arial Unicode MS" panose="020B0604020202020204" pitchFamily="34" charset="-128"/>
              <a:cs typeface="Arial Unicode MS" panose="020B0604020202020204" pitchFamily="34" charset="-128"/>
            </a:endParaRPr>
          </a:p>
          <a:p>
            <a:pPr>
              <a:lnSpc>
                <a:spcPct val="110000"/>
              </a:lnSpc>
            </a:pPr>
            <a:r>
              <a:rPr lang="en-US" sz="2000" b="1" dirty="0">
                <a:solidFill>
                  <a:srgbClr val="7030A0"/>
                </a:solidFill>
                <a:latin typeface="Arial Unicode MS" panose="020B0604020202020204" pitchFamily="34" charset="-128"/>
                <a:ea typeface="Arial Unicode MS" panose="020B0604020202020204" pitchFamily="34" charset="-128"/>
                <a:cs typeface="Arial Unicode MS" panose="020B0604020202020204" pitchFamily="34" charset="-128"/>
              </a:rPr>
              <a:t>free(): </a:t>
            </a:r>
            <a:r>
              <a:rPr lang="en-US" sz="2000" dirty="0">
                <a:latin typeface="Arial Unicode MS" panose="020B0604020202020204" pitchFamily="34" charset="-128"/>
                <a:ea typeface="Arial Unicode MS" panose="020B0604020202020204" pitchFamily="34" charset="-128"/>
                <a:cs typeface="Arial Unicode MS" panose="020B0604020202020204" pitchFamily="34" charset="-128"/>
              </a:rPr>
              <a:t>It frees previously allocated space by </a:t>
            </a:r>
            <a:r>
              <a:rPr lang="en-US" sz="2000" dirty="0" err="1">
                <a:latin typeface="Arial Unicode MS" panose="020B0604020202020204" pitchFamily="34" charset="-128"/>
                <a:ea typeface="Arial Unicode MS" panose="020B0604020202020204" pitchFamily="34" charset="-128"/>
                <a:cs typeface="Arial Unicode MS" panose="020B0604020202020204" pitchFamily="34" charset="-128"/>
              </a:rPr>
              <a:t>calloc</a:t>
            </a:r>
            <a:r>
              <a:rPr lang="en-US" sz="2000" dirty="0">
                <a:latin typeface="Arial Unicode MS" panose="020B0604020202020204" pitchFamily="34" charset="-128"/>
                <a:ea typeface="Arial Unicode MS" panose="020B0604020202020204" pitchFamily="34" charset="-128"/>
                <a:cs typeface="Arial Unicode MS" panose="020B0604020202020204" pitchFamily="34" charset="-128"/>
              </a:rPr>
              <a:t> or </a:t>
            </a:r>
            <a:r>
              <a:rPr lang="en-US" sz="2000" dirty="0" err="1">
                <a:latin typeface="Arial Unicode MS" panose="020B0604020202020204" pitchFamily="34" charset="-128"/>
                <a:ea typeface="Arial Unicode MS" panose="020B0604020202020204" pitchFamily="34" charset="-128"/>
                <a:cs typeface="Arial Unicode MS" panose="020B0604020202020204" pitchFamily="34" charset="-128"/>
              </a:rPr>
              <a:t>malloc</a:t>
            </a:r>
            <a:r>
              <a:rPr lang="en-US" sz="2000" dirty="0">
                <a:latin typeface="Arial Unicode MS" panose="020B0604020202020204" pitchFamily="34" charset="-128"/>
                <a:ea typeface="Arial Unicode MS" panose="020B0604020202020204" pitchFamily="34" charset="-128"/>
                <a:cs typeface="Arial Unicode MS" panose="020B0604020202020204" pitchFamily="34" charset="-128"/>
              </a:rPr>
              <a:t> or </a:t>
            </a:r>
            <a:r>
              <a:rPr lang="en-US" sz="2000" dirty="0" err="1">
                <a:latin typeface="Arial Unicode MS" panose="020B0604020202020204" pitchFamily="34" charset="-128"/>
                <a:ea typeface="Arial Unicode MS" panose="020B0604020202020204" pitchFamily="34" charset="-128"/>
                <a:cs typeface="Arial Unicode MS" panose="020B0604020202020204" pitchFamily="34" charset="-128"/>
              </a:rPr>
              <a:t>realloc</a:t>
            </a:r>
            <a:r>
              <a:rPr lang="en-US" sz="2000" dirty="0">
                <a:latin typeface="Arial Unicode MS" panose="020B0604020202020204" pitchFamily="34" charset="-128"/>
                <a:ea typeface="Arial Unicode MS" panose="020B0604020202020204" pitchFamily="34" charset="-128"/>
                <a:cs typeface="Arial Unicode MS" panose="020B0604020202020204" pitchFamily="34" charset="-128"/>
              </a:rPr>
              <a:t> function.</a:t>
            </a:r>
          </a:p>
          <a:p>
            <a:pPr lvl="1">
              <a:lnSpc>
                <a:spcPct val="110000"/>
              </a:lnSpc>
            </a:pPr>
            <a:r>
              <a:rPr lang="en-US" sz="2000" dirty="0">
                <a:latin typeface="Arial Unicode MS" panose="020B0604020202020204" pitchFamily="34" charset="-128"/>
                <a:ea typeface="Arial Unicode MS" panose="020B0604020202020204" pitchFamily="34" charset="-128"/>
                <a:cs typeface="Arial Unicode MS" panose="020B0604020202020204" pitchFamily="34" charset="-128"/>
              </a:rPr>
              <a:t>The memory dynamically allocated  is not returned to the system until the programmer returns the memory explicitly.</a:t>
            </a:r>
          </a:p>
          <a:p>
            <a:pPr lvl="1">
              <a:lnSpc>
                <a:spcPct val="110000"/>
              </a:lnSpc>
            </a:pPr>
            <a:r>
              <a:rPr lang="en-US" sz="2000" dirty="0">
                <a:latin typeface="Arial Unicode MS" panose="020B0604020202020204" pitchFamily="34" charset="-128"/>
                <a:ea typeface="Arial Unicode MS" panose="020B0604020202020204" pitchFamily="34" charset="-128"/>
                <a:cs typeface="Arial Unicode MS" panose="020B0604020202020204" pitchFamily="34" charset="-128"/>
              </a:rPr>
              <a:t>Syntax: free(</a:t>
            </a:r>
            <a:r>
              <a:rPr lang="en-US" sz="2000" dirty="0" err="1">
                <a:latin typeface="Arial Unicode MS" panose="020B0604020202020204" pitchFamily="34" charset="-128"/>
                <a:ea typeface="Arial Unicode MS" panose="020B0604020202020204" pitchFamily="34" charset="-128"/>
                <a:cs typeface="Arial Unicode MS" panose="020B0604020202020204" pitchFamily="34" charset="-128"/>
              </a:rPr>
              <a:t>ptr</a:t>
            </a:r>
            <a:r>
              <a:rPr lang="en-US" sz="2000" dirty="0">
                <a:latin typeface="Arial Unicode MS" panose="020B0604020202020204" pitchFamily="34" charset="-128"/>
                <a:ea typeface="Arial Unicode MS" panose="020B0604020202020204" pitchFamily="34" charset="-128"/>
                <a:cs typeface="Arial Unicode MS" panose="020B0604020202020204" pitchFamily="34" charset="-128"/>
              </a:rPr>
              <a:t>);</a:t>
            </a:r>
          </a:p>
          <a:p>
            <a:pPr lvl="1">
              <a:lnSpc>
                <a:spcPct val="110000"/>
              </a:lnSpc>
            </a:pPr>
            <a:r>
              <a:rPr lang="en-US" sz="2000" dirty="0" err="1">
                <a:latin typeface="Arial Unicode MS" panose="020B0604020202020204" pitchFamily="34" charset="-128"/>
                <a:ea typeface="Arial Unicode MS" panose="020B0604020202020204" pitchFamily="34" charset="-128"/>
                <a:cs typeface="Arial Unicode MS" panose="020B0604020202020204" pitchFamily="34" charset="-128"/>
              </a:rPr>
              <a:t>ptr</a:t>
            </a:r>
            <a:r>
              <a:rPr lang="en-US" sz="2000" dirty="0">
                <a:latin typeface="Arial Unicode MS" panose="020B0604020202020204" pitchFamily="34" charset="-128"/>
                <a:ea typeface="Arial Unicode MS" panose="020B0604020202020204" pitchFamily="34" charset="-128"/>
                <a:cs typeface="Arial Unicode MS" panose="020B0604020202020204" pitchFamily="34" charset="-128"/>
              </a:rPr>
              <a:t> is the pointer to a memory block which has already been created by allocation functions.</a:t>
            </a:r>
          </a:p>
        </p:txBody>
      </p:sp>
      <p:sp>
        <p:nvSpPr>
          <p:cNvPr id="3" name="Slide Number Placeholder 2"/>
          <p:cNvSpPr>
            <a:spLocks noGrp="1"/>
          </p:cNvSpPr>
          <p:nvPr>
            <p:ph type="sldNum" sz="quarter" idx="12"/>
          </p:nvPr>
        </p:nvSpPr>
        <p:spPr/>
        <p:txBody>
          <a:bodyPr/>
          <a:lstStyle/>
          <a:p>
            <a:fld id="{D345D67A-B385-4912-A110-EBD406079547}" type="slidenum">
              <a:rPr lang="en-US" smtClean="0"/>
              <a:t>29</a:t>
            </a:fld>
            <a:endParaRPr lang="en-US"/>
          </a:p>
        </p:txBody>
      </p:sp>
    </p:spTree>
    <p:extLst>
      <p:ext uri="{BB962C8B-B14F-4D97-AF65-F5344CB8AC3E}">
        <p14:creationId xmlns:p14="http://schemas.microsoft.com/office/powerpoint/2010/main" val="19367738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5400" dirty="0">
                <a:ln w="0"/>
                <a:solidFill>
                  <a:srgbClr val="FF0000"/>
                </a:solidFill>
                <a:effectLst>
                  <a:outerShdw blurRad="38100" dist="19050" dir="2700000" algn="tl" rotWithShape="0">
                    <a:schemeClr val="dk1">
                      <a:alpha val="40000"/>
                    </a:schemeClr>
                  </a:outerShdw>
                </a:effectLst>
              </a:rPr>
              <a:t>Pointer : Example</a:t>
            </a:r>
          </a:p>
        </p:txBody>
      </p:sp>
      <p:sp>
        <p:nvSpPr>
          <p:cNvPr id="4" name="Slide Number Placeholder 3"/>
          <p:cNvSpPr>
            <a:spLocks noGrp="1"/>
          </p:cNvSpPr>
          <p:nvPr>
            <p:ph type="sldNum" sz="quarter" idx="12"/>
          </p:nvPr>
        </p:nvSpPr>
        <p:spPr/>
        <p:txBody>
          <a:bodyPr/>
          <a:lstStyle/>
          <a:p>
            <a:fld id="{FFDEC71A-E23F-469A-9299-2FA3253E08A0}" type="slidenum">
              <a:rPr lang="en-US" smtClean="0"/>
              <a:t>3</a:t>
            </a:fld>
            <a:endParaRPr lang="en-US"/>
          </a:p>
        </p:txBody>
      </p:sp>
      <p:pic>
        <p:nvPicPr>
          <p:cNvPr id="1026" name="Picture 2" descr="Pointers in C/C++ with Examples - GeeksforGeeks"/>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648640" y="2743200"/>
            <a:ext cx="7086448" cy="3520438"/>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726830" y="1690688"/>
            <a:ext cx="4325816" cy="1754326"/>
          </a:xfrm>
          <a:prstGeom prst="rect">
            <a:avLst/>
          </a:prstGeom>
          <a:noFill/>
        </p:spPr>
        <p:txBody>
          <a:bodyPr wrap="square" rtlCol="0">
            <a:spAutoFit/>
          </a:bodyPr>
          <a:lstStyle/>
          <a:p>
            <a:r>
              <a:rPr lang="en-US" sz="3600" dirty="0" err="1"/>
              <a:t>int</a:t>
            </a:r>
            <a:r>
              <a:rPr lang="en-US" sz="3600" dirty="0"/>
              <a:t>  </a:t>
            </a:r>
            <a:r>
              <a:rPr lang="en-US" sz="3600" dirty="0" err="1"/>
              <a:t>var</a:t>
            </a:r>
            <a:r>
              <a:rPr lang="en-US" sz="3600" dirty="0"/>
              <a:t> = 10;</a:t>
            </a:r>
          </a:p>
          <a:p>
            <a:r>
              <a:rPr lang="en-US" sz="3600" dirty="0" err="1"/>
              <a:t>int</a:t>
            </a:r>
            <a:r>
              <a:rPr lang="en-US" sz="3600" dirty="0"/>
              <a:t>  *</a:t>
            </a:r>
            <a:r>
              <a:rPr lang="en-US" sz="3600" dirty="0" err="1"/>
              <a:t>ptr</a:t>
            </a:r>
            <a:r>
              <a:rPr lang="en-US" sz="3600" dirty="0"/>
              <a:t>;</a:t>
            </a:r>
          </a:p>
          <a:p>
            <a:r>
              <a:rPr lang="en-US" sz="3600" dirty="0" err="1"/>
              <a:t>ptr</a:t>
            </a:r>
            <a:r>
              <a:rPr lang="en-US" sz="3600" dirty="0"/>
              <a:t>  = &amp;</a:t>
            </a:r>
            <a:r>
              <a:rPr lang="en-US" sz="3600" dirty="0" err="1"/>
              <a:t>var</a:t>
            </a:r>
            <a:r>
              <a:rPr lang="en-US" sz="3600" dirty="0"/>
              <a:t>; </a:t>
            </a:r>
          </a:p>
        </p:txBody>
      </p:sp>
    </p:spTree>
    <p:extLst>
      <p:ext uri="{BB962C8B-B14F-4D97-AF65-F5344CB8AC3E}">
        <p14:creationId xmlns:p14="http://schemas.microsoft.com/office/powerpoint/2010/main" val="271098756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90918" y="1825625"/>
            <a:ext cx="10062882" cy="4351338"/>
          </a:xfrm>
        </p:spPr>
        <p:txBody>
          <a:bodyPr>
            <a:normAutofit lnSpcReduction="10000"/>
          </a:bodyPr>
          <a:lstStyle/>
          <a:p>
            <a:pPr>
              <a:lnSpc>
                <a:spcPct val="100000"/>
              </a:lnSpc>
            </a:pPr>
            <a:r>
              <a:rPr lang="en-US" sz="2400" b="1" dirty="0" err="1">
                <a:solidFill>
                  <a:srgbClr val="7030A0"/>
                </a:solidFill>
                <a:latin typeface="Arial Unicode MS" panose="020B0604020202020204" pitchFamily="34" charset="-128"/>
                <a:ea typeface="Arial Unicode MS" panose="020B0604020202020204" pitchFamily="34" charset="-128"/>
                <a:cs typeface="Arial Unicode MS" panose="020B0604020202020204" pitchFamily="34" charset="-128"/>
              </a:rPr>
              <a:t>realloc</a:t>
            </a:r>
            <a:r>
              <a:rPr lang="en-US" sz="2400" b="1" dirty="0">
                <a:solidFill>
                  <a:srgbClr val="7030A0"/>
                </a:solidFill>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2400" dirty="0">
                <a:latin typeface="Arial Unicode MS" panose="020B0604020202020204" pitchFamily="34" charset="-128"/>
                <a:ea typeface="Arial Unicode MS" panose="020B0604020202020204" pitchFamily="34" charset="-128"/>
                <a:cs typeface="Arial Unicode MS" panose="020B0604020202020204" pitchFamily="34" charset="-128"/>
              </a:rPr>
              <a:t>This function is used to modify the size of previously allocated space.</a:t>
            </a:r>
          </a:p>
          <a:p>
            <a:pPr>
              <a:lnSpc>
                <a:spcPct val="100000"/>
              </a:lnSpc>
            </a:pPr>
            <a:r>
              <a:rPr lang="en-US" sz="2400" dirty="0">
                <a:latin typeface="Arial Unicode MS" panose="020B0604020202020204" pitchFamily="34" charset="-128"/>
                <a:ea typeface="Arial Unicode MS" panose="020B0604020202020204" pitchFamily="34" charset="-128"/>
                <a:cs typeface="Arial Unicode MS" panose="020B0604020202020204" pitchFamily="34" charset="-128"/>
              </a:rPr>
              <a:t>syntax:  </a:t>
            </a:r>
            <a:r>
              <a:rPr lang="en-US" sz="2400" dirty="0" err="1">
                <a:latin typeface="Arial Unicode MS" panose="020B0604020202020204" pitchFamily="34" charset="-128"/>
                <a:ea typeface="Arial Unicode MS" panose="020B0604020202020204" pitchFamily="34" charset="-128"/>
                <a:cs typeface="Arial Unicode MS" panose="020B0604020202020204" pitchFamily="34" charset="-128"/>
              </a:rPr>
              <a:t>ptr</a:t>
            </a:r>
            <a:r>
              <a:rPr lang="en-US" sz="2400" dirty="0">
                <a:latin typeface="Arial Unicode MS" panose="020B0604020202020204" pitchFamily="34" charset="-128"/>
                <a:ea typeface="Arial Unicode MS" panose="020B0604020202020204" pitchFamily="34" charset="-128"/>
                <a:cs typeface="Arial Unicode MS" panose="020B0604020202020204" pitchFamily="34" charset="-128"/>
              </a:rPr>
              <a:t> = </a:t>
            </a:r>
            <a:r>
              <a:rPr lang="en-US" sz="2400" dirty="0" err="1">
                <a:latin typeface="Arial Unicode MS" panose="020B0604020202020204" pitchFamily="34" charset="-128"/>
                <a:ea typeface="Arial Unicode MS" panose="020B0604020202020204" pitchFamily="34" charset="-128"/>
                <a:cs typeface="Arial Unicode MS" panose="020B0604020202020204" pitchFamily="34" charset="-128"/>
              </a:rPr>
              <a:t>realloc</a:t>
            </a:r>
            <a:r>
              <a:rPr lang="en-US" sz="2400"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2400" dirty="0" err="1">
                <a:latin typeface="Arial Unicode MS" panose="020B0604020202020204" pitchFamily="34" charset="-128"/>
                <a:ea typeface="Arial Unicode MS" panose="020B0604020202020204" pitchFamily="34" charset="-128"/>
                <a:cs typeface="Arial Unicode MS" panose="020B0604020202020204" pitchFamily="34" charset="-128"/>
              </a:rPr>
              <a:t>ptr</a:t>
            </a:r>
            <a:r>
              <a:rPr lang="en-US" sz="2400"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2400" dirty="0" err="1">
                <a:latin typeface="Arial Unicode MS" panose="020B0604020202020204" pitchFamily="34" charset="-128"/>
                <a:ea typeface="Arial Unicode MS" panose="020B0604020202020204" pitchFamily="34" charset="-128"/>
                <a:cs typeface="Arial Unicode MS" panose="020B0604020202020204" pitchFamily="34" charset="-128"/>
              </a:rPr>
              <a:t>newsize</a:t>
            </a:r>
            <a:r>
              <a:rPr lang="en-US" sz="2400" dirty="0">
                <a:latin typeface="Arial Unicode MS" panose="020B0604020202020204" pitchFamily="34" charset="-128"/>
                <a:ea typeface="Arial Unicode MS" panose="020B0604020202020204" pitchFamily="34" charset="-128"/>
                <a:cs typeface="Arial Unicode MS" panose="020B0604020202020204" pitchFamily="34" charset="-128"/>
              </a:rPr>
              <a:t>);</a:t>
            </a:r>
          </a:p>
          <a:p>
            <a:pPr>
              <a:lnSpc>
                <a:spcPct val="100000"/>
              </a:lnSpc>
            </a:pPr>
            <a:r>
              <a:rPr lang="en-US" sz="2400" dirty="0">
                <a:latin typeface="Arial Unicode MS" panose="020B0604020202020204" pitchFamily="34" charset="-128"/>
                <a:ea typeface="Arial Unicode MS" panose="020B0604020202020204" pitchFamily="34" charset="-128"/>
                <a:cs typeface="Arial Unicode MS" panose="020B0604020202020204" pitchFamily="34" charset="-128"/>
              </a:rPr>
              <a:t>The first argument </a:t>
            </a:r>
            <a:r>
              <a:rPr lang="en-US" sz="2400" dirty="0" err="1">
                <a:latin typeface="Arial Unicode MS" panose="020B0604020202020204" pitchFamily="34" charset="-128"/>
                <a:ea typeface="Arial Unicode MS" panose="020B0604020202020204" pitchFamily="34" charset="-128"/>
                <a:cs typeface="Arial Unicode MS" panose="020B0604020202020204" pitchFamily="34" charset="-128"/>
              </a:rPr>
              <a:t>ptr</a:t>
            </a:r>
            <a:r>
              <a:rPr lang="en-US" sz="2400" dirty="0">
                <a:latin typeface="Arial Unicode MS" panose="020B0604020202020204" pitchFamily="34" charset="-128"/>
                <a:ea typeface="Arial Unicode MS" panose="020B0604020202020204" pitchFamily="34" charset="-128"/>
                <a:cs typeface="Arial Unicode MS" panose="020B0604020202020204" pitchFamily="34" charset="-128"/>
              </a:rPr>
              <a:t> is a pointer to a block of memory for which the size is to be altered. </a:t>
            </a:r>
          </a:p>
          <a:p>
            <a:pPr>
              <a:lnSpc>
                <a:spcPct val="100000"/>
              </a:lnSpc>
            </a:pPr>
            <a:r>
              <a:rPr lang="en-US" sz="2400" dirty="0">
                <a:latin typeface="Arial Unicode MS" panose="020B0604020202020204" pitchFamily="34" charset="-128"/>
                <a:ea typeface="Arial Unicode MS" panose="020B0604020202020204" pitchFamily="34" charset="-128"/>
                <a:cs typeface="Arial Unicode MS" panose="020B0604020202020204" pitchFamily="34" charset="-128"/>
              </a:rPr>
              <a:t>The second argument </a:t>
            </a:r>
            <a:r>
              <a:rPr lang="en-US" sz="2400" dirty="0" err="1">
                <a:latin typeface="Arial Unicode MS" panose="020B0604020202020204" pitchFamily="34" charset="-128"/>
                <a:ea typeface="Arial Unicode MS" panose="020B0604020202020204" pitchFamily="34" charset="-128"/>
                <a:cs typeface="Arial Unicode MS" panose="020B0604020202020204" pitchFamily="34" charset="-128"/>
              </a:rPr>
              <a:t>newsize</a:t>
            </a:r>
            <a:r>
              <a:rPr lang="en-US" sz="2400" dirty="0">
                <a:latin typeface="Arial Unicode MS" panose="020B0604020202020204" pitchFamily="34" charset="-128"/>
                <a:ea typeface="Arial Unicode MS" panose="020B0604020202020204" pitchFamily="34" charset="-128"/>
                <a:cs typeface="Arial Unicode MS" panose="020B0604020202020204" pitchFamily="34" charset="-128"/>
              </a:rPr>
              <a:t> specifies the new size of the block.</a:t>
            </a:r>
          </a:p>
          <a:p>
            <a:pPr>
              <a:lnSpc>
                <a:spcPct val="100000"/>
              </a:lnSpc>
            </a:pPr>
            <a:r>
              <a:rPr lang="en-US" sz="2400" dirty="0">
                <a:latin typeface="Arial Unicode MS" panose="020B0604020202020204" pitchFamily="34" charset="-128"/>
                <a:ea typeface="Arial Unicode MS" panose="020B0604020202020204" pitchFamily="34" charset="-128"/>
                <a:cs typeface="Arial Unicode MS" panose="020B0604020202020204" pitchFamily="34" charset="-128"/>
              </a:rPr>
              <a:t>The size may be increased or decreased.</a:t>
            </a:r>
          </a:p>
          <a:p>
            <a:pPr>
              <a:lnSpc>
                <a:spcPct val="100000"/>
              </a:lnSpc>
            </a:pPr>
            <a:r>
              <a:rPr lang="en-US" sz="2400" dirty="0">
                <a:latin typeface="Arial Unicode MS" panose="020B0604020202020204" pitchFamily="34" charset="-128"/>
                <a:ea typeface="Arial Unicode MS" panose="020B0604020202020204" pitchFamily="34" charset="-128"/>
                <a:cs typeface="Arial Unicode MS" panose="020B0604020202020204" pitchFamily="34" charset="-128"/>
              </a:rPr>
              <a:t>if </a:t>
            </a:r>
            <a:r>
              <a:rPr lang="en-US" sz="2400" dirty="0" err="1">
                <a:latin typeface="Arial Unicode MS" panose="020B0604020202020204" pitchFamily="34" charset="-128"/>
                <a:ea typeface="Arial Unicode MS" panose="020B0604020202020204" pitchFamily="34" charset="-128"/>
                <a:cs typeface="Arial Unicode MS" panose="020B0604020202020204" pitchFamily="34" charset="-128"/>
              </a:rPr>
              <a:t>newsize</a:t>
            </a:r>
            <a:r>
              <a:rPr lang="en-US" sz="2400" dirty="0">
                <a:latin typeface="Arial Unicode MS" panose="020B0604020202020204" pitchFamily="34" charset="-128"/>
                <a:ea typeface="Arial Unicode MS" panose="020B0604020202020204" pitchFamily="34" charset="-128"/>
                <a:cs typeface="Arial Unicode MS" panose="020B0604020202020204" pitchFamily="34" charset="-128"/>
              </a:rPr>
              <a:t> is greater than old size and if sufficient space is not available subsequent to the old region, the function </a:t>
            </a:r>
            <a:r>
              <a:rPr lang="en-US" sz="2400" dirty="0" err="1">
                <a:latin typeface="Arial Unicode MS" panose="020B0604020202020204" pitchFamily="34" charset="-128"/>
                <a:ea typeface="Arial Unicode MS" panose="020B0604020202020204" pitchFamily="34" charset="-128"/>
                <a:cs typeface="Arial Unicode MS" panose="020B0604020202020204" pitchFamily="34" charset="-128"/>
              </a:rPr>
              <a:t>realloc</a:t>
            </a:r>
            <a:r>
              <a:rPr lang="en-US" sz="2400" dirty="0">
                <a:latin typeface="Arial Unicode MS" panose="020B0604020202020204" pitchFamily="34" charset="-128"/>
                <a:ea typeface="Arial Unicode MS" panose="020B0604020202020204" pitchFamily="34" charset="-128"/>
                <a:cs typeface="Arial Unicode MS" panose="020B0604020202020204" pitchFamily="34" charset="-128"/>
              </a:rPr>
              <a:t>() creates a new region and all the old data are moved to the new region.</a:t>
            </a:r>
          </a:p>
          <a:p>
            <a:pPr>
              <a:lnSpc>
                <a:spcPct val="100000"/>
              </a:lnSpc>
            </a:pPr>
            <a:endParaRPr lang="en-US" sz="24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4" name="Slide Number Placeholder 3"/>
          <p:cNvSpPr>
            <a:spLocks noGrp="1"/>
          </p:cNvSpPr>
          <p:nvPr>
            <p:ph type="sldNum" sz="quarter" idx="12"/>
          </p:nvPr>
        </p:nvSpPr>
        <p:spPr/>
        <p:txBody>
          <a:bodyPr/>
          <a:lstStyle/>
          <a:p>
            <a:fld id="{D345D67A-B385-4912-A110-EBD406079547}" type="slidenum">
              <a:rPr lang="en-US" smtClean="0"/>
              <a:t>30</a:t>
            </a:fld>
            <a:endParaRPr lang="en-US"/>
          </a:p>
        </p:txBody>
      </p:sp>
      <p:sp>
        <p:nvSpPr>
          <p:cNvPr id="5" name="Title 1"/>
          <p:cNvSpPr>
            <a:spLocks noGrp="1"/>
          </p:cNvSpPr>
          <p:nvPr>
            <p:ph type="title"/>
          </p:nvPr>
        </p:nvSpPr>
        <p:spPr/>
        <p:txBody>
          <a:bodyPr>
            <a:normAutofit/>
          </a:bodyPr>
          <a:lstStyle/>
          <a:p>
            <a:pPr algn="ctr"/>
            <a:r>
              <a:rPr lang="en-US" dirty="0">
                <a:ln w="0"/>
                <a:solidFill>
                  <a:srgbClr val="7030A0"/>
                </a:solidFill>
                <a:effectLst>
                  <a:outerShdw blurRad="38100" dist="19050" dir="2700000" algn="tl" rotWithShape="0">
                    <a:schemeClr val="dk1">
                      <a:alpha val="40000"/>
                    </a:schemeClr>
                  </a:outerShdw>
                </a:effectLst>
              </a:rPr>
              <a:t>Dynamic Memory Allocation</a:t>
            </a:r>
          </a:p>
        </p:txBody>
      </p:sp>
    </p:spTree>
    <p:extLst>
      <p:ext uri="{BB962C8B-B14F-4D97-AF65-F5344CB8AC3E}">
        <p14:creationId xmlns:p14="http://schemas.microsoft.com/office/powerpoint/2010/main" val="338255436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a:ln w="0"/>
                <a:solidFill>
                  <a:srgbClr val="7030A0"/>
                </a:solidFill>
                <a:effectLst>
                  <a:outerShdw blurRad="38100" dist="19050" dir="2700000" algn="tl" rotWithShape="0">
                    <a:schemeClr val="dk1">
                      <a:alpha val="40000"/>
                    </a:schemeClr>
                  </a:outerShdw>
                </a:effectLst>
              </a:rPr>
              <a:t>Dynamic Memory Allocation to 1 D Array</a:t>
            </a:r>
          </a:p>
        </p:txBody>
      </p:sp>
      <p:sp>
        <p:nvSpPr>
          <p:cNvPr id="3" name="Content Placeholder 2"/>
          <p:cNvSpPr>
            <a:spLocks noGrp="1"/>
          </p:cNvSpPr>
          <p:nvPr>
            <p:ph idx="1"/>
          </p:nvPr>
        </p:nvSpPr>
        <p:spPr/>
        <p:txBody>
          <a:bodyPr>
            <a:normAutofit/>
          </a:bodyPr>
          <a:lstStyle/>
          <a:p>
            <a:pPr>
              <a:lnSpc>
                <a:spcPct val="100000"/>
              </a:lnSpc>
            </a:pPr>
            <a:r>
              <a:rPr lang="en-US" sz="2400" dirty="0">
                <a:latin typeface="Arial Unicode MS" panose="020B0604020202020204" pitchFamily="34" charset="-128"/>
                <a:ea typeface="Arial Unicode MS" panose="020B0604020202020204" pitchFamily="34" charset="-128"/>
                <a:cs typeface="Arial Unicode MS" panose="020B0604020202020204" pitchFamily="34" charset="-128"/>
              </a:rPr>
              <a:t>We may allocate the space for the the single dimensional array at the run time using the functions </a:t>
            </a:r>
            <a:r>
              <a:rPr lang="en-US" sz="2400" dirty="0" err="1">
                <a:latin typeface="Arial Unicode MS" panose="020B0604020202020204" pitchFamily="34" charset="-128"/>
                <a:ea typeface="Arial Unicode MS" panose="020B0604020202020204" pitchFamily="34" charset="-128"/>
                <a:cs typeface="Arial Unicode MS" panose="020B0604020202020204" pitchFamily="34" charset="-128"/>
              </a:rPr>
              <a:t>malloc</a:t>
            </a:r>
            <a:r>
              <a:rPr lang="en-US" sz="2400" dirty="0">
                <a:latin typeface="Arial Unicode MS" panose="020B0604020202020204" pitchFamily="34" charset="-128"/>
                <a:ea typeface="Arial Unicode MS" panose="020B0604020202020204" pitchFamily="34" charset="-128"/>
                <a:cs typeface="Arial Unicode MS" panose="020B0604020202020204" pitchFamily="34" charset="-128"/>
              </a:rPr>
              <a:t>() or </a:t>
            </a:r>
            <a:r>
              <a:rPr lang="en-US" sz="2400" dirty="0" err="1">
                <a:latin typeface="Arial Unicode MS" panose="020B0604020202020204" pitchFamily="34" charset="-128"/>
                <a:ea typeface="Arial Unicode MS" panose="020B0604020202020204" pitchFamily="34" charset="-128"/>
                <a:cs typeface="Arial Unicode MS" panose="020B0604020202020204" pitchFamily="34" charset="-128"/>
              </a:rPr>
              <a:t>calloc</a:t>
            </a:r>
            <a:r>
              <a:rPr lang="en-US" sz="2400" dirty="0">
                <a:latin typeface="Arial Unicode MS" panose="020B0604020202020204" pitchFamily="34" charset="-128"/>
                <a:ea typeface="Arial Unicode MS" panose="020B0604020202020204" pitchFamily="34" charset="-128"/>
                <a:cs typeface="Arial Unicode MS" panose="020B0604020202020204" pitchFamily="34" charset="-128"/>
              </a:rPr>
              <a:t>() and pointer.</a:t>
            </a:r>
          </a:p>
          <a:p>
            <a:pPr>
              <a:lnSpc>
                <a:spcPct val="100000"/>
              </a:lnSpc>
            </a:pPr>
            <a:r>
              <a:rPr lang="en-US" sz="2400" dirty="0">
                <a:latin typeface="Arial Unicode MS" panose="020B0604020202020204" pitchFamily="34" charset="-128"/>
                <a:ea typeface="Arial Unicode MS" panose="020B0604020202020204" pitchFamily="34" charset="-128"/>
                <a:cs typeface="Arial Unicode MS" panose="020B0604020202020204" pitchFamily="34" charset="-128"/>
              </a:rPr>
              <a:t>The following code segment allocates the space for the size n, where n must be a constant and return the pointer for the block of memory:</a:t>
            </a:r>
          </a:p>
          <a:p>
            <a:pPr marL="457200" lvl="1" indent="0">
              <a:lnSpc>
                <a:spcPct val="100000"/>
              </a:lnSpc>
              <a:buNone/>
            </a:pPr>
            <a:r>
              <a:rPr lang="en-US" dirty="0" err="1">
                <a:latin typeface="Arial Unicode MS" panose="020B0604020202020204" pitchFamily="34" charset="-128"/>
                <a:ea typeface="Arial Unicode MS" panose="020B0604020202020204" pitchFamily="34" charset="-128"/>
                <a:cs typeface="Arial Unicode MS" panose="020B0604020202020204" pitchFamily="34" charset="-128"/>
              </a:rPr>
              <a:t>int</a:t>
            </a:r>
            <a:r>
              <a:rPr lang="en-US"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dirty="0" err="1">
                <a:latin typeface="Arial Unicode MS" panose="020B0604020202020204" pitchFamily="34" charset="-128"/>
                <a:ea typeface="Arial Unicode MS" panose="020B0604020202020204" pitchFamily="34" charset="-128"/>
                <a:cs typeface="Arial Unicode MS" panose="020B0604020202020204" pitchFamily="34" charset="-128"/>
              </a:rPr>
              <a:t>ptr</a:t>
            </a:r>
            <a:r>
              <a:rPr lang="en-US" dirty="0">
                <a:latin typeface="Arial Unicode MS" panose="020B0604020202020204" pitchFamily="34" charset="-128"/>
                <a:ea typeface="Arial Unicode MS" panose="020B0604020202020204" pitchFamily="34" charset="-128"/>
                <a:cs typeface="Arial Unicode MS" panose="020B0604020202020204" pitchFamily="34" charset="-128"/>
              </a:rPr>
              <a:t>;</a:t>
            </a:r>
          </a:p>
          <a:p>
            <a:pPr marL="457200" lvl="1" indent="0">
              <a:lnSpc>
                <a:spcPct val="100000"/>
              </a:lnSpc>
              <a:buNone/>
            </a:pPr>
            <a:r>
              <a:rPr lang="en-US" dirty="0" err="1">
                <a:latin typeface="Arial Unicode MS" panose="020B0604020202020204" pitchFamily="34" charset="-128"/>
                <a:ea typeface="Arial Unicode MS" panose="020B0604020202020204" pitchFamily="34" charset="-128"/>
                <a:cs typeface="Arial Unicode MS" panose="020B0604020202020204" pitchFamily="34" charset="-128"/>
              </a:rPr>
              <a:t>ptr</a:t>
            </a:r>
            <a:r>
              <a:rPr lang="en-US" dirty="0">
                <a:latin typeface="Arial Unicode MS" panose="020B0604020202020204" pitchFamily="34" charset="-128"/>
                <a:ea typeface="Arial Unicode MS" panose="020B0604020202020204" pitchFamily="34" charset="-128"/>
                <a:cs typeface="Arial Unicode MS" panose="020B0604020202020204" pitchFamily="34" charset="-128"/>
              </a:rPr>
              <a:t> = (</a:t>
            </a:r>
            <a:r>
              <a:rPr lang="en-US" dirty="0" err="1">
                <a:latin typeface="Arial Unicode MS" panose="020B0604020202020204" pitchFamily="34" charset="-128"/>
                <a:ea typeface="Arial Unicode MS" panose="020B0604020202020204" pitchFamily="34" charset="-128"/>
                <a:cs typeface="Arial Unicode MS" panose="020B0604020202020204" pitchFamily="34" charset="-128"/>
              </a:rPr>
              <a:t>int</a:t>
            </a:r>
            <a:r>
              <a:rPr lang="en-US"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dirty="0" err="1">
                <a:latin typeface="Arial Unicode MS" panose="020B0604020202020204" pitchFamily="34" charset="-128"/>
                <a:ea typeface="Arial Unicode MS" panose="020B0604020202020204" pitchFamily="34" charset="-128"/>
                <a:cs typeface="Arial Unicode MS" panose="020B0604020202020204" pitchFamily="34" charset="-128"/>
              </a:rPr>
              <a:t>malloc</a:t>
            </a:r>
            <a:r>
              <a:rPr lang="en-US" dirty="0">
                <a:latin typeface="Arial Unicode MS" panose="020B0604020202020204" pitchFamily="34" charset="-128"/>
                <a:ea typeface="Arial Unicode MS" panose="020B0604020202020204" pitchFamily="34" charset="-128"/>
                <a:cs typeface="Arial Unicode MS" panose="020B0604020202020204" pitchFamily="34" charset="-128"/>
              </a:rPr>
              <a:t>(n*</a:t>
            </a:r>
            <a:r>
              <a:rPr lang="en-US" dirty="0" err="1">
                <a:latin typeface="Arial Unicode MS" panose="020B0604020202020204" pitchFamily="34" charset="-128"/>
                <a:ea typeface="Arial Unicode MS" panose="020B0604020202020204" pitchFamily="34" charset="-128"/>
                <a:cs typeface="Arial Unicode MS" panose="020B0604020202020204" pitchFamily="34" charset="-128"/>
              </a:rPr>
              <a:t>sizeof</a:t>
            </a:r>
            <a:r>
              <a:rPr lang="en-US" dirty="0">
                <a:latin typeface="Arial Unicode MS" panose="020B0604020202020204" pitchFamily="34" charset="-128"/>
                <a:ea typeface="Arial Unicode MS" panose="020B0604020202020204" pitchFamily="34" charset="-128"/>
                <a:cs typeface="Arial Unicode MS" panose="020B0604020202020204" pitchFamily="34" charset="-128"/>
              </a:rPr>
              <a:t>(</a:t>
            </a:r>
            <a:r>
              <a:rPr lang="en-US" dirty="0" err="1">
                <a:latin typeface="Arial Unicode MS" panose="020B0604020202020204" pitchFamily="34" charset="-128"/>
                <a:ea typeface="Arial Unicode MS" panose="020B0604020202020204" pitchFamily="34" charset="-128"/>
                <a:cs typeface="Arial Unicode MS" panose="020B0604020202020204" pitchFamily="34" charset="-128"/>
              </a:rPr>
              <a:t>int</a:t>
            </a:r>
            <a:r>
              <a:rPr lang="en-US" dirty="0">
                <a:latin typeface="Arial Unicode MS" panose="020B0604020202020204" pitchFamily="34" charset="-128"/>
                <a:ea typeface="Arial Unicode MS" panose="020B0604020202020204" pitchFamily="34" charset="-128"/>
                <a:cs typeface="Arial Unicode MS" panose="020B0604020202020204" pitchFamily="34" charset="-128"/>
              </a:rPr>
              <a:t>));</a:t>
            </a:r>
          </a:p>
          <a:p>
            <a:pPr marL="457200" lvl="1" indent="0">
              <a:lnSpc>
                <a:spcPct val="100000"/>
              </a:lnSpc>
              <a:buNone/>
            </a:pPr>
            <a:endParaRPr lang="en-US" dirty="0">
              <a:latin typeface="Arial Unicode MS" panose="020B0604020202020204" pitchFamily="34" charset="-128"/>
              <a:ea typeface="Arial Unicode MS" panose="020B0604020202020204" pitchFamily="34" charset="-128"/>
              <a:cs typeface="Arial Unicode MS" panose="020B0604020202020204" pitchFamily="34" charset="-128"/>
            </a:endParaRPr>
          </a:p>
          <a:p>
            <a:pPr marL="457200" lvl="1" indent="0">
              <a:lnSpc>
                <a:spcPct val="100000"/>
              </a:lnSpc>
              <a:buNone/>
            </a:pPr>
            <a:r>
              <a:rPr lang="en-US" dirty="0">
                <a:latin typeface="Arial Unicode MS" panose="020B0604020202020204" pitchFamily="34" charset="-128"/>
                <a:ea typeface="Arial Unicode MS" panose="020B0604020202020204" pitchFamily="34" charset="-128"/>
                <a:cs typeface="Arial Unicode MS" panose="020B0604020202020204" pitchFamily="34" charset="-128"/>
              </a:rPr>
              <a:t>free(</a:t>
            </a:r>
            <a:r>
              <a:rPr lang="en-US" dirty="0" err="1">
                <a:latin typeface="Arial Unicode MS" panose="020B0604020202020204" pitchFamily="34" charset="-128"/>
                <a:ea typeface="Arial Unicode MS" panose="020B0604020202020204" pitchFamily="34" charset="-128"/>
                <a:cs typeface="Arial Unicode MS" panose="020B0604020202020204" pitchFamily="34" charset="-128"/>
              </a:rPr>
              <a:t>ptr</a:t>
            </a:r>
            <a:r>
              <a:rPr lang="en-US" dirty="0">
                <a:latin typeface="Arial Unicode MS" panose="020B0604020202020204" pitchFamily="34" charset="-128"/>
                <a:ea typeface="Arial Unicode MS" panose="020B0604020202020204" pitchFamily="34" charset="-128"/>
                <a:cs typeface="Arial Unicode MS" panose="020B0604020202020204" pitchFamily="34" charset="-128"/>
              </a:rPr>
              <a:t>);</a:t>
            </a:r>
          </a:p>
          <a:p>
            <a:pPr marL="457200" lvl="1" indent="0">
              <a:lnSpc>
                <a:spcPct val="100000"/>
              </a:lnSpc>
              <a:buNone/>
            </a:pPr>
            <a:endParaRPr lang="en-US" dirty="0">
              <a:latin typeface="Arial Unicode MS" panose="020B0604020202020204" pitchFamily="34" charset="-128"/>
              <a:ea typeface="Arial Unicode MS" panose="020B0604020202020204" pitchFamily="34" charset="-128"/>
              <a:cs typeface="Arial Unicode MS" panose="020B0604020202020204" pitchFamily="34" charset="-128"/>
            </a:endParaRPr>
          </a:p>
          <a:p>
            <a:pPr marL="457200" lvl="1" indent="0">
              <a:lnSpc>
                <a:spcPct val="100000"/>
              </a:lnSpc>
              <a:buNone/>
            </a:pPr>
            <a:endParaRPr lang="en-US"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4" name="Slide Number Placeholder 3"/>
          <p:cNvSpPr>
            <a:spLocks noGrp="1"/>
          </p:cNvSpPr>
          <p:nvPr>
            <p:ph type="sldNum" sz="quarter" idx="12"/>
          </p:nvPr>
        </p:nvSpPr>
        <p:spPr/>
        <p:txBody>
          <a:bodyPr/>
          <a:lstStyle/>
          <a:p>
            <a:fld id="{FFDEC71A-E23F-469A-9299-2FA3253E08A0}" type="slidenum">
              <a:rPr lang="en-US" smtClean="0"/>
              <a:t>31</a:t>
            </a:fld>
            <a:endParaRPr lang="en-US"/>
          </a:p>
        </p:txBody>
      </p:sp>
    </p:spTree>
    <p:extLst>
      <p:ext uri="{BB962C8B-B14F-4D97-AF65-F5344CB8AC3E}">
        <p14:creationId xmlns:p14="http://schemas.microsoft.com/office/powerpoint/2010/main" val="186041945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pPr algn="ctr"/>
            <a:r>
              <a:rPr lang="en-US" sz="4000" dirty="0">
                <a:ln w="0"/>
                <a:solidFill>
                  <a:srgbClr val="FF0000"/>
                </a:solidFill>
                <a:effectLst>
                  <a:outerShdw blurRad="38100" dist="19050" dir="2700000" algn="tl" rotWithShape="0">
                    <a:schemeClr val="dk1">
                      <a:alpha val="40000"/>
                    </a:schemeClr>
                  </a:outerShdw>
                </a:effectLst>
              </a:rPr>
              <a:t> </a:t>
            </a:r>
            <a:r>
              <a:rPr lang="en-US" dirty="0">
                <a:ln w="0"/>
                <a:solidFill>
                  <a:srgbClr val="7030A0"/>
                </a:solidFill>
                <a:effectLst>
                  <a:outerShdw blurRad="38100" dist="19050" dir="2700000" algn="tl" rotWithShape="0">
                    <a:schemeClr val="dk1">
                      <a:alpha val="40000"/>
                    </a:schemeClr>
                  </a:outerShdw>
                </a:effectLst>
              </a:rPr>
              <a:t>Dynamic Memory Allocation: 1D Array</a:t>
            </a:r>
          </a:p>
        </p:txBody>
      </p:sp>
      <p:sp>
        <p:nvSpPr>
          <p:cNvPr id="6" name="Content Placeholder 5"/>
          <p:cNvSpPr>
            <a:spLocks noGrp="1"/>
          </p:cNvSpPr>
          <p:nvPr>
            <p:ph sz="half" idx="1"/>
          </p:nvPr>
        </p:nvSpPr>
        <p:spPr>
          <a:xfrm>
            <a:off x="995082" y="1825625"/>
            <a:ext cx="5177118" cy="4709646"/>
          </a:xfrm>
          <a:ln>
            <a:solidFill>
              <a:schemeClr val="accent2"/>
            </a:solidFill>
          </a:ln>
        </p:spPr>
        <p:txBody>
          <a:bodyPr>
            <a:noAutofit/>
          </a:bodyPr>
          <a:lstStyle/>
          <a:p>
            <a:pPr marL="0" indent="0">
              <a:buNone/>
            </a:pPr>
            <a:r>
              <a:rPr lang="en-US" sz="2000" dirty="0">
                <a:latin typeface="Arial Unicode MS" panose="020B0604020202020204" pitchFamily="34" charset="-128"/>
                <a:ea typeface="Arial Unicode MS" panose="020B0604020202020204" pitchFamily="34" charset="-128"/>
                <a:cs typeface="Arial Unicode MS" panose="020B0604020202020204" pitchFamily="34" charset="-128"/>
              </a:rPr>
              <a:t>#include&lt;</a:t>
            </a:r>
            <a:r>
              <a:rPr lang="en-US" sz="2000" dirty="0" err="1">
                <a:latin typeface="Arial Unicode MS" panose="020B0604020202020204" pitchFamily="34" charset="-128"/>
                <a:ea typeface="Arial Unicode MS" panose="020B0604020202020204" pitchFamily="34" charset="-128"/>
                <a:cs typeface="Arial Unicode MS" panose="020B0604020202020204" pitchFamily="34" charset="-128"/>
              </a:rPr>
              <a:t>stdlib.h</a:t>
            </a:r>
            <a:r>
              <a:rPr lang="en-US" sz="2000" dirty="0">
                <a:latin typeface="Arial Unicode MS" panose="020B0604020202020204" pitchFamily="34" charset="-128"/>
                <a:ea typeface="Arial Unicode MS" panose="020B0604020202020204" pitchFamily="34" charset="-128"/>
                <a:cs typeface="Arial Unicode MS" panose="020B0604020202020204" pitchFamily="34" charset="-128"/>
              </a:rPr>
              <a:t>&gt;</a:t>
            </a:r>
          </a:p>
          <a:p>
            <a:pPr marL="0" indent="0">
              <a:buNone/>
            </a:pPr>
            <a:r>
              <a:rPr lang="en-US" sz="2000" dirty="0">
                <a:latin typeface="Arial Unicode MS" panose="020B0604020202020204" pitchFamily="34" charset="-128"/>
                <a:ea typeface="Arial Unicode MS" panose="020B0604020202020204" pitchFamily="34" charset="-128"/>
                <a:cs typeface="Arial Unicode MS" panose="020B0604020202020204" pitchFamily="34" charset="-128"/>
              </a:rPr>
              <a:t>#include&lt;</a:t>
            </a:r>
            <a:r>
              <a:rPr lang="en-US" sz="2000" dirty="0" err="1">
                <a:latin typeface="Arial Unicode MS" panose="020B0604020202020204" pitchFamily="34" charset="-128"/>
                <a:ea typeface="Arial Unicode MS" panose="020B0604020202020204" pitchFamily="34" charset="-128"/>
                <a:cs typeface="Arial Unicode MS" panose="020B0604020202020204" pitchFamily="34" charset="-128"/>
              </a:rPr>
              <a:t>stdio.h</a:t>
            </a:r>
            <a:r>
              <a:rPr lang="en-US" sz="2000" dirty="0">
                <a:latin typeface="Arial Unicode MS" panose="020B0604020202020204" pitchFamily="34" charset="-128"/>
                <a:ea typeface="Arial Unicode MS" panose="020B0604020202020204" pitchFamily="34" charset="-128"/>
                <a:cs typeface="Arial Unicode MS" panose="020B0604020202020204" pitchFamily="34" charset="-128"/>
              </a:rPr>
              <a:t>&gt;</a:t>
            </a:r>
            <a:br>
              <a:rPr lang="en-US" sz="2000" dirty="0">
                <a:latin typeface="Arial Unicode MS" panose="020B0604020202020204" pitchFamily="34" charset="-128"/>
                <a:ea typeface="Arial Unicode MS" panose="020B0604020202020204" pitchFamily="34" charset="-128"/>
                <a:cs typeface="Arial Unicode MS" panose="020B0604020202020204" pitchFamily="34" charset="-128"/>
              </a:rPr>
            </a:br>
            <a:r>
              <a:rPr lang="en-US" sz="2000" dirty="0">
                <a:latin typeface="Arial Unicode MS" panose="020B0604020202020204" pitchFamily="34" charset="-128"/>
                <a:ea typeface="Arial Unicode MS" panose="020B0604020202020204" pitchFamily="34" charset="-128"/>
                <a:cs typeface="Arial Unicode MS" panose="020B0604020202020204" pitchFamily="34" charset="-128"/>
              </a:rPr>
              <a:t>#include&lt;</a:t>
            </a:r>
            <a:r>
              <a:rPr lang="en-US" sz="2000" dirty="0" err="1">
                <a:latin typeface="Arial Unicode MS" panose="020B0604020202020204" pitchFamily="34" charset="-128"/>
                <a:ea typeface="Arial Unicode MS" panose="020B0604020202020204" pitchFamily="34" charset="-128"/>
                <a:cs typeface="Arial Unicode MS" panose="020B0604020202020204" pitchFamily="34" charset="-128"/>
              </a:rPr>
              <a:t>conio.h</a:t>
            </a:r>
            <a:r>
              <a:rPr lang="en-US" sz="2000" dirty="0">
                <a:latin typeface="Arial Unicode MS" panose="020B0604020202020204" pitchFamily="34" charset="-128"/>
                <a:ea typeface="Arial Unicode MS" panose="020B0604020202020204" pitchFamily="34" charset="-128"/>
                <a:cs typeface="Arial Unicode MS" panose="020B0604020202020204" pitchFamily="34" charset="-128"/>
              </a:rPr>
              <a:t>&gt;</a:t>
            </a:r>
            <a:br>
              <a:rPr lang="en-US" sz="2000" dirty="0">
                <a:latin typeface="Arial Unicode MS" panose="020B0604020202020204" pitchFamily="34" charset="-128"/>
                <a:ea typeface="Arial Unicode MS" panose="020B0604020202020204" pitchFamily="34" charset="-128"/>
                <a:cs typeface="Arial Unicode MS" panose="020B0604020202020204" pitchFamily="34" charset="-128"/>
              </a:rPr>
            </a:br>
            <a:endParaRPr lang="en-US" sz="2000" dirty="0">
              <a:latin typeface="Arial Unicode MS" panose="020B0604020202020204" pitchFamily="34" charset="-128"/>
              <a:ea typeface="Arial Unicode MS" panose="020B0604020202020204" pitchFamily="34" charset="-128"/>
              <a:cs typeface="Arial Unicode MS" panose="020B0604020202020204" pitchFamily="34" charset="-128"/>
            </a:endParaRPr>
          </a:p>
          <a:p>
            <a:pPr marL="0" indent="0">
              <a:buNone/>
            </a:pPr>
            <a:r>
              <a:rPr lang="en-US" sz="2000" dirty="0" err="1">
                <a:latin typeface="Arial Unicode MS" panose="020B0604020202020204" pitchFamily="34" charset="-128"/>
                <a:ea typeface="Arial Unicode MS" panose="020B0604020202020204" pitchFamily="34" charset="-128"/>
                <a:cs typeface="Arial Unicode MS" panose="020B0604020202020204" pitchFamily="34" charset="-128"/>
              </a:rPr>
              <a:t>int</a:t>
            </a:r>
            <a:r>
              <a:rPr lang="en-US" sz="2000" dirty="0">
                <a:latin typeface="Arial Unicode MS" panose="020B0604020202020204" pitchFamily="34" charset="-128"/>
                <a:ea typeface="Arial Unicode MS" panose="020B0604020202020204" pitchFamily="34" charset="-128"/>
                <a:cs typeface="Arial Unicode MS" panose="020B0604020202020204" pitchFamily="34" charset="-128"/>
              </a:rPr>
              <a:t> main()</a:t>
            </a:r>
          </a:p>
          <a:p>
            <a:pPr marL="0" indent="0">
              <a:buNone/>
            </a:pPr>
            <a:r>
              <a:rPr lang="en-US" sz="2000" dirty="0">
                <a:latin typeface="Arial Unicode MS" panose="020B0604020202020204" pitchFamily="34" charset="-128"/>
                <a:ea typeface="Arial Unicode MS" panose="020B0604020202020204" pitchFamily="34" charset="-128"/>
                <a:cs typeface="Arial Unicode MS" panose="020B0604020202020204" pitchFamily="34" charset="-128"/>
              </a:rPr>
              <a:t>{ </a:t>
            </a:r>
          </a:p>
          <a:p>
            <a:pPr marL="0" indent="0">
              <a:buNone/>
            </a:pPr>
            <a:r>
              <a:rPr lang="en-US" sz="2000"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2000" dirty="0" err="1">
                <a:latin typeface="Arial Unicode MS" panose="020B0604020202020204" pitchFamily="34" charset="-128"/>
                <a:ea typeface="Arial Unicode MS" panose="020B0604020202020204" pitchFamily="34" charset="-128"/>
                <a:cs typeface="Arial Unicode MS" panose="020B0604020202020204" pitchFamily="34" charset="-128"/>
              </a:rPr>
              <a:t>int</a:t>
            </a:r>
            <a:r>
              <a:rPr lang="en-US" sz="2000"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2000" dirty="0" err="1">
                <a:latin typeface="Arial Unicode MS" panose="020B0604020202020204" pitchFamily="34" charset="-128"/>
                <a:ea typeface="Arial Unicode MS" panose="020B0604020202020204" pitchFamily="34" charset="-128"/>
                <a:cs typeface="Arial Unicode MS" panose="020B0604020202020204" pitchFamily="34" charset="-128"/>
              </a:rPr>
              <a:t>n,i</a:t>
            </a:r>
            <a:r>
              <a:rPr lang="en-US" sz="2000" dirty="0">
                <a:latin typeface="Arial Unicode MS" panose="020B0604020202020204" pitchFamily="34" charset="-128"/>
                <a:ea typeface="Arial Unicode MS" panose="020B0604020202020204" pitchFamily="34" charset="-128"/>
                <a:cs typeface="Arial Unicode MS" panose="020B0604020202020204" pitchFamily="34" charset="-128"/>
              </a:rPr>
              <a:t>;</a:t>
            </a:r>
          </a:p>
          <a:p>
            <a:pPr marL="0" indent="0">
              <a:buNone/>
            </a:pPr>
            <a:r>
              <a:rPr lang="en-US" sz="2000" dirty="0">
                <a:latin typeface="Arial Unicode MS" panose="020B0604020202020204" pitchFamily="34" charset="-128"/>
                <a:ea typeface="Arial Unicode MS" panose="020B0604020202020204" pitchFamily="34" charset="-128"/>
                <a:cs typeface="Arial Unicode MS" panose="020B0604020202020204" pitchFamily="34" charset="-128"/>
              </a:rPr>
              <a:t>    float *p, sum=</a:t>
            </a:r>
            <a:r>
              <a:rPr lang="en-US" sz="2000" dirty="0" err="1">
                <a:latin typeface="Arial Unicode MS" panose="020B0604020202020204" pitchFamily="34" charset="-128"/>
                <a:ea typeface="Arial Unicode MS" panose="020B0604020202020204" pitchFamily="34" charset="-128"/>
                <a:cs typeface="Arial Unicode MS" panose="020B0604020202020204" pitchFamily="34" charset="-128"/>
              </a:rPr>
              <a:t>0,avg</a:t>
            </a:r>
            <a:r>
              <a:rPr lang="en-US" sz="2000" dirty="0">
                <a:latin typeface="Arial Unicode MS" panose="020B0604020202020204" pitchFamily="34" charset="-128"/>
                <a:ea typeface="Arial Unicode MS" panose="020B0604020202020204" pitchFamily="34" charset="-128"/>
                <a:cs typeface="Arial Unicode MS" panose="020B0604020202020204" pitchFamily="34" charset="-128"/>
              </a:rPr>
              <a:t>;</a:t>
            </a:r>
          </a:p>
          <a:p>
            <a:pPr marL="0" indent="0">
              <a:buNone/>
            </a:pPr>
            <a:r>
              <a:rPr lang="en-US" sz="2000"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2000" dirty="0" err="1">
                <a:latin typeface="Arial Unicode MS" panose="020B0604020202020204" pitchFamily="34" charset="-128"/>
                <a:ea typeface="Arial Unicode MS" panose="020B0604020202020204" pitchFamily="34" charset="-128"/>
                <a:cs typeface="Arial Unicode MS" panose="020B0604020202020204" pitchFamily="34" charset="-128"/>
              </a:rPr>
              <a:t>printf</a:t>
            </a:r>
            <a:r>
              <a:rPr lang="en-US" sz="2000" dirty="0">
                <a:latin typeface="Arial Unicode MS" panose="020B0604020202020204" pitchFamily="34" charset="-128"/>
                <a:ea typeface="Arial Unicode MS" panose="020B0604020202020204" pitchFamily="34" charset="-128"/>
                <a:cs typeface="Arial Unicode MS" panose="020B0604020202020204" pitchFamily="34" charset="-128"/>
              </a:rPr>
              <a:t>("\n How many numbers?\t");</a:t>
            </a:r>
          </a:p>
          <a:p>
            <a:pPr marL="0" indent="0">
              <a:buNone/>
            </a:pPr>
            <a:r>
              <a:rPr lang="en-US" sz="2000"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2000" dirty="0" err="1">
                <a:latin typeface="Arial Unicode MS" panose="020B0604020202020204" pitchFamily="34" charset="-128"/>
                <a:ea typeface="Arial Unicode MS" panose="020B0604020202020204" pitchFamily="34" charset="-128"/>
                <a:cs typeface="Arial Unicode MS" panose="020B0604020202020204" pitchFamily="34" charset="-128"/>
              </a:rPr>
              <a:t>scanf</a:t>
            </a:r>
            <a:r>
              <a:rPr lang="en-US" sz="2000" dirty="0">
                <a:latin typeface="Arial Unicode MS" panose="020B0604020202020204" pitchFamily="34" charset="-128"/>
                <a:ea typeface="Arial Unicode MS" panose="020B0604020202020204" pitchFamily="34" charset="-128"/>
                <a:cs typeface="Arial Unicode MS" panose="020B0604020202020204" pitchFamily="34" charset="-128"/>
              </a:rPr>
              <a:t>("%</a:t>
            </a:r>
            <a:r>
              <a:rPr lang="en-US" sz="2000" dirty="0" err="1">
                <a:latin typeface="Arial Unicode MS" panose="020B0604020202020204" pitchFamily="34" charset="-128"/>
                <a:ea typeface="Arial Unicode MS" panose="020B0604020202020204" pitchFamily="34" charset="-128"/>
                <a:cs typeface="Arial Unicode MS" panose="020B0604020202020204" pitchFamily="34" charset="-128"/>
              </a:rPr>
              <a:t>d",&amp;n</a:t>
            </a:r>
            <a:r>
              <a:rPr lang="en-US" sz="2000" dirty="0">
                <a:latin typeface="Arial Unicode MS" panose="020B0604020202020204" pitchFamily="34" charset="-128"/>
                <a:ea typeface="Arial Unicode MS" panose="020B0604020202020204" pitchFamily="34" charset="-128"/>
                <a:cs typeface="Arial Unicode MS" panose="020B0604020202020204" pitchFamily="34" charset="-128"/>
              </a:rPr>
              <a:t>);</a:t>
            </a:r>
          </a:p>
          <a:p>
            <a:pPr marL="0" indent="0">
              <a:buNone/>
            </a:pPr>
            <a:r>
              <a:rPr lang="en-US" sz="2000"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2000" b="1" dirty="0">
                <a:solidFill>
                  <a:srgbClr val="7030A0"/>
                </a:solidFill>
                <a:latin typeface="Arial Unicode MS" panose="020B0604020202020204" pitchFamily="34" charset="-128"/>
                <a:ea typeface="Arial Unicode MS" panose="020B0604020202020204" pitchFamily="34" charset="-128"/>
                <a:cs typeface="Arial Unicode MS" panose="020B0604020202020204" pitchFamily="34" charset="-128"/>
              </a:rPr>
              <a:t>p = ( float *) </a:t>
            </a:r>
            <a:r>
              <a:rPr lang="en-US" sz="2000" b="1" dirty="0" err="1">
                <a:solidFill>
                  <a:srgbClr val="7030A0"/>
                </a:solidFill>
                <a:latin typeface="Arial Unicode MS" panose="020B0604020202020204" pitchFamily="34" charset="-128"/>
                <a:ea typeface="Arial Unicode MS" panose="020B0604020202020204" pitchFamily="34" charset="-128"/>
                <a:cs typeface="Arial Unicode MS" panose="020B0604020202020204" pitchFamily="34" charset="-128"/>
              </a:rPr>
              <a:t>malloc</a:t>
            </a:r>
            <a:r>
              <a:rPr lang="en-US" sz="2000" b="1" dirty="0">
                <a:solidFill>
                  <a:srgbClr val="7030A0"/>
                </a:solidFill>
                <a:latin typeface="Arial Unicode MS" panose="020B0604020202020204" pitchFamily="34" charset="-128"/>
                <a:ea typeface="Arial Unicode MS" panose="020B0604020202020204" pitchFamily="34" charset="-128"/>
                <a:cs typeface="Arial Unicode MS" panose="020B0604020202020204" pitchFamily="34" charset="-128"/>
              </a:rPr>
              <a:t>(n*</a:t>
            </a:r>
            <a:r>
              <a:rPr lang="en-US" sz="2000" b="1" dirty="0" err="1">
                <a:solidFill>
                  <a:srgbClr val="7030A0"/>
                </a:solidFill>
                <a:latin typeface="Arial Unicode MS" panose="020B0604020202020204" pitchFamily="34" charset="-128"/>
                <a:ea typeface="Arial Unicode MS" panose="020B0604020202020204" pitchFamily="34" charset="-128"/>
                <a:cs typeface="Arial Unicode MS" panose="020B0604020202020204" pitchFamily="34" charset="-128"/>
              </a:rPr>
              <a:t>sizeof</a:t>
            </a:r>
            <a:r>
              <a:rPr lang="en-US" sz="2000" b="1" dirty="0">
                <a:solidFill>
                  <a:srgbClr val="7030A0"/>
                </a:solidFill>
                <a:latin typeface="Arial Unicode MS" panose="020B0604020202020204" pitchFamily="34" charset="-128"/>
                <a:ea typeface="Arial Unicode MS" panose="020B0604020202020204" pitchFamily="34" charset="-128"/>
                <a:cs typeface="Arial Unicode MS" panose="020B0604020202020204" pitchFamily="34" charset="-128"/>
              </a:rPr>
              <a:t>(float));</a:t>
            </a:r>
          </a:p>
          <a:p>
            <a:pPr marL="0" indent="0">
              <a:buNone/>
            </a:pPr>
            <a:r>
              <a:rPr lang="en-US" sz="2000"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2000" dirty="0" err="1">
                <a:latin typeface="Arial Unicode MS" panose="020B0604020202020204" pitchFamily="34" charset="-128"/>
                <a:ea typeface="Arial Unicode MS" panose="020B0604020202020204" pitchFamily="34" charset="-128"/>
                <a:cs typeface="Arial Unicode MS" panose="020B0604020202020204" pitchFamily="34" charset="-128"/>
              </a:rPr>
              <a:t>printf</a:t>
            </a:r>
            <a:r>
              <a:rPr lang="en-US" sz="2000" dirty="0">
                <a:latin typeface="Arial Unicode MS" panose="020B0604020202020204" pitchFamily="34" charset="-128"/>
                <a:ea typeface="Arial Unicode MS" panose="020B0604020202020204" pitchFamily="34" charset="-128"/>
                <a:cs typeface="Arial Unicode MS" panose="020B0604020202020204" pitchFamily="34" charset="-128"/>
              </a:rPr>
              <a:t>("\n Enter the numbers:\n");</a:t>
            </a:r>
          </a:p>
          <a:p>
            <a:pPr marL="0" indent="0">
              <a:buNone/>
            </a:pPr>
            <a:endParaRPr lang="en-US" sz="20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7" name="Content Placeholder 6"/>
          <p:cNvSpPr>
            <a:spLocks noGrp="1"/>
          </p:cNvSpPr>
          <p:nvPr>
            <p:ph sz="half" idx="2"/>
          </p:nvPr>
        </p:nvSpPr>
        <p:spPr>
          <a:xfrm>
            <a:off x="6172200" y="1825625"/>
            <a:ext cx="5181600" cy="4709646"/>
          </a:xfrm>
          <a:ln>
            <a:solidFill>
              <a:schemeClr val="accent2"/>
            </a:solidFill>
          </a:ln>
        </p:spPr>
        <p:txBody>
          <a:bodyPr>
            <a:noAutofit/>
          </a:bodyPr>
          <a:lstStyle/>
          <a:p>
            <a:pPr marL="457200" lvl="1" indent="0">
              <a:lnSpc>
                <a:spcPct val="100000"/>
              </a:lnSpc>
              <a:buNone/>
            </a:pPr>
            <a:r>
              <a:rPr lang="en-US" sz="2000" dirty="0">
                <a:latin typeface="Arial Unicode MS" panose="020B0604020202020204" pitchFamily="34" charset="-128"/>
                <a:ea typeface="Arial Unicode MS" panose="020B0604020202020204" pitchFamily="34" charset="-128"/>
                <a:cs typeface="Arial Unicode MS" panose="020B0604020202020204" pitchFamily="34" charset="-128"/>
              </a:rPr>
              <a:t>for(</a:t>
            </a:r>
            <a:r>
              <a:rPr lang="en-US" sz="2000" dirty="0" err="1">
                <a:latin typeface="Arial Unicode MS" panose="020B0604020202020204" pitchFamily="34" charset="-128"/>
                <a:ea typeface="Arial Unicode MS" panose="020B0604020202020204" pitchFamily="34" charset="-128"/>
                <a:cs typeface="Arial Unicode MS" panose="020B0604020202020204" pitchFamily="34" charset="-128"/>
              </a:rPr>
              <a:t>i</a:t>
            </a:r>
            <a:r>
              <a:rPr lang="en-US" sz="2000" dirty="0">
                <a:latin typeface="Arial Unicode MS" panose="020B0604020202020204" pitchFamily="34" charset="-128"/>
                <a:ea typeface="Arial Unicode MS" panose="020B0604020202020204" pitchFamily="34" charset="-128"/>
                <a:cs typeface="Arial Unicode MS" panose="020B0604020202020204" pitchFamily="34" charset="-128"/>
              </a:rPr>
              <a:t>=</a:t>
            </a:r>
            <a:r>
              <a:rPr lang="en-US" sz="2000" dirty="0" err="1">
                <a:latin typeface="Arial Unicode MS" panose="020B0604020202020204" pitchFamily="34" charset="-128"/>
                <a:ea typeface="Arial Unicode MS" panose="020B0604020202020204" pitchFamily="34" charset="-128"/>
                <a:cs typeface="Arial Unicode MS" panose="020B0604020202020204" pitchFamily="34" charset="-128"/>
              </a:rPr>
              <a:t>0;i</a:t>
            </a:r>
            <a:r>
              <a:rPr lang="en-US" sz="2000" dirty="0">
                <a:latin typeface="Arial Unicode MS" panose="020B0604020202020204" pitchFamily="34" charset="-128"/>
                <a:ea typeface="Arial Unicode MS" panose="020B0604020202020204" pitchFamily="34" charset="-128"/>
                <a:cs typeface="Arial Unicode MS" panose="020B0604020202020204" pitchFamily="34" charset="-128"/>
              </a:rPr>
              <a:t>&lt;</a:t>
            </a:r>
            <a:r>
              <a:rPr lang="en-US" sz="2000" dirty="0" err="1">
                <a:latin typeface="Arial Unicode MS" panose="020B0604020202020204" pitchFamily="34" charset="-128"/>
                <a:ea typeface="Arial Unicode MS" panose="020B0604020202020204" pitchFamily="34" charset="-128"/>
                <a:cs typeface="Arial Unicode MS" panose="020B0604020202020204" pitchFamily="34" charset="-128"/>
              </a:rPr>
              <a:t>n;i</a:t>
            </a:r>
            <a:r>
              <a:rPr lang="en-US" sz="2000" dirty="0">
                <a:latin typeface="Arial Unicode MS" panose="020B0604020202020204" pitchFamily="34" charset="-128"/>
                <a:ea typeface="Arial Unicode MS" panose="020B0604020202020204" pitchFamily="34" charset="-128"/>
                <a:cs typeface="Arial Unicode MS" panose="020B0604020202020204" pitchFamily="34" charset="-128"/>
              </a:rPr>
              <a:t>++)</a:t>
            </a:r>
          </a:p>
          <a:p>
            <a:pPr marL="457200" lvl="1" indent="0">
              <a:lnSpc>
                <a:spcPct val="100000"/>
              </a:lnSpc>
              <a:buNone/>
            </a:pPr>
            <a:r>
              <a:rPr lang="en-US" sz="2000" dirty="0">
                <a:latin typeface="Arial Unicode MS" panose="020B0604020202020204" pitchFamily="34" charset="-128"/>
                <a:ea typeface="Arial Unicode MS" panose="020B0604020202020204" pitchFamily="34" charset="-128"/>
                <a:cs typeface="Arial Unicode MS" panose="020B0604020202020204" pitchFamily="34" charset="-128"/>
              </a:rPr>
              <a:t>{</a:t>
            </a:r>
          </a:p>
          <a:p>
            <a:pPr marL="457200" lvl="1" indent="0">
              <a:lnSpc>
                <a:spcPct val="100000"/>
              </a:lnSpc>
              <a:buNone/>
            </a:pPr>
            <a:r>
              <a:rPr lang="en-US" sz="2000"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2000" dirty="0" err="1">
                <a:latin typeface="Arial Unicode MS" panose="020B0604020202020204" pitchFamily="34" charset="-128"/>
                <a:ea typeface="Arial Unicode MS" panose="020B0604020202020204" pitchFamily="34" charset="-128"/>
                <a:cs typeface="Arial Unicode MS" panose="020B0604020202020204" pitchFamily="34" charset="-128"/>
              </a:rPr>
              <a:t>scanf</a:t>
            </a:r>
            <a:r>
              <a:rPr lang="en-US" sz="2000" dirty="0">
                <a:latin typeface="Arial Unicode MS" panose="020B0604020202020204" pitchFamily="34" charset="-128"/>
                <a:ea typeface="Arial Unicode MS" panose="020B0604020202020204" pitchFamily="34" charset="-128"/>
                <a:cs typeface="Arial Unicode MS" panose="020B0604020202020204" pitchFamily="34" charset="-128"/>
              </a:rPr>
              <a:t>("%f",(</a:t>
            </a:r>
            <a:r>
              <a:rPr lang="en-US" sz="2000" dirty="0" err="1">
                <a:latin typeface="Arial Unicode MS" panose="020B0604020202020204" pitchFamily="34" charset="-128"/>
                <a:ea typeface="Arial Unicode MS" panose="020B0604020202020204" pitchFamily="34" charset="-128"/>
                <a:cs typeface="Arial Unicode MS" panose="020B0604020202020204" pitchFamily="34" charset="-128"/>
              </a:rPr>
              <a:t>p+i</a:t>
            </a:r>
            <a:r>
              <a:rPr lang="en-US" sz="2000" dirty="0">
                <a:latin typeface="Arial Unicode MS" panose="020B0604020202020204" pitchFamily="34" charset="-128"/>
                <a:ea typeface="Arial Unicode MS" panose="020B0604020202020204" pitchFamily="34" charset="-128"/>
                <a:cs typeface="Arial Unicode MS" panose="020B0604020202020204" pitchFamily="34" charset="-128"/>
              </a:rPr>
              <a:t>));</a:t>
            </a:r>
          </a:p>
          <a:p>
            <a:pPr marL="457200" lvl="1" indent="0">
              <a:lnSpc>
                <a:spcPct val="100000"/>
              </a:lnSpc>
              <a:buNone/>
            </a:pPr>
            <a:r>
              <a:rPr lang="en-US" sz="2000" dirty="0">
                <a:latin typeface="Arial Unicode MS" panose="020B0604020202020204" pitchFamily="34" charset="-128"/>
                <a:ea typeface="Arial Unicode MS" panose="020B0604020202020204" pitchFamily="34" charset="-128"/>
                <a:cs typeface="Arial Unicode MS" panose="020B0604020202020204" pitchFamily="34" charset="-128"/>
              </a:rPr>
              <a:t>	sum+= *(</a:t>
            </a:r>
            <a:r>
              <a:rPr lang="en-US" sz="2000" dirty="0" err="1">
                <a:latin typeface="Arial Unicode MS" panose="020B0604020202020204" pitchFamily="34" charset="-128"/>
                <a:ea typeface="Arial Unicode MS" panose="020B0604020202020204" pitchFamily="34" charset="-128"/>
                <a:cs typeface="Arial Unicode MS" panose="020B0604020202020204" pitchFamily="34" charset="-128"/>
              </a:rPr>
              <a:t>p+i</a:t>
            </a:r>
            <a:r>
              <a:rPr lang="en-US" sz="2000" dirty="0">
                <a:latin typeface="Arial Unicode MS" panose="020B0604020202020204" pitchFamily="34" charset="-128"/>
                <a:ea typeface="Arial Unicode MS" panose="020B0604020202020204" pitchFamily="34" charset="-128"/>
                <a:cs typeface="Arial Unicode MS" panose="020B0604020202020204" pitchFamily="34" charset="-128"/>
              </a:rPr>
              <a:t>);</a:t>
            </a:r>
          </a:p>
          <a:p>
            <a:pPr marL="457200" lvl="1" indent="0">
              <a:lnSpc>
                <a:spcPct val="100000"/>
              </a:lnSpc>
              <a:buNone/>
            </a:pPr>
            <a:r>
              <a:rPr lang="en-US" sz="2000" dirty="0">
                <a:latin typeface="Arial Unicode MS" panose="020B0604020202020204" pitchFamily="34" charset="-128"/>
                <a:ea typeface="Arial Unicode MS" panose="020B0604020202020204" pitchFamily="34" charset="-128"/>
                <a:cs typeface="Arial Unicode MS" panose="020B0604020202020204" pitchFamily="34" charset="-128"/>
              </a:rPr>
              <a:t>}</a:t>
            </a:r>
          </a:p>
          <a:p>
            <a:pPr marL="457200" lvl="1" indent="0">
              <a:lnSpc>
                <a:spcPct val="100000"/>
              </a:lnSpc>
              <a:buNone/>
            </a:pPr>
            <a:r>
              <a:rPr lang="en-US" sz="2000" dirty="0" err="1">
                <a:latin typeface="Arial Unicode MS" panose="020B0604020202020204" pitchFamily="34" charset="-128"/>
                <a:ea typeface="Arial Unicode MS" panose="020B0604020202020204" pitchFamily="34" charset="-128"/>
                <a:cs typeface="Arial Unicode MS" panose="020B0604020202020204" pitchFamily="34" charset="-128"/>
              </a:rPr>
              <a:t>avg</a:t>
            </a:r>
            <a:r>
              <a:rPr lang="en-US" sz="2000" dirty="0">
                <a:latin typeface="Arial Unicode MS" panose="020B0604020202020204" pitchFamily="34" charset="-128"/>
                <a:ea typeface="Arial Unicode MS" panose="020B0604020202020204" pitchFamily="34" charset="-128"/>
                <a:cs typeface="Arial Unicode MS" panose="020B0604020202020204" pitchFamily="34" charset="-128"/>
              </a:rPr>
              <a:t> = sum/n;</a:t>
            </a:r>
          </a:p>
          <a:p>
            <a:pPr marL="457200" lvl="1" indent="0">
              <a:lnSpc>
                <a:spcPct val="100000"/>
              </a:lnSpc>
              <a:buNone/>
            </a:pPr>
            <a:r>
              <a:rPr lang="en-US" sz="2000" dirty="0" err="1">
                <a:latin typeface="Arial Unicode MS" panose="020B0604020202020204" pitchFamily="34" charset="-128"/>
                <a:ea typeface="Arial Unicode MS" panose="020B0604020202020204" pitchFamily="34" charset="-128"/>
                <a:cs typeface="Arial Unicode MS" panose="020B0604020202020204" pitchFamily="34" charset="-128"/>
              </a:rPr>
              <a:t>printf</a:t>
            </a:r>
            <a:r>
              <a:rPr lang="en-US" sz="2000" dirty="0">
                <a:latin typeface="Arial Unicode MS" panose="020B0604020202020204" pitchFamily="34" charset="-128"/>
                <a:ea typeface="Arial Unicode MS" panose="020B0604020202020204" pitchFamily="34" charset="-128"/>
                <a:cs typeface="Arial Unicode MS" panose="020B0604020202020204" pitchFamily="34" charset="-128"/>
              </a:rPr>
              <a:t>("\n The sum = %.</a:t>
            </a:r>
            <a:r>
              <a:rPr lang="en-US" sz="2000" dirty="0" err="1">
                <a:latin typeface="Arial Unicode MS" panose="020B0604020202020204" pitchFamily="34" charset="-128"/>
                <a:ea typeface="Arial Unicode MS" panose="020B0604020202020204" pitchFamily="34" charset="-128"/>
                <a:cs typeface="Arial Unicode MS" panose="020B0604020202020204" pitchFamily="34" charset="-128"/>
              </a:rPr>
              <a:t>2f</a:t>
            </a:r>
            <a:r>
              <a:rPr lang="en-US" sz="2000" dirty="0">
                <a:latin typeface="Arial Unicode MS" panose="020B0604020202020204" pitchFamily="34" charset="-128"/>
                <a:ea typeface="Arial Unicode MS" panose="020B0604020202020204" pitchFamily="34" charset="-128"/>
                <a:cs typeface="Arial Unicode MS" panose="020B0604020202020204" pitchFamily="34" charset="-128"/>
              </a:rPr>
              <a:t>", sum);</a:t>
            </a:r>
          </a:p>
          <a:p>
            <a:pPr marL="457200" lvl="1" indent="0">
              <a:lnSpc>
                <a:spcPct val="100000"/>
              </a:lnSpc>
              <a:buNone/>
            </a:pPr>
            <a:r>
              <a:rPr lang="en-US" sz="2000" dirty="0" err="1">
                <a:latin typeface="Arial Unicode MS" panose="020B0604020202020204" pitchFamily="34" charset="-128"/>
                <a:ea typeface="Arial Unicode MS" panose="020B0604020202020204" pitchFamily="34" charset="-128"/>
                <a:cs typeface="Arial Unicode MS" panose="020B0604020202020204" pitchFamily="34" charset="-128"/>
              </a:rPr>
              <a:t>printf</a:t>
            </a:r>
            <a:r>
              <a:rPr lang="en-US" sz="2000" dirty="0">
                <a:latin typeface="Arial Unicode MS" panose="020B0604020202020204" pitchFamily="34" charset="-128"/>
                <a:ea typeface="Arial Unicode MS" panose="020B0604020202020204" pitchFamily="34" charset="-128"/>
                <a:cs typeface="Arial Unicode MS" panose="020B0604020202020204" pitchFamily="34" charset="-128"/>
              </a:rPr>
              <a:t>("\n  The Average = %</a:t>
            </a:r>
            <a:r>
              <a:rPr lang="en-US" sz="2000" dirty="0" err="1">
                <a:latin typeface="Arial Unicode MS" panose="020B0604020202020204" pitchFamily="34" charset="-128"/>
                <a:ea typeface="Arial Unicode MS" panose="020B0604020202020204" pitchFamily="34" charset="-128"/>
                <a:cs typeface="Arial Unicode MS" panose="020B0604020202020204" pitchFamily="34" charset="-128"/>
              </a:rPr>
              <a:t>2.f</a:t>
            </a:r>
            <a:r>
              <a:rPr lang="en-US" sz="2000"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2000" dirty="0" err="1">
                <a:latin typeface="Arial Unicode MS" panose="020B0604020202020204" pitchFamily="34" charset="-128"/>
                <a:ea typeface="Arial Unicode MS" panose="020B0604020202020204" pitchFamily="34" charset="-128"/>
                <a:cs typeface="Arial Unicode MS" panose="020B0604020202020204" pitchFamily="34" charset="-128"/>
              </a:rPr>
              <a:t>avg</a:t>
            </a:r>
            <a:r>
              <a:rPr lang="en-US" sz="2000" dirty="0">
                <a:latin typeface="Arial Unicode MS" panose="020B0604020202020204" pitchFamily="34" charset="-128"/>
                <a:ea typeface="Arial Unicode MS" panose="020B0604020202020204" pitchFamily="34" charset="-128"/>
                <a:cs typeface="Arial Unicode MS" panose="020B0604020202020204" pitchFamily="34" charset="-128"/>
              </a:rPr>
              <a:t>);</a:t>
            </a:r>
          </a:p>
          <a:p>
            <a:pPr marL="457200" lvl="1" indent="0">
              <a:lnSpc>
                <a:spcPct val="100000"/>
              </a:lnSpc>
              <a:buNone/>
            </a:pPr>
            <a:r>
              <a:rPr lang="en-US" sz="2000" dirty="0">
                <a:latin typeface="Arial Unicode MS" panose="020B0604020202020204" pitchFamily="34" charset="-128"/>
                <a:ea typeface="Arial Unicode MS" panose="020B0604020202020204" pitchFamily="34" charset="-128"/>
                <a:cs typeface="Arial Unicode MS" panose="020B0604020202020204" pitchFamily="34" charset="-128"/>
              </a:rPr>
              <a:t>free(p);</a:t>
            </a:r>
          </a:p>
          <a:p>
            <a:pPr marL="457200" lvl="1" indent="0">
              <a:lnSpc>
                <a:spcPct val="100000"/>
              </a:lnSpc>
              <a:buNone/>
            </a:pPr>
            <a:r>
              <a:rPr lang="en-US" sz="2000" dirty="0" err="1">
                <a:latin typeface="Arial Unicode MS" panose="020B0604020202020204" pitchFamily="34" charset="-128"/>
                <a:ea typeface="Arial Unicode MS" panose="020B0604020202020204" pitchFamily="34" charset="-128"/>
                <a:cs typeface="Arial Unicode MS" panose="020B0604020202020204" pitchFamily="34" charset="-128"/>
              </a:rPr>
              <a:t>getch</a:t>
            </a:r>
            <a:r>
              <a:rPr lang="en-US" sz="2000" dirty="0">
                <a:latin typeface="Arial Unicode MS" panose="020B0604020202020204" pitchFamily="34" charset="-128"/>
                <a:ea typeface="Arial Unicode MS" panose="020B0604020202020204" pitchFamily="34" charset="-128"/>
                <a:cs typeface="Arial Unicode MS" panose="020B0604020202020204" pitchFamily="34" charset="-128"/>
              </a:rPr>
              <a:t>();</a:t>
            </a:r>
          </a:p>
          <a:p>
            <a:pPr marL="457200" lvl="1" indent="0">
              <a:lnSpc>
                <a:spcPct val="100000"/>
              </a:lnSpc>
              <a:buNone/>
            </a:pPr>
            <a:r>
              <a:rPr lang="en-US" sz="2000" dirty="0">
                <a:latin typeface="Arial Unicode MS" panose="020B0604020202020204" pitchFamily="34" charset="-128"/>
                <a:ea typeface="Arial Unicode MS" panose="020B0604020202020204" pitchFamily="34" charset="-128"/>
                <a:cs typeface="Arial Unicode MS" panose="020B0604020202020204" pitchFamily="34" charset="-128"/>
              </a:rPr>
              <a:t>return 0;</a:t>
            </a:r>
          </a:p>
          <a:p>
            <a:pPr marL="403225" lvl="1" indent="-174625">
              <a:lnSpc>
                <a:spcPct val="100000"/>
              </a:lnSpc>
              <a:buNone/>
            </a:pPr>
            <a:r>
              <a:rPr lang="en-US" sz="2000" dirty="0">
                <a:latin typeface="Arial Unicode MS" panose="020B0604020202020204" pitchFamily="34" charset="-128"/>
                <a:ea typeface="Arial Unicode MS" panose="020B0604020202020204" pitchFamily="34" charset="-128"/>
                <a:cs typeface="Arial Unicode MS" panose="020B0604020202020204" pitchFamily="34" charset="-128"/>
              </a:rPr>
              <a:t>}</a:t>
            </a:r>
          </a:p>
        </p:txBody>
      </p:sp>
      <p:sp>
        <p:nvSpPr>
          <p:cNvPr id="4" name="Slide Number Placeholder 3"/>
          <p:cNvSpPr>
            <a:spLocks noGrp="1"/>
          </p:cNvSpPr>
          <p:nvPr>
            <p:ph type="sldNum" sz="quarter" idx="12"/>
          </p:nvPr>
        </p:nvSpPr>
        <p:spPr/>
        <p:txBody>
          <a:bodyPr/>
          <a:lstStyle/>
          <a:p>
            <a:fld id="{FFDEC71A-E23F-469A-9299-2FA3253E08A0}" type="slidenum">
              <a:rPr lang="en-US" smtClean="0"/>
              <a:t>32</a:t>
            </a:fld>
            <a:endParaRPr lang="en-US"/>
          </a:p>
        </p:txBody>
      </p:sp>
    </p:spTree>
    <p:extLst>
      <p:ext uri="{BB962C8B-B14F-4D97-AF65-F5344CB8AC3E}">
        <p14:creationId xmlns:p14="http://schemas.microsoft.com/office/powerpoint/2010/main" val="47061704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945776" y="2301502"/>
            <a:ext cx="10515600" cy="1325563"/>
          </a:xfrm>
        </p:spPr>
        <p:txBody>
          <a:bodyPr>
            <a:noAutofit/>
          </a:bodyPr>
          <a:lstStyle/>
          <a:p>
            <a:pPr algn="ctr"/>
            <a:r>
              <a:rPr lang="en-US" sz="9600" dirty="0">
                <a:ln w="0"/>
                <a:solidFill>
                  <a:schemeClr val="accent1"/>
                </a:solidFill>
                <a:effectLst>
                  <a:outerShdw blurRad="38100" dist="25400" dir="5400000" algn="ctr" rotWithShape="0">
                    <a:srgbClr val="6E747A">
                      <a:alpha val="43000"/>
                    </a:srgbClr>
                  </a:outerShdw>
                </a:effectLst>
                <a:latin typeface="Bauhaus 93" panose="04030905020B02020C02" pitchFamily="82" charset="0"/>
              </a:rPr>
              <a:t>Thank You!</a:t>
            </a:r>
          </a:p>
        </p:txBody>
      </p:sp>
      <p:sp>
        <p:nvSpPr>
          <p:cNvPr id="2" name="Slide Number Placeholder 1"/>
          <p:cNvSpPr>
            <a:spLocks noGrp="1"/>
          </p:cNvSpPr>
          <p:nvPr>
            <p:ph type="sldNum" sz="quarter" idx="12"/>
          </p:nvPr>
        </p:nvSpPr>
        <p:spPr/>
        <p:txBody>
          <a:bodyPr/>
          <a:lstStyle/>
          <a:p>
            <a:fld id="{FFDEC71A-E23F-469A-9299-2FA3253E08A0}" type="slidenum">
              <a:rPr lang="en-US" smtClean="0"/>
              <a:t>33</a:t>
            </a:fld>
            <a:endParaRPr lang="en-US"/>
          </a:p>
        </p:txBody>
      </p:sp>
    </p:spTree>
    <p:extLst>
      <p:ext uri="{BB962C8B-B14F-4D97-AF65-F5344CB8AC3E}">
        <p14:creationId xmlns:p14="http://schemas.microsoft.com/office/powerpoint/2010/main" val="31158079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65100"/>
            <a:ext cx="10515600" cy="1325563"/>
          </a:xfrm>
        </p:spPr>
        <p:txBody>
          <a:bodyPr>
            <a:normAutofit/>
          </a:bodyPr>
          <a:lstStyle/>
          <a:p>
            <a:pPr algn="ctr"/>
            <a:r>
              <a:rPr lang="en-US" sz="5400" dirty="0">
                <a:ln w="0"/>
                <a:solidFill>
                  <a:srgbClr val="FF0000"/>
                </a:solidFill>
                <a:effectLst>
                  <a:outerShdw blurRad="38100" dist="19050" dir="2700000" algn="tl" rotWithShape="0">
                    <a:schemeClr val="dk1">
                      <a:alpha val="40000"/>
                    </a:schemeClr>
                  </a:outerShdw>
                </a:effectLst>
              </a:rPr>
              <a:t>Why Pointers?</a:t>
            </a:r>
          </a:p>
        </p:txBody>
      </p:sp>
      <p:sp>
        <p:nvSpPr>
          <p:cNvPr id="3" name="Content Placeholder 2"/>
          <p:cNvSpPr>
            <a:spLocks noGrp="1"/>
          </p:cNvSpPr>
          <p:nvPr>
            <p:ph idx="1"/>
          </p:nvPr>
        </p:nvSpPr>
        <p:spPr>
          <a:xfrm>
            <a:off x="1200150" y="1438274"/>
            <a:ext cx="9886950" cy="4291013"/>
          </a:xfrm>
        </p:spPr>
        <p:txBody>
          <a:bodyPr>
            <a:noAutofit/>
          </a:bodyPr>
          <a:lstStyle/>
          <a:p>
            <a:pPr>
              <a:lnSpc>
                <a:spcPct val="100000"/>
              </a:lnSpc>
              <a:spcBef>
                <a:spcPts val="0"/>
              </a:spcBef>
              <a:spcAft>
                <a:spcPts val="1200"/>
              </a:spcAft>
            </a:pPr>
            <a:r>
              <a:rPr lang="en-US" sz="2400" dirty="0">
                <a:latin typeface="Arial Unicode MS" panose="020B0604020202020204" pitchFamily="34" charset="-128"/>
                <a:ea typeface="Arial Unicode MS" panose="020B0604020202020204" pitchFamily="34" charset="-128"/>
                <a:cs typeface="Arial Unicode MS" panose="020B0604020202020204" pitchFamily="34" charset="-128"/>
              </a:rPr>
              <a:t>Pointers are the mechanism used in C to allow a called function to modify variables in the calling function.</a:t>
            </a:r>
          </a:p>
          <a:p>
            <a:pPr>
              <a:lnSpc>
                <a:spcPct val="100000"/>
              </a:lnSpc>
              <a:spcBef>
                <a:spcPts val="0"/>
              </a:spcBef>
              <a:spcAft>
                <a:spcPts val="1200"/>
              </a:spcAft>
            </a:pPr>
            <a:r>
              <a:rPr lang="en-US" sz="2400" dirty="0">
                <a:latin typeface="Arial Unicode MS" panose="020B0604020202020204" pitchFamily="34" charset="-128"/>
                <a:ea typeface="Arial Unicode MS" panose="020B0604020202020204" pitchFamily="34" charset="-128"/>
                <a:cs typeface="Arial Unicode MS" panose="020B0604020202020204" pitchFamily="34" charset="-128"/>
              </a:rPr>
              <a:t>Pointers provide a way to return multiple data items from a function via function arguments.</a:t>
            </a:r>
          </a:p>
          <a:p>
            <a:pPr>
              <a:lnSpc>
                <a:spcPct val="100000"/>
              </a:lnSpc>
              <a:spcBef>
                <a:spcPts val="0"/>
              </a:spcBef>
              <a:spcAft>
                <a:spcPts val="1200"/>
              </a:spcAft>
            </a:pPr>
            <a:r>
              <a:rPr lang="en-US" sz="2400" dirty="0">
                <a:latin typeface="Arial Unicode MS" panose="020B0604020202020204" pitchFamily="34" charset="-128"/>
                <a:ea typeface="Arial Unicode MS" panose="020B0604020202020204" pitchFamily="34" charset="-128"/>
                <a:cs typeface="Arial Unicode MS" panose="020B0604020202020204" pitchFamily="34" charset="-128"/>
              </a:rPr>
              <a:t>Pointers enable programs to create and manipulate dynamic data structures.</a:t>
            </a:r>
          </a:p>
          <a:p>
            <a:pPr>
              <a:lnSpc>
                <a:spcPct val="100000"/>
              </a:lnSpc>
              <a:spcBef>
                <a:spcPts val="0"/>
              </a:spcBef>
              <a:spcAft>
                <a:spcPts val="1200"/>
              </a:spcAft>
            </a:pPr>
            <a:r>
              <a:rPr lang="en-US" sz="2400" dirty="0">
                <a:latin typeface="Arial Unicode MS" panose="020B0604020202020204" pitchFamily="34" charset="-128"/>
                <a:ea typeface="Arial Unicode MS" panose="020B0604020202020204" pitchFamily="34" charset="-128"/>
                <a:cs typeface="Arial Unicode MS" panose="020B0604020202020204" pitchFamily="34" charset="-128"/>
              </a:rPr>
              <a:t>They produce compact, efficient and powerful code with high execution speed.</a:t>
            </a:r>
          </a:p>
          <a:p>
            <a:pPr>
              <a:lnSpc>
                <a:spcPct val="150000"/>
              </a:lnSpc>
              <a:spcAft>
                <a:spcPts val="1200"/>
              </a:spcAft>
            </a:pPr>
            <a:endParaRPr lang="en-US" sz="2400" dirty="0"/>
          </a:p>
        </p:txBody>
      </p:sp>
      <p:sp>
        <p:nvSpPr>
          <p:cNvPr id="4" name="Slide Number Placeholder 3"/>
          <p:cNvSpPr>
            <a:spLocks noGrp="1"/>
          </p:cNvSpPr>
          <p:nvPr>
            <p:ph type="sldNum" sz="quarter" idx="12"/>
          </p:nvPr>
        </p:nvSpPr>
        <p:spPr/>
        <p:txBody>
          <a:bodyPr/>
          <a:lstStyle/>
          <a:p>
            <a:fld id="{D345D67A-B385-4912-A110-EBD406079547}" type="slidenum">
              <a:rPr lang="en-US" smtClean="0"/>
              <a:t>4</a:t>
            </a:fld>
            <a:endParaRPr lang="en-US"/>
          </a:p>
        </p:txBody>
      </p:sp>
    </p:spTree>
    <p:extLst>
      <p:ext uri="{BB962C8B-B14F-4D97-AF65-F5344CB8AC3E}">
        <p14:creationId xmlns:p14="http://schemas.microsoft.com/office/powerpoint/2010/main" val="7306155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solidFill>
                  <a:srgbClr val="7030A0"/>
                </a:solidFill>
              </a:rPr>
              <a:t>The * ( asterisk) and &amp;(ampersand) Operators</a:t>
            </a:r>
          </a:p>
        </p:txBody>
      </p:sp>
      <p:sp>
        <p:nvSpPr>
          <p:cNvPr id="3" name="Content Placeholder 2"/>
          <p:cNvSpPr>
            <a:spLocks noGrp="1"/>
          </p:cNvSpPr>
          <p:nvPr>
            <p:ph idx="1"/>
          </p:nvPr>
        </p:nvSpPr>
        <p:spPr/>
        <p:txBody>
          <a:bodyPr>
            <a:normAutofit fontScale="92500" lnSpcReduction="10000"/>
          </a:bodyPr>
          <a:lstStyle/>
          <a:p>
            <a:r>
              <a:rPr lang="en-US" dirty="0"/>
              <a:t>When * is used with variable declaration before a variable's name, it becomes a pointer variable, not a normal variable. </a:t>
            </a:r>
            <a:r>
              <a:rPr lang="en-US" dirty="0" err="1"/>
              <a:t>Eg</a:t>
            </a:r>
            <a:r>
              <a:rPr lang="en-US" dirty="0"/>
              <a:t>. </a:t>
            </a:r>
            <a:r>
              <a:rPr lang="en-US" dirty="0" err="1"/>
              <a:t>int</a:t>
            </a:r>
            <a:r>
              <a:rPr lang="en-US" dirty="0"/>
              <a:t> *p;</a:t>
            </a:r>
          </a:p>
          <a:p>
            <a:r>
              <a:rPr lang="en-US" dirty="0"/>
              <a:t>When * is used in front of pointer variable, it indirectly references the value at that address stored in the pointer. In this case, * is also called indirection or dereference operator.</a:t>
            </a:r>
          </a:p>
          <a:p>
            <a:r>
              <a:rPr lang="en-US" dirty="0"/>
              <a:t>The symbol &amp; This is called "referencing" operator. </a:t>
            </a:r>
          </a:p>
          <a:p>
            <a:r>
              <a:rPr lang="en-US" dirty="0"/>
              <a:t>This referencing operator is also called address operator, which gives the address of a variable, in which location the variable is resided in the memory.</a:t>
            </a:r>
          </a:p>
          <a:p>
            <a:r>
              <a:rPr lang="en-US" dirty="0"/>
              <a:t>Example:  </a:t>
            </a:r>
            <a:r>
              <a:rPr lang="en-US" dirty="0" err="1"/>
              <a:t>int</a:t>
            </a:r>
            <a:r>
              <a:rPr lang="en-US" dirty="0"/>
              <a:t> x = 10;</a:t>
            </a:r>
          </a:p>
          <a:p>
            <a:pPr marL="0" indent="0">
              <a:buNone/>
            </a:pPr>
            <a:r>
              <a:rPr lang="en-US" dirty="0"/>
              <a:t>	          </a:t>
            </a:r>
            <a:r>
              <a:rPr lang="en-US" dirty="0" err="1"/>
              <a:t>int</a:t>
            </a:r>
            <a:r>
              <a:rPr lang="en-US" dirty="0"/>
              <a:t> *p = &amp;x;</a:t>
            </a:r>
          </a:p>
          <a:p>
            <a:endParaRPr lang="en-US" dirty="0"/>
          </a:p>
        </p:txBody>
      </p:sp>
      <p:sp>
        <p:nvSpPr>
          <p:cNvPr id="4" name="Slide Number Placeholder 3"/>
          <p:cNvSpPr>
            <a:spLocks noGrp="1"/>
          </p:cNvSpPr>
          <p:nvPr>
            <p:ph type="sldNum" sz="quarter" idx="12"/>
          </p:nvPr>
        </p:nvSpPr>
        <p:spPr/>
        <p:txBody>
          <a:bodyPr/>
          <a:lstStyle/>
          <a:p>
            <a:fld id="{FFDEC71A-E23F-469A-9299-2FA3253E08A0}" type="slidenum">
              <a:rPr lang="en-US" smtClean="0"/>
              <a:t>5</a:t>
            </a:fld>
            <a:endParaRPr lang="en-US"/>
          </a:p>
        </p:txBody>
      </p:sp>
    </p:spTree>
    <p:extLst>
      <p:ext uri="{BB962C8B-B14F-4D97-AF65-F5344CB8AC3E}">
        <p14:creationId xmlns:p14="http://schemas.microsoft.com/office/powerpoint/2010/main" val="40810267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800" dirty="0">
                <a:ln w="0"/>
                <a:solidFill>
                  <a:srgbClr val="FF0000"/>
                </a:solidFill>
                <a:effectLst>
                  <a:outerShdw blurRad="38100" dist="19050" dir="2700000" algn="tl" rotWithShape="0">
                    <a:schemeClr val="dk1">
                      <a:alpha val="40000"/>
                    </a:schemeClr>
                  </a:outerShdw>
                </a:effectLst>
              </a:rPr>
              <a:t>Pointer Declaration and Initialization</a:t>
            </a:r>
          </a:p>
        </p:txBody>
      </p:sp>
      <p:sp>
        <p:nvSpPr>
          <p:cNvPr id="3" name="Content Placeholder 2"/>
          <p:cNvSpPr>
            <a:spLocks noGrp="1"/>
          </p:cNvSpPr>
          <p:nvPr>
            <p:ph idx="1"/>
          </p:nvPr>
        </p:nvSpPr>
        <p:spPr>
          <a:xfrm>
            <a:off x="1196788" y="1825624"/>
            <a:ext cx="9507071" cy="4530725"/>
          </a:xfrm>
        </p:spPr>
        <p:txBody>
          <a:bodyPr>
            <a:noAutofit/>
          </a:bodyPr>
          <a:lstStyle/>
          <a:p>
            <a:pPr>
              <a:lnSpc>
                <a:spcPct val="100000"/>
              </a:lnSpc>
              <a:spcBef>
                <a:spcPts val="0"/>
              </a:spcBef>
              <a:spcAft>
                <a:spcPts val="600"/>
              </a:spcAft>
            </a:pPr>
            <a:r>
              <a:rPr lang="en-US" sz="2400" dirty="0">
                <a:latin typeface="Arial Unicode MS" panose="020B0604020202020204" pitchFamily="34" charset="-128"/>
                <a:ea typeface="Arial Unicode MS" panose="020B0604020202020204" pitchFamily="34" charset="-128"/>
                <a:cs typeface="Arial Unicode MS" panose="020B0604020202020204" pitchFamily="34" charset="-128"/>
              </a:rPr>
              <a:t>Pointer variables like all other variables, must be declared before they may be used in a C program.</a:t>
            </a:r>
          </a:p>
          <a:p>
            <a:pPr>
              <a:lnSpc>
                <a:spcPct val="100000"/>
              </a:lnSpc>
              <a:spcBef>
                <a:spcPts val="0"/>
              </a:spcBef>
              <a:spcAft>
                <a:spcPts val="600"/>
              </a:spcAft>
            </a:pPr>
            <a:r>
              <a:rPr lang="en-US" sz="2400" dirty="0">
                <a:latin typeface="Arial Unicode MS" panose="020B0604020202020204" pitchFamily="34" charset="-128"/>
                <a:ea typeface="Arial Unicode MS" panose="020B0604020202020204" pitchFamily="34" charset="-128"/>
                <a:cs typeface="Arial Unicode MS" panose="020B0604020202020204" pitchFamily="34" charset="-128"/>
              </a:rPr>
              <a:t>Its general form is:   </a:t>
            </a:r>
            <a:r>
              <a:rPr lang="en-US" sz="2400" dirty="0" err="1">
                <a:latin typeface="Arial Unicode MS" panose="020B0604020202020204" pitchFamily="34" charset="-128"/>
                <a:ea typeface="Arial Unicode MS" panose="020B0604020202020204" pitchFamily="34" charset="-128"/>
                <a:cs typeface="Arial Unicode MS" panose="020B0604020202020204" pitchFamily="34" charset="-128"/>
              </a:rPr>
              <a:t>data_type</a:t>
            </a:r>
            <a:r>
              <a:rPr lang="en-US" sz="2400"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2400" dirty="0" err="1">
                <a:latin typeface="Arial Unicode MS" panose="020B0604020202020204" pitchFamily="34" charset="-128"/>
                <a:ea typeface="Arial Unicode MS" panose="020B0604020202020204" pitchFamily="34" charset="-128"/>
                <a:cs typeface="Arial Unicode MS" panose="020B0604020202020204" pitchFamily="34" charset="-128"/>
              </a:rPr>
              <a:t>ptrvar</a:t>
            </a:r>
            <a:r>
              <a:rPr lang="en-US" sz="2400" dirty="0">
                <a:latin typeface="Arial Unicode MS" panose="020B0604020202020204" pitchFamily="34" charset="-128"/>
                <a:ea typeface="Arial Unicode MS" panose="020B0604020202020204" pitchFamily="34" charset="-128"/>
                <a:cs typeface="Arial Unicode MS" panose="020B0604020202020204" pitchFamily="34" charset="-128"/>
              </a:rPr>
              <a:t>;</a:t>
            </a:r>
          </a:p>
          <a:p>
            <a:pPr>
              <a:lnSpc>
                <a:spcPct val="100000"/>
              </a:lnSpc>
              <a:spcBef>
                <a:spcPts val="0"/>
              </a:spcBef>
              <a:spcAft>
                <a:spcPts val="600"/>
              </a:spcAft>
            </a:pPr>
            <a:r>
              <a:rPr lang="en-US" sz="2400" dirty="0">
                <a:latin typeface="Arial Unicode MS" panose="020B0604020202020204" pitchFamily="34" charset="-128"/>
                <a:ea typeface="Arial Unicode MS" panose="020B0604020202020204" pitchFamily="34" charset="-128"/>
                <a:cs typeface="Arial Unicode MS" panose="020B0604020202020204" pitchFamily="34" charset="-128"/>
              </a:rPr>
              <a:t>for example: </a:t>
            </a:r>
            <a:r>
              <a:rPr lang="en-US" sz="2400" dirty="0" err="1">
                <a:latin typeface="Arial Unicode MS" panose="020B0604020202020204" pitchFamily="34" charset="-128"/>
                <a:ea typeface="Arial Unicode MS" panose="020B0604020202020204" pitchFamily="34" charset="-128"/>
                <a:cs typeface="Arial Unicode MS" panose="020B0604020202020204" pitchFamily="34" charset="-128"/>
              </a:rPr>
              <a:t>int</a:t>
            </a:r>
            <a:r>
              <a:rPr lang="en-US" sz="2400"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2400" dirty="0" err="1">
                <a:latin typeface="Arial Unicode MS" panose="020B0604020202020204" pitchFamily="34" charset="-128"/>
                <a:ea typeface="Arial Unicode MS" panose="020B0604020202020204" pitchFamily="34" charset="-128"/>
                <a:cs typeface="Arial Unicode MS" panose="020B0604020202020204" pitchFamily="34" charset="-128"/>
              </a:rPr>
              <a:t>ptr</a:t>
            </a:r>
            <a:r>
              <a:rPr lang="en-US" sz="2400" dirty="0">
                <a:latin typeface="Arial Unicode MS" panose="020B0604020202020204" pitchFamily="34" charset="-128"/>
                <a:ea typeface="Arial Unicode MS" panose="020B0604020202020204" pitchFamily="34" charset="-128"/>
                <a:cs typeface="Arial Unicode MS" panose="020B0604020202020204" pitchFamily="34" charset="-128"/>
              </a:rPr>
              <a:t>;  </a:t>
            </a:r>
          </a:p>
          <a:p>
            <a:pPr>
              <a:lnSpc>
                <a:spcPct val="100000"/>
              </a:lnSpc>
              <a:spcBef>
                <a:spcPts val="0"/>
              </a:spcBef>
              <a:spcAft>
                <a:spcPts val="600"/>
              </a:spcAft>
            </a:pPr>
            <a:r>
              <a:rPr lang="en-US" sz="2400" dirty="0">
                <a:latin typeface="Arial Unicode MS" panose="020B0604020202020204" pitchFamily="34" charset="-128"/>
                <a:ea typeface="Arial Unicode MS" panose="020B0604020202020204" pitchFamily="34" charset="-128"/>
                <a:cs typeface="Arial Unicode MS" panose="020B0604020202020204" pitchFamily="34" charset="-128"/>
              </a:rPr>
              <a:t>This statement declares the variable </a:t>
            </a:r>
            <a:r>
              <a:rPr lang="en-US" sz="2400" dirty="0" err="1">
                <a:latin typeface="Arial Unicode MS" panose="020B0604020202020204" pitchFamily="34" charset="-128"/>
                <a:ea typeface="Arial Unicode MS" panose="020B0604020202020204" pitchFamily="34" charset="-128"/>
                <a:cs typeface="Arial Unicode MS" panose="020B0604020202020204" pitchFamily="34" charset="-128"/>
              </a:rPr>
              <a:t>ptr</a:t>
            </a:r>
            <a:r>
              <a:rPr lang="en-US" sz="2400" dirty="0">
                <a:latin typeface="Arial Unicode MS" panose="020B0604020202020204" pitchFamily="34" charset="-128"/>
                <a:ea typeface="Arial Unicode MS" panose="020B0604020202020204" pitchFamily="34" charset="-128"/>
                <a:cs typeface="Arial Unicode MS" panose="020B0604020202020204" pitchFamily="34" charset="-128"/>
              </a:rPr>
              <a:t> as a pointer to </a:t>
            </a:r>
            <a:r>
              <a:rPr lang="en-US" sz="2400" dirty="0" err="1">
                <a:latin typeface="Arial Unicode MS" panose="020B0604020202020204" pitchFamily="34" charset="-128"/>
                <a:ea typeface="Arial Unicode MS" panose="020B0604020202020204" pitchFamily="34" charset="-128"/>
                <a:cs typeface="Arial Unicode MS" panose="020B0604020202020204" pitchFamily="34" charset="-128"/>
              </a:rPr>
              <a:t>int</a:t>
            </a:r>
            <a:r>
              <a:rPr lang="en-US" sz="2400" dirty="0">
                <a:latin typeface="Arial Unicode MS" panose="020B0604020202020204" pitchFamily="34" charset="-128"/>
                <a:ea typeface="Arial Unicode MS" panose="020B0604020202020204" pitchFamily="34" charset="-128"/>
                <a:cs typeface="Arial Unicode MS" panose="020B0604020202020204" pitchFamily="34" charset="-128"/>
              </a:rPr>
              <a:t> i.e. </a:t>
            </a:r>
            <a:r>
              <a:rPr lang="en-US" sz="2400" dirty="0" err="1">
                <a:latin typeface="Arial Unicode MS" panose="020B0604020202020204" pitchFamily="34" charset="-128"/>
                <a:ea typeface="Arial Unicode MS" panose="020B0604020202020204" pitchFamily="34" charset="-128"/>
                <a:cs typeface="Arial Unicode MS" panose="020B0604020202020204" pitchFamily="34" charset="-128"/>
              </a:rPr>
              <a:t>ptr</a:t>
            </a:r>
            <a:r>
              <a:rPr lang="en-US" sz="2400" dirty="0">
                <a:latin typeface="Arial Unicode MS" panose="020B0604020202020204" pitchFamily="34" charset="-128"/>
                <a:ea typeface="Arial Unicode MS" panose="020B0604020202020204" pitchFamily="34" charset="-128"/>
                <a:cs typeface="Arial Unicode MS" panose="020B0604020202020204" pitchFamily="34" charset="-128"/>
              </a:rPr>
              <a:t> can hold address of an integer variable.</a:t>
            </a:r>
          </a:p>
          <a:p>
            <a:pPr>
              <a:lnSpc>
                <a:spcPct val="100000"/>
              </a:lnSpc>
              <a:spcBef>
                <a:spcPts val="0"/>
              </a:spcBef>
              <a:spcAft>
                <a:spcPts val="600"/>
              </a:spcAft>
            </a:pPr>
            <a:r>
              <a:rPr lang="en-US" sz="2400" dirty="0">
                <a:latin typeface="Arial Unicode MS" panose="020B0604020202020204" pitchFamily="34" charset="-128"/>
                <a:ea typeface="Arial Unicode MS" panose="020B0604020202020204" pitchFamily="34" charset="-128"/>
                <a:cs typeface="Arial Unicode MS" panose="020B0604020202020204" pitchFamily="34" charset="-128"/>
              </a:rPr>
              <a:t>Once the pointer has been declared, it can be initialized to point to a variable using an assignment statement as follows:</a:t>
            </a:r>
            <a:br>
              <a:rPr lang="en-US" sz="2400" dirty="0">
                <a:latin typeface="Arial Unicode MS" panose="020B0604020202020204" pitchFamily="34" charset="-128"/>
                <a:ea typeface="Arial Unicode MS" panose="020B0604020202020204" pitchFamily="34" charset="-128"/>
                <a:cs typeface="Arial Unicode MS" panose="020B0604020202020204" pitchFamily="34" charset="-128"/>
              </a:rPr>
            </a:br>
            <a:r>
              <a:rPr lang="en-US" sz="2400" dirty="0" err="1">
                <a:latin typeface="Arial Unicode MS" panose="020B0604020202020204" pitchFamily="34" charset="-128"/>
                <a:ea typeface="Arial Unicode MS" panose="020B0604020202020204" pitchFamily="34" charset="-128"/>
                <a:cs typeface="Arial Unicode MS" panose="020B0604020202020204" pitchFamily="34" charset="-128"/>
              </a:rPr>
              <a:t>int</a:t>
            </a:r>
            <a:r>
              <a:rPr lang="en-US" sz="2400" dirty="0">
                <a:latin typeface="Arial Unicode MS" panose="020B0604020202020204" pitchFamily="34" charset="-128"/>
                <a:ea typeface="Arial Unicode MS" panose="020B0604020202020204" pitchFamily="34" charset="-128"/>
                <a:cs typeface="Arial Unicode MS" panose="020B0604020202020204" pitchFamily="34" charset="-128"/>
              </a:rPr>
              <a:t> a;</a:t>
            </a:r>
            <a:br>
              <a:rPr lang="en-US" sz="2400" dirty="0">
                <a:latin typeface="Arial Unicode MS" panose="020B0604020202020204" pitchFamily="34" charset="-128"/>
                <a:ea typeface="Arial Unicode MS" panose="020B0604020202020204" pitchFamily="34" charset="-128"/>
                <a:cs typeface="Arial Unicode MS" panose="020B0604020202020204" pitchFamily="34" charset="-128"/>
              </a:rPr>
            </a:br>
            <a:r>
              <a:rPr lang="en-US" sz="2400" dirty="0" err="1">
                <a:latin typeface="Arial Unicode MS" panose="020B0604020202020204" pitchFamily="34" charset="-128"/>
                <a:ea typeface="Arial Unicode MS" panose="020B0604020202020204" pitchFamily="34" charset="-128"/>
                <a:cs typeface="Arial Unicode MS" panose="020B0604020202020204" pitchFamily="34" charset="-128"/>
              </a:rPr>
              <a:t>int</a:t>
            </a:r>
            <a:r>
              <a:rPr lang="en-US" sz="2400" dirty="0">
                <a:latin typeface="Arial Unicode MS" panose="020B0604020202020204" pitchFamily="34" charset="-128"/>
                <a:ea typeface="Arial Unicode MS" panose="020B0604020202020204" pitchFamily="34" charset="-128"/>
                <a:cs typeface="Arial Unicode MS" panose="020B0604020202020204" pitchFamily="34" charset="-128"/>
              </a:rPr>
              <a:t> *x;</a:t>
            </a:r>
            <a:br>
              <a:rPr lang="en-US" sz="2400" dirty="0">
                <a:latin typeface="Arial Unicode MS" panose="020B0604020202020204" pitchFamily="34" charset="-128"/>
                <a:ea typeface="Arial Unicode MS" panose="020B0604020202020204" pitchFamily="34" charset="-128"/>
                <a:cs typeface="Arial Unicode MS" panose="020B0604020202020204" pitchFamily="34" charset="-128"/>
              </a:rPr>
            </a:br>
            <a:r>
              <a:rPr lang="en-US" sz="2400" dirty="0">
                <a:latin typeface="Arial Unicode MS" panose="020B0604020202020204" pitchFamily="34" charset="-128"/>
                <a:ea typeface="Arial Unicode MS" panose="020B0604020202020204" pitchFamily="34" charset="-128"/>
                <a:cs typeface="Arial Unicode MS" panose="020B0604020202020204" pitchFamily="34" charset="-128"/>
              </a:rPr>
              <a:t>x=&amp;a;</a:t>
            </a:r>
          </a:p>
          <a:p>
            <a:pPr>
              <a:lnSpc>
                <a:spcPct val="100000"/>
              </a:lnSpc>
              <a:spcBef>
                <a:spcPts val="0"/>
              </a:spcBef>
              <a:spcAft>
                <a:spcPts val="600"/>
              </a:spcAft>
            </a:pPr>
            <a:endParaRPr lang="en-US" sz="24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4" name="Slide Number Placeholder 3"/>
          <p:cNvSpPr>
            <a:spLocks noGrp="1"/>
          </p:cNvSpPr>
          <p:nvPr>
            <p:ph type="sldNum" sz="quarter" idx="12"/>
          </p:nvPr>
        </p:nvSpPr>
        <p:spPr/>
        <p:txBody>
          <a:bodyPr/>
          <a:lstStyle/>
          <a:p>
            <a:fld id="{6AF45726-DA1B-431A-AF10-8004367AC83A}" type="slidenum">
              <a:rPr lang="en-US" smtClean="0"/>
              <a:t>6</a:t>
            </a:fld>
            <a:endParaRPr lang="en-US"/>
          </a:p>
        </p:txBody>
      </p:sp>
    </p:spTree>
    <p:extLst>
      <p:ext uri="{BB962C8B-B14F-4D97-AF65-F5344CB8AC3E}">
        <p14:creationId xmlns:p14="http://schemas.microsoft.com/office/powerpoint/2010/main" val="23212588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0664"/>
            <a:ext cx="10515600" cy="1325563"/>
          </a:xfrm>
        </p:spPr>
        <p:txBody>
          <a:bodyPr/>
          <a:lstStyle/>
          <a:p>
            <a:pPr algn="ctr"/>
            <a:r>
              <a:rPr lang="en-US" b="1" u="sng" dirty="0">
                <a:solidFill>
                  <a:srgbClr val="7030A0"/>
                </a:solidFill>
              </a:rPr>
              <a:t>Example: Program </a:t>
            </a:r>
          </a:p>
        </p:txBody>
      </p:sp>
      <p:sp>
        <p:nvSpPr>
          <p:cNvPr id="3" name="Content Placeholder 2"/>
          <p:cNvSpPr>
            <a:spLocks noGrp="1"/>
          </p:cNvSpPr>
          <p:nvPr>
            <p:ph idx="1"/>
          </p:nvPr>
        </p:nvSpPr>
        <p:spPr>
          <a:xfrm>
            <a:off x="422031" y="1570892"/>
            <a:ext cx="6389077" cy="3704493"/>
          </a:xfrm>
        </p:spPr>
        <p:txBody>
          <a:bodyPr>
            <a:noAutofit/>
          </a:bodyPr>
          <a:lstStyle/>
          <a:p>
            <a:pPr marL="0" indent="0">
              <a:lnSpc>
                <a:spcPct val="100000"/>
              </a:lnSpc>
              <a:spcBef>
                <a:spcPts val="0"/>
              </a:spcBef>
              <a:buNone/>
            </a:pPr>
            <a:r>
              <a:rPr lang="en-US" sz="2000" dirty="0"/>
              <a:t>#include&lt;</a:t>
            </a:r>
            <a:r>
              <a:rPr lang="en-US" sz="2000" dirty="0" err="1"/>
              <a:t>stdio.h</a:t>
            </a:r>
            <a:r>
              <a:rPr lang="en-US" sz="2000" dirty="0"/>
              <a:t>&gt;</a:t>
            </a:r>
          </a:p>
          <a:p>
            <a:pPr marL="0" indent="0">
              <a:lnSpc>
                <a:spcPct val="100000"/>
              </a:lnSpc>
              <a:spcBef>
                <a:spcPts val="0"/>
              </a:spcBef>
              <a:buNone/>
            </a:pPr>
            <a:r>
              <a:rPr lang="en-US" sz="2000" dirty="0" err="1"/>
              <a:t>int</a:t>
            </a:r>
            <a:r>
              <a:rPr lang="en-US" sz="2000" dirty="0"/>
              <a:t> main()</a:t>
            </a:r>
          </a:p>
          <a:p>
            <a:pPr marL="0" indent="0">
              <a:lnSpc>
                <a:spcPct val="100000"/>
              </a:lnSpc>
              <a:spcBef>
                <a:spcPts val="0"/>
              </a:spcBef>
              <a:buNone/>
            </a:pPr>
            <a:r>
              <a:rPr lang="en-US" sz="2000" dirty="0"/>
              <a:t>{</a:t>
            </a:r>
          </a:p>
          <a:p>
            <a:pPr marL="0" indent="0">
              <a:lnSpc>
                <a:spcPct val="100000"/>
              </a:lnSpc>
              <a:spcBef>
                <a:spcPts val="0"/>
              </a:spcBef>
              <a:buNone/>
            </a:pPr>
            <a:r>
              <a:rPr lang="en-US" sz="2000" dirty="0"/>
              <a:t>	</a:t>
            </a:r>
            <a:r>
              <a:rPr lang="en-US" sz="2000" dirty="0" err="1"/>
              <a:t>int</a:t>
            </a:r>
            <a:r>
              <a:rPr lang="en-US" sz="2000" dirty="0"/>
              <a:t> x = 10;</a:t>
            </a:r>
          </a:p>
          <a:p>
            <a:pPr marL="0" indent="0">
              <a:lnSpc>
                <a:spcPct val="100000"/>
              </a:lnSpc>
              <a:spcBef>
                <a:spcPts val="0"/>
              </a:spcBef>
              <a:buNone/>
            </a:pPr>
            <a:r>
              <a:rPr lang="en-US" sz="2000" dirty="0"/>
              <a:t>	</a:t>
            </a:r>
            <a:r>
              <a:rPr lang="en-US" sz="2000" dirty="0" err="1"/>
              <a:t>int</a:t>
            </a:r>
            <a:r>
              <a:rPr lang="en-US" sz="2000" dirty="0"/>
              <a:t> *p = &amp;x;</a:t>
            </a:r>
          </a:p>
          <a:p>
            <a:pPr marL="0" indent="0">
              <a:lnSpc>
                <a:spcPct val="100000"/>
              </a:lnSpc>
              <a:spcBef>
                <a:spcPts val="0"/>
              </a:spcBef>
              <a:buNone/>
            </a:pPr>
            <a:r>
              <a:rPr lang="en-US" sz="2000" dirty="0"/>
              <a:t>	</a:t>
            </a:r>
            <a:r>
              <a:rPr lang="en-US" sz="2000" dirty="0" err="1"/>
              <a:t>printf</a:t>
            </a:r>
            <a:r>
              <a:rPr lang="en-US" sz="2000" dirty="0"/>
              <a:t>("\n The address of x is : %u", &amp;x);</a:t>
            </a:r>
          </a:p>
          <a:p>
            <a:pPr marL="0" indent="0">
              <a:lnSpc>
                <a:spcPct val="100000"/>
              </a:lnSpc>
              <a:spcBef>
                <a:spcPts val="0"/>
              </a:spcBef>
              <a:buNone/>
            </a:pPr>
            <a:r>
              <a:rPr lang="en-US" sz="2000" dirty="0"/>
              <a:t>	</a:t>
            </a:r>
            <a:r>
              <a:rPr lang="en-US" sz="2000" dirty="0" err="1"/>
              <a:t>printf</a:t>
            </a:r>
            <a:r>
              <a:rPr lang="en-US" sz="2000" dirty="0"/>
              <a:t>("\n The address of x  in p : %u", p);</a:t>
            </a:r>
          </a:p>
          <a:p>
            <a:pPr marL="0" indent="0">
              <a:lnSpc>
                <a:spcPct val="100000"/>
              </a:lnSpc>
              <a:spcBef>
                <a:spcPts val="0"/>
              </a:spcBef>
              <a:buNone/>
            </a:pPr>
            <a:r>
              <a:rPr lang="en-US" sz="2000" dirty="0"/>
              <a:t>	</a:t>
            </a:r>
            <a:r>
              <a:rPr lang="en-US" sz="2000" dirty="0" err="1"/>
              <a:t>printf</a:t>
            </a:r>
            <a:r>
              <a:rPr lang="en-US" sz="2000" dirty="0"/>
              <a:t>("\n The value of x is : %d", x);</a:t>
            </a:r>
          </a:p>
          <a:p>
            <a:pPr marL="0" indent="0">
              <a:lnSpc>
                <a:spcPct val="100000"/>
              </a:lnSpc>
              <a:spcBef>
                <a:spcPts val="0"/>
              </a:spcBef>
              <a:buNone/>
            </a:pPr>
            <a:r>
              <a:rPr lang="en-US" sz="2000" dirty="0"/>
              <a:t>	</a:t>
            </a:r>
            <a:r>
              <a:rPr lang="en-US" sz="2000" dirty="0" err="1"/>
              <a:t>printf</a:t>
            </a:r>
            <a:r>
              <a:rPr lang="en-US" sz="2000" dirty="0"/>
              <a:t>("\n The value of x using p is : %d ", *p);</a:t>
            </a:r>
          </a:p>
          <a:p>
            <a:pPr marL="0" indent="0">
              <a:lnSpc>
                <a:spcPct val="100000"/>
              </a:lnSpc>
              <a:spcBef>
                <a:spcPts val="0"/>
              </a:spcBef>
              <a:buNone/>
            </a:pPr>
            <a:r>
              <a:rPr lang="en-US" sz="2000" dirty="0"/>
              <a:t>	</a:t>
            </a:r>
            <a:r>
              <a:rPr lang="en-US" sz="2000" dirty="0" err="1"/>
              <a:t>printf</a:t>
            </a:r>
            <a:r>
              <a:rPr lang="en-US" sz="2000" dirty="0"/>
              <a:t>("\n The address of p is : %u", &amp;p);</a:t>
            </a:r>
          </a:p>
          <a:p>
            <a:pPr marL="0" indent="0">
              <a:lnSpc>
                <a:spcPct val="100000"/>
              </a:lnSpc>
              <a:spcBef>
                <a:spcPts val="0"/>
              </a:spcBef>
              <a:buNone/>
            </a:pPr>
            <a:r>
              <a:rPr lang="en-US" sz="2000" dirty="0"/>
              <a:t>	return 0;</a:t>
            </a:r>
          </a:p>
          <a:p>
            <a:pPr marL="0" indent="0">
              <a:lnSpc>
                <a:spcPct val="100000"/>
              </a:lnSpc>
              <a:spcBef>
                <a:spcPts val="0"/>
              </a:spcBef>
              <a:buNone/>
            </a:pPr>
            <a:r>
              <a:rPr lang="en-US" sz="2000" dirty="0"/>
              <a:t>}</a:t>
            </a:r>
          </a:p>
        </p:txBody>
      </p:sp>
      <p:sp>
        <p:nvSpPr>
          <p:cNvPr id="4" name="Slide Number Placeholder 3"/>
          <p:cNvSpPr>
            <a:spLocks noGrp="1"/>
          </p:cNvSpPr>
          <p:nvPr>
            <p:ph type="sldNum" sz="quarter" idx="12"/>
          </p:nvPr>
        </p:nvSpPr>
        <p:spPr/>
        <p:txBody>
          <a:bodyPr/>
          <a:lstStyle/>
          <a:p>
            <a:fld id="{FFDEC71A-E23F-469A-9299-2FA3253E08A0}" type="slidenum">
              <a:rPr lang="en-US" smtClean="0"/>
              <a:t>7</a:t>
            </a:fld>
            <a:endParaRPr lang="en-US"/>
          </a:p>
        </p:txBody>
      </p:sp>
      <p:pic>
        <p:nvPicPr>
          <p:cNvPr id="5" name="Picture 4"/>
          <p:cNvPicPr>
            <a:picLocks noChangeAspect="1"/>
          </p:cNvPicPr>
          <p:nvPr/>
        </p:nvPicPr>
        <p:blipFill rotWithShape="1">
          <a:blip r:embed="rId2"/>
          <a:srcRect r="27884" b="47926"/>
          <a:stretch/>
        </p:blipFill>
        <p:spPr>
          <a:xfrm>
            <a:off x="6228112" y="4431323"/>
            <a:ext cx="5764596" cy="2219813"/>
          </a:xfrm>
          <a:prstGeom prst="rect">
            <a:avLst/>
          </a:prstGeom>
        </p:spPr>
      </p:pic>
    </p:spTree>
    <p:extLst>
      <p:ext uri="{BB962C8B-B14F-4D97-AF65-F5344CB8AC3E}">
        <p14:creationId xmlns:p14="http://schemas.microsoft.com/office/powerpoint/2010/main" val="14957816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solidFill>
                  <a:srgbClr val="FF0000"/>
                </a:solidFill>
              </a:rPr>
              <a:t>Pointer Arithmetic</a:t>
            </a:r>
          </a:p>
        </p:txBody>
      </p:sp>
      <p:sp>
        <p:nvSpPr>
          <p:cNvPr id="3" name="Content Placeholder 2"/>
          <p:cNvSpPr>
            <a:spLocks noGrp="1"/>
          </p:cNvSpPr>
          <p:nvPr>
            <p:ph idx="1"/>
          </p:nvPr>
        </p:nvSpPr>
        <p:spPr/>
        <p:txBody>
          <a:bodyPr>
            <a:normAutofit/>
          </a:bodyPr>
          <a:lstStyle/>
          <a:p>
            <a:r>
              <a:rPr lang="en-US" dirty="0"/>
              <a:t>A pointer in c is an address, which is a numeric value. Therefore, you can perform arithmetic operations on a pointer just as you can on a numeric value. </a:t>
            </a:r>
          </a:p>
          <a:p>
            <a:r>
              <a:rPr lang="en-US" dirty="0"/>
              <a:t>There are four arithmetic operators that can be used on pointers: ++, --, +, and –</a:t>
            </a:r>
          </a:p>
          <a:p>
            <a:r>
              <a:rPr lang="en-US" dirty="0"/>
              <a:t>Integer data can be added to  or subtracted from the pointer variables.</a:t>
            </a:r>
          </a:p>
        </p:txBody>
      </p:sp>
      <p:sp>
        <p:nvSpPr>
          <p:cNvPr id="5" name="Slide Number Placeholder 4"/>
          <p:cNvSpPr>
            <a:spLocks noGrp="1"/>
          </p:cNvSpPr>
          <p:nvPr>
            <p:ph type="sldNum" sz="quarter" idx="12"/>
          </p:nvPr>
        </p:nvSpPr>
        <p:spPr/>
        <p:txBody>
          <a:bodyPr/>
          <a:lstStyle/>
          <a:p>
            <a:fld id="{FFDEC71A-E23F-469A-9299-2FA3253E08A0}" type="slidenum">
              <a:rPr lang="en-US" smtClean="0"/>
              <a:t>8</a:t>
            </a:fld>
            <a:endParaRPr lang="en-US"/>
          </a:p>
        </p:txBody>
      </p:sp>
    </p:spTree>
    <p:extLst>
      <p:ext uri="{BB962C8B-B14F-4D97-AF65-F5344CB8AC3E}">
        <p14:creationId xmlns:p14="http://schemas.microsoft.com/office/powerpoint/2010/main" val="27546369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FF0000"/>
                </a:solidFill>
              </a:rPr>
              <a:t>Incrementing and Decrementing a pointer</a:t>
            </a:r>
          </a:p>
        </p:txBody>
      </p:sp>
      <p:sp>
        <p:nvSpPr>
          <p:cNvPr id="3" name="Content Placeholder 2"/>
          <p:cNvSpPr>
            <a:spLocks noGrp="1"/>
          </p:cNvSpPr>
          <p:nvPr>
            <p:ph idx="1"/>
          </p:nvPr>
        </p:nvSpPr>
        <p:spPr/>
        <p:txBody>
          <a:bodyPr/>
          <a:lstStyle/>
          <a:p>
            <a:r>
              <a:rPr lang="en-US" dirty="0"/>
              <a:t>If we increment a pointer by 1, the pointer will start pointing to the immediate next location. This is somewhat different from the general arithmetic since the value of the pointer will get increased by the size of the data type to which the pointer is pointing.</a:t>
            </a:r>
          </a:p>
          <a:p>
            <a:r>
              <a:rPr lang="en-US" dirty="0"/>
              <a:t>Like increment, we can decrement a pointer variable. If we decrement a pointer, it will start pointing to the previous location.</a:t>
            </a:r>
          </a:p>
        </p:txBody>
      </p:sp>
      <p:sp>
        <p:nvSpPr>
          <p:cNvPr id="4" name="Slide Number Placeholder 3"/>
          <p:cNvSpPr>
            <a:spLocks noGrp="1"/>
          </p:cNvSpPr>
          <p:nvPr>
            <p:ph type="sldNum" sz="quarter" idx="12"/>
          </p:nvPr>
        </p:nvSpPr>
        <p:spPr/>
        <p:txBody>
          <a:bodyPr/>
          <a:lstStyle/>
          <a:p>
            <a:fld id="{FFDEC71A-E23F-469A-9299-2FA3253E08A0}" type="slidenum">
              <a:rPr lang="en-US" smtClean="0"/>
              <a:t>9</a:t>
            </a:fld>
            <a:endParaRPr lang="en-US"/>
          </a:p>
        </p:txBody>
      </p:sp>
    </p:spTree>
    <p:extLst>
      <p:ext uri="{BB962C8B-B14F-4D97-AF65-F5344CB8AC3E}">
        <p14:creationId xmlns:p14="http://schemas.microsoft.com/office/powerpoint/2010/main" val="40051955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845</TotalTime>
  <Words>3684</Words>
  <Application>Microsoft Office PowerPoint</Application>
  <PresentationFormat>Widescreen</PresentationFormat>
  <Paragraphs>418</Paragraphs>
  <Slides>33</Slides>
  <Notes>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33</vt:i4>
      </vt:variant>
    </vt:vector>
  </HeadingPairs>
  <TitlesOfParts>
    <vt:vector size="43" baseType="lpstr">
      <vt:lpstr>Arial Unicode MS</vt:lpstr>
      <vt:lpstr>Arial</vt:lpstr>
      <vt:lpstr>Bauhaus 93</vt:lpstr>
      <vt:lpstr>Bell MT</vt:lpstr>
      <vt:lpstr>Book Antiqua</vt:lpstr>
      <vt:lpstr>Calibri</vt:lpstr>
      <vt:lpstr>Calibri Light</vt:lpstr>
      <vt:lpstr>Roboto</vt:lpstr>
      <vt:lpstr>Tahoma</vt:lpstr>
      <vt:lpstr>Office Theme</vt:lpstr>
      <vt:lpstr>Unit – 6  Pointers C Programming</vt:lpstr>
      <vt:lpstr>Pointers</vt:lpstr>
      <vt:lpstr>Pointer : Example</vt:lpstr>
      <vt:lpstr>Why Pointers?</vt:lpstr>
      <vt:lpstr>The * ( asterisk) and &amp;(ampersand) Operators</vt:lpstr>
      <vt:lpstr>Pointer Declaration and Initialization</vt:lpstr>
      <vt:lpstr>Example: Program </vt:lpstr>
      <vt:lpstr>Pointer Arithmetic</vt:lpstr>
      <vt:lpstr>Incrementing and Decrementing a pointer</vt:lpstr>
      <vt:lpstr>Example: Pointer Arithmetic</vt:lpstr>
      <vt:lpstr>Pointers and Array</vt:lpstr>
      <vt:lpstr>Pointers and Array</vt:lpstr>
      <vt:lpstr>Pointers and  1D Array</vt:lpstr>
      <vt:lpstr>Pointers and  2D Array</vt:lpstr>
      <vt:lpstr>Pointers and Character Strings</vt:lpstr>
      <vt:lpstr>Creating a pointer for the string</vt:lpstr>
      <vt:lpstr>Accessing string via pointer </vt:lpstr>
      <vt:lpstr>Array of Pointers</vt:lpstr>
      <vt:lpstr>Example: Array of Pointers</vt:lpstr>
      <vt:lpstr>Pointer as Argument</vt:lpstr>
      <vt:lpstr>Pointer as Argument</vt:lpstr>
      <vt:lpstr>Pointer as Argument : Example 2</vt:lpstr>
      <vt:lpstr>Functions returning Pointer variables </vt:lpstr>
      <vt:lpstr>Example: Function Returning pointer</vt:lpstr>
      <vt:lpstr> C program to illustrate the concept of   returning pointer from a function  </vt:lpstr>
      <vt:lpstr> C program to illustrate the concept of   returning pointer from a function   </vt:lpstr>
      <vt:lpstr>Dynamic Memory Allocation</vt:lpstr>
      <vt:lpstr>Dynamic Memory Allocation</vt:lpstr>
      <vt:lpstr>Dynamic Memory Allocation</vt:lpstr>
      <vt:lpstr>Dynamic Memory Allocation</vt:lpstr>
      <vt:lpstr>Dynamic Memory Allocation to 1 D Array</vt:lpstr>
      <vt:lpstr> Dynamic Memory Allocation: 1D Array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Structures and Algorithms</dc:title>
  <dc:creator>Dabbal Mahara</dc:creator>
  <cp:lastModifiedBy>DABBAL SINGH  MAHARA</cp:lastModifiedBy>
  <cp:revision>206</cp:revision>
  <dcterms:created xsi:type="dcterms:W3CDTF">2017-05-23T10:55:20Z</dcterms:created>
  <dcterms:modified xsi:type="dcterms:W3CDTF">2023-04-14T13:11:03Z</dcterms:modified>
</cp:coreProperties>
</file>