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27"/>
  </p:notesMasterIdLst>
  <p:sldIdLst>
    <p:sldId id="388" r:id="rId4"/>
    <p:sldId id="350" r:id="rId5"/>
    <p:sldId id="351" r:id="rId6"/>
    <p:sldId id="352" r:id="rId7"/>
    <p:sldId id="353" r:id="rId8"/>
    <p:sldId id="354" r:id="rId9"/>
    <p:sldId id="390" r:id="rId10"/>
    <p:sldId id="391" r:id="rId11"/>
    <p:sldId id="355" r:id="rId12"/>
    <p:sldId id="389" r:id="rId13"/>
    <p:sldId id="392" r:id="rId14"/>
    <p:sldId id="393" r:id="rId15"/>
    <p:sldId id="395" r:id="rId16"/>
    <p:sldId id="394" r:id="rId17"/>
    <p:sldId id="397" r:id="rId18"/>
    <p:sldId id="399" r:id="rId19"/>
    <p:sldId id="401" r:id="rId20"/>
    <p:sldId id="402" r:id="rId21"/>
    <p:sldId id="356" r:id="rId22"/>
    <p:sldId id="357" r:id="rId23"/>
    <p:sldId id="396" r:id="rId24"/>
    <p:sldId id="358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FA4B6A-39E5-414E-A42D-1D1247F77FB3}">
          <p14:sldIdLst>
            <p14:sldId id="388"/>
            <p14:sldId id="350"/>
            <p14:sldId id="351"/>
            <p14:sldId id="352"/>
            <p14:sldId id="353"/>
            <p14:sldId id="354"/>
            <p14:sldId id="390"/>
            <p14:sldId id="391"/>
            <p14:sldId id="355"/>
            <p14:sldId id="389"/>
            <p14:sldId id="392"/>
          </p14:sldIdLst>
        </p14:section>
        <p14:section name="Untitled Section" id="{BF0C0E45-F717-4F0C-A2C6-DA8F115E90F0}">
          <p14:sldIdLst>
            <p14:sldId id="393"/>
            <p14:sldId id="395"/>
            <p14:sldId id="394"/>
            <p14:sldId id="397"/>
            <p14:sldId id="399"/>
            <p14:sldId id="401"/>
            <p14:sldId id="402"/>
            <p14:sldId id="356"/>
            <p14:sldId id="357"/>
            <p14:sldId id="396"/>
            <p14:sldId id="358"/>
          </p14:sldIdLst>
        </p14:section>
        <p14:section name="Untitled Section" id="{579EFB92-25F8-4481-BD6A-27E5AF54E587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2711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668FA-59BA-4B4D-AAB7-635B81C30B5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517A9-319E-44E2-847F-D2D4D4832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94529-9AF2-465F-AE5B-846A446D81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A91C-276B-4C6A-9A73-F4538F81E1E6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3C09-7AAF-44B9-A0F3-3F5AE930C091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C68-F46D-4F18-9BAA-1A2C914E76BB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A91C-276B-4C6A-9A73-F4538F81E1E6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03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21E3-7363-4F89-B91D-4989ABE803A6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7214-BC85-45E4-9D62-5CD1FED4432D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4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99B-2392-4A2A-9E5F-D8618EC8AE33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722C-18DC-4866-BC36-27031B72B2D5}" type="datetime1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D375-D1F1-40B2-B586-960AA528A499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48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60F9-8B27-4780-9146-23D1C5C2C880}" type="datetime1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2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C6D-CDE6-4D8A-A590-C1E6043AB795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21E3-7363-4F89-B91D-4989ABE803A6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78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4249-7106-4071-AA98-CFAC6020C560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2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3D4-79CD-4B12-999D-3E87D344ED85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03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3D4-79CD-4B12-999D-3E87D344ED85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17745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3D4-79CD-4B12-999D-3E87D344ED85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4283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3D4-79CD-4B12-999D-3E87D344ED85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75169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E3D4-79CD-4B12-999D-3E87D344ED85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057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3C09-7AAF-44B9-A0F3-3F5AE930C091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C68-F46D-4F18-9BAA-1A2C914E76BB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0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A91C-276B-4C6A-9A73-F4538F81E1E6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4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21E3-7363-4F89-B91D-4989ABE803A6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7214-BC85-45E4-9D62-5CD1FED4432D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683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7214-BC85-45E4-9D62-5CD1FED4432D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9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99B-2392-4A2A-9E5F-D8618EC8AE33}" type="datetime1">
              <a:rPr lang="en-US" smtClean="0"/>
              <a:t>4/14/2023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6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722C-18DC-4866-BC36-27031B72B2D5}" type="datetime1">
              <a:rPr lang="en-US" smtClean="0"/>
              <a:t>4/14/2023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D375-D1F1-40B2-B586-960AA528A499}" type="datetime1">
              <a:rPr lang="en-US" smtClean="0"/>
              <a:t>4/14/2023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36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60F9-8B27-4780-9146-23D1C5C2C880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9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C6D-CDE6-4D8A-A590-C1E6043AB795}" type="datetime1">
              <a:rPr lang="en-US" smtClean="0"/>
              <a:t>4/14/2023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97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4249-7106-4071-AA98-CFAC6020C560}" type="datetime1">
              <a:rPr lang="en-US" smtClean="0"/>
              <a:t>4/14/2023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2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3C09-7AAF-44B9-A0F3-3F5AE930C091}" type="datetime1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4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4C68-F46D-4F18-9BAA-1A2C914E76BB}" type="datetime1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199B-2392-4A2A-9E5F-D8618EC8AE33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722C-18DC-4866-BC36-27031B72B2D5}" type="datetime1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D375-D1F1-40B2-B586-960AA528A499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60F9-8B27-4780-9146-23D1C5C2C880}" type="datetime1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2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C6D-CDE6-4D8A-A590-C1E6043AB795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4249-7106-4071-AA98-CFAC6020C560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E3D4-79CD-4B12-999D-3E87D344ED85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E3D4-79CD-4B12-999D-3E87D344ED85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472E3D4-79CD-4B12-999D-3E87D344ED85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FDEC71A-E23F-469A-9299-2FA3253E0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856" y="152400"/>
            <a:ext cx="10330508" cy="2138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Unit – 7 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Structure and Unions</a:t>
            </a:r>
            <a:br>
              <a:rPr lang="en-US" sz="3600" b="1" dirty="0">
                <a:solidFill>
                  <a:srgbClr val="7030A0"/>
                </a:solidFill>
              </a:rPr>
            </a:b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00B0F0"/>
                </a:solidFill>
                <a:latin typeface="Book Antiqua" panose="02040602050305030304" pitchFamily="18" charset="0"/>
              </a:rPr>
              <a:t>C Programming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98548" y="2805878"/>
            <a:ext cx="6400800" cy="3447324"/>
          </a:xfrm>
        </p:spPr>
        <p:txBody>
          <a:bodyPr>
            <a:noAutofit/>
          </a:bodyPr>
          <a:lstStyle/>
          <a:p>
            <a:r>
              <a:rPr lang="en-US" sz="2800" dirty="0"/>
              <a:t>BSc CSIT  First Semester</a:t>
            </a:r>
          </a:p>
          <a:p>
            <a:r>
              <a:rPr lang="en-US" sz="2800" dirty="0"/>
              <a:t>Mid-West University, Nepal</a:t>
            </a:r>
          </a:p>
          <a:p>
            <a:endParaRPr lang="en-US" sz="2800" dirty="0"/>
          </a:p>
          <a:p>
            <a:r>
              <a:rPr lang="en-US" sz="2800" b="1" dirty="0"/>
              <a:t>Prepared by:</a:t>
            </a:r>
          </a:p>
          <a:p>
            <a:r>
              <a:rPr lang="en-US" sz="2800" dirty="0"/>
              <a:t>Dabbal Singh Mahara</a:t>
            </a:r>
          </a:p>
          <a:p>
            <a:r>
              <a:rPr lang="en-US" sz="2800" dirty="0"/>
              <a:t>2023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6462" y="365126"/>
            <a:ext cx="10357338" cy="56099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Array of Structures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35623" y="1172308"/>
            <a:ext cx="5287108" cy="5549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conio.h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 err="1"/>
              <a:t>struct</a:t>
            </a:r>
            <a:r>
              <a:rPr lang="en-US" sz="1400" dirty="0"/>
              <a:t> student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roll;</a:t>
            </a:r>
          </a:p>
          <a:p>
            <a:pPr marL="0" indent="0">
              <a:buNone/>
            </a:pPr>
            <a:r>
              <a:rPr lang="en-US" sz="1400" dirty="0"/>
              <a:t>	char name[20];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marks;</a:t>
            </a:r>
          </a:p>
          <a:p>
            <a:pPr marL="0" indent="0">
              <a:buNone/>
            </a:pPr>
            <a:r>
              <a:rPr lang="en-US" sz="1400" dirty="0"/>
              <a:t>};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0" indent="0">
              <a:buNone/>
            </a:pPr>
            <a:r>
              <a:rPr lang="en-US" sz="1400" dirty="0"/>
              <a:t>  {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struct</a:t>
            </a:r>
            <a:r>
              <a:rPr lang="en-US" sz="1400" dirty="0"/>
              <a:t> student </a:t>
            </a:r>
            <a:r>
              <a:rPr lang="en-US" sz="1400" dirty="0" err="1"/>
              <a:t>st</a:t>
            </a:r>
            <a:r>
              <a:rPr lang="en-US" sz="1400" dirty="0"/>
              <a:t>[5];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for(</a:t>
            </a:r>
            <a:r>
              <a:rPr lang="en-US" sz="1400" dirty="0" err="1"/>
              <a:t>i</a:t>
            </a:r>
            <a:r>
              <a:rPr lang="en-US" sz="1400" dirty="0"/>
              <a:t>=0;i&lt;5;i++)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("Enter the Roll number of the student: ");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scanf</a:t>
            </a:r>
            <a:r>
              <a:rPr lang="en-US" sz="1400" dirty="0"/>
              <a:t>("%d",&amp;</a:t>
            </a:r>
            <a:r>
              <a:rPr lang="en-US" sz="1400" dirty="0" err="1"/>
              <a:t>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].roll);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("Enter the name of the student: ");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scanf</a:t>
            </a:r>
            <a:r>
              <a:rPr lang="en-US" sz="1400" dirty="0"/>
              <a:t>("%s",</a:t>
            </a:r>
            <a:r>
              <a:rPr lang="en-US" sz="1400" dirty="0" err="1"/>
              <a:t>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].name);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96708" y="1097878"/>
            <a:ext cx="5662246" cy="50867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	</a:t>
            </a:r>
            <a:r>
              <a:rPr lang="en-US" sz="1400" dirty="0" err="1"/>
              <a:t>printf</a:t>
            </a:r>
            <a:r>
              <a:rPr lang="en-US" sz="1400" dirty="0"/>
              <a:t>("Enter the marks obtained : ");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scanf</a:t>
            </a:r>
            <a:r>
              <a:rPr lang="en-US" sz="1400" dirty="0"/>
              <a:t>("%d",&amp;</a:t>
            </a:r>
            <a:r>
              <a:rPr lang="en-US" sz="1400" dirty="0" err="1"/>
              <a:t>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].marks);</a:t>
            </a:r>
          </a:p>
          <a:p>
            <a:pPr marL="0" indent="0">
              <a:buNone/>
            </a:pPr>
            <a:r>
              <a:rPr lang="en-US" sz="1400" dirty="0"/>
              <a:t>  	}</a:t>
            </a:r>
          </a:p>
          <a:p>
            <a:pPr marL="0" indent="0">
              <a:buNone/>
            </a:pPr>
            <a:r>
              <a:rPr lang="en-US" sz="1400" dirty="0"/>
              <a:t>  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("\n ");	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("\n Students Records: \n");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("======================\n");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Rollno</a:t>
            </a:r>
            <a:r>
              <a:rPr lang="en-US" sz="1400" dirty="0"/>
              <a:t> \t Name \t Marks: \n");</a:t>
            </a:r>
          </a:p>
          <a:p>
            <a:pPr marL="0" indent="0">
              <a:buNone/>
            </a:pPr>
            <a:r>
              <a:rPr lang="en-US" sz="1400" dirty="0"/>
              <a:t>   for(</a:t>
            </a:r>
            <a:r>
              <a:rPr lang="en-US" sz="1400" dirty="0" err="1"/>
              <a:t>i</a:t>
            </a:r>
            <a:r>
              <a:rPr lang="en-US" sz="1400" dirty="0"/>
              <a:t>=0;i&lt;5;i++)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printf</a:t>
            </a:r>
            <a:r>
              <a:rPr lang="en-US" sz="1400" dirty="0"/>
              <a:t>("%d\t %s\t %d\n ", </a:t>
            </a:r>
            <a:r>
              <a:rPr lang="en-US" sz="1400" dirty="0" err="1"/>
              <a:t>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roll,st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</a:t>
            </a:r>
            <a:r>
              <a:rPr lang="en-US" sz="1400" dirty="0" err="1"/>
              <a:t>name,st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].marks);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getch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return 0;</a:t>
            </a:r>
          </a:p>
          <a:p>
            <a:pPr marL="0" indent="0">
              <a:buNone/>
            </a:pPr>
            <a:r>
              <a:rPr lang="en-US" sz="1400" dirty="0"/>
              <a:t>  	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37846" y="365126"/>
            <a:ext cx="10415954" cy="8189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Structures to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37846" y="1453662"/>
            <a:ext cx="10415954" cy="4723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Whole structure can be passed to a function. </a:t>
            </a:r>
          </a:p>
          <a:p>
            <a:r>
              <a:rPr lang="en-US" dirty="0"/>
              <a:t>In this call, only a copy of the structure is passed to the function, so that any changes done to the structure members are not reflected in the original structure.</a:t>
            </a:r>
          </a:p>
          <a:p>
            <a:pPr marL="0" indent="0">
              <a:buNone/>
            </a:pPr>
            <a:r>
              <a:rPr lang="en-US" dirty="0"/>
              <a:t>Syntax for function call:     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structure_variable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Syntax for function Definition:  </a:t>
            </a:r>
          </a:p>
          <a:p>
            <a:pPr marL="0" indent="0">
              <a:buNone/>
            </a:pPr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tag_name</a:t>
            </a:r>
            <a:r>
              <a:rPr lang="en-US" dirty="0"/>
              <a:t> </a:t>
            </a:r>
            <a:r>
              <a:rPr lang="en-US" dirty="0" err="1"/>
              <a:t>structure_variable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--------------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3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534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Passing structure to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68215" y="1825625"/>
            <a:ext cx="5351585" cy="4895850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void display(</a:t>
            </a:r>
            <a:r>
              <a:rPr lang="en-US" dirty="0" err="1"/>
              <a:t>struct</a:t>
            </a:r>
            <a:r>
              <a:rPr lang="en-US" dirty="0"/>
              <a:t> employee 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struct</a:t>
            </a:r>
            <a:r>
              <a:rPr lang="en-US" dirty="0"/>
              <a:t> employee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char name[30];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float salary;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employee 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Enter employee name: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("%s", e.name);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Enter employee Id: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 &amp;e.id);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Enter salary: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("%f", &amp;</a:t>
            </a:r>
            <a:r>
              <a:rPr lang="en-US" dirty="0" err="1"/>
              <a:t>e.salary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display(e);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47692" y="1825624"/>
            <a:ext cx="4906108" cy="2593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display(</a:t>
            </a:r>
            <a:r>
              <a:rPr lang="en-US" sz="2000" dirty="0" err="1"/>
              <a:t>struct</a:t>
            </a:r>
            <a:r>
              <a:rPr lang="en-US" sz="2000" dirty="0"/>
              <a:t> employee e)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 Name: %s", e.name);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 Id:  %d", e.id);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 Salary: %f  ", </a:t>
            </a:r>
            <a:r>
              <a:rPr lang="en-US" sz="2000" dirty="0" err="1"/>
              <a:t>e.salary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90" y="365125"/>
            <a:ext cx="10392509" cy="77201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90" y="1260183"/>
            <a:ext cx="10075985" cy="2277452"/>
          </a:xfrm>
        </p:spPr>
        <p:txBody>
          <a:bodyPr>
            <a:normAutofit/>
          </a:bodyPr>
          <a:lstStyle/>
          <a:p>
            <a:r>
              <a:rPr lang="en-US" sz="2400" dirty="0"/>
              <a:t>Nested structure in C is nothing but structure within structure. </a:t>
            </a:r>
          </a:p>
          <a:p>
            <a:r>
              <a:rPr lang="en-US" sz="2400" dirty="0"/>
              <a:t>The feature of nesting one structure within another structure is used to create complex data types.</a:t>
            </a:r>
          </a:p>
          <a:p>
            <a:r>
              <a:rPr lang="en-US" sz="2400" dirty="0"/>
              <a:t>One structure can be declared inside other structure as we declare structure members inside a structure.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537635"/>
            <a:ext cx="3528646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address   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lang="en-US" sz="1600" b="1" dirty="0">
                <a:solidFill>
                  <a:srgbClr val="2E8B57"/>
                </a:solidFill>
                <a:latin typeface="verdana" panose="020B0604030504040204" pitchFamily="34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city[20];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b="1" dirty="0" err="1">
                <a:solidFill>
                  <a:srgbClr val="2E8B57"/>
                </a:solidFill>
                <a:latin typeface="verdana" panose="020B060403050404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pin;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sz="1600" b="1" dirty="0">
                <a:solidFill>
                  <a:srgbClr val="2E8B57"/>
                </a:solidFill>
                <a:latin typeface="verdana" panose="020B0604030504040204" pitchFamily="34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phone[14];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};  </a:t>
            </a:r>
          </a:p>
          <a:p>
            <a:endParaRPr lang="en-US" sz="1600" b="1" dirty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r>
              <a:rPr lang="en-US" sz="16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employee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600" b="1" dirty="0">
                <a:solidFill>
                  <a:srgbClr val="2E8B57"/>
                </a:solidFill>
                <a:latin typeface="verdana" panose="020B0604030504040204" pitchFamily="34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name[20];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1600" b="1" dirty="0" err="1">
                <a:solidFill>
                  <a:srgbClr val="006699"/>
                </a:solidFill>
                <a:latin typeface="verdana" panose="020B0604030504040204" pitchFamily="34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address add;  </a:t>
            </a:r>
          </a:p>
          <a:p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};  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5631" y="3387970"/>
            <a:ext cx="4671644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employee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  char name[20];</a:t>
            </a:r>
          </a:p>
          <a:p>
            <a:endParaRPr lang="en-US" sz="2000" dirty="0"/>
          </a:p>
          <a:p>
            <a:r>
              <a:rPr lang="en-US" sz="2000" dirty="0"/>
              <a:t>      </a:t>
            </a:r>
            <a:r>
              <a:rPr lang="en-US" sz="2000" dirty="0" err="1"/>
              <a:t>struct</a:t>
            </a:r>
            <a:r>
              <a:rPr lang="en-US" sz="2000" dirty="0"/>
              <a:t> address {</a:t>
            </a:r>
          </a:p>
          <a:p>
            <a:r>
              <a:rPr lang="en-US" sz="2000" dirty="0"/>
              <a:t>           char city[20];</a:t>
            </a:r>
          </a:p>
          <a:p>
            <a:r>
              <a:rPr lang="en-US" sz="2000" dirty="0"/>
              <a:t>           </a:t>
            </a:r>
            <a:r>
              <a:rPr lang="en-US" sz="2000" dirty="0" err="1"/>
              <a:t>int</a:t>
            </a:r>
            <a:r>
              <a:rPr lang="en-US" sz="2000" dirty="0"/>
              <a:t> pin;</a:t>
            </a:r>
          </a:p>
          <a:p>
            <a:r>
              <a:rPr lang="en-US" sz="2000" dirty="0"/>
              <a:t>           char phone[14];</a:t>
            </a:r>
          </a:p>
          <a:p>
            <a:r>
              <a:rPr lang="en-US" sz="2000" dirty="0"/>
              <a:t>       } add;</a:t>
            </a:r>
          </a:p>
          <a:p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401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568" y="365126"/>
            <a:ext cx="10404231" cy="7133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191000" cy="475102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student</a:t>
            </a:r>
          </a:p>
          <a:p>
            <a:pPr marL="0" indent="0">
              <a:buNone/>
            </a:pPr>
            <a:r>
              <a:rPr lang="en-US" sz="1800" dirty="0"/>
              <a:t>   {</a:t>
            </a:r>
          </a:p>
          <a:p>
            <a:pPr marL="0" indent="0">
              <a:buNone/>
            </a:pPr>
            <a:r>
              <a:rPr lang="en-US" sz="1800" dirty="0"/>
              <a:t> 	</a:t>
            </a:r>
            <a:r>
              <a:rPr lang="en-US" sz="1800" dirty="0" err="1"/>
              <a:t>int</a:t>
            </a:r>
            <a:r>
              <a:rPr lang="en-US" sz="1800" dirty="0"/>
              <a:t> roll;</a:t>
            </a:r>
          </a:p>
          <a:p>
            <a:pPr marL="0" indent="0">
              <a:buNone/>
            </a:pPr>
            <a:r>
              <a:rPr lang="en-US" sz="1800" dirty="0"/>
              <a:t>	char name[20];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struct</a:t>
            </a:r>
            <a:r>
              <a:rPr lang="en-US" sz="1800" dirty="0"/>
              <a:t> date </a:t>
            </a:r>
          </a:p>
          <a:p>
            <a:pPr marL="0" indent="0">
              <a:buNone/>
            </a:pPr>
            <a:r>
              <a:rPr lang="en-US" sz="1800" dirty="0"/>
              <a:t>	   {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year;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month;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int</a:t>
            </a:r>
            <a:r>
              <a:rPr lang="en-US" sz="1800" dirty="0"/>
              <a:t> day;		         	  } </a:t>
            </a:r>
            <a:r>
              <a:rPr lang="en-US" sz="1800" dirty="0" err="1"/>
              <a:t>dob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};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1937" y="1847850"/>
            <a:ext cx="6353909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student </a:t>
            </a:r>
            <a:r>
              <a:rPr lang="en-US" sz="2000" dirty="0" err="1"/>
              <a:t>st</a:t>
            </a:r>
            <a:r>
              <a:rPr lang="en-US" sz="2000" dirty="0"/>
              <a:t>={2,"kapil",2052,11,19};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("The Roll no: %d\n",</a:t>
            </a:r>
            <a:r>
              <a:rPr lang="en-US" sz="2000" dirty="0" err="1"/>
              <a:t>st.roll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("Name: %s\</a:t>
            </a:r>
            <a:r>
              <a:rPr lang="en-US" sz="2000" dirty="0" err="1"/>
              <a:t>n",st.name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("Date of birth: %d %d %d",</a:t>
            </a:r>
            <a:r>
              <a:rPr lang="en-US" sz="2000" dirty="0" err="1"/>
              <a:t>st.dob.year</a:t>
            </a:r>
            <a:r>
              <a:rPr lang="en-US" sz="2000" dirty="0"/>
              <a:t>,  </a:t>
            </a:r>
            <a:br>
              <a:rPr lang="en-US" sz="2000" dirty="0"/>
            </a:br>
            <a:r>
              <a:rPr lang="en-US" sz="2000" dirty="0"/>
              <a:t>                              </a:t>
            </a:r>
            <a:r>
              <a:rPr lang="en-US" sz="2000" dirty="0" err="1"/>
              <a:t>st.dob.month</a:t>
            </a:r>
            <a:r>
              <a:rPr lang="en-US" sz="2000" dirty="0"/>
              <a:t>, </a:t>
            </a:r>
            <a:r>
              <a:rPr lang="en-US" sz="2000" dirty="0" err="1"/>
              <a:t>st.dob.day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getch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3C8B1B-354A-479C-9239-6BF463DD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 and Pointers</a:t>
            </a:r>
            <a:endParaRPr lang="en-US" sz="9600" b="1" dirty="0">
              <a:solidFill>
                <a:srgbClr val="7030A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A3EEB-21C6-4812-BC4E-51A708544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84848"/>
                </a:solidFill>
                <a:effectLst/>
                <a:latin typeface="Helvetica Neue"/>
              </a:rPr>
              <a:t>The pointer is a variable that holds the address of another data variable. </a:t>
            </a:r>
          </a:p>
          <a:p>
            <a:r>
              <a:rPr lang="en-US" sz="2400" b="0" i="0" dirty="0">
                <a:solidFill>
                  <a:srgbClr val="484848"/>
                </a:solidFill>
                <a:effectLst/>
                <a:latin typeface="Helvetica Neue"/>
              </a:rPr>
              <a:t>A pointer to structure means a pointer variable can hold the address of a structure. </a:t>
            </a:r>
          </a:p>
          <a:p>
            <a:r>
              <a:rPr lang="en-US" sz="2400" b="0" i="0" dirty="0">
                <a:solidFill>
                  <a:srgbClr val="484848"/>
                </a:solidFill>
                <a:effectLst/>
                <a:latin typeface="Helvetica Neue"/>
              </a:rPr>
              <a:t>The address of structure variable can be obtained by using the '&amp;' operator. </a:t>
            </a:r>
          </a:p>
          <a:p>
            <a:r>
              <a:rPr lang="en-US" sz="2400" b="0" i="0" dirty="0">
                <a:solidFill>
                  <a:srgbClr val="484848"/>
                </a:solidFill>
                <a:effectLst/>
                <a:latin typeface="Helvetica Neue"/>
              </a:rPr>
              <a:t>All structure members inside the structure can be accessed using pointer, by assigning the structure variable address to the pointer. </a:t>
            </a:r>
          </a:p>
          <a:p>
            <a:r>
              <a:rPr lang="en-US" sz="2400" b="0" i="0" dirty="0">
                <a:solidFill>
                  <a:srgbClr val="484848"/>
                </a:solidFill>
                <a:effectLst/>
                <a:latin typeface="Helvetica Neue"/>
              </a:rPr>
              <a:t>The pointer variable occupies 4 bytes of memory in 32-bit machine and 8 bytes in 64-bit machine.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A72D5-D817-4B9A-952C-E240AB0E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0EB8-D9ED-4B76-8F6F-D9CFE7F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Using Structure Pointer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FA2E-04FF-4978-9B6B-8878A985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41280"/>
            <a:ext cx="10515600" cy="529763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of a structure pointer is similar to the declaration of the structure variable. So, we can declare the structure pointer and variable inside and outside of the main() function.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declare a pointer variable in C, we use the asterisk (*) symbol before the variable's name.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defining the structure pointer, we need to initialize it, as the code is shown: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&amp;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structure_variable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also initialize a Structure Pointer directly during the declaration of a pointer.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*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&amp;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structure_variable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members of the structure can be accessed using a special operator called as an arrow operator ( -&gt; 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-&gt;member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1A08A-6F6D-4C73-8929-E3B3E459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D87B1E-7F38-437E-8800-8704F9BC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Example:1 Structure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C966E-F329-4B22-8135-274B5BA6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1DFA9-9DB3-4DC7-A846-778ADA209BD4}"/>
              </a:ext>
            </a:extLst>
          </p:cNvPr>
          <p:cNvSpPr txBox="1"/>
          <p:nvPr/>
        </p:nvSpPr>
        <p:spPr>
          <a:xfrm>
            <a:off x="4114799" y="58846"/>
            <a:ext cx="746067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struct student{</a:t>
            </a:r>
          </a:p>
          <a:p>
            <a:r>
              <a:rPr lang="en-US" sz="2400" dirty="0"/>
              <a:t>   int </a:t>
            </a:r>
            <a:r>
              <a:rPr lang="en-US" sz="2400" dirty="0" err="1"/>
              <a:t>sno</a:t>
            </a:r>
            <a:r>
              <a:rPr lang="en-US" sz="2400" dirty="0"/>
              <a:t>;</a:t>
            </a:r>
          </a:p>
          <a:p>
            <a:r>
              <a:rPr lang="en-US" sz="2400" dirty="0"/>
              <a:t>   char </a:t>
            </a:r>
            <a:r>
              <a:rPr lang="en-US" sz="2400" dirty="0" err="1"/>
              <a:t>sname</a:t>
            </a:r>
            <a:r>
              <a:rPr lang="en-US" sz="2400" dirty="0"/>
              <a:t>[30];</a:t>
            </a:r>
          </a:p>
          <a:p>
            <a:r>
              <a:rPr lang="en-US" sz="2400" dirty="0"/>
              <a:t>   float marks;</a:t>
            </a:r>
          </a:p>
          <a:p>
            <a:r>
              <a:rPr lang="en-US" sz="2400" dirty="0"/>
              <a:t>};</a:t>
            </a:r>
          </a:p>
          <a:p>
            <a:r>
              <a:rPr lang="en-US" sz="2400" dirty="0"/>
              <a:t>main ( ){</a:t>
            </a:r>
          </a:p>
          <a:p>
            <a:r>
              <a:rPr lang="en-US" sz="2400" dirty="0"/>
              <a:t>   struct student s;</a:t>
            </a:r>
          </a:p>
          <a:p>
            <a:r>
              <a:rPr lang="en-US" sz="2400" dirty="0"/>
              <a:t>   struct student *</a:t>
            </a:r>
            <a:r>
              <a:rPr lang="en-US" sz="2400" dirty="0" err="1"/>
              <a:t>st</a:t>
            </a:r>
            <a:r>
              <a:rPr lang="en-US" sz="2400" dirty="0"/>
              <a:t>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("enter </a:t>
            </a:r>
            <a:r>
              <a:rPr lang="en-US" sz="2400" dirty="0" err="1"/>
              <a:t>sno</a:t>
            </a:r>
            <a:r>
              <a:rPr lang="en-US" sz="2400" dirty="0"/>
              <a:t>, </a:t>
            </a:r>
            <a:r>
              <a:rPr lang="en-US" sz="2400" dirty="0" err="1"/>
              <a:t>sname</a:t>
            </a:r>
            <a:r>
              <a:rPr lang="en-US" sz="2400" dirty="0"/>
              <a:t>, marks:");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scanf</a:t>
            </a:r>
            <a:r>
              <a:rPr lang="en-US" sz="2400" dirty="0"/>
              <a:t> ("%</a:t>
            </a:r>
            <a:r>
              <a:rPr lang="en-US" sz="2400" dirty="0" err="1"/>
              <a:t>d%s%f</a:t>
            </a:r>
            <a:r>
              <a:rPr lang="en-US" sz="2400" dirty="0"/>
              <a:t>", &amp; </a:t>
            </a:r>
            <a:r>
              <a:rPr lang="en-US" sz="2400" dirty="0" err="1"/>
              <a:t>s.sno</a:t>
            </a:r>
            <a:r>
              <a:rPr lang="en-US" sz="2400" dirty="0"/>
              <a:t>, </a:t>
            </a:r>
            <a:r>
              <a:rPr lang="en-US" sz="2400" dirty="0" err="1"/>
              <a:t>s.sname</a:t>
            </a:r>
            <a:r>
              <a:rPr lang="en-US" sz="2400" dirty="0"/>
              <a:t>, &amp;s. marks);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st</a:t>
            </a:r>
            <a:r>
              <a:rPr lang="en-US" sz="2400" dirty="0"/>
              <a:t> = &amp;s;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 ("details of the student are");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 ("Number = %d\n", </a:t>
            </a:r>
            <a:r>
              <a:rPr lang="en-US" sz="2400" dirty="0" err="1"/>
              <a:t>st</a:t>
            </a:r>
            <a:r>
              <a:rPr lang="en-US" sz="2400" dirty="0"/>
              <a:t> -&gt;</a:t>
            </a:r>
            <a:r>
              <a:rPr lang="en-US" sz="2400" dirty="0" err="1"/>
              <a:t>sno</a:t>
            </a:r>
            <a:r>
              <a:rPr lang="en-US" sz="2400" dirty="0"/>
              <a:t>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 ("name = %s\n", </a:t>
            </a:r>
            <a:r>
              <a:rPr lang="en-US" sz="2400" dirty="0" err="1"/>
              <a:t>st</a:t>
            </a:r>
            <a:r>
              <a:rPr lang="en-US" sz="2400" dirty="0"/>
              <a:t>-&gt;</a:t>
            </a:r>
            <a:r>
              <a:rPr lang="en-US" sz="2400" dirty="0" err="1"/>
              <a:t>sname</a:t>
            </a:r>
            <a:r>
              <a:rPr lang="en-US" sz="2400" dirty="0"/>
              <a:t>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 ("marks =%f\n", </a:t>
            </a:r>
            <a:r>
              <a:rPr lang="en-US" sz="2400" dirty="0" err="1"/>
              <a:t>st</a:t>
            </a:r>
            <a:r>
              <a:rPr lang="en-US" sz="2400" dirty="0"/>
              <a:t> -&gt;marks);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getch</a:t>
            </a:r>
            <a:r>
              <a:rPr lang="en-US" sz="2400" dirty="0"/>
              <a:t> ( 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42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8A2C-DE34-4D7D-81B8-A75674CB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1551-2F3F-4730-95A0-EFCD2BDE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F3571E-84DE-4BD0-B34B-49F9124254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84398" y="-137732"/>
            <a:ext cx="7315200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</a:rPr>
              <a:t>stdio.h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struct person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int 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float weight;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struct person *</a:t>
            </a:r>
            <a:r>
              <a:rPr lang="en-US" sz="2400" dirty="0" err="1">
                <a:solidFill>
                  <a:schemeClr val="tx1"/>
                </a:solidFill>
              </a:rPr>
              <a:t>personPtr</a:t>
            </a:r>
            <a:r>
              <a:rPr lang="en-US" sz="2400" dirty="0">
                <a:solidFill>
                  <a:schemeClr val="tx1"/>
                </a:solidFill>
              </a:rPr>
              <a:t>, person1;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personPtr</a:t>
            </a:r>
            <a:r>
              <a:rPr lang="en-US" sz="2400" dirty="0">
                <a:solidFill>
                  <a:schemeClr val="tx1"/>
                </a:solidFill>
              </a:rPr>
              <a:t> = &amp;person1;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printf</a:t>
            </a:r>
            <a:r>
              <a:rPr lang="en-US" sz="2400" dirty="0">
                <a:solidFill>
                  <a:schemeClr val="tx1"/>
                </a:solidFill>
              </a:rPr>
              <a:t>("Enter age: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scanf</a:t>
            </a:r>
            <a:r>
              <a:rPr lang="en-US" sz="2400" dirty="0">
                <a:solidFill>
                  <a:schemeClr val="tx1"/>
                </a:solidFill>
              </a:rPr>
              <a:t>("%d", &amp;</a:t>
            </a:r>
            <a:r>
              <a:rPr lang="en-US" sz="2400" dirty="0" err="1">
                <a:solidFill>
                  <a:schemeClr val="tx1"/>
                </a:solidFill>
              </a:rPr>
              <a:t>personPtr</a:t>
            </a:r>
            <a:r>
              <a:rPr lang="en-US" sz="2400" dirty="0">
                <a:solidFill>
                  <a:schemeClr val="tx1"/>
                </a:solidFill>
              </a:rPr>
              <a:t>-&gt;age);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printf</a:t>
            </a:r>
            <a:r>
              <a:rPr lang="en-US" sz="2400" dirty="0">
                <a:solidFill>
                  <a:schemeClr val="tx1"/>
                </a:solidFill>
              </a:rPr>
              <a:t>("Enter weight: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scanf</a:t>
            </a:r>
            <a:r>
              <a:rPr lang="en-US" sz="2400" dirty="0">
                <a:solidFill>
                  <a:schemeClr val="tx1"/>
                </a:solidFill>
              </a:rPr>
              <a:t>("%f", &amp;</a:t>
            </a:r>
            <a:r>
              <a:rPr lang="en-US" sz="2400" dirty="0" err="1">
                <a:solidFill>
                  <a:schemeClr val="tx1"/>
                </a:solidFill>
              </a:rPr>
              <a:t>personPtr</a:t>
            </a:r>
            <a:r>
              <a:rPr lang="en-US" sz="2400" dirty="0">
                <a:solidFill>
                  <a:schemeClr val="tx1"/>
                </a:solidFill>
              </a:rPr>
              <a:t>-&gt;weight);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printf</a:t>
            </a:r>
            <a:r>
              <a:rPr lang="en-US" sz="2400" dirty="0">
                <a:solidFill>
                  <a:schemeClr val="tx1"/>
                </a:solidFill>
              </a:rPr>
              <a:t>("Displaying:\n");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printf</a:t>
            </a:r>
            <a:r>
              <a:rPr lang="en-US" sz="2400" dirty="0">
                <a:solidFill>
                  <a:schemeClr val="tx1"/>
                </a:solidFill>
              </a:rPr>
              <a:t>("Age: %d\n", </a:t>
            </a:r>
            <a:r>
              <a:rPr lang="en-US" sz="2400" dirty="0" err="1">
                <a:solidFill>
                  <a:schemeClr val="tx1"/>
                </a:solidFill>
              </a:rPr>
              <a:t>personPtr</a:t>
            </a:r>
            <a:r>
              <a:rPr lang="en-US" sz="2400" dirty="0">
                <a:solidFill>
                  <a:schemeClr val="tx1"/>
                </a:solidFill>
              </a:rPr>
              <a:t>-&gt;age);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printf</a:t>
            </a:r>
            <a:r>
              <a:rPr lang="en-US" sz="2400" dirty="0">
                <a:solidFill>
                  <a:schemeClr val="tx1"/>
                </a:solidFill>
              </a:rPr>
              <a:t>("weight: %f", </a:t>
            </a:r>
            <a:r>
              <a:rPr lang="en-US" sz="2400" dirty="0" err="1">
                <a:solidFill>
                  <a:schemeClr val="tx1"/>
                </a:solidFill>
              </a:rPr>
              <a:t>personPtr</a:t>
            </a:r>
            <a:r>
              <a:rPr lang="en-US" sz="2400" dirty="0">
                <a:solidFill>
                  <a:schemeClr val="tx1"/>
                </a:solidFill>
              </a:rPr>
              <a:t>-&gt;weight);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451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Unions are similar to structure that are used to group a number of different variables together.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Syntactically both structure and union are exactly same.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main difference between them is in storage.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structures, each member has its own memory location but all members of union use the dame memory location which is equal to the greatest member's size.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Unions are used to conserve memory. Since same memory is shared by all members, one variable can reside into memory at a time. When another variable is set into memory, previous variable is replaced.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structure is a user-defined data type which collects different types of variables under a single name. 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structure is a convenient way of grouping several pieces of related information together.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example: name, roll, fee, marks, address, gender and phone are related information of a student. Here, name requires an array of characters, roll uses an integer variable, fee, marks uses float type data and so on.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So, these all information related to a student can be grouped as a single entity in the form of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335" y="1690688"/>
            <a:ext cx="7256090" cy="460365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general syntax for declaring a union is:</a:t>
            </a:r>
            <a:b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union_name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data_type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member1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data_type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member2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.........................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data_type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member;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 variables are declared as: union student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s1,s2,s3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also combine both template declaration and union variable in one statement.</a:t>
            </a:r>
            <a:b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72425" y="1973084"/>
            <a:ext cx="3381375" cy="240065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 student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char name[10];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roll;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char sec;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float marks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276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8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56848" y="1852244"/>
            <a:ext cx="3464168" cy="3165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union Job {</a:t>
            </a:r>
          </a:p>
          <a:p>
            <a:pPr marL="0" indent="0">
              <a:buNone/>
            </a:pPr>
            <a:r>
              <a:rPr lang="en-US" sz="2400" dirty="0"/>
              <a:t>   float salary;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workerNo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 j;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8862" y="4677509"/>
            <a:ext cx="6577213" cy="1594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8862" y="1057520"/>
            <a:ext cx="6394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j.salary</a:t>
            </a:r>
            <a:r>
              <a:rPr lang="en-US" sz="2400" dirty="0"/>
              <a:t> = 12.3;</a:t>
            </a:r>
          </a:p>
          <a:p>
            <a:r>
              <a:rPr lang="en-US" sz="2400" dirty="0"/>
              <a:t>   // when </a:t>
            </a:r>
            <a:r>
              <a:rPr lang="en-US" sz="2400" dirty="0" err="1"/>
              <a:t>j.workerNo</a:t>
            </a:r>
            <a:r>
              <a:rPr lang="en-US" sz="2400" dirty="0"/>
              <a:t> is assigned a value,</a:t>
            </a:r>
          </a:p>
          <a:p>
            <a:r>
              <a:rPr lang="en-US" sz="2400" dirty="0"/>
              <a:t>   // </a:t>
            </a:r>
            <a:r>
              <a:rPr lang="en-US" sz="2400" dirty="0" err="1"/>
              <a:t>j.salary</a:t>
            </a:r>
            <a:r>
              <a:rPr lang="en-US" sz="2400" dirty="0"/>
              <a:t> will no longer hold 12.3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j.workerNo</a:t>
            </a:r>
            <a:r>
              <a:rPr lang="en-US" sz="2400" dirty="0"/>
              <a:t> = 100;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("Salary = %.1f\n", </a:t>
            </a:r>
            <a:r>
              <a:rPr lang="en-US" sz="2400" dirty="0" err="1"/>
              <a:t>j.salary</a:t>
            </a:r>
            <a:r>
              <a:rPr lang="en-US" sz="2400" dirty="0"/>
              <a:t>);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("Number of workers = %d", </a:t>
            </a:r>
            <a:r>
              <a:rPr lang="en-US" sz="2400" dirty="0" err="1"/>
              <a:t>j.workerNo</a:t>
            </a:r>
            <a:r>
              <a:rPr lang="en-US" sz="2400" dirty="0"/>
              <a:t>);</a:t>
            </a:r>
          </a:p>
          <a:p>
            <a:r>
              <a:rPr lang="en-US" sz="2400" dirty="0"/>
              <a:t>   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431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Differences between Structure and Union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amount of memory required to store a structure variable is the sum of sizes of all the members.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member with a structure is assigned its own unique address. So, it takes more memory than union.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 the structure members can be accessed at any point of time.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case of union, the amount of memory required is the same as member that occupies largest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 members within union share the same storage area of computer memory. So, it takes less memory than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Only one member of union can be accessed at any given time.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5776" y="230150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uhaus 93" panose="04030905020B02020C02" pitchFamily="82" charset="0"/>
              </a:rPr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013"/>
            <a:ext cx="6805613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structure can be defined as follows:</a:t>
            </a:r>
          </a:p>
          <a:p>
            <a:pPr marL="457200" lvl="1" indent="0">
              <a:buNone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Syntax: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structure_name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lvl="1" indent="0">
              <a:buNone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marL="914400" lvl="2" indent="0">
              <a:buNone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data_type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 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meber_variable1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914400" lvl="2" indent="0">
              <a:buNone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data_type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member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variable2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.................             .................</a:t>
            </a:r>
          </a:p>
          <a:p>
            <a:pPr marL="914400" lvl="2" indent="0">
              <a:buNone/>
            </a:pP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data_type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member_variablen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Once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structure_name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defined as a new data type, then variables of that type can be declared as:</a:t>
            </a:r>
            <a:b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en-US" sz="24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4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structure_name</a:t>
            </a:r>
            <a:r>
              <a:rPr lang="en-US" sz="24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structure_variable</a:t>
            </a:r>
            <a:r>
              <a:rPr lang="en-US" sz="2400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Eg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student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s1,s2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3813" y="2097462"/>
            <a:ext cx="391309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student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char name[20];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roll;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char gender;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char address[50];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float fee, marks;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Defining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888" y="1825625"/>
            <a:ext cx="996791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combine both template declaration and structure variable declaration in one statement.</a:t>
            </a:r>
          </a:p>
          <a:p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student</a:t>
            </a:r>
            <a:b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char name[20];</a:t>
            </a:r>
          </a:p>
          <a:p>
            <a:pPr marL="0" indent="0">
              <a:buNone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roll;</a:t>
            </a:r>
            <a:b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char gender;</a:t>
            </a:r>
          </a:p>
          <a:p>
            <a:pPr marL="0" indent="0">
              <a:buNone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char address[50];</a:t>
            </a:r>
          </a:p>
          <a:p>
            <a:pPr marL="0" indent="0">
              <a:buNone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float fee, marks;</a:t>
            </a:r>
          </a:p>
          <a:p>
            <a:pPr marL="0" indent="0">
              <a:buNone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}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s1,s2,s3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Accessing Members of 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two types of operators to access members of a structure.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Member Operator ( dot operator (.))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pointer operator (-&gt;)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example: 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student </a:t>
            </a:r>
            <a:b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char name[20];</a:t>
            </a:r>
            <a:b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roll;</a:t>
            </a:r>
            <a:b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char section;</a:t>
            </a:r>
            <a:b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float marks;</a:t>
            </a:r>
          </a:p>
          <a:p>
            <a:pPr marL="0" indent="0">
              <a:buNone/>
            </a:pP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82770" y="3108762"/>
            <a:ext cx="6055659" cy="30469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If we have declared structure variable as: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 err="1">
                <a:latin typeface="Bell MT" panose="02020503060305020303" pitchFamily="18" charset="0"/>
              </a:rPr>
              <a:t>struct</a:t>
            </a:r>
            <a:r>
              <a:rPr lang="en-US" sz="2400" dirty="0">
                <a:latin typeface="Bell MT" panose="02020503060305020303" pitchFamily="18" charset="0"/>
              </a:rPr>
              <a:t> student </a:t>
            </a:r>
            <a:r>
              <a:rPr lang="en-US" sz="2400" dirty="0" err="1">
                <a:latin typeface="Bell MT" panose="02020503060305020303" pitchFamily="18" charset="0"/>
              </a:rPr>
              <a:t>s1</a:t>
            </a:r>
            <a:r>
              <a:rPr lang="en-US" sz="2400" dirty="0">
                <a:latin typeface="Bell MT" panose="02020503060305020303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Then, we can access each </a:t>
            </a:r>
            <a:r>
              <a:rPr lang="en-US" sz="2400" dirty="0" err="1">
                <a:latin typeface="Bell MT" panose="02020503060305020303" pitchFamily="18" charset="0"/>
              </a:rPr>
              <a:t>meber</a:t>
            </a:r>
            <a:r>
              <a:rPr lang="en-US" sz="2400" dirty="0">
                <a:latin typeface="Bell MT" panose="02020503060305020303" pitchFamily="18" charset="0"/>
              </a:rPr>
              <a:t> with the dot ( . ) operator:</a:t>
            </a:r>
          </a:p>
          <a:p>
            <a:pPr lvl="1"/>
            <a:r>
              <a:rPr lang="en-US" sz="2400" dirty="0" err="1">
                <a:latin typeface="Bell MT" panose="02020503060305020303" pitchFamily="18" charset="0"/>
              </a:rPr>
              <a:t>s1.name</a:t>
            </a:r>
            <a:r>
              <a:rPr lang="en-US" sz="2400" dirty="0">
                <a:latin typeface="Bell MT" panose="02020503060305020303" pitchFamily="18" charset="0"/>
              </a:rPr>
              <a:t>, </a:t>
            </a:r>
            <a:r>
              <a:rPr lang="en-US" sz="2400" dirty="0" err="1">
                <a:latin typeface="Bell MT" panose="02020503060305020303" pitchFamily="18" charset="0"/>
              </a:rPr>
              <a:t>s1.roll</a:t>
            </a:r>
            <a:r>
              <a:rPr lang="en-US" sz="2400" dirty="0">
                <a:latin typeface="Bell MT" panose="02020503060305020303" pitchFamily="18" charset="0"/>
              </a:rPr>
              <a:t>, </a:t>
            </a:r>
            <a:r>
              <a:rPr lang="en-US" sz="2400" dirty="0" err="1">
                <a:latin typeface="Bell MT" panose="02020503060305020303" pitchFamily="18" charset="0"/>
              </a:rPr>
              <a:t>s1.section</a:t>
            </a:r>
            <a:r>
              <a:rPr lang="en-US" sz="2400" dirty="0">
                <a:latin typeface="Bell MT" panose="02020503060305020303" pitchFamily="18" charset="0"/>
              </a:rPr>
              <a:t>, </a:t>
            </a:r>
            <a:r>
              <a:rPr lang="en-US" sz="2400" dirty="0" err="1">
                <a:latin typeface="Bell MT" panose="02020503060305020303" pitchFamily="18" charset="0"/>
              </a:rPr>
              <a:t>s1.marks</a:t>
            </a:r>
            <a:r>
              <a:rPr lang="en-US" sz="2400" dirty="0">
                <a:latin typeface="Bell MT" panose="02020503060305020303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For declaration :</a:t>
            </a:r>
            <a:r>
              <a:rPr lang="en-US" sz="2400" dirty="0" err="1">
                <a:latin typeface="Bell MT" panose="02020503060305020303" pitchFamily="18" charset="0"/>
              </a:rPr>
              <a:t>struct</a:t>
            </a:r>
            <a:r>
              <a:rPr lang="en-US" sz="2400" dirty="0">
                <a:latin typeface="Bell MT" panose="02020503060305020303" pitchFamily="18" charset="0"/>
              </a:rPr>
              <a:t> student *</a:t>
            </a:r>
            <a:r>
              <a:rPr lang="en-US" sz="2400" dirty="0" err="1">
                <a:latin typeface="Bell MT" panose="02020503060305020303" pitchFamily="18" charset="0"/>
              </a:rPr>
              <a:t>s2</a:t>
            </a:r>
            <a:r>
              <a:rPr lang="en-US" sz="2400" dirty="0">
                <a:latin typeface="Bell MT" panose="02020503060305020303" pitchFamily="18" charset="0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We can access each member using pointer: 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2400" dirty="0" err="1">
                <a:latin typeface="Bell MT" panose="02020503060305020303" pitchFamily="18" charset="0"/>
              </a:rPr>
              <a:t>s2</a:t>
            </a:r>
            <a:r>
              <a:rPr lang="en-US" sz="2400" dirty="0">
                <a:latin typeface="Bell MT" panose="02020503060305020303" pitchFamily="18" charset="0"/>
              </a:rPr>
              <a:t>-&gt; name, </a:t>
            </a:r>
            <a:r>
              <a:rPr lang="en-US" sz="2400" dirty="0" err="1">
                <a:latin typeface="Bell MT" panose="02020503060305020303" pitchFamily="18" charset="0"/>
              </a:rPr>
              <a:t>s2</a:t>
            </a:r>
            <a:r>
              <a:rPr lang="en-US" sz="2400" dirty="0">
                <a:latin typeface="Bell MT" panose="02020503060305020303" pitchFamily="18" charset="0"/>
              </a:rPr>
              <a:t>-&gt;roll, </a:t>
            </a:r>
            <a:r>
              <a:rPr lang="en-US" sz="2400" dirty="0" err="1">
                <a:latin typeface="Bell MT" panose="02020503060305020303" pitchFamily="18" charset="0"/>
              </a:rPr>
              <a:t>s2</a:t>
            </a:r>
            <a:r>
              <a:rPr lang="en-US" sz="2400" dirty="0">
                <a:latin typeface="Bell MT" panose="02020503060305020303" pitchFamily="18" charset="0"/>
              </a:rPr>
              <a:t>-&gt;</a:t>
            </a:r>
            <a:r>
              <a:rPr lang="en-US" sz="2400" dirty="0" err="1">
                <a:latin typeface="Bell MT" panose="02020503060305020303" pitchFamily="18" charset="0"/>
              </a:rPr>
              <a:t>secton</a:t>
            </a:r>
            <a:endParaRPr lang="en-US" sz="2400" dirty="0">
              <a:latin typeface="Bell MT" panose="020205030603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Structure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Like any data type, a structure variable can be initialized.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initialization is shown in following example: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student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s1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={ "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Raju",22,'A',55.5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};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4376" y="283771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student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char name[20];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roll;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char section;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float marks;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}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2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Example: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148862"/>
            <a:ext cx="5181600" cy="502810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struct</a:t>
            </a:r>
            <a:r>
              <a:rPr lang="en-US" sz="2000" dirty="0"/>
              <a:t> student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char name[20];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roll;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char section;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float marks;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student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 Enter data student: 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 Enter name: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s",s.name</a:t>
            </a:r>
            <a:r>
              <a:rPr lang="en-US" sz="2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("\n Enter </a:t>
            </a:r>
            <a:r>
              <a:rPr lang="en-US" sz="2000" dirty="0" err="1"/>
              <a:t>rollno</a:t>
            </a:r>
            <a:r>
              <a:rPr lang="en-US" sz="2000" dirty="0"/>
              <a:t>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096000" y="1148862"/>
            <a:ext cx="5334000" cy="502810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s.roll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Enter section: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 %c", &amp;</a:t>
            </a:r>
            <a:r>
              <a:rPr lang="en-US" dirty="0" err="1"/>
              <a:t>s.section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Enter Marks: 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("%f", &amp;</a:t>
            </a:r>
            <a:r>
              <a:rPr lang="en-US" dirty="0" err="1"/>
              <a:t>s.marks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Records of the Student:");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("\n=============\n");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Name: %</a:t>
            </a:r>
            <a:r>
              <a:rPr lang="en-US" dirty="0" err="1"/>
              <a:t>s",s.name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</a:t>
            </a:r>
            <a:r>
              <a:rPr lang="en-US" dirty="0" err="1"/>
              <a:t>Rollno</a:t>
            </a:r>
            <a:r>
              <a:rPr lang="en-US" dirty="0"/>
              <a:t>: %d",</a:t>
            </a:r>
            <a:r>
              <a:rPr lang="en-US" dirty="0" err="1"/>
              <a:t>s.roll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Section: %c",</a:t>
            </a:r>
            <a:r>
              <a:rPr lang="en-US" dirty="0" err="1"/>
              <a:t>s.section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("\n Marks: %f",</a:t>
            </a:r>
            <a:r>
              <a:rPr lang="en-US" dirty="0" err="1"/>
              <a:t>s.marks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6122" y="365126"/>
            <a:ext cx="10427677" cy="514106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of above Program: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491" y="1008184"/>
            <a:ext cx="9494511" cy="50632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C71A-E23F-469A-9299-2FA3253E08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Array of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4" y="1825625"/>
            <a:ext cx="1018222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Like array of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float or char type,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thee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may be array of structure.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case, the array will have individual structure as its elements.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example, if  we want to keep records of 50 students, then we have to make 50 structure variables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s1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s2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,.......,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s50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But this technique is not good.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can create an array of structures to store those 50 records of students.</a:t>
            </a:r>
          </a:p>
          <a:p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Example: </a:t>
            </a:r>
            <a:r>
              <a:rPr lang="en-US" sz="2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struct</a:t>
            </a:r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student s[50];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5726-DA1B-431A-AF10-8004367AC8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2449</Words>
  <Application>Microsoft Office PowerPoint</Application>
  <PresentationFormat>Widescreen</PresentationFormat>
  <Paragraphs>340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Arial Unicode MS</vt:lpstr>
      <vt:lpstr>Arial</vt:lpstr>
      <vt:lpstr>Bauhaus 93</vt:lpstr>
      <vt:lpstr>Bell MT</vt:lpstr>
      <vt:lpstr>Book Antiqua</vt:lpstr>
      <vt:lpstr>Calibri</vt:lpstr>
      <vt:lpstr>Calibri Light</vt:lpstr>
      <vt:lpstr>Century Gothic</vt:lpstr>
      <vt:lpstr>Corbel</vt:lpstr>
      <vt:lpstr>erdana</vt:lpstr>
      <vt:lpstr>Helvetica Neue</vt:lpstr>
      <vt:lpstr>Times New Roman</vt:lpstr>
      <vt:lpstr>verdana</vt:lpstr>
      <vt:lpstr>Wingdings</vt:lpstr>
      <vt:lpstr>Wingdings 2</vt:lpstr>
      <vt:lpstr>Wingdings 3</vt:lpstr>
      <vt:lpstr>Office Theme</vt:lpstr>
      <vt:lpstr>Wisp</vt:lpstr>
      <vt:lpstr>Frame</vt:lpstr>
      <vt:lpstr>Unit – 7   Structure and Unions  C Programming</vt:lpstr>
      <vt:lpstr>What is structure?</vt:lpstr>
      <vt:lpstr>Defining a Structure</vt:lpstr>
      <vt:lpstr>Defining a Structure</vt:lpstr>
      <vt:lpstr>Accessing Members of a Structure</vt:lpstr>
      <vt:lpstr>Structure Initialization</vt:lpstr>
      <vt:lpstr>Example: 1</vt:lpstr>
      <vt:lpstr>Output of above Program:</vt:lpstr>
      <vt:lpstr>Array of Structures</vt:lpstr>
      <vt:lpstr>Example: Array of Structures</vt:lpstr>
      <vt:lpstr>Passing Structures to Function</vt:lpstr>
      <vt:lpstr>Example: Passing structure to function</vt:lpstr>
      <vt:lpstr>Nested Structure</vt:lpstr>
      <vt:lpstr>Example: nested Structure</vt:lpstr>
      <vt:lpstr>Structure and Pointers</vt:lpstr>
      <vt:lpstr>Using Structure Pointer </vt:lpstr>
      <vt:lpstr>Example:1 Structure pointer</vt:lpstr>
      <vt:lpstr>Example : 2</vt:lpstr>
      <vt:lpstr>Unions</vt:lpstr>
      <vt:lpstr>Defining Union</vt:lpstr>
      <vt:lpstr>Example: </vt:lpstr>
      <vt:lpstr>Differences between Structure and Union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Dabbal Mahara</dc:creator>
  <cp:lastModifiedBy>DABBAL SINGH  MAHARA</cp:lastModifiedBy>
  <cp:revision>250</cp:revision>
  <dcterms:created xsi:type="dcterms:W3CDTF">2017-05-23T10:55:20Z</dcterms:created>
  <dcterms:modified xsi:type="dcterms:W3CDTF">2023-04-14T13:10:15Z</dcterms:modified>
</cp:coreProperties>
</file>