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56"/>
  </p:notesMasterIdLst>
  <p:sldIdLst>
    <p:sldId id="285" r:id="rId3"/>
    <p:sldId id="315" r:id="rId4"/>
    <p:sldId id="316" r:id="rId5"/>
    <p:sldId id="298" r:id="rId6"/>
    <p:sldId id="318" r:id="rId7"/>
    <p:sldId id="320" r:id="rId8"/>
    <p:sldId id="321" r:id="rId9"/>
    <p:sldId id="319" r:id="rId10"/>
    <p:sldId id="317" r:id="rId11"/>
    <p:sldId id="300" r:id="rId12"/>
    <p:sldId id="301" r:id="rId13"/>
    <p:sldId id="323" r:id="rId14"/>
    <p:sldId id="324" r:id="rId15"/>
    <p:sldId id="303" r:id="rId16"/>
    <p:sldId id="304" r:id="rId17"/>
    <p:sldId id="326" r:id="rId18"/>
    <p:sldId id="286" r:id="rId19"/>
    <p:sldId id="328" r:id="rId20"/>
    <p:sldId id="329" r:id="rId21"/>
    <p:sldId id="330" r:id="rId22"/>
    <p:sldId id="288" r:id="rId23"/>
    <p:sldId id="331" r:id="rId24"/>
    <p:sldId id="289" r:id="rId25"/>
    <p:sldId id="332" r:id="rId26"/>
    <p:sldId id="290" r:id="rId27"/>
    <p:sldId id="314" r:id="rId28"/>
    <p:sldId id="333" r:id="rId29"/>
    <p:sldId id="335" r:id="rId30"/>
    <p:sldId id="336" r:id="rId31"/>
    <p:sldId id="337" r:id="rId32"/>
    <p:sldId id="338" r:id="rId33"/>
    <p:sldId id="339" r:id="rId34"/>
    <p:sldId id="340" r:id="rId35"/>
    <p:sldId id="341" r:id="rId36"/>
    <p:sldId id="291" r:id="rId37"/>
    <p:sldId id="295" r:id="rId38"/>
    <p:sldId id="305" r:id="rId39"/>
    <p:sldId id="345" r:id="rId40"/>
    <p:sldId id="307" r:id="rId41"/>
    <p:sldId id="306" r:id="rId42"/>
    <p:sldId id="342" r:id="rId43"/>
    <p:sldId id="343" r:id="rId44"/>
    <p:sldId id="344" r:id="rId45"/>
    <p:sldId id="346" r:id="rId46"/>
    <p:sldId id="347" r:id="rId47"/>
    <p:sldId id="309" r:id="rId48"/>
    <p:sldId id="310" r:id="rId49"/>
    <p:sldId id="352" r:id="rId50"/>
    <p:sldId id="350" r:id="rId51"/>
    <p:sldId id="351" r:id="rId52"/>
    <p:sldId id="297" r:id="rId53"/>
    <p:sldId id="349" r:id="rId54"/>
    <p:sldId id="28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94434" autoAdjust="0"/>
  </p:normalViewPr>
  <p:slideViewPr>
    <p:cSldViewPr>
      <p:cViewPr varScale="1">
        <p:scale>
          <a:sx n="65" d="100"/>
          <a:sy n="65" d="100"/>
        </p:scale>
        <p:origin x="1164"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F6F37-734F-48F3-8AA5-E8DA05DE28A9}" type="datetimeFigureOut">
              <a:rPr lang="en-US" smtClean="0"/>
              <a:pPr/>
              <a:t>4/14/2023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0EDC7-F7A2-474C-A86D-C90F43DEB633}" type="slidenum">
              <a:rPr lang="en-US" smtClean="0"/>
              <a:pPr/>
              <a:t>‹#›</a:t>
            </a:fld>
            <a:endParaRPr lang="en-US"/>
          </a:p>
        </p:txBody>
      </p:sp>
    </p:spTree>
    <p:extLst>
      <p:ext uri="{BB962C8B-B14F-4D97-AF65-F5344CB8AC3E}">
        <p14:creationId xmlns:p14="http://schemas.microsoft.com/office/powerpoint/2010/main" val="57975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63217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0EDC7-F7A2-474C-A86D-C90F43DEB633}" type="slidenum">
              <a:rPr lang="en-US" smtClean="0"/>
              <a:pPr/>
              <a:t>5</a:t>
            </a:fld>
            <a:endParaRPr lang="en-US"/>
          </a:p>
        </p:txBody>
      </p:sp>
    </p:spTree>
    <p:extLst>
      <p:ext uri="{BB962C8B-B14F-4D97-AF65-F5344CB8AC3E}">
        <p14:creationId xmlns:p14="http://schemas.microsoft.com/office/powerpoint/2010/main" val="288021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1E6E798-38AA-42F1-9997-89D4E903D049}" type="datetime1">
              <a:rPr lang="en-US" smtClean="0"/>
              <a:t>4/14/2023</a:t>
            </a:fld>
            <a:endParaRPr lang="en-US"/>
          </a:p>
        </p:txBody>
      </p:sp>
      <p:sp>
        <p:nvSpPr>
          <p:cNvPr id="20" name="Footer Placeholder 19"/>
          <p:cNvSpPr>
            <a:spLocks noGrp="1"/>
          </p:cNvSpPr>
          <p:nvPr>
            <p:ph type="ftr" sz="quarter" idx="11"/>
          </p:nvPr>
        </p:nvSpPr>
        <p:spPr/>
        <p:txBody>
          <a:bodyPr/>
          <a:lstStyle/>
          <a:p>
            <a:r>
              <a:rPr lang="en-US"/>
              <a:t>Compiled by: Dabbal S. Mahara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D0540-6EF0-42EE-AAE6-A905F8FA8B3A}"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573121-9364-407E-BB67-6935CB9E0B34}"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6E798-38AA-42F1-9997-89D4E903D049}"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4379947"/>
      </p:ext>
    </p:extLst>
  </p:cSld>
  <p:clrMapOvr>
    <a:masterClrMapping/>
  </p:clrMapOvr>
  <p:transition spd="slow">
    <p:newsfla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37534-30E3-4B98-A96E-1731ECB9C6F2}"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2680875"/>
      </p:ext>
    </p:extLst>
  </p:cSld>
  <p:clrMapOvr>
    <a:masterClrMapping/>
  </p:clrMapOvr>
  <p:transition spd="slow">
    <p:newsfla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9E3EF-FEF5-4271-A775-6825EA7A158F}"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0127121"/>
      </p:ext>
    </p:extLst>
  </p:cSld>
  <p:clrMapOvr>
    <a:masterClrMapping/>
  </p:clrMapOvr>
  <p:transition spd="slow">
    <p:newsfla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DA1D49-3F40-4E95-A240-0DAC45EB8386}" type="datetime1">
              <a:rPr lang="en-US" smtClean="0"/>
              <a:t>4/14/2023</a:t>
            </a:fld>
            <a:endParaRPr lang="en-US"/>
          </a:p>
        </p:txBody>
      </p:sp>
      <p:sp>
        <p:nvSpPr>
          <p:cNvPr id="9" name="Footer Placeholder 8"/>
          <p:cNvSpPr>
            <a:spLocks noGrp="1"/>
          </p:cNvSpPr>
          <p:nvPr>
            <p:ph type="ftr" sz="quarter" idx="11"/>
          </p:nvPr>
        </p:nvSpPr>
        <p:spPr/>
        <p:txBody>
          <a:bodyPr/>
          <a:lstStyle/>
          <a:p>
            <a:r>
              <a:rPr lang="en-US"/>
              <a:t>Compiled by: Dabbal S. Mahara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9626314"/>
      </p:ext>
    </p:extLst>
  </p:cSld>
  <p:clrMapOvr>
    <a:masterClrMapping/>
  </p:clrMapOvr>
  <p:transition spd="slow">
    <p:newsfla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2D478CD-6DE3-4F52-8B4C-DAD5A632ABBE}" type="datetime1">
              <a:rPr lang="en-US" smtClean="0"/>
              <a:t>4/14/2023</a:t>
            </a:fld>
            <a:endParaRPr lang="en-US"/>
          </a:p>
        </p:txBody>
      </p:sp>
      <p:sp>
        <p:nvSpPr>
          <p:cNvPr id="11" name="Footer Placeholder 10"/>
          <p:cNvSpPr>
            <a:spLocks noGrp="1"/>
          </p:cNvSpPr>
          <p:nvPr>
            <p:ph type="ftr" sz="quarter" idx="11"/>
          </p:nvPr>
        </p:nvSpPr>
        <p:spPr/>
        <p:txBody>
          <a:bodyPr/>
          <a:lstStyle/>
          <a:p>
            <a:r>
              <a:rPr lang="en-US"/>
              <a:t>Compiled by: Dabbal S. Mahara</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9401333"/>
      </p:ext>
    </p:extLst>
  </p:cSld>
  <p:clrMapOvr>
    <a:masterClrMapping/>
  </p:clrMapOvr>
  <p:transition spd="slow">
    <p:newsfla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2A5D613-D590-4849-ABAA-44247761A700}" type="datetime1">
              <a:rPr lang="en-US" smtClean="0"/>
              <a:t>4/14/2023</a:t>
            </a:fld>
            <a:endParaRPr lang="en-US"/>
          </a:p>
        </p:txBody>
      </p:sp>
      <p:sp>
        <p:nvSpPr>
          <p:cNvPr id="7" name="Footer Placeholder 6"/>
          <p:cNvSpPr>
            <a:spLocks noGrp="1"/>
          </p:cNvSpPr>
          <p:nvPr>
            <p:ph type="ftr" sz="quarter" idx="11"/>
          </p:nvPr>
        </p:nvSpPr>
        <p:spPr/>
        <p:txBody>
          <a:bodyPr/>
          <a:lstStyle/>
          <a:p>
            <a:r>
              <a:rPr lang="en-US"/>
              <a:t>Compiled by: Dabbal S. Mahara</a:t>
            </a:r>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9870415"/>
      </p:ext>
    </p:extLst>
  </p:cSld>
  <p:clrMapOvr>
    <a:masterClrMapping/>
  </p:clrMapOvr>
  <p:transition spd="slow">
    <p:newsfla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FF5B631-0FA1-462F-9E23-30304BF7FEB0}" type="datetime1">
              <a:rPr lang="en-US" smtClean="0"/>
              <a:t>4/14/2023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8943613"/>
      </p:ext>
    </p:extLst>
  </p:cSld>
  <p:clrMapOvr>
    <a:masterClrMapping/>
  </p:clrMapOvr>
  <p:transition spd="slow">
    <p:newsfla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B7B1387-799A-485A-AA34-F8D15D67825E}" type="datetime1">
              <a:rPr lang="en-US" smtClean="0"/>
              <a:t>4/14/2023</a:t>
            </a:fld>
            <a:endParaRPr lang="en-US"/>
          </a:p>
        </p:txBody>
      </p:sp>
      <p:sp>
        <p:nvSpPr>
          <p:cNvPr id="9" name="Footer Placeholder 8"/>
          <p:cNvSpPr>
            <a:spLocks noGrp="1"/>
          </p:cNvSpPr>
          <p:nvPr>
            <p:ph type="ftr" sz="quarter" idx="11"/>
          </p:nvPr>
        </p:nvSpPr>
        <p:spPr/>
        <p:txBody>
          <a:bodyPr/>
          <a:lstStyle/>
          <a:p>
            <a:r>
              <a:rPr lang="en-US"/>
              <a:t>Compiled by: Dabbal S. Mahara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2675236"/>
      </p:ext>
    </p:extLst>
  </p:cSld>
  <p:clrMapOvr>
    <a:masterClrMapping/>
  </p:clrMapOvr>
  <p:transition spd="slow">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F37534-30E3-4B98-A96E-1731ECB9C6F2}"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86FD82E-17C2-4CA0-AA3D-7A0B35C687E2}" type="datetime1">
              <a:rPr lang="en-US" smtClean="0"/>
              <a:t>4/14/2023</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Compiled by: Dabbal S. Mahara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417283"/>
      </p:ext>
    </p:extLst>
  </p:cSld>
  <p:clrMapOvr>
    <a:masterClrMapping/>
  </p:clrMapOvr>
  <p:transition spd="slow">
    <p:newsfla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D0540-6EF0-42EE-AAE6-A905F8FA8B3A}" type="datetime1">
              <a:rPr lang="en-US" smtClean="0"/>
              <a:t>4/14/2023</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9009660"/>
      </p:ext>
    </p:extLst>
  </p:cSld>
  <p:clrMapOvr>
    <a:masterClrMapping/>
  </p:clrMapOvr>
  <p:transition spd="slow">
    <p:newsfla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73121-9364-407E-BB67-6935CB9E0B34}" type="datetime1">
              <a:rPr lang="en-US" smtClean="0"/>
              <a:t>4/14/2023</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4608752"/>
      </p:ext>
    </p:extLst>
  </p:cSld>
  <p:clrMapOvr>
    <a:masterClrMapping/>
  </p:clrMapOvr>
  <p:transition spd="slow">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59E3EF-FEF5-4271-A775-6825EA7A158F}" type="datetime1">
              <a:rPr lang="en-US" smtClean="0"/>
              <a:t>4/14/2023</a:t>
            </a:fld>
            <a:endParaRPr lang="en-US"/>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DA1D49-3F40-4E95-A240-0DAC45EB8386}" type="datetime1">
              <a:rPr lang="en-US" smtClean="0"/>
              <a:t>4/14/2023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D478CD-6DE3-4F52-8B4C-DAD5A632ABBE}" type="datetime1">
              <a:rPr lang="en-US" smtClean="0"/>
              <a:t>4/14/2023</a:t>
            </a:fld>
            <a:endParaRPr lang="en-US"/>
          </a:p>
        </p:txBody>
      </p:sp>
      <p:sp>
        <p:nvSpPr>
          <p:cNvPr id="8" name="Footer Placeholder 7"/>
          <p:cNvSpPr>
            <a:spLocks noGrp="1"/>
          </p:cNvSpPr>
          <p:nvPr>
            <p:ph type="ftr" sz="quarter" idx="11"/>
          </p:nvPr>
        </p:nvSpPr>
        <p:spPr/>
        <p:txBody>
          <a:bodyPr/>
          <a:lstStyle/>
          <a:p>
            <a:r>
              <a:rPr lang="en-US"/>
              <a:t>Compiled by: Dabbal S. Mahara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2A5D613-D590-4849-ABAA-44247761A700}" type="datetime1">
              <a:rPr lang="en-US" smtClean="0"/>
              <a:t>4/14/2023</a:t>
            </a:fld>
            <a:endParaRPr lang="en-US"/>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2FF5B631-0FA1-462F-9E23-30304BF7FEB0}" type="datetime1">
              <a:rPr lang="en-US" smtClean="0"/>
              <a:t>4/14/2023</a:t>
            </a:fld>
            <a:endParaRPr lang="en-US"/>
          </a:p>
        </p:txBody>
      </p:sp>
      <p:sp>
        <p:nvSpPr>
          <p:cNvPr id="3" name="Footer Placeholder 2"/>
          <p:cNvSpPr>
            <a:spLocks noGrp="1"/>
          </p:cNvSpPr>
          <p:nvPr>
            <p:ph type="ftr" sz="quarter" idx="11"/>
          </p:nvPr>
        </p:nvSpPr>
        <p:spPr/>
        <p:txBody>
          <a:bodyPr/>
          <a:lstStyle/>
          <a:p>
            <a:r>
              <a:rPr lang="en-US"/>
              <a:t>Compiled by: Dabbal S. Mahara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spd="slow">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7B1387-799A-485A-AA34-F8D15D67825E}" type="datetime1">
              <a:rPr lang="en-US" smtClean="0"/>
              <a:t>4/14/2023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86FD82E-17C2-4CA0-AA3D-7A0B35C687E2}" type="datetime1">
              <a:rPr lang="en-US" smtClean="0"/>
              <a:t>4/14/2023</a:t>
            </a:fld>
            <a:endParaRPr lang="en-US"/>
          </a:p>
        </p:txBody>
      </p:sp>
      <p:sp>
        <p:nvSpPr>
          <p:cNvPr id="6" name="Footer Placeholder 5"/>
          <p:cNvSpPr>
            <a:spLocks noGrp="1"/>
          </p:cNvSpPr>
          <p:nvPr>
            <p:ph type="ftr" sz="quarter" idx="11"/>
          </p:nvPr>
        </p:nvSpPr>
        <p:spPr/>
        <p:txBody>
          <a:bodyPr/>
          <a:lstStyle/>
          <a:p>
            <a:r>
              <a:rPr lang="en-US"/>
              <a:t>Compiled by: Dabbal S. Mahara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spd="slow">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233271B-4ACA-4690-97C2-F234A10A780B}" type="datetime1">
              <a:rPr lang="en-US" smtClean="0"/>
              <a:t>4/14/2023</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Compiled by: Dabbal S. Mahara</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newsflash/>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233271B-4ACA-4690-97C2-F234A10A780B}" type="datetime1">
              <a:rPr lang="en-US" smtClean="0"/>
              <a:t>4/14/2023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Compiled by: Dabbal S. Mahara</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503404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newsflash/>
  </p:transition>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685800"/>
            <a:ext cx="9525000" cy="1752600"/>
          </a:xfrm>
          <a:ln>
            <a:solidFill>
              <a:schemeClr val="bg1"/>
            </a:solidFill>
          </a:ln>
        </p:spPr>
        <p:style>
          <a:lnRef idx="2">
            <a:schemeClr val="dk1"/>
          </a:lnRef>
          <a:fillRef idx="1">
            <a:schemeClr val="lt1"/>
          </a:fillRef>
          <a:effectRef idx="0">
            <a:schemeClr val="dk1"/>
          </a:effectRef>
          <a:fontRef idx="minor">
            <a:schemeClr val="dk1"/>
          </a:fontRef>
        </p:style>
        <p:txBody>
          <a:bodyPr>
            <a:noAutofit/>
          </a:bodyPr>
          <a:lstStyle/>
          <a:p>
            <a:pPr algn="ctr">
              <a:lnSpc>
                <a:spcPct val="150000"/>
              </a:lnSpc>
            </a:pPr>
            <a:r>
              <a:rPr lang="en-US" sz="4800" dirty="0">
                <a:ln w="0"/>
                <a:solidFill>
                  <a:srgbClr val="C00000"/>
                </a:solidFill>
                <a:effectLst>
                  <a:outerShdw blurRad="38100" dist="25400" dir="5400000" algn="ctr" rotWithShape="0">
                    <a:srgbClr val="6E747A">
                      <a:alpha val="43000"/>
                    </a:srgbClr>
                  </a:outerShdw>
                </a:effectLst>
              </a:rPr>
              <a:t>Unit – 8 File  Input / Output</a:t>
            </a:r>
            <a:br>
              <a:rPr lang="en-US" sz="4800" dirty="0">
                <a:ln w="0"/>
                <a:solidFill>
                  <a:srgbClr val="C00000"/>
                </a:solidFill>
                <a:effectLst>
                  <a:outerShdw blurRad="38100" dist="25400" dir="5400000" algn="ctr" rotWithShape="0">
                    <a:srgbClr val="6E747A">
                      <a:alpha val="43000"/>
                    </a:srgbClr>
                  </a:outerShdw>
                </a:effectLst>
              </a:rPr>
            </a:br>
            <a:r>
              <a:rPr lang="en-US" sz="4000"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C Programming</a:t>
            </a:r>
            <a:endParaRPr lang="en-US" sz="4000" dirty="0">
              <a:ln w="0"/>
              <a:solidFill>
                <a:schemeClr val="accent1"/>
              </a:solidFill>
              <a:effectLst>
                <a:outerShdw blurRad="38100" dist="25400" dir="5400000" algn="ctr" rotWithShape="0">
                  <a:srgbClr val="6E747A">
                    <a:alpha val="43000"/>
                  </a:srgbClr>
                </a:outerShdw>
              </a:effectLst>
            </a:endParaRPr>
          </a:p>
        </p:txBody>
      </p:sp>
      <p:sp>
        <p:nvSpPr>
          <p:cNvPr id="4" name="Subtitle 3"/>
          <p:cNvSpPr>
            <a:spLocks noGrp="1"/>
          </p:cNvSpPr>
          <p:nvPr>
            <p:ph type="subTitle" idx="1"/>
          </p:nvPr>
        </p:nvSpPr>
        <p:spPr>
          <a:xfrm>
            <a:off x="3848100" y="2858226"/>
            <a:ext cx="6400800" cy="3447324"/>
          </a:xfrm>
        </p:spPr>
        <p:txBody>
          <a:bodyPr>
            <a:noAutofit/>
          </a:bodyPr>
          <a:lstStyle/>
          <a:p>
            <a:pPr algn="ctr"/>
            <a:r>
              <a:rPr lang="en-US" sz="2800" dirty="0"/>
              <a:t>BSc CSIT First Semester</a:t>
            </a:r>
          </a:p>
          <a:p>
            <a:pPr algn="ctr"/>
            <a:r>
              <a:rPr lang="en-US" sz="2800" dirty="0"/>
              <a:t>Mid-West University, Nepal</a:t>
            </a:r>
          </a:p>
          <a:p>
            <a:pPr algn="ctr"/>
            <a:endParaRPr lang="en-US" sz="2800" dirty="0"/>
          </a:p>
          <a:p>
            <a:pPr algn="ctr"/>
            <a:r>
              <a:rPr lang="en-US" sz="2800" b="1" dirty="0"/>
              <a:t>Prepared by:</a:t>
            </a:r>
          </a:p>
          <a:p>
            <a:pPr algn="ctr"/>
            <a:r>
              <a:rPr lang="en-US" sz="2800" dirty="0"/>
              <a:t>Dabbal Singh Mahara</a:t>
            </a:r>
          </a:p>
          <a:p>
            <a:pPr algn="ctr"/>
            <a:r>
              <a:rPr lang="en-US" sz="2800" dirty="0"/>
              <a:t>2023</a:t>
            </a:r>
          </a:p>
          <a:p>
            <a:pPr algn="ctr"/>
            <a:endParaRPr lang="en-US" sz="2800" dirty="0"/>
          </a:p>
        </p:txBody>
      </p:sp>
      <p:sp>
        <p:nvSpPr>
          <p:cNvPr id="5" name="Slide Number Placeholder 4"/>
          <p:cNvSpPr>
            <a:spLocks noGrp="1"/>
          </p:cNvSpPr>
          <p:nvPr>
            <p:ph type="sldNum" sz="quarter" idx="12"/>
          </p:nvPr>
        </p:nvSpPr>
        <p:spPr/>
        <p:txBody>
          <a:bodyPr/>
          <a:lstStyle/>
          <a:p>
            <a:fld id="{6A052D8A-FF9C-4639-BB64-58E40D28FAA5}" type="slidenum">
              <a:rPr lang="en-US" smtClean="0"/>
              <a:t>1</a:t>
            </a:fld>
            <a:endParaRPr lang="en-US"/>
          </a:p>
        </p:txBody>
      </p:sp>
    </p:spTree>
    <p:extLst>
      <p:ext uri="{BB962C8B-B14F-4D97-AF65-F5344CB8AC3E}">
        <p14:creationId xmlns:p14="http://schemas.microsoft.com/office/powerpoint/2010/main" val="3470170595"/>
      </p:ext>
    </p:extLst>
  </p:cSld>
  <p:clrMapOvr>
    <a:masterClrMapping/>
  </p:clrMapOvr>
  <p:transition spd="slow">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Text files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text file</a:t>
            </a:r>
            <a:r>
              <a:rPr lang="en-US" dirty="0"/>
              <a:t> stores data in the form of alphabets, digits and other special symbols by storing their ASCII values and are in a human readable format. For example, any file with a .txt, .c, </a:t>
            </a:r>
            <a:r>
              <a:rPr lang="en-US" dirty="0" err="1"/>
              <a:t>etc</a:t>
            </a:r>
            <a:r>
              <a:rPr lang="en-US" dirty="0"/>
              <a:t> extension. </a:t>
            </a:r>
          </a:p>
          <a:p>
            <a:r>
              <a:rPr lang="en-US" dirty="0"/>
              <a:t>When you open those files, you'll see all the contents within the file as plain text. You can easily edit or delete the contents.</a:t>
            </a:r>
          </a:p>
          <a:p>
            <a:r>
              <a:rPr lang="en-US" dirty="0"/>
              <a:t>They take minimum effort to maintain, are easily readable, and provide the least security and takes bigger storage space.</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80656952"/>
      </p:ext>
    </p:extLst>
  </p:cSld>
  <p:clrMapOvr>
    <a:masterClrMapping/>
  </p:clrMapOvr>
  <p:transition spd="slow">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Binary files</a:t>
            </a:r>
            <a:br>
              <a:rPr lang="en-US" b="1" dirty="0"/>
            </a:br>
            <a:endParaRPr lang="en-US" dirty="0"/>
          </a:p>
        </p:txBody>
      </p:sp>
      <p:sp>
        <p:nvSpPr>
          <p:cNvPr id="3" name="Content Placeholder 2"/>
          <p:cNvSpPr>
            <a:spLocks noGrp="1"/>
          </p:cNvSpPr>
          <p:nvPr>
            <p:ph idx="1"/>
          </p:nvPr>
        </p:nvSpPr>
        <p:spPr/>
        <p:txBody>
          <a:bodyPr/>
          <a:lstStyle/>
          <a:p>
            <a:r>
              <a:rPr lang="en-US" dirty="0"/>
              <a:t>A </a:t>
            </a:r>
            <a:r>
              <a:rPr lang="en-US" b="1" dirty="0"/>
              <a:t>binary file</a:t>
            </a:r>
            <a:r>
              <a:rPr lang="en-US" dirty="0"/>
              <a:t> contains a sequence or a collection of bytes ( binary form: 0's and 1's ) which are not in a human readable format.</a:t>
            </a:r>
          </a:p>
          <a:p>
            <a:r>
              <a:rPr lang="en-US" dirty="0"/>
              <a:t> For example, files with .exe, .com, .mp3 extension. </a:t>
            </a:r>
          </a:p>
          <a:p>
            <a:r>
              <a:rPr lang="en-US" dirty="0"/>
              <a:t>Since the data is not human readable it also adds to the security of the content as one might not be able to get data if the structure is not known.</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60353466"/>
      </p:ext>
    </p:extLst>
  </p:cSld>
  <p:clrMapOvr>
    <a:masterClrMapping/>
  </p:clrMapOvr>
  <p:transition spd="slow">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Text and Binary Files</a:t>
            </a:r>
          </a:p>
        </p:txBody>
      </p:sp>
      <p:sp>
        <p:nvSpPr>
          <p:cNvPr id="3" name="Content Placeholder 2"/>
          <p:cNvSpPr>
            <a:spLocks noGrp="1"/>
          </p:cNvSpPr>
          <p:nvPr>
            <p:ph idx="1"/>
          </p:nvPr>
        </p:nvSpPr>
        <p:spPr/>
        <p:txBody>
          <a:bodyPr>
            <a:normAutofit fontScale="70000" lnSpcReduction="20000"/>
          </a:bodyPr>
          <a:lstStyle/>
          <a:p>
            <a:r>
              <a:rPr lang="en-US" dirty="0"/>
              <a:t>A </a:t>
            </a:r>
            <a:r>
              <a:rPr lang="en-US" b="1" dirty="0"/>
              <a:t>newline</a:t>
            </a:r>
            <a:r>
              <a:rPr lang="en-US" dirty="0"/>
              <a:t> character in a text file is first converted into a carriage return-linefeed combination and then written to the disk. Similarly, when read by a </a:t>
            </a:r>
            <a:r>
              <a:rPr lang="en-US" b="1" dirty="0"/>
              <a:t>text file</a:t>
            </a:r>
            <a:r>
              <a:rPr lang="en-US" dirty="0"/>
              <a:t> the carriage return-linefeed combination is converted into a </a:t>
            </a:r>
            <a:r>
              <a:rPr lang="en-US" b="1" dirty="0"/>
              <a:t>newline</a:t>
            </a:r>
            <a:r>
              <a:rPr lang="en-US" dirty="0"/>
              <a:t>. However, in a </a:t>
            </a:r>
            <a:r>
              <a:rPr lang="en-US" b="1" dirty="0"/>
              <a:t>binary file</a:t>
            </a:r>
            <a:r>
              <a:rPr lang="en-US" dirty="0"/>
              <a:t>, no such conversions take place.</a:t>
            </a:r>
          </a:p>
          <a:p>
            <a:r>
              <a:rPr lang="en-US" dirty="0"/>
              <a:t>The texts and the characters are stored one character per byte as it should be (char occupies 1 byte in the memory) . For example, we have a number 567392. According to integer storage convention, it should occupy 4 bytes in the disk but it does not. It occupies 6 bytes, i.e., 1 byte for every digit in the number. Also, the number 56.9057 will occupy 7 bytes in the disk.</a:t>
            </a:r>
          </a:p>
          <a:p>
            <a:r>
              <a:rPr lang="en-US" dirty="0"/>
              <a:t>But binary files store the data in the binary form which shall use only 4 bytes for storing the integer and floating point data.</a:t>
            </a:r>
          </a:p>
          <a:p>
            <a:r>
              <a:rPr lang="en-US" dirty="0"/>
              <a:t>In the </a:t>
            </a:r>
            <a:r>
              <a:rPr lang="en-US" b="1" dirty="0"/>
              <a:t>text mode</a:t>
            </a:r>
            <a:r>
              <a:rPr lang="en-US" dirty="0"/>
              <a:t>, a special character with the ASCII code 26 is inserted at the end of the file. This character when encountered returns the EOF signal to the program. But, in the </a:t>
            </a:r>
            <a:r>
              <a:rPr lang="en-US" b="1" dirty="0"/>
              <a:t>binary mode</a:t>
            </a:r>
            <a:r>
              <a:rPr lang="en-US" dirty="0"/>
              <a:t>, we do not have any special character to signify the EOF. </a:t>
            </a:r>
            <a:endParaRPr lang="en-US" b="1"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034989329"/>
      </p:ext>
    </p:ext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Opening a file</a:t>
            </a:r>
          </a:p>
        </p:txBody>
      </p:sp>
      <p:sp>
        <p:nvSpPr>
          <p:cNvPr id="3" name="Content Placeholder 2"/>
          <p:cNvSpPr>
            <a:spLocks noGrp="1"/>
          </p:cNvSpPr>
          <p:nvPr>
            <p:ph idx="1"/>
          </p:nvPr>
        </p:nvSpPr>
        <p:spPr/>
        <p:txBody>
          <a:bodyPr>
            <a:normAutofit fontScale="92500" lnSpcReduction="10000"/>
          </a:bodyPr>
          <a:lstStyle/>
          <a:p>
            <a:r>
              <a:rPr lang="en-US" dirty="0"/>
              <a:t>A program must open a file before to perform reading and writing operations on it.</a:t>
            </a:r>
          </a:p>
          <a:p>
            <a:r>
              <a:rPr lang="en-US" dirty="0"/>
              <a:t>Opening a file establishes a link between the program and the operating system.</a:t>
            </a:r>
          </a:p>
          <a:p>
            <a:r>
              <a:rPr lang="en-US" dirty="0"/>
              <a:t>To use a file four essential actions should be carried out. These are, </a:t>
            </a:r>
          </a:p>
          <a:p>
            <a:pPr marL="356616" lvl="1" indent="0">
              <a:buNone/>
            </a:pPr>
            <a:r>
              <a:rPr lang="en-US" dirty="0"/>
              <a:t>a. Declare a file pointer variable. </a:t>
            </a:r>
          </a:p>
          <a:p>
            <a:pPr marL="356616" lvl="1" indent="0">
              <a:buNone/>
            </a:pPr>
            <a:r>
              <a:rPr lang="en-US" dirty="0"/>
              <a:t>b. Open a file using the </a:t>
            </a:r>
            <a:r>
              <a:rPr lang="en-US" dirty="0" err="1"/>
              <a:t>fopen</a:t>
            </a:r>
            <a:r>
              <a:rPr lang="en-US" dirty="0"/>
              <a:t>() function. </a:t>
            </a:r>
          </a:p>
          <a:p>
            <a:pPr marL="356616" lvl="1" indent="0">
              <a:buNone/>
            </a:pPr>
            <a:r>
              <a:rPr lang="en-US" dirty="0"/>
              <a:t>c. Process the file using suitable functions. </a:t>
            </a:r>
          </a:p>
          <a:p>
            <a:pPr marL="356616" lvl="1" indent="0">
              <a:buNone/>
            </a:pPr>
            <a:r>
              <a:rPr lang="en-US" dirty="0"/>
              <a:t>d. Close the file using the </a:t>
            </a:r>
            <a:r>
              <a:rPr lang="en-US" dirty="0" err="1"/>
              <a:t>fclose</a:t>
            </a:r>
            <a:r>
              <a:rPr lang="en-US" dirty="0"/>
              <a:t>()  function. </a:t>
            </a:r>
          </a:p>
          <a:p>
            <a:pPr marL="402336" lvl="1" indent="0">
              <a:buNone/>
            </a:pPr>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04911940"/>
      </p:ext>
    </p:extLst>
  </p:cSld>
  <p:clrMapOvr>
    <a:masterClrMapping/>
  </p:clrMapOvr>
  <p:transition spd="slow">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a:t>
            </a:r>
            <a:r>
              <a:rPr lang="en-US" b="1" dirty="0"/>
              <a:t>Declaration of file pointer</a:t>
            </a:r>
            <a:br>
              <a:rPr lang="en-US" dirty="0"/>
            </a:br>
            <a:endParaRPr lang="en-US" dirty="0"/>
          </a:p>
        </p:txBody>
      </p:sp>
      <p:sp>
        <p:nvSpPr>
          <p:cNvPr id="3" name="Content Placeholder 2"/>
          <p:cNvSpPr>
            <a:spLocks noGrp="1"/>
          </p:cNvSpPr>
          <p:nvPr>
            <p:ph idx="1"/>
          </p:nvPr>
        </p:nvSpPr>
        <p:spPr/>
        <p:txBody>
          <a:bodyPr>
            <a:noAutofit/>
          </a:bodyPr>
          <a:lstStyle/>
          <a:p>
            <a:r>
              <a:rPr lang="en-US" sz="2400" dirty="0"/>
              <a:t>When working with files, you need to declare a pointer of type FILE. </a:t>
            </a:r>
          </a:p>
          <a:p>
            <a:r>
              <a:rPr lang="en-US" sz="2400" dirty="0"/>
              <a:t>FILE is a special structure defined in &lt;</a:t>
            </a:r>
            <a:r>
              <a:rPr lang="en-US" sz="2400" dirty="0" err="1"/>
              <a:t>stdio.h</a:t>
            </a:r>
            <a:r>
              <a:rPr lang="en-US" sz="2400" dirty="0"/>
              <a:t>&gt;.</a:t>
            </a:r>
          </a:p>
          <a:p>
            <a:r>
              <a:rPr lang="en-US" sz="2400" dirty="0"/>
              <a:t>The members of the FILE structure are used by the program in various file access operation.</a:t>
            </a:r>
          </a:p>
          <a:p>
            <a:r>
              <a:rPr lang="en-US" sz="2400" dirty="0"/>
              <a:t>FILE *</a:t>
            </a:r>
            <a:r>
              <a:rPr lang="en-US" sz="2400" dirty="0" err="1"/>
              <a:t>file_pointer</a:t>
            </a:r>
            <a:r>
              <a:rPr lang="en-US" sz="2400" dirty="0"/>
              <a:t>; </a:t>
            </a:r>
          </a:p>
          <a:p>
            <a:pPr marL="82296" indent="0">
              <a:buNone/>
            </a:pPr>
            <a:r>
              <a:rPr lang="en-US" sz="2400" dirty="0"/>
              <a:t>   </a:t>
            </a:r>
            <a:r>
              <a:rPr lang="en-US" sz="2400" dirty="0" err="1"/>
              <a:t>Eg</a:t>
            </a:r>
            <a:r>
              <a:rPr lang="en-US" sz="2400" dirty="0"/>
              <a:t> : FILE *</a:t>
            </a:r>
            <a:r>
              <a:rPr lang="en-US" sz="2400" dirty="0" err="1"/>
              <a:t>fp</a:t>
            </a:r>
            <a:r>
              <a:rPr lang="en-US" sz="2400" dirty="0"/>
              <a:t>; </a:t>
            </a:r>
          </a:p>
          <a:p>
            <a:r>
              <a:rPr lang="en-US" sz="2400" dirty="0"/>
              <a:t>FILE establishes a buffer area where data is temporarily stored while being transferred between computer memory and the data file.</a:t>
            </a:r>
          </a:p>
          <a:p>
            <a:r>
              <a:rPr lang="en-US" sz="2400" dirty="0" err="1"/>
              <a:t>file_pointer</a:t>
            </a:r>
            <a:r>
              <a:rPr lang="en-US" sz="2400" dirty="0"/>
              <a:t> variable indicates the beginning address of buffer area. This pointer is often referred to as a stream pointer, file pointer or simply stream.</a:t>
            </a:r>
          </a:p>
          <a:p>
            <a:pPr marL="82296" indent="0">
              <a:buNone/>
            </a:pPr>
            <a:endParaRPr lang="en-US" sz="2400" dirty="0"/>
          </a:p>
          <a:p>
            <a:pPr marL="82296" indent="0">
              <a:buNone/>
            </a:pPr>
            <a:endParaRPr lang="en-US" sz="24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886389888"/>
      </p:ext>
    </p:extLst>
  </p:cSld>
  <p:clrMapOvr>
    <a:masterClrMapping/>
  </p:clrMapOvr>
  <p:transition spd="slow">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Opening a file</a:t>
            </a:r>
            <a:br>
              <a:rPr lang="en-US" b="1" dirty="0">
                <a:effectLst/>
              </a:rPr>
            </a:br>
            <a:endParaRPr lang="en-US" dirty="0"/>
          </a:p>
        </p:txBody>
      </p:sp>
      <p:sp>
        <p:nvSpPr>
          <p:cNvPr id="3" name="Content Placeholder 2"/>
          <p:cNvSpPr>
            <a:spLocks noGrp="1"/>
          </p:cNvSpPr>
          <p:nvPr>
            <p:ph idx="1"/>
          </p:nvPr>
        </p:nvSpPr>
        <p:spPr>
          <a:xfrm>
            <a:off x="1914144" y="1295400"/>
            <a:ext cx="9997440" cy="4953000"/>
          </a:xfrm>
        </p:spPr>
        <p:txBody>
          <a:bodyPr>
            <a:normAutofit fontScale="92500" lnSpcReduction="10000"/>
          </a:bodyPr>
          <a:lstStyle/>
          <a:p>
            <a:r>
              <a:rPr lang="en-US" sz="2800" dirty="0"/>
              <a:t>Opening a file is performed using the </a:t>
            </a:r>
            <a:r>
              <a:rPr lang="en-US" sz="2800" dirty="0" err="1"/>
              <a:t>fopen</a:t>
            </a:r>
            <a:r>
              <a:rPr lang="en-US" sz="2800" dirty="0"/>
              <a:t>() function defined in the </a:t>
            </a:r>
            <a:r>
              <a:rPr lang="en-US" sz="2800" dirty="0" err="1"/>
              <a:t>stdio.h</a:t>
            </a:r>
            <a:r>
              <a:rPr lang="en-US" sz="2800" dirty="0"/>
              <a:t> header file.</a:t>
            </a:r>
          </a:p>
          <a:p>
            <a:r>
              <a:rPr lang="en-US" sz="2800" dirty="0"/>
              <a:t>The syntax for opening a file in standard I/O is:</a:t>
            </a:r>
          </a:p>
          <a:p>
            <a:pPr marL="82296" indent="0">
              <a:buNone/>
            </a:pPr>
            <a:r>
              <a:rPr lang="en-US" sz="2800" dirty="0"/>
              <a:t>    </a:t>
            </a:r>
            <a:r>
              <a:rPr lang="en-US" sz="2800" dirty="0" err="1"/>
              <a:t>fptr</a:t>
            </a:r>
            <a:r>
              <a:rPr lang="en-US" sz="2800" dirty="0"/>
              <a:t> = </a:t>
            </a:r>
            <a:r>
              <a:rPr lang="en-US" sz="2800" dirty="0" err="1"/>
              <a:t>fopen</a:t>
            </a:r>
            <a:r>
              <a:rPr lang="en-US" sz="2800" dirty="0"/>
              <a:t>("</a:t>
            </a:r>
            <a:r>
              <a:rPr lang="en-US" sz="2800" dirty="0" err="1"/>
              <a:t>filename","mode</a:t>
            </a:r>
            <a:r>
              <a:rPr lang="en-US" sz="2800" dirty="0"/>
              <a:t>");</a:t>
            </a:r>
          </a:p>
          <a:p>
            <a:pPr marL="356616" lvl="1" indent="0" algn="just">
              <a:buNone/>
            </a:pPr>
            <a:r>
              <a:rPr lang="en-US" sz="2400" dirty="0"/>
              <a:t>Here, </a:t>
            </a:r>
            <a:r>
              <a:rPr lang="en-US" sz="2400" dirty="0" err="1"/>
              <a:t>fptr</a:t>
            </a:r>
            <a:r>
              <a:rPr lang="en-US" sz="2400" dirty="0"/>
              <a:t> is the FILE pointer (FILE *</a:t>
            </a:r>
            <a:r>
              <a:rPr lang="en-US" sz="2400" dirty="0" err="1"/>
              <a:t>fptr</a:t>
            </a:r>
            <a:r>
              <a:rPr lang="en-US" sz="2400" dirty="0"/>
              <a:t>), which will hold the reference to the opened file, filename is the name of the file to be opened and mode specifies the purpose of opening the file.</a:t>
            </a:r>
          </a:p>
          <a:p>
            <a:pPr marL="425196" indent="-342900" algn="just"/>
            <a:r>
              <a:rPr lang="en-US" sz="2600" dirty="0"/>
              <a:t>When </a:t>
            </a:r>
            <a:r>
              <a:rPr lang="en-US" sz="2600" dirty="0" err="1"/>
              <a:t>fopen</a:t>
            </a:r>
            <a:r>
              <a:rPr lang="en-US" sz="2600" dirty="0"/>
              <a:t>() function opens a file in memory, it returns a pointer to this particular file. If </a:t>
            </a:r>
            <a:r>
              <a:rPr lang="en-US" sz="2600" dirty="0" err="1"/>
              <a:t>fopen</a:t>
            </a:r>
            <a:r>
              <a:rPr lang="en-US" sz="2600" dirty="0"/>
              <a:t>() function can't open the file then it will return NULL.</a:t>
            </a:r>
          </a:p>
          <a:p>
            <a:r>
              <a:rPr lang="en-US" sz="2800" dirty="0"/>
              <a:t>For example,</a:t>
            </a:r>
          </a:p>
          <a:p>
            <a:pPr marL="356616" lvl="1" indent="0">
              <a:buNone/>
            </a:pPr>
            <a:r>
              <a:rPr lang="en-US" sz="2400" dirty="0"/>
              <a:t>ptr1 = </a:t>
            </a:r>
            <a:r>
              <a:rPr lang="en-US" sz="2400" dirty="0" err="1"/>
              <a:t>fopen</a:t>
            </a:r>
            <a:r>
              <a:rPr lang="en-US" sz="2400" dirty="0"/>
              <a:t>("E:\\cprogram\\newprogram.txt","w");</a:t>
            </a:r>
          </a:p>
          <a:p>
            <a:pPr marL="356616" lvl="1" indent="0">
              <a:buNone/>
            </a:pPr>
            <a:r>
              <a:rPr lang="en-US" sz="2400" dirty="0"/>
              <a:t>ptr2 = </a:t>
            </a:r>
            <a:r>
              <a:rPr lang="en-US" sz="2400" dirty="0" err="1"/>
              <a:t>fopen</a:t>
            </a:r>
            <a:r>
              <a:rPr lang="en-US" sz="2400" dirty="0"/>
              <a:t>("E:\\cprogram\\oldprogram.bin","rb");</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641770"/>
      </p:ext>
    </p:extLst>
  </p:cSld>
  <p:clrMapOvr>
    <a:masterClrMapping/>
  </p:clrMapOvr>
  <p:transition spd="slow">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Opening Modes</a:t>
            </a:r>
          </a:p>
        </p:txBody>
      </p:sp>
      <p:sp>
        <p:nvSpPr>
          <p:cNvPr id="3" name="Content Placeholder 2"/>
          <p:cNvSpPr>
            <a:spLocks noGrp="1"/>
          </p:cNvSpPr>
          <p:nvPr>
            <p:ph idx="1"/>
          </p:nvPr>
        </p:nvSpPr>
        <p:spPr/>
        <p:txBody>
          <a:bodyPr>
            <a:normAutofit fontScale="92500" lnSpcReduction="10000"/>
          </a:bodyPr>
          <a:lstStyle/>
          <a:p>
            <a:r>
              <a:rPr lang="en-US" dirty="0"/>
              <a:t>File opening modes specify the way in which a file should be opened</a:t>
            </a:r>
          </a:p>
          <a:p>
            <a:pPr lvl="1"/>
            <a:r>
              <a:rPr lang="en-US" dirty="0"/>
              <a:t>i.e. for reading, writing, or both, appending at the end of the file etc.</a:t>
            </a:r>
          </a:p>
          <a:p>
            <a:r>
              <a:rPr lang="en-US" dirty="0"/>
              <a:t>The modes are denoted with: </a:t>
            </a:r>
          </a:p>
          <a:p>
            <a:pPr lvl="1"/>
            <a:r>
              <a:rPr lang="en-US" dirty="0"/>
              <a:t>"r"    : for read mode</a:t>
            </a:r>
          </a:p>
          <a:p>
            <a:pPr lvl="1"/>
            <a:r>
              <a:rPr lang="en-US" dirty="0"/>
              <a:t>"w"   : for write mode</a:t>
            </a:r>
          </a:p>
          <a:p>
            <a:pPr lvl="1"/>
            <a:r>
              <a:rPr lang="en-US" dirty="0"/>
              <a:t>"a"    : for append mode</a:t>
            </a:r>
          </a:p>
          <a:p>
            <a:pPr lvl="1"/>
            <a:r>
              <a:rPr lang="en-US" dirty="0"/>
              <a:t>"r+"  : for read and write mode</a:t>
            </a:r>
          </a:p>
          <a:p>
            <a:pPr lvl="1"/>
            <a:r>
              <a:rPr lang="en-US" dirty="0"/>
              <a:t>"w+" : for write and read mode</a:t>
            </a:r>
          </a:p>
          <a:p>
            <a:pPr lvl="1"/>
            <a:r>
              <a:rPr lang="en-US" dirty="0"/>
              <a:t>"a+"  : for append and read mode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78468789"/>
      </p:ext>
    </p:extLst>
  </p:cSld>
  <p:clrMapOvr>
    <a:masterClrMapping/>
  </p:clrMapOvr>
  <p:transition spd="slow">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File Opening Modes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3573562"/>
              </p:ext>
            </p:extLst>
          </p:nvPr>
        </p:nvGraphicFramePr>
        <p:xfrm>
          <a:off x="3686466" y="301623"/>
          <a:ext cx="7713132" cy="6419852"/>
        </p:xfrm>
        <a:graphic>
          <a:graphicData uri="http://schemas.openxmlformats.org/drawingml/2006/table">
            <a:tbl>
              <a:tblPr>
                <a:tableStyleId>{5940675A-B579-460E-94D1-54222C63F5DA}</a:tableStyleId>
              </a:tblPr>
              <a:tblGrid>
                <a:gridCol w="1023647">
                  <a:extLst>
                    <a:ext uri="{9D8B030D-6E8A-4147-A177-3AD203B41FA5}">
                      <a16:colId xmlns:a16="http://schemas.microsoft.com/office/drawing/2014/main" val="20000"/>
                    </a:ext>
                  </a:extLst>
                </a:gridCol>
                <a:gridCol w="6689485">
                  <a:extLst>
                    <a:ext uri="{9D8B030D-6E8A-4147-A177-3AD203B41FA5}">
                      <a16:colId xmlns:a16="http://schemas.microsoft.com/office/drawing/2014/main" val="20001"/>
                    </a:ext>
                  </a:extLst>
                </a:gridCol>
              </a:tblGrid>
              <a:tr h="415092">
                <a:tc>
                  <a:txBody>
                    <a:bodyPr/>
                    <a:lstStyle/>
                    <a:p>
                      <a:pPr algn="ctr" fontAlgn="t"/>
                      <a:r>
                        <a:rPr lang="en-US" sz="2000" b="1" dirty="0">
                          <a:effectLst/>
                        </a:rPr>
                        <a:t>mode</a:t>
                      </a:r>
                    </a:p>
                  </a:txBody>
                  <a:tcPr marL="47250" marR="47250" marT="47250" marB="47250"/>
                </a:tc>
                <a:tc>
                  <a:txBody>
                    <a:bodyPr/>
                    <a:lstStyle/>
                    <a:p>
                      <a:pPr algn="ctr" fontAlgn="t"/>
                      <a:r>
                        <a:rPr lang="en-US" sz="2000" b="1" dirty="0">
                          <a:effectLst/>
                        </a:rPr>
                        <a:t>description</a:t>
                      </a:r>
                    </a:p>
                  </a:txBody>
                  <a:tcPr marL="47250" marR="47250" marT="47250" marB="47250"/>
                </a:tc>
                <a:extLst>
                  <a:ext uri="{0D108BD9-81ED-4DB2-BD59-A6C34878D82A}">
                    <a16:rowId xmlns:a16="http://schemas.microsoft.com/office/drawing/2014/main" val="10000"/>
                  </a:ext>
                </a:extLst>
              </a:tr>
              <a:tr h="415092">
                <a:tc>
                  <a:txBody>
                    <a:bodyPr/>
                    <a:lstStyle/>
                    <a:p>
                      <a:pPr fontAlgn="t"/>
                      <a:r>
                        <a:rPr lang="en-US" sz="2000">
                          <a:effectLst/>
                        </a:rPr>
                        <a:t>r</a:t>
                      </a:r>
                    </a:p>
                  </a:txBody>
                  <a:tcPr marL="47250" marR="47250" marT="47250" marB="47250"/>
                </a:tc>
                <a:tc>
                  <a:txBody>
                    <a:bodyPr/>
                    <a:lstStyle/>
                    <a:p>
                      <a:pPr fontAlgn="t"/>
                      <a:r>
                        <a:rPr lang="en-US" sz="2000">
                          <a:effectLst/>
                        </a:rPr>
                        <a:t>opens a text file in reading mode</a:t>
                      </a:r>
                    </a:p>
                  </a:txBody>
                  <a:tcPr marL="47250" marR="47250" marT="47250" marB="47250"/>
                </a:tc>
                <a:extLst>
                  <a:ext uri="{0D108BD9-81ED-4DB2-BD59-A6C34878D82A}">
                    <a16:rowId xmlns:a16="http://schemas.microsoft.com/office/drawing/2014/main" val="10001"/>
                  </a:ext>
                </a:extLst>
              </a:tr>
              <a:tr h="468419">
                <a:tc>
                  <a:txBody>
                    <a:bodyPr/>
                    <a:lstStyle/>
                    <a:p>
                      <a:pPr fontAlgn="t"/>
                      <a:r>
                        <a:rPr lang="en-US" sz="2000">
                          <a:effectLst/>
                        </a:rPr>
                        <a:t>w</a:t>
                      </a:r>
                    </a:p>
                  </a:txBody>
                  <a:tcPr marL="47250" marR="47250" marT="47250" marB="47250"/>
                </a:tc>
                <a:tc>
                  <a:txBody>
                    <a:bodyPr/>
                    <a:lstStyle/>
                    <a:p>
                      <a:pPr fontAlgn="t"/>
                      <a:r>
                        <a:rPr lang="en-US" sz="2000">
                          <a:effectLst/>
                        </a:rPr>
                        <a:t>opens or create a text file in writing mode.</a:t>
                      </a:r>
                    </a:p>
                  </a:txBody>
                  <a:tcPr marL="47250" marR="47250" marT="47250" marB="47250"/>
                </a:tc>
                <a:extLst>
                  <a:ext uri="{0D108BD9-81ED-4DB2-BD59-A6C34878D82A}">
                    <a16:rowId xmlns:a16="http://schemas.microsoft.com/office/drawing/2014/main" val="10002"/>
                  </a:ext>
                </a:extLst>
              </a:tr>
              <a:tr h="415092">
                <a:tc>
                  <a:txBody>
                    <a:bodyPr/>
                    <a:lstStyle/>
                    <a:p>
                      <a:pPr fontAlgn="t"/>
                      <a:r>
                        <a:rPr lang="en-US" sz="2000">
                          <a:effectLst/>
                        </a:rPr>
                        <a:t>a</a:t>
                      </a:r>
                    </a:p>
                  </a:txBody>
                  <a:tcPr marL="47250" marR="47250" marT="47250" marB="47250"/>
                </a:tc>
                <a:tc>
                  <a:txBody>
                    <a:bodyPr/>
                    <a:lstStyle/>
                    <a:p>
                      <a:pPr fontAlgn="t"/>
                      <a:r>
                        <a:rPr lang="en-US" sz="2000">
                          <a:effectLst/>
                        </a:rPr>
                        <a:t>opens a text file in append mode</a:t>
                      </a:r>
                    </a:p>
                  </a:txBody>
                  <a:tcPr marL="47250" marR="47250" marT="47250" marB="47250"/>
                </a:tc>
                <a:extLst>
                  <a:ext uri="{0D108BD9-81ED-4DB2-BD59-A6C34878D82A}">
                    <a16:rowId xmlns:a16="http://schemas.microsoft.com/office/drawing/2014/main" val="10003"/>
                  </a:ext>
                </a:extLst>
              </a:tr>
              <a:tr h="468192">
                <a:tc>
                  <a:txBody>
                    <a:bodyPr/>
                    <a:lstStyle/>
                    <a:p>
                      <a:pPr fontAlgn="t"/>
                      <a:r>
                        <a:rPr lang="en-US" sz="2000">
                          <a:effectLst/>
                        </a:rPr>
                        <a:t>r+</a:t>
                      </a:r>
                    </a:p>
                  </a:txBody>
                  <a:tcPr marL="47250" marR="47250" marT="47250" marB="47250"/>
                </a:tc>
                <a:tc>
                  <a:txBody>
                    <a:bodyPr/>
                    <a:lstStyle/>
                    <a:p>
                      <a:pPr fontAlgn="t"/>
                      <a:r>
                        <a:rPr lang="en-US" sz="2000" dirty="0">
                          <a:effectLst/>
                        </a:rPr>
                        <a:t>opens a text file in both reading and writing mode</a:t>
                      </a:r>
                    </a:p>
                  </a:txBody>
                  <a:tcPr marL="47250" marR="47250" marT="47250" marB="47250"/>
                </a:tc>
                <a:extLst>
                  <a:ext uri="{0D108BD9-81ED-4DB2-BD59-A6C34878D82A}">
                    <a16:rowId xmlns:a16="http://schemas.microsoft.com/office/drawing/2014/main" val="10004"/>
                  </a:ext>
                </a:extLst>
              </a:tr>
              <a:tr h="492369">
                <a:tc>
                  <a:txBody>
                    <a:bodyPr/>
                    <a:lstStyle/>
                    <a:p>
                      <a:pPr fontAlgn="t"/>
                      <a:r>
                        <a:rPr lang="en-US" sz="2000" dirty="0">
                          <a:effectLst/>
                        </a:rPr>
                        <a:t>w+</a:t>
                      </a:r>
                    </a:p>
                  </a:txBody>
                  <a:tcPr marL="47250" marR="47250" marT="47250" marB="47250"/>
                </a:tc>
                <a:tc>
                  <a:txBody>
                    <a:bodyPr/>
                    <a:lstStyle/>
                    <a:p>
                      <a:pPr fontAlgn="t"/>
                      <a:r>
                        <a:rPr lang="en-US" sz="2000">
                          <a:effectLst/>
                        </a:rPr>
                        <a:t>opens a text file in both reading and writing mode</a:t>
                      </a:r>
                    </a:p>
                  </a:txBody>
                  <a:tcPr marL="47250" marR="47250" marT="47250" marB="47250"/>
                </a:tc>
                <a:extLst>
                  <a:ext uri="{0D108BD9-81ED-4DB2-BD59-A6C34878D82A}">
                    <a16:rowId xmlns:a16="http://schemas.microsoft.com/office/drawing/2014/main" val="10005"/>
                  </a:ext>
                </a:extLst>
              </a:tr>
              <a:tr h="498094">
                <a:tc>
                  <a:txBody>
                    <a:bodyPr/>
                    <a:lstStyle/>
                    <a:p>
                      <a:pPr fontAlgn="t"/>
                      <a:r>
                        <a:rPr lang="en-US" sz="2000">
                          <a:effectLst/>
                        </a:rPr>
                        <a:t>a+</a:t>
                      </a:r>
                    </a:p>
                  </a:txBody>
                  <a:tcPr marL="47250" marR="47250" marT="47250" marB="47250"/>
                </a:tc>
                <a:tc>
                  <a:txBody>
                    <a:bodyPr/>
                    <a:lstStyle/>
                    <a:p>
                      <a:pPr fontAlgn="t"/>
                      <a:r>
                        <a:rPr lang="en-US" sz="2000">
                          <a:effectLst/>
                        </a:rPr>
                        <a:t>opens a text file in both reading and writing mode</a:t>
                      </a:r>
                    </a:p>
                  </a:txBody>
                  <a:tcPr marL="47250" marR="47250" marT="47250" marB="47250"/>
                </a:tc>
                <a:extLst>
                  <a:ext uri="{0D108BD9-81ED-4DB2-BD59-A6C34878D82A}">
                    <a16:rowId xmlns:a16="http://schemas.microsoft.com/office/drawing/2014/main" val="10006"/>
                  </a:ext>
                </a:extLst>
              </a:tr>
              <a:tr h="415092">
                <a:tc>
                  <a:txBody>
                    <a:bodyPr/>
                    <a:lstStyle/>
                    <a:p>
                      <a:pPr fontAlgn="t"/>
                      <a:r>
                        <a:rPr lang="en-US" sz="2000">
                          <a:effectLst/>
                        </a:rPr>
                        <a:t>rb</a:t>
                      </a:r>
                    </a:p>
                  </a:txBody>
                  <a:tcPr marL="47250" marR="47250" marT="47250" marB="47250"/>
                </a:tc>
                <a:tc>
                  <a:txBody>
                    <a:bodyPr/>
                    <a:lstStyle/>
                    <a:p>
                      <a:pPr fontAlgn="t"/>
                      <a:r>
                        <a:rPr lang="en-US" sz="2000">
                          <a:effectLst/>
                        </a:rPr>
                        <a:t>opens a binary file in reading mode</a:t>
                      </a:r>
                    </a:p>
                  </a:txBody>
                  <a:tcPr marL="47250" marR="47250" marT="47250" marB="47250"/>
                </a:tc>
                <a:extLst>
                  <a:ext uri="{0D108BD9-81ED-4DB2-BD59-A6C34878D82A}">
                    <a16:rowId xmlns:a16="http://schemas.microsoft.com/office/drawing/2014/main" val="10007"/>
                  </a:ext>
                </a:extLst>
              </a:tr>
              <a:tr h="566393">
                <a:tc>
                  <a:txBody>
                    <a:bodyPr/>
                    <a:lstStyle/>
                    <a:p>
                      <a:pPr fontAlgn="t"/>
                      <a:r>
                        <a:rPr lang="en-US" sz="2000">
                          <a:effectLst/>
                        </a:rPr>
                        <a:t>wb</a:t>
                      </a:r>
                    </a:p>
                  </a:txBody>
                  <a:tcPr marL="47250" marR="47250" marT="47250" marB="47250"/>
                </a:tc>
                <a:tc>
                  <a:txBody>
                    <a:bodyPr/>
                    <a:lstStyle/>
                    <a:p>
                      <a:pPr fontAlgn="t"/>
                      <a:r>
                        <a:rPr lang="en-US" sz="2000">
                          <a:effectLst/>
                        </a:rPr>
                        <a:t>opens or create a binary file in writing mode</a:t>
                      </a:r>
                    </a:p>
                  </a:txBody>
                  <a:tcPr marL="47250" marR="47250" marT="47250" marB="47250"/>
                </a:tc>
                <a:extLst>
                  <a:ext uri="{0D108BD9-81ED-4DB2-BD59-A6C34878D82A}">
                    <a16:rowId xmlns:a16="http://schemas.microsoft.com/office/drawing/2014/main" val="10008"/>
                  </a:ext>
                </a:extLst>
              </a:tr>
              <a:tr h="415092">
                <a:tc>
                  <a:txBody>
                    <a:bodyPr/>
                    <a:lstStyle/>
                    <a:p>
                      <a:pPr fontAlgn="t"/>
                      <a:r>
                        <a:rPr lang="en-US" sz="2000">
                          <a:effectLst/>
                        </a:rPr>
                        <a:t>ab</a:t>
                      </a:r>
                    </a:p>
                  </a:txBody>
                  <a:tcPr marL="47250" marR="47250" marT="47250" marB="47250"/>
                </a:tc>
                <a:tc>
                  <a:txBody>
                    <a:bodyPr/>
                    <a:lstStyle/>
                    <a:p>
                      <a:pPr fontAlgn="t"/>
                      <a:r>
                        <a:rPr lang="en-US" sz="2000">
                          <a:effectLst/>
                        </a:rPr>
                        <a:t>opens a binary file in append mode</a:t>
                      </a:r>
                    </a:p>
                  </a:txBody>
                  <a:tcPr marL="47250" marR="47250" marT="47250" marB="47250"/>
                </a:tc>
                <a:extLst>
                  <a:ext uri="{0D108BD9-81ED-4DB2-BD59-A6C34878D82A}">
                    <a16:rowId xmlns:a16="http://schemas.microsoft.com/office/drawing/2014/main" val="10009"/>
                  </a:ext>
                </a:extLst>
              </a:tr>
              <a:tr h="566393">
                <a:tc>
                  <a:txBody>
                    <a:bodyPr/>
                    <a:lstStyle/>
                    <a:p>
                      <a:pPr fontAlgn="t"/>
                      <a:r>
                        <a:rPr lang="en-US" sz="2000">
                          <a:effectLst/>
                        </a:rPr>
                        <a:t>rb+</a:t>
                      </a:r>
                    </a:p>
                  </a:txBody>
                  <a:tcPr marL="47250" marR="47250" marT="47250" marB="47250"/>
                </a:tc>
                <a:tc>
                  <a:txBody>
                    <a:bodyPr/>
                    <a:lstStyle/>
                    <a:p>
                      <a:pPr fontAlgn="t"/>
                      <a:r>
                        <a:rPr lang="en-US" sz="2000">
                          <a:effectLst/>
                        </a:rPr>
                        <a:t>opens a binary file in both reading and writing mode</a:t>
                      </a:r>
                    </a:p>
                  </a:txBody>
                  <a:tcPr marL="47250" marR="47250" marT="47250" marB="47250"/>
                </a:tc>
                <a:extLst>
                  <a:ext uri="{0D108BD9-81ED-4DB2-BD59-A6C34878D82A}">
                    <a16:rowId xmlns:a16="http://schemas.microsoft.com/office/drawing/2014/main" val="10010"/>
                  </a:ext>
                </a:extLst>
              </a:tr>
              <a:tr h="539575">
                <a:tc>
                  <a:txBody>
                    <a:bodyPr/>
                    <a:lstStyle/>
                    <a:p>
                      <a:pPr fontAlgn="t"/>
                      <a:r>
                        <a:rPr lang="en-US" sz="2000">
                          <a:effectLst/>
                        </a:rPr>
                        <a:t>wb+</a:t>
                      </a:r>
                    </a:p>
                  </a:txBody>
                  <a:tcPr marL="47250" marR="47250" marT="47250" marB="47250"/>
                </a:tc>
                <a:tc>
                  <a:txBody>
                    <a:bodyPr/>
                    <a:lstStyle/>
                    <a:p>
                      <a:pPr fontAlgn="t"/>
                      <a:r>
                        <a:rPr lang="en-US" sz="2000">
                          <a:effectLst/>
                        </a:rPr>
                        <a:t>opens a binary file in both reading and writing mode</a:t>
                      </a:r>
                    </a:p>
                  </a:txBody>
                  <a:tcPr marL="47250" marR="47250" marT="47250" marB="47250"/>
                </a:tc>
                <a:extLst>
                  <a:ext uri="{0D108BD9-81ED-4DB2-BD59-A6C34878D82A}">
                    <a16:rowId xmlns:a16="http://schemas.microsoft.com/office/drawing/2014/main" val="10011"/>
                  </a:ext>
                </a:extLst>
              </a:tr>
              <a:tr h="744957">
                <a:tc>
                  <a:txBody>
                    <a:bodyPr/>
                    <a:lstStyle/>
                    <a:p>
                      <a:pPr fontAlgn="t"/>
                      <a:r>
                        <a:rPr lang="en-US" sz="2000">
                          <a:effectLst/>
                        </a:rPr>
                        <a:t>ab+</a:t>
                      </a:r>
                    </a:p>
                  </a:txBody>
                  <a:tcPr marL="47250" marR="47250" marT="47250" marB="47250"/>
                </a:tc>
                <a:tc>
                  <a:txBody>
                    <a:bodyPr/>
                    <a:lstStyle/>
                    <a:p>
                      <a:pPr fontAlgn="t"/>
                      <a:r>
                        <a:rPr lang="en-US" sz="2000" dirty="0">
                          <a:effectLst/>
                        </a:rPr>
                        <a:t>opens a binary file in both reading and writing mode</a:t>
                      </a:r>
                    </a:p>
                  </a:txBody>
                  <a:tcPr marL="47250" marR="47250" marT="47250" marB="47250"/>
                </a:tc>
                <a:extLst>
                  <a:ext uri="{0D108BD9-81ED-4DB2-BD59-A6C34878D82A}">
                    <a16:rowId xmlns:a16="http://schemas.microsoft.com/office/drawing/2014/main" val="10012"/>
                  </a:ext>
                </a:extLst>
              </a:tr>
            </a:tbl>
          </a:graphicData>
        </a:graphic>
      </p:graphicFrame>
      <p:sp>
        <p:nvSpPr>
          <p:cNvPr id="4" name="Footer Placeholder 3"/>
          <p:cNvSpPr>
            <a:spLocks noGrp="1"/>
          </p:cNvSpPr>
          <p:nvPr>
            <p:ph type="ftr" sz="quarter" idx="11"/>
          </p:nvPr>
        </p:nvSpPr>
        <p:spPr>
          <a:xfrm>
            <a:off x="219581" y="6356350"/>
            <a:ext cx="5911517" cy="365125"/>
          </a:xfrm>
        </p:spPr>
        <p:txBody>
          <a:bodyPr/>
          <a:lstStyle/>
          <a:p>
            <a:r>
              <a:rPr lang="en-US" dirty="0"/>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1"/>
          <p:cNvSpPr>
            <a:spLocks noChangeArrowheads="1"/>
          </p:cNvSpPr>
          <p:nvPr/>
        </p:nvSpPr>
        <p:spPr bwMode="auto">
          <a:xfrm>
            <a:off x="-1438463" y="57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2181001"/>
      </p:ext>
    </p:extLst>
  </p:cSld>
  <p:clrMapOvr>
    <a:masterClrMapping/>
  </p:clrMapOvr>
  <p:transition spd="slow">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Opening a file in read mode</a:t>
            </a:r>
            <a:br>
              <a:rPr lang="en-US" dirty="0"/>
            </a:br>
            <a:endParaRPr lang="en-US" dirty="0"/>
          </a:p>
        </p:txBody>
      </p:sp>
      <p:sp>
        <p:nvSpPr>
          <p:cNvPr id="3" name="Content Placeholder 2"/>
          <p:cNvSpPr>
            <a:spLocks noGrp="1"/>
          </p:cNvSpPr>
          <p:nvPr>
            <p:ph idx="1"/>
          </p:nvPr>
        </p:nvSpPr>
        <p:spPr/>
        <p:txBody>
          <a:bodyPr>
            <a:normAutofit/>
          </a:bodyPr>
          <a:lstStyle/>
          <a:p>
            <a:r>
              <a:rPr lang="en-US" dirty="0"/>
              <a:t>FILE *</a:t>
            </a:r>
            <a:r>
              <a:rPr lang="en-US" dirty="0" err="1"/>
              <a:t>ptr</a:t>
            </a:r>
            <a:r>
              <a:rPr lang="en-US" dirty="0"/>
              <a:t>;</a:t>
            </a:r>
          </a:p>
          <a:p>
            <a:pPr marL="82296" indent="0">
              <a:buNone/>
            </a:pPr>
            <a:r>
              <a:rPr lang="en-US" dirty="0"/>
              <a:t>   </a:t>
            </a:r>
            <a:r>
              <a:rPr lang="en-US" dirty="0" err="1"/>
              <a:t>ptr</a:t>
            </a:r>
            <a:r>
              <a:rPr lang="en-US" dirty="0"/>
              <a:t> = </a:t>
            </a:r>
            <a:r>
              <a:rPr lang="en-US" dirty="0" err="1"/>
              <a:t>fopen</a:t>
            </a:r>
            <a:r>
              <a:rPr lang="en-US" dirty="0"/>
              <a:t>("student.txt", "r");</a:t>
            </a:r>
          </a:p>
          <a:p>
            <a:r>
              <a:rPr lang="en-US" dirty="0"/>
              <a:t>This mode opens an existing file for reading only purpose.</a:t>
            </a:r>
          </a:p>
          <a:p>
            <a:r>
              <a:rPr lang="en-US" dirty="0"/>
              <a:t>If file exists, then the file is loaded into memory and a pointer that points to the first character in the file is assigned to the file pointer.</a:t>
            </a:r>
          </a:p>
          <a:p>
            <a:r>
              <a:rPr lang="en-US" dirty="0"/>
              <a:t>If file does not exist, then it returns NULL.</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936457800"/>
      </p:ext>
    </p:extLst>
  </p:cSld>
  <p:clrMapOvr>
    <a:masterClrMapping/>
  </p:clrMapOvr>
  <p:transition spd="slow">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text file in write mode</a:t>
            </a:r>
          </a:p>
        </p:txBody>
      </p:sp>
      <p:sp>
        <p:nvSpPr>
          <p:cNvPr id="3" name="Content Placeholder 2"/>
          <p:cNvSpPr>
            <a:spLocks noGrp="1"/>
          </p:cNvSpPr>
          <p:nvPr>
            <p:ph idx="1"/>
          </p:nvPr>
        </p:nvSpPr>
        <p:spPr/>
        <p:txBody>
          <a:bodyPr>
            <a:normAutofit lnSpcReduction="10000"/>
          </a:bodyPr>
          <a:lstStyle/>
          <a:p>
            <a:r>
              <a:rPr lang="en-US" dirty="0"/>
              <a:t>FILE *</a:t>
            </a:r>
            <a:r>
              <a:rPr lang="en-US" dirty="0" err="1"/>
              <a:t>ptr</a:t>
            </a:r>
            <a:r>
              <a:rPr lang="en-US" dirty="0"/>
              <a:t>;</a:t>
            </a:r>
          </a:p>
          <a:p>
            <a:pPr marL="82296" indent="0">
              <a:buNone/>
            </a:pPr>
            <a:r>
              <a:rPr lang="en-US" dirty="0"/>
              <a:t>  </a:t>
            </a:r>
            <a:r>
              <a:rPr lang="en-US" dirty="0" err="1"/>
              <a:t>ptr</a:t>
            </a:r>
            <a:r>
              <a:rPr lang="en-US" dirty="0"/>
              <a:t> = </a:t>
            </a:r>
            <a:r>
              <a:rPr lang="en-US" dirty="0" err="1"/>
              <a:t>fopen</a:t>
            </a:r>
            <a:r>
              <a:rPr lang="en-US" dirty="0"/>
              <a:t>("filename", "w");</a:t>
            </a:r>
          </a:p>
          <a:p>
            <a:r>
              <a:rPr lang="en-US" dirty="0"/>
              <a:t>This mode opens a file for writing purpose only. </a:t>
            </a:r>
          </a:p>
          <a:p>
            <a:r>
              <a:rPr lang="en-US" dirty="0"/>
              <a:t>If  file exists, then the contents of the file are overwritten.</a:t>
            </a:r>
          </a:p>
          <a:p>
            <a:r>
              <a:rPr lang="en-US" dirty="0"/>
              <a:t> If the file does not exist, a new file is created.</a:t>
            </a:r>
          </a:p>
          <a:p>
            <a:r>
              <a:rPr lang="en-US" dirty="0"/>
              <a:t>File pointer </a:t>
            </a:r>
            <a:r>
              <a:rPr lang="en-US" dirty="0" err="1"/>
              <a:t>ptr</a:t>
            </a:r>
            <a:r>
              <a:rPr lang="en-US" dirty="0"/>
              <a:t> is at the beginning of file.</a:t>
            </a:r>
          </a:p>
          <a:p>
            <a:r>
              <a:rPr lang="en-US" dirty="0"/>
              <a:t>It returns NULL, it is unable to open the file in write mode.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38803295"/>
      </p:ext>
    </p:extLst>
  </p:cSld>
  <p:clrMapOvr>
    <a:masterClrMapping/>
  </p:clrMapOvr>
  <p:transition spd="slow">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I/O</a:t>
            </a:r>
          </a:p>
        </p:txBody>
      </p:sp>
      <p:sp>
        <p:nvSpPr>
          <p:cNvPr id="3" name="Content Placeholder 2"/>
          <p:cNvSpPr>
            <a:spLocks noGrp="1"/>
          </p:cNvSpPr>
          <p:nvPr>
            <p:ph idx="1"/>
          </p:nvPr>
        </p:nvSpPr>
        <p:spPr/>
        <p:txBody>
          <a:bodyPr>
            <a:normAutofit lnSpcReduction="10000"/>
          </a:bodyPr>
          <a:lstStyle/>
          <a:p>
            <a:r>
              <a:rPr lang="en-US" dirty="0"/>
              <a:t>Programs without data files accept input data from the keyboard at the time of execution and write output to the monitor. This type of I/O is called console I/O</a:t>
            </a:r>
          </a:p>
          <a:p>
            <a:r>
              <a:rPr lang="en-US" dirty="0"/>
              <a:t>The main limitation of this approach is that it is very difficult to handle a large volume of data.</a:t>
            </a:r>
          </a:p>
          <a:p>
            <a:r>
              <a:rPr lang="en-US" dirty="0"/>
              <a:t>The I/O functions like </a:t>
            </a:r>
            <a:r>
              <a:rPr lang="en-US" dirty="0" err="1"/>
              <a:t>printf</a:t>
            </a:r>
            <a:r>
              <a:rPr lang="en-US" dirty="0"/>
              <a:t>(), </a:t>
            </a:r>
            <a:r>
              <a:rPr lang="en-US" dirty="0" err="1"/>
              <a:t>scanf</a:t>
            </a:r>
            <a:r>
              <a:rPr lang="en-US" dirty="0"/>
              <a:t>(), </a:t>
            </a:r>
            <a:r>
              <a:rPr lang="en-US" dirty="0" err="1"/>
              <a:t>getchar</a:t>
            </a:r>
            <a:r>
              <a:rPr lang="en-US" dirty="0"/>
              <a:t>(), </a:t>
            </a:r>
            <a:r>
              <a:rPr lang="en-US" dirty="0" err="1"/>
              <a:t>putchar</a:t>
            </a:r>
            <a:r>
              <a:rPr lang="en-US" dirty="0"/>
              <a:t>(), gets(), puts() are console oriented I/O functions. </a:t>
            </a:r>
          </a:p>
          <a:p>
            <a:r>
              <a:rPr lang="en-US" dirty="0"/>
              <a:t>Console oriented functions use keyboard as input device and monitor as output device.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65085915"/>
      </p:ext>
    </p:extLst>
  </p:cSld>
  <p:clrMapOvr>
    <a:masterClrMapping/>
  </p:clrMapOvr>
  <p:transition spd="slow">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text file in append mode</a:t>
            </a:r>
          </a:p>
        </p:txBody>
      </p:sp>
      <p:sp>
        <p:nvSpPr>
          <p:cNvPr id="3" name="Content Placeholder 2"/>
          <p:cNvSpPr>
            <a:spLocks noGrp="1"/>
          </p:cNvSpPr>
          <p:nvPr>
            <p:ph idx="1"/>
          </p:nvPr>
        </p:nvSpPr>
        <p:spPr/>
        <p:txBody>
          <a:bodyPr>
            <a:normAutofit fontScale="92500"/>
          </a:bodyPr>
          <a:lstStyle/>
          <a:p>
            <a:r>
              <a:rPr lang="en-US" dirty="0"/>
              <a:t>This mode opens an existing file for appending purpose i.e. adding new data at the end of file.</a:t>
            </a:r>
          </a:p>
          <a:p>
            <a:r>
              <a:rPr lang="en-US" dirty="0"/>
              <a:t>If file exists, it loads the file into memory and a pointer that points last character of the file is assigned to the file pointer. </a:t>
            </a:r>
          </a:p>
          <a:p>
            <a:r>
              <a:rPr lang="en-US" dirty="0"/>
              <a:t>If the file does not exist, a new file is created.</a:t>
            </a:r>
          </a:p>
          <a:p>
            <a:r>
              <a:rPr lang="en-US" dirty="0"/>
              <a:t>It returns NULL, it is unable to open the file in append mode.</a:t>
            </a:r>
          </a:p>
          <a:p>
            <a:r>
              <a:rPr lang="en-US" dirty="0"/>
              <a:t>FILE *</a:t>
            </a:r>
            <a:r>
              <a:rPr lang="en-US" dirty="0" err="1"/>
              <a:t>ptr</a:t>
            </a:r>
            <a:r>
              <a:rPr lang="en-US" dirty="0"/>
              <a:t>;</a:t>
            </a:r>
          </a:p>
          <a:p>
            <a:pPr marL="82296" indent="0">
              <a:buNone/>
            </a:pPr>
            <a:r>
              <a:rPr lang="en-US" dirty="0"/>
              <a:t>   </a:t>
            </a:r>
            <a:r>
              <a:rPr lang="en-US" dirty="0" err="1"/>
              <a:t>ptr</a:t>
            </a:r>
            <a:r>
              <a:rPr lang="en-US" dirty="0"/>
              <a:t> = </a:t>
            </a:r>
            <a:r>
              <a:rPr lang="en-US" dirty="0" err="1"/>
              <a:t>fopen</a:t>
            </a:r>
            <a:r>
              <a:rPr lang="en-US" dirty="0"/>
              <a:t>("filename", "a");</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76573317"/>
      </p:ext>
    </p:extLst>
  </p:cSld>
  <p:clrMapOvr>
    <a:masterClrMapping/>
  </p:clrMapOvr>
  <p:transition spd="slow">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92162"/>
          </a:xfrm>
        </p:spPr>
        <p:txBody>
          <a:bodyPr>
            <a:normAutofit/>
          </a:bodyPr>
          <a:lstStyle/>
          <a:p>
            <a:r>
              <a:rPr lang="en-US" dirty="0"/>
              <a:t>Closing a File</a:t>
            </a:r>
          </a:p>
        </p:txBody>
      </p:sp>
      <p:sp>
        <p:nvSpPr>
          <p:cNvPr id="3" name="Content Placeholder 2"/>
          <p:cNvSpPr>
            <a:spLocks noGrp="1"/>
          </p:cNvSpPr>
          <p:nvPr>
            <p:ph idx="1"/>
          </p:nvPr>
        </p:nvSpPr>
        <p:spPr>
          <a:xfrm>
            <a:off x="1914144" y="1066800"/>
            <a:ext cx="9997440" cy="5486400"/>
          </a:xfrm>
        </p:spPr>
        <p:txBody>
          <a:bodyPr>
            <a:noAutofit/>
          </a:bodyPr>
          <a:lstStyle/>
          <a:p>
            <a:r>
              <a:rPr lang="en-US" sz="2400" dirty="0"/>
              <a:t>A file must be closed as soon as all operations on it have been completed.</a:t>
            </a:r>
          </a:p>
          <a:p>
            <a:r>
              <a:rPr lang="en-US" sz="2400" dirty="0"/>
              <a:t>The closing a file ensures that all outstanding data associated with the file is flushed out from the buffers and all links to the file are broken.</a:t>
            </a:r>
          </a:p>
          <a:p>
            <a:r>
              <a:rPr lang="en-US" sz="2400" dirty="0"/>
              <a:t>It also prevents any accidental misuse of the file.</a:t>
            </a:r>
          </a:p>
          <a:p>
            <a:r>
              <a:rPr lang="en-US" sz="2400" dirty="0"/>
              <a:t>In cases where there is  a limit to the number of files that can be kept open simultaneously, closing unwanted files help in opening the required ones.</a:t>
            </a:r>
          </a:p>
          <a:p>
            <a:r>
              <a:rPr lang="en-US" sz="2400" dirty="0"/>
              <a:t>Another instance where we have to close a file is when we want to reopen the same file in another mode.</a:t>
            </a:r>
          </a:p>
          <a:p>
            <a:r>
              <a:rPr lang="en-US" sz="2400" dirty="0"/>
              <a:t>The </a:t>
            </a:r>
            <a:r>
              <a:rPr lang="en-US" sz="2400" dirty="0" err="1"/>
              <a:t>fclose</a:t>
            </a:r>
            <a:r>
              <a:rPr lang="en-US" sz="2400" dirty="0"/>
              <a:t>() function is used to close an already opened file.</a:t>
            </a:r>
          </a:p>
          <a:p>
            <a:r>
              <a:rPr lang="en-US" sz="2400" dirty="0"/>
              <a:t>General Syntax : 	</a:t>
            </a:r>
            <a:r>
              <a:rPr lang="en-US" sz="2400" dirty="0" err="1"/>
              <a:t>fclose</a:t>
            </a:r>
            <a:r>
              <a:rPr lang="en-US" sz="2400" dirty="0"/>
              <a:t>( </a:t>
            </a:r>
            <a:r>
              <a:rPr lang="en-US" sz="2400" dirty="0" err="1"/>
              <a:t>fp</a:t>
            </a:r>
            <a:r>
              <a:rPr lang="en-US" sz="2400" dirty="0"/>
              <a:t>);</a:t>
            </a:r>
          </a:p>
          <a:p>
            <a:r>
              <a:rPr lang="en-US" sz="2400" dirty="0"/>
              <a:t>Here </a:t>
            </a:r>
            <a:r>
              <a:rPr lang="en-US" sz="2400" dirty="0" err="1"/>
              <a:t>fclose</a:t>
            </a:r>
            <a:r>
              <a:rPr lang="en-US" sz="2400" dirty="0"/>
              <a:t>() function closes the file and returns zero on success, or EOF if there is an error in closing the file. </a:t>
            </a:r>
          </a:p>
          <a:p>
            <a:r>
              <a:rPr lang="en-US" sz="2400" dirty="0"/>
              <a:t>This EOF is a constant defined in the header file </a:t>
            </a:r>
            <a:r>
              <a:rPr lang="en-US" sz="2400" dirty="0" err="1"/>
              <a:t>stdio.h</a:t>
            </a:r>
            <a:r>
              <a:rPr lang="en-US" sz="24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05441794"/>
      </p:ext>
    </p:extLst>
  </p:cSld>
  <p:clrMapOvr>
    <a:masterClrMapping/>
  </p:clrMapOvr>
  <p:transition spd="slow">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 Functions</a:t>
            </a:r>
          </a:p>
        </p:txBody>
      </p:sp>
      <p:sp>
        <p:nvSpPr>
          <p:cNvPr id="3" name="Content Placeholder 2"/>
          <p:cNvSpPr>
            <a:spLocks noGrp="1"/>
          </p:cNvSpPr>
          <p:nvPr>
            <p:ph idx="1"/>
          </p:nvPr>
        </p:nvSpPr>
        <p:spPr/>
        <p:txBody>
          <a:bodyPr/>
          <a:lstStyle/>
          <a:p>
            <a:r>
              <a:rPr lang="en-US" dirty="0"/>
              <a:t>Once a file is opened, reading out of or writing to it is accomplished using the standard I/O functions.</a:t>
            </a:r>
          </a:p>
          <a:p>
            <a:r>
              <a:rPr lang="en-US" dirty="0"/>
              <a:t>There are a number of File I/O functions available to use.</a:t>
            </a:r>
          </a:p>
          <a:p>
            <a:pPr marL="916686" lvl="1" indent="-514350">
              <a:buFont typeface="+mj-lt"/>
              <a:buAutoNum type="arabicPeriod"/>
            </a:pPr>
            <a:r>
              <a:rPr lang="en-US" dirty="0"/>
              <a:t>Character I/O functions</a:t>
            </a:r>
          </a:p>
          <a:p>
            <a:pPr marL="916686" lvl="1" indent="-514350">
              <a:buFont typeface="+mj-lt"/>
              <a:buAutoNum type="arabicPeriod"/>
            </a:pPr>
            <a:r>
              <a:rPr lang="en-US" dirty="0"/>
              <a:t>String I/O functions</a:t>
            </a:r>
          </a:p>
          <a:p>
            <a:pPr marL="916686" lvl="1" indent="-514350">
              <a:buFont typeface="+mj-lt"/>
              <a:buAutoNum type="arabicPeriod"/>
            </a:pPr>
            <a:r>
              <a:rPr lang="en-US" dirty="0"/>
              <a:t>Formatted I/O functions</a:t>
            </a:r>
          </a:p>
          <a:p>
            <a:pPr marL="916686" lvl="1" indent="-514350">
              <a:buFont typeface="+mj-lt"/>
              <a:buAutoNum type="arabicPeriod"/>
            </a:pPr>
            <a:r>
              <a:rPr lang="en-US" dirty="0"/>
              <a:t>Block I/O functions</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68483423"/>
      </p:ext>
    </p:extLst>
  </p:cSld>
  <p:clrMapOvr>
    <a:masterClrMapping/>
  </p:clrMapOvr>
  <p:transition spd="slow">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Character I/O Functions</a:t>
            </a:r>
            <a:br>
              <a:rPr lang="en-US" b="1" dirty="0">
                <a:effectLst/>
              </a:rPr>
            </a:br>
            <a:endParaRPr lang="en-US" b="1" dirty="0"/>
          </a:p>
        </p:txBody>
      </p:sp>
      <p:sp>
        <p:nvSpPr>
          <p:cNvPr id="3" name="Content Placeholder 2"/>
          <p:cNvSpPr>
            <a:spLocks noGrp="1"/>
          </p:cNvSpPr>
          <p:nvPr>
            <p:ph idx="1"/>
          </p:nvPr>
        </p:nvSpPr>
        <p:spPr/>
        <p:txBody>
          <a:bodyPr/>
          <a:lstStyle/>
          <a:p>
            <a:r>
              <a:rPr lang="en-US" dirty="0"/>
              <a:t>Two functions </a:t>
            </a:r>
            <a:r>
              <a:rPr lang="en-US" dirty="0" err="1"/>
              <a:t>fgetc</a:t>
            </a:r>
            <a:r>
              <a:rPr lang="en-US" dirty="0"/>
              <a:t>() and </a:t>
            </a:r>
            <a:r>
              <a:rPr lang="en-US" dirty="0" err="1"/>
              <a:t>fputc</a:t>
            </a:r>
            <a:r>
              <a:rPr lang="en-US" dirty="0"/>
              <a:t>() are the simplest functions which can be used to read and write individual characters to a file.</a:t>
            </a:r>
          </a:p>
          <a:p>
            <a:r>
              <a:rPr lang="en-US" dirty="0" err="1"/>
              <a:t>fgetc</a:t>
            </a:r>
            <a:r>
              <a:rPr lang="en-US" dirty="0"/>
              <a:t>() is used to read a character from a file</a:t>
            </a:r>
          </a:p>
          <a:p>
            <a:pPr lvl="1"/>
            <a:r>
              <a:rPr lang="en-US" dirty="0"/>
              <a:t>Syntax:  </a:t>
            </a:r>
            <a:r>
              <a:rPr lang="en-US" dirty="0" err="1"/>
              <a:t>char_var</a:t>
            </a:r>
            <a:r>
              <a:rPr lang="en-US" dirty="0"/>
              <a:t> = </a:t>
            </a:r>
            <a:r>
              <a:rPr lang="en-US" dirty="0" err="1"/>
              <a:t>fgetc</a:t>
            </a:r>
            <a:r>
              <a:rPr lang="en-US" dirty="0"/>
              <a:t>(</a:t>
            </a:r>
            <a:r>
              <a:rPr lang="en-US" dirty="0" err="1"/>
              <a:t>fp</a:t>
            </a:r>
            <a:r>
              <a:rPr lang="en-US" dirty="0"/>
              <a:t>);</a:t>
            </a:r>
          </a:p>
          <a:p>
            <a:r>
              <a:rPr lang="en-US" dirty="0" err="1"/>
              <a:t>fputc</a:t>
            </a:r>
            <a:r>
              <a:rPr lang="en-US" dirty="0"/>
              <a:t>() is used to write a character to a file.</a:t>
            </a:r>
          </a:p>
          <a:p>
            <a:pPr lvl="1"/>
            <a:r>
              <a:rPr lang="en-US" dirty="0"/>
              <a:t>Syntax : </a:t>
            </a:r>
            <a:r>
              <a:rPr lang="en-US" dirty="0" err="1"/>
              <a:t>fputc</a:t>
            </a:r>
            <a:r>
              <a:rPr lang="en-US" dirty="0"/>
              <a:t>('character' or </a:t>
            </a:r>
            <a:r>
              <a:rPr lang="en-US" dirty="0" err="1"/>
              <a:t>char_var</a:t>
            </a:r>
            <a:r>
              <a:rPr lang="en-US" dirty="0"/>
              <a:t>, </a:t>
            </a:r>
            <a:r>
              <a:rPr lang="en-US" dirty="0" err="1"/>
              <a:t>fp</a:t>
            </a: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32626236"/>
      </p:ext>
    </p:extLst>
  </p:cSld>
  <p:clrMapOvr>
    <a:masterClrMapping/>
  </p:clrMapOvr>
  <p:transition spd="slow">
    <p:newsfla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a:t>
            </a:r>
            <a:r>
              <a:rPr lang="en-US" dirty="0" err="1"/>
              <a:t>fputc</a:t>
            </a:r>
            <a:r>
              <a:rPr lang="en-US" dirty="0"/>
              <a:t>() and </a:t>
            </a:r>
            <a:r>
              <a:rPr lang="en-US" dirty="0" err="1"/>
              <a:t>fgetc</a:t>
            </a:r>
            <a:r>
              <a:rPr lang="en-US" dirty="0"/>
              <a:t>()</a:t>
            </a:r>
          </a:p>
        </p:txBody>
      </p:sp>
      <p:sp>
        <p:nvSpPr>
          <p:cNvPr id="7" name="Content Placeholder 6"/>
          <p:cNvSpPr>
            <a:spLocks noGrp="1"/>
          </p:cNvSpPr>
          <p:nvPr>
            <p:ph sz="half" idx="1"/>
          </p:nvPr>
        </p:nvSpPr>
        <p:spPr>
          <a:xfrm>
            <a:off x="2057400" y="1752600"/>
            <a:ext cx="5334000" cy="3733800"/>
          </a:xfrm>
        </p:spPr>
        <p:txBody>
          <a:bodyPr>
            <a:noAutofit/>
          </a:bodyPr>
          <a:lstStyle/>
          <a:p>
            <a:pPr marL="82296" indent="0">
              <a:buNone/>
            </a:pPr>
            <a:r>
              <a:rPr lang="en-US" sz="2000" dirty="0"/>
              <a:t>#include &lt;</a:t>
            </a:r>
            <a:r>
              <a:rPr lang="en-US" sz="2000" dirty="0" err="1"/>
              <a:t>stdio.h</a:t>
            </a:r>
            <a:r>
              <a:rPr lang="en-US" sz="2000" dirty="0"/>
              <a:t>&gt;  </a:t>
            </a:r>
          </a:p>
          <a:p>
            <a:pPr marL="82296" indent="0">
              <a:buNone/>
            </a:pPr>
            <a:r>
              <a:rPr lang="en-US" sz="2000" dirty="0" err="1"/>
              <a:t>int</a:t>
            </a:r>
            <a:r>
              <a:rPr lang="en-US" sz="2000" dirty="0"/>
              <a:t> main()</a:t>
            </a:r>
          </a:p>
          <a:p>
            <a:pPr marL="82296" indent="0">
              <a:buNone/>
            </a:pPr>
            <a:r>
              <a:rPr lang="en-US" sz="2000" dirty="0"/>
              <a:t>  {  </a:t>
            </a:r>
          </a:p>
          <a:p>
            <a:pPr marL="82296" indent="0">
              <a:buNone/>
            </a:pPr>
            <a:endParaRPr lang="en-US" sz="2000" dirty="0"/>
          </a:p>
          <a:p>
            <a:pPr marL="82296" indent="0">
              <a:buNone/>
            </a:pPr>
            <a:r>
              <a:rPr lang="en-US" sz="2000" dirty="0"/>
              <a:t>   </a:t>
            </a:r>
            <a:r>
              <a:rPr lang="en-US" sz="2000" b="1" dirty="0"/>
              <a:t>FILE</a:t>
            </a:r>
            <a:r>
              <a:rPr lang="en-US" sz="2000" dirty="0"/>
              <a:t> *</a:t>
            </a:r>
            <a:r>
              <a:rPr lang="en-US" sz="2000" dirty="0" err="1"/>
              <a:t>fp</a:t>
            </a:r>
            <a:r>
              <a:rPr lang="en-US" sz="2000" dirty="0"/>
              <a:t>;  </a:t>
            </a:r>
          </a:p>
          <a:p>
            <a:pPr marL="82296" indent="0">
              <a:buNone/>
            </a:pPr>
            <a:r>
              <a:rPr lang="en-US" sz="2000" dirty="0"/>
              <a:t>   </a:t>
            </a:r>
            <a:r>
              <a:rPr lang="en-US" sz="2000" dirty="0" err="1"/>
              <a:t>fp</a:t>
            </a:r>
            <a:r>
              <a:rPr lang="en-US" sz="2000" dirty="0"/>
              <a:t> = </a:t>
            </a:r>
            <a:r>
              <a:rPr lang="en-US" sz="2000" dirty="0" err="1"/>
              <a:t>fopen</a:t>
            </a:r>
            <a:r>
              <a:rPr lang="en-US" sz="2000" dirty="0"/>
              <a:t>("file1.txt", "w");//opening file  </a:t>
            </a:r>
          </a:p>
          <a:p>
            <a:pPr marL="82296" indent="0">
              <a:buNone/>
            </a:pPr>
            <a:r>
              <a:rPr lang="en-US" sz="2000" dirty="0"/>
              <a:t>   </a:t>
            </a:r>
            <a:r>
              <a:rPr lang="en-US" sz="2000" dirty="0" err="1"/>
              <a:t>fputc</a:t>
            </a:r>
            <a:r>
              <a:rPr lang="en-US" sz="2000" dirty="0"/>
              <a:t>('a',</a:t>
            </a:r>
            <a:r>
              <a:rPr lang="en-US" sz="2000" dirty="0" err="1"/>
              <a:t>fp</a:t>
            </a:r>
            <a:r>
              <a:rPr lang="en-US" sz="2000" dirty="0"/>
              <a:t>);//writing single character into file  </a:t>
            </a:r>
          </a:p>
          <a:p>
            <a:pPr marL="82296" indent="0">
              <a:buNone/>
            </a:pPr>
            <a:r>
              <a:rPr lang="en-US" sz="2000" dirty="0"/>
              <a:t>   </a:t>
            </a:r>
            <a:r>
              <a:rPr lang="en-US" sz="2000" dirty="0" err="1"/>
              <a:t>fclose</a:t>
            </a:r>
            <a:r>
              <a:rPr lang="en-US" sz="2000" dirty="0"/>
              <a:t>(</a:t>
            </a:r>
            <a:r>
              <a:rPr lang="en-US" sz="2000" dirty="0" err="1"/>
              <a:t>fp</a:t>
            </a:r>
            <a:r>
              <a:rPr lang="en-US" sz="2000" dirty="0"/>
              <a:t>);//closing file  </a:t>
            </a:r>
          </a:p>
          <a:p>
            <a:pPr marL="82296" indent="0">
              <a:buNone/>
            </a:pPr>
            <a:r>
              <a:rPr lang="en-US" sz="2000" dirty="0"/>
              <a:t>   return 0;</a:t>
            </a:r>
          </a:p>
          <a:p>
            <a:pPr marL="82296" indent="0">
              <a:buNone/>
            </a:pPr>
            <a:r>
              <a:rPr lang="en-US" sz="2000" dirty="0"/>
              <a:t>}</a:t>
            </a:r>
          </a:p>
        </p:txBody>
      </p:sp>
      <p:sp>
        <p:nvSpPr>
          <p:cNvPr id="8" name="Content Placeholder 7"/>
          <p:cNvSpPr>
            <a:spLocks noGrp="1"/>
          </p:cNvSpPr>
          <p:nvPr>
            <p:ph sz="half" idx="2"/>
          </p:nvPr>
        </p:nvSpPr>
        <p:spPr>
          <a:xfrm>
            <a:off x="8077200" y="1600200"/>
            <a:ext cx="3834384" cy="4587240"/>
          </a:xfrm>
        </p:spPr>
        <p:txBody>
          <a:bodyPr>
            <a:noAutofit/>
          </a:bodyPr>
          <a:lstStyle/>
          <a:p>
            <a:pPr marL="82296" indent="0">
              <a:buNone/>
            </a:pPr>
            <a:r>
              <a:rPr lang="en-US" sz="2000" dirty="0"/>
              <a:t>#include&lt;</a:t>
            </a:r>
            <a:r>
              <a:rPr lang="en-US" sz="2000" dirty="0" err="1"/>
              <a:t>stdio.h</a:t>
            </a:r>
            <a:r>
              <a:rPr lang="en-US" sz="2000" dirty="0"/>
              <a:t>&gt;  </a:t>
            </a:r>
          </a:p>
          <a:p>
            <a:pPr marL="82296" indent="0">
              <a:buNone/>
            </a:pPr>
            <a:endParaRPr lang="en-US" sz="2000" b="1" dirty="0"/>
          </a:p>
          <a:p>
            <a:pPr marL="82296" indent="0">
              <a:buNone/>
            </a:pPr>
            <a:r>
              <a:rPr lang="en-US" sz="2000" b="1" dirty="0" err="1"/>
              <a:t>int</a:t>
            </a:r>
            <a:r>
              <a:rPr lang="en-US" sz="2000" dirty="0"/>
              <a:t> main(){  </a:t>
            </a:r>
          </a:p>
          <a:p>
            <a:pPr marL="82296" indent="0">
              <a:buNone/>
            </a:pPr>
            <a:r>
              <a:rPr lang="en-US" sz="2000" b="1" dirty="0"/>
              <a:t>FILE</a:t>
            </a:r>
            <a:r>
              <a:rPr lang="en-US" sz="2000" dirty="0"/>
              <a:t> *</a:t>
            </a:r>
            <a:r>
              <a:rPr lang="en-US" sz="2000" dirty="0" err="1"/>
              <a:t>fp</a:t>
            </a:r>
            <a:r>
              <a:rPr lang="en-US" sz="2000" dirty="0"/>
              <a:t>;  </a:t>
            </a:r>
          </a:p>
          <a:p>
            <a:pPr marL="82296" indent="0">
              <a:buNone/>
            </a:pPr>
            <a:r>
              <a:rPr lang="en-US" sz="2000" b="1" dirty="0"/>
              <a:t>char</a:t>
            </a:r>
            <a:r>
              <a:rPr lang="en-US" sz="2000" dirty="0"/>
              <a:t> c;  </a:t>
            </a:r>
          </a:p>
          <a:p>
            <a:pPr marL="82296" indent="0">
              <a:buNone/>
            </a:pPr>
            <a:r>
              <a:rPr lang="en-US" sz="2000" dirty="0" err="1"/>
              <a:t>fp</a:t>
            </a:r>
            <a:r>
              <a:rPr lang="en-US" sz="2000" dirty="0"/>
              <a:t>=</a:t>
            </a:r>
            <a:r>
              <a:rPr lang="en-US" sz="2000" dirty="0" err="1"/>
              <a:t>fopen</a:t>
            </a:r>
            <a:r>
              <a:rPr lang="en-US" sz="2000" dirty="0"/>
              <a:t>("</a:t>
            </a:r>
            <a:r>
              <a:rPr lang="en-US" sz="2000" dirty="0" err="1"/>
              <a:t>myfile.txt","r</a:t>
            </a:r>
            <a:r>
              <a:rPr lang="en-US" sz="2000" dirty="0"/>
              <a:t>");  </a:t>
            </a:r>
          </a:p>
          <a:p>
            <a:pPr marL="82296" indent="0">
              <a:buNone/>
            </a:pPr>
            <a:r>
              <a:rPr lang="en-US" sz="2000" dirty="0"/>
              <a:t>  </a:t>
            </a:r>
          </a:p>
          <a:p>
            <a:pPr marL="82296" indent="0">
              <a:buNone/>
            </a:pPr>
            <a:r>
              <a:rPr lang="en-US" sz="2000" b="1" dirty="0"/>
              <a:t>while</a:t>
            </a:r>
            <a:r>
              <a:rPr lang="en-US" sz="2000" dirty="0"/>
              <a:t>((c=</a:t>
            </a:r>
            <a:r>
              <a:rPr lang="en-US" sz="2000" dirty="0" err="1"/>
              <a:t>fgetc</a:t>
            </a:r>
            <a:r>
              <a:rPr lang="en-US" sz="2000" dirty="0"/>
              <a:t>(</a:t>
            </a:r>
            <a:r>
              <a:rPr lang="en-US" sz="2000" dirty="0" err="1"/>
              <a:t>fp</a:t>
            </a:r>
            <a:r>
              <a:rPr lang="en-US" sz="2000" dirty="0"/>
              <a:t>))!=EOF) {  </a:t>
            </a:r>
          </a:p>
          <a:p>
            <a:pPr marL="82296" indent="0">
              <a:buNone/>
            </a:pPr>
            <a:r>
              <a:rPr lang="en-US" sz="2000" dirty="0" err="1"/>
              <a:t>printf</a:t>
            </a:r>
            <a:r>
              <a:rPr lang="en-US" sz="2000" dirty="0"/>
              <a:t>("%</a:t>
            </a:r>
            <a:r>
              <a:rPr lang="en-US" sz="2000" dirty="0" err="1"/>
              <a:t>c",c</a:t>
            </a:r>
            <a:r>
              <a:rPr lang="en-US" sz="2000" dirty="0"/>
              <a:t>);  </a:t>
            </a:r>
          </a:p>
          <a:p>
            <a:pPr marL="82296" indent="0">
              <a:buNone/>
            </a:pPr>
            <a:r>
              <a:rPr lang="en-US" sz="2000" dirty="0"/>
              <a:t>}  </a:t>
            </a:r>
          </a:p>
          <a:p>
            <a:pPr marL="82296" indent="0">
              <a:buNone/>
            </a:pPr>
            <a:r>
              <a:rPr lang="en-US" sz="2000" dirty="0" err="1"/>
              <a:t>fclose</a:t>
            </a:r>
            <a:r>
              <a:rPr lang="en-US" sz="2000" dirty="0"/>
              <a:t>(</a:t>
            </a:r>
            <a:r>
              <a:rPr lang="en-US" sz="2000" dirty="0" err="1"/>
              <a:t>fp</a:t>
            </a:r>
            <a:r>
              <a:rPr lang="en-US" sz="2000" dirty="0"/>
              <a:t>);  </a:t>
            </a:r>
          </a:p>
          <a:p>
            <a:pPr marL="82296" indent="0">
              <a:buNone/>
            </a:pPr>
            <a:r>
              <a:rPr lang="en-US" sz="2000" dirty="0"/>
              <a:t>return 0;</a:t>
            </a:r>
          </a:p>
          <a:p>
            <a:pPr marL="82296" indent="0">
              <a:buNone/>
            </a:pPr>
            <a:r>
              <a:rPr lang="en-US" sz="2000" dirty="0"/>
              <a:t>}  </a:t>
            </a:r>
          </a:p>
          <a:p>
            <a:pPr marL="82296" indent="0">
              <a:buNone/>
            </a:pPr>
            <a:endParaRPr lang="en-US" sz="20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739117758"/>
      </p:ext>
    </p:extLst>
  </p:cSld>
  <p:clrMapOvr>
    <a:masterClrMapping/>
  </p:clrMapOvr>
  <p:transition spd="slow">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Character I/O to file</a:t>
            </a:r>
          </a:p>
        </p:txBody>
      </p:sp>
      <p:sp>
        <p:nvSpPr>
          <p:cNvPr id="3" name="Content Placeholder 2"/>
          <p:cNvSpPr>
            <a:spLocks noGrp="1"/>
          </p:cNvSpPr>
          <p:nvPr>
            <p:ph sz="half" idx="1"/>
          </p:nvPr>
        </p:nvSpPr>
        <p:spPr>
          <a:xfrm>
            <a:off x="1600200" y="1330642"/>
            <a:ext cx="5410200" cy="4953000"/>
          </a:xfrm>
        </p:spPr>
        <p:txBody>
          <a:bodyPr>
            <a:noAutofit/>
          </a:bodyPr>
          <a:lstStyle/>
          <a:p>
            <a:pPr marL="82296" indent="0">
              <a:buNone/>
            </a:pPr>
            <a:r>
              <a:rPr lang="en-US" sz="2000" dirty="0"/>
              <a:t>#include&lt;</a:t>
            </a:r>
            <a:r>
              <a:rPr lang="en-US" sz="2000" dirty="0" err="1"/>
              <a:t>stdio.h</a:t>
            </a:r>
            <a:r>
              <a:rPr lang="en-US" sz="2000" dirty="0"/>
              <a:t>&gt;</a:t>
            </a:r>
          </a:p>
          <a:p>
            <a:pPr marL="82296" indent="0">
              <a:buNone/>
            </a:pPr>
            <a:r>
              <a:rPr lang="en-US" sz="2000" dirty="0" err="1"/>
              <a:t>int</a:t>
            </a:r>
            <a:r>
              <a:rPr lang="en-US" sz="2000" dirty="0"/>
              <a:t> main()</a:t>
            </a:r>
          </a:p>
          <a:p>
            <a:pPr marL="82296" indent="0">
              <a:buNone/>
            </a:pPr>
            <a:r>
              <a:rPr lang="en-US" sz="2000" dirty="0"/>
              <a:t>{</a:t>
            </a:r>
          </a:p>
          <a:p>
            <a:pPr marL="82296" indent="0">
              <a:buNone/>
            </a:pPr>
            <a:r>
              <a:rPr lang="en-US" sz="2000" dirty="0"/>
              <a:t>    FILE *</a:t>
            </a:r>
            <a:r>
              <a:rPr lang="en-US" sz="2000" dirty="0" err="1"/>
              <a:t>fp</a:t>
            </a:r>
            <a:r>
              <a:rPr lang="en-US" sz="2000" dirty="0"/>
              <a:t>;</a:t>
            </a:r>
          </a:p>
          <a:p>
            <a:pPr marL="82296" indent="0">
              <a:buNone/>
            </a:pPr>
            <a:r>
              <a:rPr lang="en-US" sz="2000" dirty="0"/>
              <a:t>    char </a:t>
            </a:r>
            <a:r>
              <a:rPr lang="en-US" sz="2000" dirty="0" err="1"/>
              <a:t>ch</a:t>
            </a:r>
            <a:r>
              <a:rPr lang="en-US" sz="2000" dirty="0"/>
              <a:t>;</a:t>
            </a:r>
          </a:p>
          <a:p>
            <a:pPr marL="82296" indent="0">
              <a:buNone/>
            </a:pPr>
            <a:r>
              <a:rPr lang="en-US" sz="2000" dirty="0"/>
              <a:t>    </a:t>
            </a:r>
            <a:r>
              <a:rPr lang="en-US" sz="2000" dirty="0" err="1"/>
              <a:t>fp</a:t>
            </a:r>
            <a:r>
              <a:rPr lang="en-US" sz="2000" dirty="0"/>
              <a:t> = </a:t>
            </a:r>
            <a:r>
              <a:rPr lang="en-US" sz="2000" dirty="0" err="1"/>
              <a:t>fopen</a:t>
            </a:r>
            <a:r>
              <a:rPr lang="en-US" sz="2000" dirty="0"/>
              <a:t>("myfile.txt", "w");</a:t>
            </a:r>
          </a:p>
          <a:p>
            <a:pPr marL="82296" indent="0">
              <a:buNone/>
            </a:pPr>
            <a:r>
              <a:rPr lang="en-US" sz="2000" dirty="0"/>
              <a:t>    </a:t>
            </a:r>
            <a:r>
              <a:rPr lang="en-US" sz="2000" dirty="0" err="1"/>
              <a:t>printf</a:t>
            </a:r>
            <a:r>
              <a:rPr lang="en-US" sz="2000" dirty="0"/>
              <a:t>("Enter text until Enter key: \n");</a:t>
            </a:r>
          </a:p>
          <a:p>
            <a:pPr marL="82296" indent="0">
              <a:buNone/>
            </a:pPr>
            <a:r>
              <a:rPr lang="en-US" sz="2000" dirty="0"/>
              <a:t>    while( (</a:t>
            </a:r>
            <a:r>
              <a:rPr lang="en-US" sz="2000" dirty="0" err="1"/>
              <a:t>ch</a:t>
            </a:r>
            <a:r>
              <a:rPr lang="en-US" sz="2000" dirty="0"/>
              <a:t> = </a:t>
            </a:r>
            <a:r>
              <a:rPr lang="en-US" sz="2000" dirty="0" err="1"/>
              <a:t>getchar</a:t>
            </a:r>
            <a:r>
              <a:rPr lang="en-US" sz="2000" dirty="0"/>
              <a:t>()) != '\n') {</a:t>
            </a:r>
          </a:p>
          <a:p>
            <a:pPr marL="82296" indent="0">
              <a:buNone/>
            </a:pPr>
            <a:r>
              <a:rPr lang="en-US" sz="2000" dirty="0"/>
              <a:t>        </a:t>
            </a:r>
            <a:r>
              <a:rPr lang="en-US" sz="2000" dirty="0" err="1"/>
              <a:t>fputc</a:t>
            </a:r>
            <a:r>
              <a:rPr lang="en-US" sz="2000" dirty="0"/>
              <a:t>(</a:t>
            </a:r>
            <a:r>
              <a:rPr lang="en-US" sz="2000" dirty="0" err="1"/>
              <a:t>ch</a:t>
            </a:r>
            <a:r>
              <a:rPr lang="en-US" sz="2000" dirty="0"/>
              <a:t>, </a:t>
            </a:r>
            <a:r>
              <a:rPr lang="en-US" sz="2000" dirty="0" err="1"/>
              <a:t>fp</a:t>
            </a:r>
            <a:r>
              <a:rPr lang="en-US" sz="2000" dirty="0"/>
              <a:t>);</a:t>
            </a:r>
          </a:p>
          <a:p>
            <a:pPr marL="82296" indent="0">
              <a:buNone/>
            </a:pPr>
            <a:r>
              <a:rPr lang="en-US" sz="2000" dirty="0"/>
              <a:t>    }</a:t>
            </a:r>
          </a:p>
          <a:p>
            <a:pPr marL="82296" indent="0">
              <a:buNone/>
            </a:pPr>
            <a:r>
              <a:rPr lang="en-US" sz="2000" dirty="0"/>
              <a:t>    </a:t>
            </a:r>
            <a:r>
              <a:rPr lang="en-US" sz="2000" dirty="0" err="1"/>
              <a:t>fclose</a:t>
            </a:r>
            <a:r>
              <a:rPr lang="en-US" sz="2000" dirty="0"/>
              <a:t>(</a:t>
            </a:r>
            <a:r>
              <a:rPr lang="en-US" sz="2000" dirty="0" err="1"/>
              <a:t>fp</a:t>
            </a:r>
            <a:r>
              <a:rPr lang="en-US" sz="2000" dirty="0"/>
              <a:t>);</a:t>
            </a:r>
          </a:p>
          <a:p>
            <a:pPr marL="82296" indent="0">
              <a:buNone/>
            </a:pPr>
            <a:r>
              <a:rPr lang="en-US" sz="2000" dirty="0"/>
              <a:t>   return 0;</a:t>
            </a:r>
          </a:p>
          <a:p>
            <a:pPr marL="82296" indent="0">
              <a:buNone/>
            </a:pPr>
            <a:r>
              <a:rPr lang="en-US" sz="2000" dirty="0"/>
              <a:t>}</a:t>
            </a:r>
          </a:p>
          <a:p>
            <a:pPr marL="82296" indent="0">
              <a:buNone/>
            </a:pPr>
            <a:endParaRPr lang="en-US" sz="2000" dirty="0"/>
          </a:p>
        </p:txBody>
      </p:sp>
      <p:sp>
        <p:nvSpPr>
          <p:cNvPr id="6" name="Content Placeholder 5"/>
          <p:cNvSpPr>
            <a:spLocks noGrp="1"/>
          </p:cNvSpPr>
          <p:nvPr>
            <p:ph sz="half" idx="2"/>
          </p:nvPr>
        </p:nvSpPr>
        <p:spPr>
          <a:xfrm>
            <a:off x="7162800" y="1295400"/>
            <a:ext cx="4748784" cy="4892040"/>
          </a:xfrm>
        </p:spPr>
        <p:txBody>
          <a:bodyPr>
            <a:normAutofit/>
          </a:bodyPr>
          <a:lstStyle/>
          <a:p>
            <a:pPr marL="82296" indent="0">
              <a:buNone/>
            </a:pPr>
            <a:r>
              <a:rPr lang="en-US" sz="2400" dirty="0"/>
              <a:t>#include&lt;</a:t>
            </a:r>
            <a:r>
              <a:rPr lang="en-US" sz="2400" dirty="0" err="1"/>
              <a:t>stdio.h</a:t>
            </a:r>
            <a:r>
              <a:rPr lang="en-US" sz="2400" dirty="0"/>
              <a:t>&gt;</a:t>
            </a:r>
          </a:p>
          <a:p>
            <a:pPr marL="82296" indent="0">
              <a:buNone/>
            </a:pPr>
            <a:r>
              <a:rPr lang="en-US" sz="2400" dirty="0" err="1"/>
              <a:t>int</a:t>
            </a:r>
            <a:r>
              <a:rPr lang="en-US" sz="2400" dirty="0"/>
              <a:t> main()</a:t>
            </a:r>
          </a:p>
          <a:p>
            <a:pPr marL="82296" indent="0">
              <a:buNone/>
            </a:pPr>
            <a:r>
              <a:rPr lang="en-US" sz="2400" dirty="0"/>
              <a:t>{</a:t>
            </a:r>
          </a:p>
          <a:p>
            <a:pPr marL="82296" indent="0">
              <a:buNone/>
            </a:pPr>
            <a:r>
              <a:rPr lang="en-US" sz="2400" dirty="0"/>
              <a:t>    FILE *</a:t>
            </a:r>
            <a:r>
              <a:rPr lang="en-US" sz="2400" dirty="0" err="1"/>
              <a:t>fp</a:t>
            </a:r>
            <a:r>
              <a:rPr lang="en-US" sz="2400" dirty="0"/>
              <a:t>;</a:t>
            </a:r>
          </a:p>
          <a:p>
            <a:pPr marL="82296" indent="0">
              <a:buNone/>
            </a:pPr>
            <a:r>
              <a:rPr lang="en-US" sz="2400" dirty="0"/>
              <a:t>    char </a:t>
            </a:r>
            <a:r>
              <a:rPr lang="en-US" sz="2400" dirty="0" err="1"/>
              <a:t>ch</a:t>
            </a:r>
            <a:r>
              <a:rPr lang="en-US" sz="2400" dirty="0"/>
              <a:t>;</a:t>
            </a:r>
          </a:p>
          <a:p>
            <a:pPr marL="82296" indent="0">
              <a:buNone/>
            </a:pPr>
            <a:r>
              <a:rPr lang="en-US" sz="2400" dirty="0"/>
              <a:t>    </a:t>
            </a:r>
            <a:r>
              <a:rPr lang="en-US" sz="2400" dirty="0" err="1"/>
              <a:t>fp</a:t>
            </a:r>
            <a:r>
              <a:rPr lang="en-US" sz="2400" dirty="0"/>
              <a:t> = </a:t>
            </a:r>
            <a:r>
              <a:rPr lang="en-US" sz="2400" dirty="0" err="1"/>
              <a:t>fopen</a:t>
            </a:r>
            <a:r>
              <a:rPr lang="en-US" sz="2400" dirty="0"/>
              <a:t>("myfile.txt", "r");</a:t>
            </a:r>
          </a:p>
          <a:p>
            <a:pPr marL="82296" indent="0">
              <a:buNone/>
            </a:pPr>
            <a:r>
              <a:rPr lang="en-US" sz="2400" dirty="0"/>
              <a:t>    while( (</a:t>
            </a:r>
            <a:r>
              <a:rPr lang="en-US" sz="2400" dirty="0" err="1"/>
              <a:t>ch</a:t>
            </a:r>
            <a:r>
              <a:rPr lang="en-US" sz="2400" dirty="0"/>
              <a:t> = </a:t>
            </a:r>
            <a:r>
              <a:rPr lang="en-US" sz="2400" dirty="0" err="1"/>
              <a:t>fgetc</a:t>
            </a:r>
            <a:r>
              <a:rPr lang="en-US" sz="2400" dirty="0"/>
              <a:t>(</a:t>
            </a:r>
            <a:r>
              <a:rPr lang="en-US" sz="2400" dirty="0" err="1"/>
              <a:t>fp</a:t>
            </a:r>
            <a:r>
              <a:rPr lang="en-US" sz="2400" dirty="0"/>
              <a:t>)! = EOF)</a:t>
            </a:r>
          </a:p>
          <a:p>
            <a:pPr marL="82296" indent="0">
              <a:buNone/>
            </a:pPr>
            <a:r>
              <a:rPr lang="en-US" sz="2400" dirty="0"/>
              <a:t>        </a:t>
            </a:r>
            <a:r>
              <a:rPr lang="en-US" sz="2400" dirty="0" err="1"/>
              <a:t>putchar</a:t>
            </a:r>
            <a:r>
              <a:rPr lang="en-US" sz="2400" dirty="0"/>
              <a:t>(</a:t>
            </a:r>
            <a:r>
              <a:rPr lang="en-US" sz="2400" dirty="0" err="1"/>
              <a:t>ch</a:t>
            </a:r>
            <a:r>
              <a:rPr lang="en-US" sz="2400" dirty="0"/>
              <a:t>);</a:t>
            </a:r>
          </a:p>
          <a:p>
            <a:pPr marL="82296" indent="0">
              <a:buNone/>
            </a:pPr>
            <a:r>
              <a:rPr lang="en-US" sz="2400" dirty="0"/>
              <a:t>    </a:t>
            </a:r>
            <a:r>
              <a:rPr lang="en-US" sz="2400" dirty="0" err="1"/>
              <a:t>fclose</a:t>
            </a:r>
            <a:r>
              <a:rPr lang="en-US" sz="2400" dirty="0"/>
              <a:t>(</a:t>
            </a:r>
            <a:r>
              <a:rPr lang="en-US" sz="2400" dirty="0" err="1"/>
              <a:t>fp</a:t>
            </a:r>
            <a:r>
              <a:rPr lang="en-US" sz="2400" dirty="0"/>
              <a:t>);</a:t>
            </a:r>
          </a:p>
          <a:p>
            <a:pPr marL="82296" indent="0">
              <a:buNone/>
            </a:pPr>
            <a:r>
              <a:rPr lang="en-US" sz="2400" dirty="0"/>
              <a:t>   return 0;</a:t>
            </a:r>
          </a:p>
          <a:p>
            <a:pPr marL="82296" indent="0">
              <a:buNone/>
            </a:pPr>
            <a:r>
              <a:rPr lang="en-US" sz="2400" dirty="0"/>
              <a:t>}</a:t>
            </a:r>
          </a:p>
          <a:p>
            <a:pPr marL="82296" indent="0">
              <a:buNone/>
            </a:pPr>
            <a:endParaRPr lang="en-US" sz="24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7419394"/>
      </p:ext>
    </p:extLst>
  </p:cSld>
  <p:clrMapOvr>
    <a:masterClrMapping/>
  </p:clrMapOvr>
  <p:transition spd="slow">
    <p:newsfla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Detecting the end of a file</a:t>
            </a:r>
          </a:p>
        </p:txBody>
      </p:sp>
      <p:sp>
        <p:nvSpPr>
          <p:cNvPr id="8" name="Content Placeholder 7"/>
          <p:cNvSpPr>
            <a:spLocks noGrp="1"/>
          </p:cNvSpPr>
          <p:nvPr>
            <p:ph idx="1"/>
          </p:nvPr>
        </p:nvSpPr>
        <p:spPr/>
        <p:txBody>
          <a:bodyPr>
            <a:normAutofit fontScale="92500" lnSpcReduction="20000"/>
          </a:bodyPr>
          <a:lstStyle/>
          <a:p>
            <a:r>
              <a:rPr lang="en-US" dirty="0"/>
              <a:t>EOF is a special character an integer with ASCII value 26 that indicates the end of file has been reached.</a:t>
            </a:r>
          </a:p>
          <a:p>
            <a:r>
              <a:rPr lang="en-US" dirty="0"/>
              <a:t>This character can be generated from the keyboard by typing CTRL + Z</a:t>
            </a:r>
          </a:p>
          <a:p>
            <a:r>
              <a:rPr lang="en-US" dirty="0"/>
              <a:t>The symbolic constant EOF is defined in </a:t>
            </a:r>
            <a:r>
              <a:rPr lang="en-US" dirty="0" err="1"/>
              <a:t>stdio.h</a:t>
            </a:r>
            <a:r>
              <a:rPr lang="en-US" dirty="0"/>
              <a:t>.</a:t>
            </a:r>
          </a:p>
          <a:p>
            <a:r>
              <a:rPr lang="en-US" dirty="0"/>
              <a:t>When we are creating a file, the special character EOF is inserted after the last character of the file by the OS.</a:t>
            </a:r>
          </a:p>
          <a:p>
            <a:r>
              <a:rPr lang="en-US" dirty="0"/>
              <a:t>When reading from a text-mode file character by character, one can look for the end-of-file character. </a:t>
            </a:r>
          </a:p>
          <a:p>
            <a:r>
              <a:rPr lang="en-US" dirty="0" err="1"/>
              <a:t>Eg</a:t>
            </a:r>
            <a:r>
              <a:rPr lang="en-US" dirty="0"/>
              <a:t>: while((</a:t>
            </a:r>
            <a:r>
              <a:rPr lang="en-US" dirty="0" err="1"/>
              <a:t>ch</a:t>
            </a:r>
            <a:r>
              <a:rPr lang="en-US" dirty="0"/>
              <a:t> = </a:t>
            </a:r>
            <a:r>
              <a:rPr lang="en-US" dirty="0" err="1"/>
              <a:t>fgetc</a:t>
            </a:r>
            <a:r>
              <a:rPr lang="en-US" dirty="0"/>
              <a:t>(</a:t>
            </a:r>
            <a:r>
              <a:rPr lang="en-US" dirty="0" err="1"/>
              <a:t>fp</a:t>
            </a:r>
            <a:r>
              <a:rPr lang="en-US" dirty="0"/>
              <a:t>)!=EOF). </a:t>
            </a:r>
          </a:p>
          <a:p>
            <a:r>
              <a:rPr lang="en-US" dirty="0"/>
              <a:t>This is the general representation of the End Of the File.</a:t>
            </a:r>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689280394"/>
      </p:ext>
    </p:extLst>
  </p:cSld>
  <p:clrMapOvr>
    <a:masterClrMapping/>
  </p:clrMapOvr>
  <p:transition spd="slow">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 Functions</a:t>
            </a:r>
          </a:p>
        </p:txBody>
      </p:sp>
      <p:sp>
        <p:nvSpPr>
          <p:cNvPr id="3" name="Content Placeholder 2"/>
          <p:cNvSpPr>
            <a:spLocks noGrp="1"/>
          </p:cNvSpPr>
          <p:nvPr>
            <p:ph idx="1"/>
          </p:nvPr>
        </p:nvSpPr>
        <p:spPr/>
        <p:txBody>
          <a:bodyPr/>
          <a:lstStyle/>
          <a:p>
            <a:r>
              <a:rPr lang="en-US" dirty="0"/>
              <a:t>Using string I/O functions </a:t>
            </a:r>
            <a:r>
              <a:rPr lang="en-US" dirty="0" err="1"/>
              <a:t>fgets</a:t>
            </a:r>
            <a:r>
              <a:rPr lang="en-US" dirty="0"/>
              <a:t>() and </a:t>
            </a:r>
            <a:r>
              <a:rPr lang="en-US" dirty="0" err="1"/>
              <a:t>fputs</a:t>
            </a:r>
            <a:r>
              <a:rPr lang="en-US" dirty="0"/>
              <a:t>(), data can be read from a file or written to a file in the form of array of characters.</a:t>
            </a:r>
          </a:p>
          <a:p>
            <a:r>
              <a:rPr lang="en-US" dirty="0" err="1"/>
              <a:t>fgets</a:t>
            </a:r>
            <a:r>
              <a:rPr lang="en-US" dirty="0"/>
              <a:t>(): is used to read string from file</a:t>
            </a:r>
          </a:p>
          <a:p>
            <a:pPr lvl="1"/>
            <a:r>
              <a:rPr lang="en-US" dirty="0"/>
              <a:t>Syntax: </a:t>
            </a:r>
            <a:r>
              <a:rPr lang="en-US" dirty="0" err="1"/>
              <a:t>fgets</a:t>
            </a:r>
            <a:r>
              <a:rPr lang="en-US" dirty="0"/>
              <a:t>(string, </a:t>
            </a:r>
            <a:r>
              <a:rPr lang="en-US" dirty="0" err="1"/>
              <a:t>int_value</a:t>
            </a:r>
            <a:r>
              <a:rPr lang="en-US" dirty="0"/>
              <a:t>, </a:t>
            </a:r>
            <a:r>
              <a:rPr lang="en-US" dirty="0" err="1"/>
              <a:t>fp</a:t>
            </a:r>
            <a:r>
              <a:rPr lang="en-US" dirty="0"/>
              <a:t>);</a:t>
            </a:r>
          </a:p>
          <a:p>
            <a:pPr lvl="1"/>
            <a:r>
              <a:rPr lang="en-US" dirty="0"/>
              <a:t>Here, </a:t>
            </a:r>
            <a:r>
              <a:rPr lang="en-US" dirty="0" err="1"/>
              <a:t>int_value</a:t>
            </a:r>
            <a:r>
              <a:rPr lang="en-US" dirty="0"/>
              <a:t> is the number of characters in the string</a:t>
            </a:r>
          </a:p>
          <a:p>
            <a:r>
              <a:rPr lang="en-US" dirty="0" err="1"/>
              <a:t>fputs</a:t>
            </a:r>
            <a:r>
              <a:rPr lang="en-US" dirty="0"/>
              <a:t>(): is used to write string to a file</a:t>
            </a:r>
          </a:p>
          <a:p>
            <a:pPr lvl="1"/>
            <a:r>
              <a:rPr lang="en-US" dirty="0"/>
              <a:t>Syntax: </a:t>
            </a:r>
            <a:r>
              <a:rPr lang="en-US" dirty="0" err="1"/>
              <a:t>fputs</a:t>
            </a:r>
            <a:r>
              <a:rPr lang="en-US" dirty="0"/>
              <a:t>(string, </a:t>
            </a:r>
            <a:r>
              <a:rPr lang="en-US" dirty="0" err="1"/>
              <a:t>fp</a:t>
            </a:r>
            <a:r>
              <a:rPr lang="en-US" dirty="0"/>
              <a:t>);</a:t>
            </a:r>
          </a:p>
          <a:p>
            <a:pPr marL="585216" indent="-457200"/>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71182899"/>
      </p:ext>
    </p:extLst>
  </p:cSld>
  <p:clrMapOvr>
    <a:masterClrMapping/>
  </p:clrMapOvr>
  <p:transition spd="slow">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String I/O to file</a:t>
            </a:r>
          </a:p>
        </p:txBody>
      </p:sp>
      <p:sp>
        <p:nvSpPr>
          <p:cNvPr id="3" name="Content Placeholder 2"/>
          <p:cNvSpPr>
            <a:spLocks noGrp="1"/>
          </p:cNvSpPr>
          <p:nvPr>
            <p:ph sz="half" idx="1"/>
          </p:nvPr>
        </p:nvSpPr>
        <p:spPr>
          <a:xfrm>
            <a:off x="1600200" y="1330642"/>
            <a:ext cx="4572000" cy="4953000"/>
          </a:xfrm>
        </p:spPr>
        <p:txBody>
          <a:bodyPr>
            <a:noAutofit/>
          </a:bodyPr>
          <a:lstStyle/>
          <a:p>
            <a:pPr marL="82296" indent="0">
              <a:buNone/>
            </a:pPr>
            <a:r>
              <a:rPr lang="en-US" sz="2000" dirty="0"/>
              <a:t>#include&lt;</a:t>
            </a:r>
            <a:r>
              <a:rPr lang="en-US" sz="2000" dirty="0" err="1"/>
              <a:t>stdio.h</a:t>
            </a:r>
            <a:r>
              <a:rPr lang="en-US" sz="2000" dirty="0"/>
              <a:t>&gt;</a:t>
            </a:r>
          </a:p>
          <a:p>
            <a:pPr marL="82296" indent="0">
              <a:buNone/>
            </a:pPr>
            <a:r>
              <a:rPr lang="en-US" sz="2000" dirty="0" err="1"/>
              <a:t>int</a:t>
            </a:r>
            <a:r>
              <a:rPr lang="en-US" sz="2000" dirty="0"/>
              <a:t> main()</a:t>
            </a:r>
          </a:p>
          <a:p>
            <a:pPr marL="82296" indent="0">
              <a:buNone/>
            </a:pPr>
            <a:r>
              <a:rPr lang="en-US" sz="2000" dirty="0"/>
              <a:t>{</a:t>
            </a:r>
          </a:p>
          <a:p>
            <a:pPr marL="82296" indent="0">
              <a:buNone/>
            </a:pPr>
            <a:r>
              <a:rPr lang="en-US" sz="2000" dirty="0"/>
              <a:t>    FILE *</a:t>
            </a:r>
            <a:r>
              <a:rPr lang="en-US" sz="2000" dirty="0" err="1"/>
              <a:t>fp</a:t>
            </a:r>
            <a:r>
              <a:rPr lang="en-US" sz="2000" dirty="0"/>
              <a:t>;</a:t>
            </a:r>
          </a:p>
          <a:p>
            <a:pPr marL="82296" indent="0">
              <a:buNone/>
            </a:pPr>
            <a:r>
              <a:rPr lang="en-US" sz="2000" dirty="0"/>
              <a:t>    char </a:t>
            </a:r>
            <a:r>
              <a:rPr lang="en-US" sz="2000" dirty="0" err="1"/>
              <a:t>str</a:t>
            </a:r>
            <a:r>
              <a:rPr lang="en-US" sz="2000" dirty="0"/>
              <a:t>[100];</a:t>
            </a:r>
          </a:p>
          <a:p>
            <a:pPr marL="82296" indent="0">
              <a:buNone/>
            </a:pPr>
            <a:r>
              <a:rPr lang="en-US" sz="2000" dirty="0"/>
              <a:t>    </a:t>
            </a:r>
            <a:r>
              <a:rPr lang="en-US" sz="2000" dirty="0" err="1"/>
              <a:t>fp</a:t>
            </a:r>
            <a:r>
              <a:rPr lang="en-US" sz="2000" dirty="0"/>
              <a:t> = </a:t>
            </a:r>
            <a:r>
              <a:rPr lang="en-US" sz="2000" dirty="0" err="1"/>
              <a:t>fopen</a:t>
            </a:r>
            <a:r>
              <a:rPr lang="en-US" sz="2000" dirty="0"/>
              <a:t>("hello.txt", "w");</a:t>
            </a:r>
          </a:p>
          <a:p>
            <a:pPr marL="82296" indent="0">
              <a:buNone/>
            </a:pPr>
            <a:r>
              <a:rPr lang="en-US" sz="2000" dirty="0"/>
              <a:t>    </a:t>
            </a:r>
            <a:r>
              <a:rPr lang="en-US" sz="2000" dirty="0" err="1"/>
              <a:t>printf</a:t>
            </a:r>
            <a:r>
              <a:rPr lang="en-US" sz="2000" dirty="0"/>
              <a:t>("Enter text: \n");</a:t>
            </a:r>
          </a:p>
          <a:p>
            <a:pPr marL="82296" indent="0">
              <a:buNone/>
            </a:pPr>
            <a:r>
              <a:rPr lang="en-US" sz="2000" dirty="0"/>
              <a:t>    gets(</a:t>
            </a:r>
            <a:r>
              <a:rPr lang="en-US" sz="2000" dirty="0" err="1"/>
              <a:t>str</a:t>
            </a:r>
            <a:r>
              <a:rPr lang="en-US" sz="2000" dirty="0"/>
              <a:t>);</a:t>
            </a:r>
          </a:p>
          <a:p>
            <a:pPr marL="82296" indent="0">
              <a:buNone/>
            </a:pPr>
            <a:r>
              <a:rPr lang="en-US" sz="2000" dirty="0"/>
              <a:t>     </a:t>
            </a:r>
            <a:r>
              <a:rPr lang="en-US" sz="2000" dirty="0" err="1"/>
              <a:t>fputs</a:t>
            </a:r>
            <a:r>
              <a:rPr lang="en-US" sz="2000" dirty="0"/>
              <a:t>(</a:t>
            </a:r>
            <a:r>
              <a:rPr lang="en-US" sz="2000" dirty="0" err="1"/>
              <a:t>str</a:t>
            </a:r>
            <a:r>
              <a:rPr lang="en-US" sz="2000" dirty="0"/>
              <a:t>, </a:t>
            </a:r>
            <a:r>
              <a:rPr lang="en-US" sz="2000" dirty="0" err="1"/>
              <a:t>fp</a:t>
            </a:r>
            <a:r>
              <a:rPr lang="en-US" sz="2000" dirty="0"/>
              <a:t>);</a:t>
            </a:r>
          </a:p>
          <a:p>
            <a:pPr marL="82296" indent="0">
              <a:buNone/>
            </a:pPr>
            <a:r>
              <a:rPr lang="en-US" sz="2000" dirty="0"/>
              <a:t>     </a:t>
            </a:r>
            <a:r>
              <a:rPr lang="en-US" sz="2000" dirty="0" err="1"/>
              <a:t>fclose</a:t>
            </a:r>
            <a:r>
              <a:rPr lang="en-US" sz="2000" dirty="0"/>
              <a:t>(</a:t>
            </a:r>
            <a:r>
              <a:rPr lang="en-US" sz="2000" dirty="0" err="1"/>
              <a:t>fp</a:t>
            </a:r>
            <a:r>
              <a:rPr lang="en-US" sz="2000" dirty="0"/>
              <a:t>);</a:t>
            </a:r>
          </a:p>
          <a:p>
            <a:pPr marL="82296" indent="0">
              <a:buNone/>
            </a:pPr>
            <a:r>
              <a:rPr lang="en-US" sz="2000" dirty="0"/>
              <a:t>    return 0;</a:t>
            </a:r>
          </a:p>
          <a:p>
            <a:pPr marL="82296" indent="0">
              <a:buNone/>
            </a:pPr>
            <a:r>
              <a:rPr lang="en-US" sz="2000" dirty="0"/>
              <a:t>}</a:t>
            </a:r>
          </a:p>
          <a:p>
            <a:pPr marL="82296" indent="0">
              <a:buNone/>
            </a:pPr>
            <a:endParaRPr lang="en-US" sz="2000" dirty="0"/>
          </a:p>
        </p:txBody>
      </p:sp>
      <p:sp>
        <p:nvSpPr>
          <p:cNvPr id="6" name="Content Placeholder 5"/>
          <p:cNvSpPr>
            <a:spLocks noGrp="1"/>
          </p:cNvSpPr>
          <p:nvPr>
            <p:ph sz="half" idx="2"/>
          </p:nvPr>
        </p:nvSpPr>
        <p:spPr>
          <a:xfrm>
            <a:off x="7162800" y="1295400"/>
            <a:ext cx="4748784" cy="4892040"/>
          </a:xfrm>
        </p:spPr>
        <p:txBody>
          <a:bodyPr>
            <a:normAutofit/>
          </a:bodyPr>
          <a:lstStyle/>
          <a:p>
            <a:pPr marL="82296" indent="0">
              <a:buNone/>
            </a:pPr>
            <a:r>
              <a:rPr lang="en-US" sz="2400" dirty="0"/>
              <a:t>#include&lt;</a:t>
            </a:r>
            <a:r>
              <a:rPr lang="en-US" sz="2400" dirty="0" err="1"/>
              <a:t>stdio.h</a:t>
            </a:r>
            <a:r>
              <a:rPr lang="en-US" sz="2400" dirty="0"/>
              <a:t>&gt;</a:t>
            </a:r>
          </a:p>
          <a:p>
            <a:pPr marL="82296" indent="0">
              <a:buNone/>
            </a:pPr>
            <a:r>
              <a:rPr lang="en-US" sz="2400" dirty="0" err="1"/>
              <a:t>int</a:t>
            </a:r>
            <a:r>
              <a:rPr lang="en-US" sz="2400" dirty="0"/>
              <a:t> main()</a:t>
            </a:r>
          </a:p>
          <a:p>
            <a:pPr marL="82296" indent="0">
              <a:buNone/>
            </a:pPr>
            <a:r>
              <a:rPr lang="en-US" sz="2400" dirty="0"/>
              <a:t>{</a:t>
            </a:r>
          </a:p>
          <a:p>
            <a:pPr marL="82296" indent="0">
              <a:buNone/>
            </a:pPr>
            <a:r>
              <a:rPr lang="en-US" sz="2400" dirty="0"/>
              <a:t>    FILE *</a:t>
            </a:r>
            <a:r>
              <a:rPr lang="en-US" sz="2400" dirty="0" err="1"/>
              <a:t>fp</a:t>
            </a:r>
            <a:r>
              <a:rPr lang="en-US" sz="2400" dirty="0"/>
              <a:t>;</a:t>
            </a:r>
          </a:p>
          <a:p>
            <a:pPr marL="82296" indent="0">
              <a:buNone/>
            </a:pPr>
            <a:r>
              <a:rPr lang="en-US" sz="2400" dirty="0"/>
              <a:t>    char </a:t>
            </a:r>
            <a:r>
              <a:rPr lang="en-US" sz="2400" dirty="0" err="1"/>
              <a:t>str</a:t>
            </a:r>
            <a:r>
              <a:rPr lang="en-US" sz="2400" dirty="0"/>
              <a:t>[100];</a:t>
            </a:r>
          </a:p>
          <a:p>
            <a:pPr marL="82296" indent="0">
              <a:buNone/>
            </a:pPr>
            <a:r>
              <a:rPr lang="en-US" sz="2400" dirty="0"/>
              <a:t>    </a:t>
            </a:r>
            <a:r>
              <a:rPr lang="en-US" sz="2400" dirty="0" err="1"/>
              <a:t>fp</a:t>
            </a:r>
            <a:r>
              <a:rPr lang="en-US" sz="2400" dirty="0"/>
              <a:t> = </a:t>
            </a:r>
            <a:r>
              <a:rPr lang="en-US" sz="2400" dirty="0" err="1"/>
              <a:t>fopen</a:t>
            </a:r>
            <a:r>
              <a:rPr lang="en-US" sz="2400" dirty="0"/>
              <a:t>("hello.txt", "r");</a:t>
            </a:r>
          </a:p>
          <a:p>
            <a:pPr marL="82296" indent="0">
              <a:buNone/>
            </a:pPr>
            <a:r>
              <a:rPr lang="en-US" sz="2400" dirty="0"/>
              <a:t>     </a:t>
            </a:r>
            <a:r>
              <a:rPr lang="en-US" sz="2400" dirty="0" err="1"/>
              <a:t>fgets</a:t>
            </a:r>
            <a:r>
              <a:rPr lang="en-US" sz="2400" dirty="0"/>
              <a:t>(str,20,fp);</a:t>
            </a:r>
          </a:p>
          <a:p>
            <a:pPr marL="82296" indent="0">
              <a:buNone/>
            </a:pPr>
            <a:r>
              <a:rPr lang="en-US" sz="2400" dirty="0"/>
              <a:t>     </a:t>
            </a:r>
            <a:r>
              <a:rPr lang="en-US" sz="2400" dirty="0" err="1"/>
              <a:t>printf</a:t>
            </a:r>
            <a:r>
              <a:rPr lang="en-US" sz="2400" dirty="0"/>
              <a:t>("\n %s", </a:t>
            </a:r>
            <a:r>
              <a:rPr lang="en-US" sz="2400" dirty="0" err="1"/>
              <a:t>str</a:t>
            </a:r>
            <a:r>
              <a:rPr lang="en-US" sz="2400" dirty="0"/>
              <a:t>);</a:t>
            </a:r>
          </a:p>
          <a:p>
            <a:pPr marL="82296" indent="0">
              <a:buNone/>
            </a:pPr>
            <a:r>
              <a:rPr lang="en-US" sz="2400" dirty="0"/>
              <a:t>    </a:t>
            </a:r>
            <a:r>
              <a:rPr lang="en-US" sz="2400" dirty="0" err="1"/>
              <a:t>fclose</a:t>
            </a:r>
            <a:r>
              <a:rPr lang="en-US" sz="2400" dirty="0"/>
              <a:t>(</a:t>
            </a:r>
            <a:r>
              <a:rPr lang="en-US" sz="2400" dirty="0" err="1"/>
              <a:t>fp</a:t>
            </a:r>
            <a:r>
              <a:rPr lang="en-US" sz="2400" dirty="0"/>
              <a:t>);</a:t>
            </a:r>
          </a:p>
          <a:p>
            <a:pPr marL="82296" indent="0">
              <a:buNone/>
            </a:pPr>
            <a:r>
              <a:rPr lang="en-US" sz="2400" dirty="0"/>
              <a:t>   return 0;</a:t>
            </a:r>
          </a:p>
          <a:p>
            <a:pPr marL="82296" indent="0">
              <a:buNone/>
            </a:pPr>
            <a:r>
              <a:rPr lang="en-US" sz="2400" dirty="0"/>
              <a:t>}</a:t>
            </a:r>
          </a:p>
          <a:p>
            <a:pPr marL="82296" indent="0">
              <a:buNone/>
            </a:pPr>
            <a:endParaRPr lang="en-US" sz="24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53747923"/>
      </p:ext>
    </p:extLst>
  </p:cSld>
  <p:clrMapOvr>
    <a:masterClrMapping/>
  </p:clrMapOvr>
  <p:transition spd="slow">
    <p:newsfla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a string to a file</a:t>
            </a:r>
          </a:p>
        </p:txBody>
      </p:sp>
      <p:sp>
        <p:nvSpPr>
          <p:cNvPr id="3" name="Content Placeholder 2"/>
          <p:cNvSpPr>
            <a:spLocks noGrp="1"/>
          </p:cNvSpPr>
          <p:nvPr>
            <p:ph sz="half" idx="1"/>
          </p:nvPr>
        </p:nvSpPr>
        <p:spPr>
          <a:xfrm>
            <a:off x="3200400" y="1529715"/>
            <a:ext cx="4876800" cy="4663440"/>
          </a:xfrm>
        </p:spPr>
        <p:txBody>
          <a:bodyPr>
            <a:normAutofit fontScale="85000" lnSpcReduction="20000"/>
          </a:bodyPr>
          <a:lstStyle/>
          <a:p>
            <a:pPr marL="82296" indent="0">
              <a:buNone/>
            </a:pPr>
            <a:r>
              <a:rPr lang="en-US" dirty="0"/>
              <a:t>#include&lt;</a:t>
            </a:r>
            <a:r>
              <a:rPr lang="en-US" dirty="0" err="1"/>
              <a:t>stdio.h</a:t>
            </a:r>
            <a:r>
              <a:rPr lang="en-US" dirty="0"/>
              <a:t>&gt;</a:t>
            </a:r>
          </a:p>
          <a:p>
            <a:pPr marL="82296" indent="0">
              <a:buNone/>
            </a:pPr>
            <a:r>
              <a:rPr lang="en-US" dirty="0" err="1"/>
              <a:t>int</a:t>
            </a:r>
            <a:r>
              <a:rPr lang="en-US" dirty="0"/>
              <a:t> main()</a:t>
            </a:r>
          </a:p>
          <a:p>
            <a:pPr marL="82296" indent="0">
              <a:buNone/>
            </a:pPr>
            <a:r>
              <a:rPr lang="en-US" dirty="0"/>
              <a:t>{</a:t>
            </a:r>
          </a:p>
          <a:p>
            <a:pPr marL="82296" indent="0">
              <a:buNone/>
            </a:pPr>
            <a:r>
              <a:rPr lang="en-US" dirty="0"/>
              <a:t>    FILE *</a:t>
            </a:r>
            <a:r>
              <a:rPr lang="en-US" dirty="0" err="1"/>
              <a:t>fp</a:t>
            </a:r>
            <a:r>
              <a:rPr lang="en-US" dirty="0"/>
              <a:t>;</a:t>
            </a:r>
          </a:p>
          <a:p>
            <a:pPr marL="82296" indent="0">
              <a:buNone/>
            </a:pPr>
            <a:r>
              <a:rPr lang="en-US" dirty="0"/>
              <a:t>    char </a:t>
            </a:r>
            <a:r>
              <a:rPr lang="en-US" dirty="0" err="1"/>
              <a:t>str</a:t>
            </a:r>
            <a:r>
              <a:rPr lang="en-US" dirty="0"/>
              <a:t>[100];</a:t>
            </a:r>
          </a:p>
          <a:p>
            <a:pPr marL="82296" indent="0">
              <a:buNone/>
            </a:pPr>
            <a:r>
              <a:rPr lang="en-US" dirty="0"/>
              <a:t>    </a:t>
            </a:r>
            <a:r>
              <a:rPr lang="en-US" dirty="0" err="1"/>
              <a:t>fp</a:t>
            </a:r>
            <a:r>
              <a:rPr lang="en-US" dirty="0"/>
              <a:t> = </a:t>
            </a:r>
            <a:r>
              <a:rPr lang="en-US" dirty="0" err="1"/>
              <a:t>fopen</a:t>
            </a:r>
            <a:r>
              <a:rPr lang="en-US" dirty="0"/>
              <a:t>("hello.txt", "a");</a:t>
            </a:r>
          </a:p>
          <a:p>
            <a:pPr marL="82296" indent="0">
              <a:buNone/>
            </a:pPr>
            <a:r>
              <a:rPr lang="en-US" dirty="0"/>
              <a:t>    </a:t>
            </a:r>
            <a:r>
              <a:rPr lang="en-US" dirty="0" err="1"/>
              <a:t>printf</a:t>
            </a:r>
            <a:r>
              <a:rPr lang="en-US" dirty="0"/>
              <a:t>("Enter text: \n");</a:t>
            </a:r>
          </a:p>
          <a:p>
            <a:pPr marL="82296" indent="0">
              <a:buNone/>
            </a:pPr>
            <a:r>
              <a:rPr lang="en-US" dirty="0"/>
              <a:t>    gets(</a:t>
            </a:r>
            <a:r>
              <a:rPr lang="en-US" dirty="0" err="1"/>
              <a:t>str</a:t>
            </a:r>
            <a:r>
              <a:rPr lang="en-US" dirty="0"/>
              <a:t>);</a:t>
            </a:r>
          </a:p>
          <a:p>
            <a:pPr marL="82296" indent="0">
              <a:buNone/>
            </a:pPr>
            <a:r>
              <a:rPr lang="en-US" dirty="0"/>
              <a:t>     </a:t>
            </a:r>
            <a:r>
              <a:rPr lang="en-US" dirty="0" err="1"/>
              <a:t>fputs</a:t>
            </a:r>
            <a:r>
              <a:rPr lang="en-US" dirty="0"/>
              <a:t>(</a:t>
            </a:r>
            <a:r>
              <a:rPr lang="en-US" dirty="0" err="1"/>
              <a:t>str</a:t>
            </a:r>
            <a:r>
              <a:rPr lang="en-US" dirty="0"/>
              <a:t>, </a:t>
            </a:r>
            <a:r>
              <a:rPr lang="en-US" dirty="0" err="1"/>
              <a:t>fp</a:t>
            </a:r>
            <a:r>
              <a:rPr lang="en-US" dirty="0"/>
              <a:t>);</a:t>
            </a:r>
          </a:p>
          <a:p>
            <a:pPr marL="82296" indent="0">
              <a:buNone/>
            </a:pPr>
            <a:r>
              <a:rPr lang="en-US" dirty="0"/>
              <a:t>     </a:t>
            </a:r>
            <a:r>
              <a:rPr lang="en-US" dirty="0" err="1"/>
              <a:t>fclose</a:t>
            </a:r>
            <a:r>
              <a:rPr lang="en-US" dirty="0"/>
              <a:t>(</a:t>
            </a:r>
            <a:r>
              <a:rPr lang="en-US" dirty="0" err="1"/>
              <a:t>fp</a:t>
            </a:r>
            <a:r>
              <a:rPr lang="en-US" dirty="0"/>
              <a:t>);</a:t>
            </a:r>
          </a:p>
          <a:p>
            <a:pPr marL="82296" indent="0">
              <a:buNone/>
            </a:pPr>
            <a:r>
              <a:rPr lang="en-US" dirty="0"/>
              <a:t>    return 0;</a:t>
            </a:r>
          </a:p>
          <a:p>
            <a:pPr marL="82296" indent="0">
              <a:buNone/>
            </a:pPr>
            <a:r>
              <a:rPr lang="en-US" dirty="0"/>
              <a:t>}</a:t>
            </a:r>
          </a:p>
          <a:p>
            <a:pPr marL="82296" indent="0">
              <a:buNone/>
            </a:pPr>
            <a:endParaRPr lang="en-US" dirty="0"/>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8327514"/>
      </p:ext>
    </p:extLst>
  </p:cSld>
  <p:clrMapOvr>
    <a:masterClrMapping/>
  </p:clrMapOvr>
  <p:transition spd="slow">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console I/O</a:t>
            </a:r>
          </a:p>
        </p:txBody>
      </p:sp>
      <p:sp>
        <p:nvSpPr>
          <p:cNvPr id="3" name="Content Placeholder 2"/>
          <p:cNvSpPr>
            <a:spLocks noGrp="1"/>
          </p:cNvSpPr>
          <p:nvPr>
            <p:ph idx="1"/>
          </p:nvPr>
        </p:nvSpPr>
        <p:spPr/>
        <p:txBody>
          <a:bodyPr/>
          <a:lstStyle/>
          <a:p>
            <a:r>
              <a:rPr lang="en-US" dirty="0"/>
              <a:t>Entire data is lost when either the program is terminated or the computer is turned off.</a:t>
            </a:r>
          </a:p>
          <a:p>
            <a:r>
              <a:rPr lang="en-US" dirty="0"/>
              <a:t>When the volume of data to be entered is large, it takes a lot of time to enter the data.</a:t>
            </a:r>
          </a:p>
          <a:p>
            <a:r>
              <a:rPr lang="en-US" dirty="0"/>
              <a:t>If user makes a mistake while entering data, whole data has to be re-entered.</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63383988"/>
      </p:ext>
    </p:extLst>
  </p:cSld>
  <p:clrMapOvr>
    <a:masterClrMapping/>
  </p:clrMapOvr>
  <p:transition spd="slow">
    <p:newsfla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Write a program to copy contents of a file to another file.</a:t>
            </a:r>
          </a:p>
        </p:txBody>
      </p:sp>
      <p:sp>
        <p:nvSpPr>
          <p:cNvPr id="9" name="Content Placeholder 8"/>
          <p:cNvSpPr>
            <a:spLocks noGrp="1"/>
          </p:cNvSpPr>
          <p:nvPr>
            <p:ph sz="half" idx="1"/>
          </p:nvPr>
        </p:nvSpPr>
        <p:spPr>
          <a:xfrm>
            <a:off x="3429000" y="1642110"/>
            <a:ext cx="4876800" cy="4663440"/>
          </a:xfrm>
        </p:spPr>
        <p:txBody>
          <a:bodyPr>
            <a:normAutofit fontScale="62500" lnSpcReduction="20000"/>
          </a:bodyPr>
          <a:lstStyle/>
          <a:p>
            <a:pPr marL="82296" indent="0">
              <a:buNone/>
            </a:pPr>
            <a:r>
              <a:rPr lang="en-US" dirty="0"/>
              <a:t>#include&lt;</a:t>
            </a:r>
            <a:r>
              <a:rPr lang="en-US" dirty="0" err="1"/>
              <a:t>stdio.h</a:t>
            </a:r>
            <a:r>
              <a:rPr lang="en-US" dirty="0"/>
              <a:t>&gt;</a:t>
            </a:r>
          </a:p>
          <a:p>
            <a:pPr marL="82296" indent="0">
              <a:buNone/>
            </a:pPr>
            <a:r>
              <a:rPr lang="en-US" dirty="0" err="1"/>
              <a:t>int</a:t>
            </a:r>
            <a:r>
              <a:rPr lang="en-US" dirty="0"/>
              <a:t> main()</a:t>
            </a:r>
          </a:p>
          <a:p>
            <a:pPr marL="82296" indent="0">
              <a:buNone/>
            </a:pPr>
            <a:r>
              <a:rPr lang="en-US" dirty="0"/>
              <a:t>{</a:t>
            </a:r>
          </a:p>
          <a:p>
            <a:pPr marL="82296" indent="0">
              <a:buNone/>
            </a:pPr>
            <a:r>
              <a:rPr lang="en-US" dirty="0"/>
              <a:t>    FILE *fp1, *fp2;</a:t>
            </a:r>
          </a:p>
          <a:p>
            <a:pPr marL="82296" indent="0">
              <a:buNone/>
            </a:pPr>
            <a:r>
              <a:rPr lang="en-US" dirty="0"/>
              <a:t>    char </a:t>
            </a:r>
            <a:r>
              <a:rPr lang="en-US" dirty="0" err="1"/>
              <a:t>ch</a:t>
            </a:r>
            <a:r>
              <a:rPr lang="en-US" dirty="0"/>
              <a:t>;</a:t>
            </a:r>
          </a:p>
          <a:p>
            <a:pPr marL="82296" indent="0">
              <a:buNone/>
            </a:pPr>
            <a:r>
              <a:rPr lang="en-US" dirty="0"/>
              <a:t>    fp1 = </a:t>
            </a:r>
            <a:r>
              <a:rPr lang="en-US" dirty="0" err="1"/>
              <a:t>fopen</a:t>
            </a:r>
            <a:r>
              <a:rPr lang="en-US" dirty="0"/>
              <a:t>("file1.txt", "r");</a:t>
            </a:r>
          </a:p>
          <a:p>
            <a:pPr marL="82296" indent="0">
              <a:buNone/>
            </a:pPr>
            <a:r>
              <a:rPr lang="en-US" dirty="0"/>
              <a:t>    fp2 = </a:t>
            </a:r>
            <a:r>
              <a:rPr lang="en-US" dirty="0" err="1"/>
              <a:t>fopen</a:t>
            </a:r>
            <a:r>
              <a:rPr lang="en-US" dirty="0"/>
              <a:t>("file2.txt", "w");</a:t>
            </a:r>
          </a:p>
          <a:p>
            <a:pPr marL="82296" indent="0">
              <a:buNone/>
            </a:pPr>
            <a:endParaRPr lang="en-US" dirty="0"/>
          </a:p>
          <a:p>
            <a:pPr marL="82296" indent="0">
              <a:buNone/>
            </a:pPr>
            <a:r>
              <a:rPr lang="en-US" dirty="0"/>
              <a:t>    while( (</a:t>
            </a:r>
            <a:r>
              <a:rPr lang="en-US" dirty="0" err="1"/>
              <a:t>ch</a:t>
            </a:r>
            <a:r>
              <a:rPr lang="en-US" dirty="0"/>
              <a:t> = </a:t>
            </a:r>
            <a:r>
              <a:rPr lang="en-US" dirty="0" err="1"/>
              <a:t>fgetc</a:t>
            </a:r>
            <a:r>
              <a:rPr lang="en-US" dirty="0"/>
              <a:t>(fp1)) != EOF) {</a:t>
            </a:r>
          </a:p>
          <a:p>
            <a:pPr marL="82296" indent="0">
              <a:buNone/>
            </a:pPr>
            <a:r>
              <a:rPr lang="en-US" dirty="0"/>
              <a:t>        </a:t>
            </a:r>
            <a:r>
              <a:rPr lang="en-US" dirty="0" err="1"/>
              <a:t>fputc</a:t>
            </a:r>
            <a:r>
              <a:rPr lang="en-US" dirty="0"/>
              <a:t>(</a:t>
            </a:r>
            <a:r>
              <a:rPr lang="en-US" dirty="0" err="1"/>
              <a:t>ch</a:t>
            </a:r>
            <a:r>
              <a:rPr lang="en-US" dirty="0"/>
              <a:t>, </a:t>
            </a:r>
            <a:r>
              <a:rPr lang="en-US" dirty="0" err="1"/>
              <a:t>fp</a:t>
            </a:r>
            <a:r>
              <a:rPr lang="en-US" dirty="0"/>
              <a:t>);</a:t>
            </a:r>
          </a:p>
          <a:p>
            <a:pPr marL="82296" indent="0">
              <a:buNone/>
            </a:pPr>
            <a:r>
              <a:rPr lang="en-US" dirty="0"/>
              <a:t>    }</a:t>
            </a:r>
          </a:p>
          <a:p>
            <a:pPr marL="82296" indent="0">
              <a:buNone/>
            </a:pPr>
            <a:r>
              <a:rPr lang="en-US" dirty="0"/>
              <a:t>    </a:t>
            </a:r>
            <a:r>
              <a:rPr lang="en-US" dirty="0" err="1"/>
              <a:t>printf</a:t>
            </a:r>
            <a:r>
              <a:rPr lang="en-US" dirty="0"/>
              <a:t>("\n File copied …");</a:t>
            </a:r>
          </a:p>
          <a:p>
            <a:pPr marL="82296" indent="0">
              <a:buNone/>
            </a:pPr>
            <a:r>
              <a:rPr lang="en-US" dirty="0"/>
              <a:t>    </a:t>
            </a:r>
            <a:r>
              <a:rPr lang="en-US" dirty="0" err="1"/>
              <a:t>fclose</a:t>
            </a:r>
            <a:r>
              <a:rPr lang="en-US" dirty="0"/>
              <a:t>(</a:t>
            </a:r>
            <a:r>
              <a:rPr lang="en-US" dirty="0" err="1"/>
              <a:t>fp</a:t>
            </a:r>
            <a:r>
              <a:rPr lang="en-US" dirty="0"/>
              <a:t>);</a:t>
            </a:r>
          </a:p>
          <a:p>
            <a:pPr marL="82296" indent="0">
              <a:buNone/>
            </a:pPr>
            <a:r>
              <a:rPr lang="en-US" dirty="0"/>
              <a:t>   return 0;</a:t>
            </a:r>
          </a:p>
          <a:p>
            <a:pPr marL="82296" indent="0">
              <a:buNone/>
            </a:pPr>
            <a:r>
              <a:rPr lang="en-US" dirty="0"/>
              <a:t>}</a:t>
            </a:r>
          </a:p>
          <a:p>
            <a:pPr marL="82296" indent="0">
              <a:buNone/>
            </a:pPr>
            <a:endParaRPr lang="en-US" dirty="0"/>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14382817"/>
      </p:ext>
    </p:extLst>
  </p:cSld>
  <p:clrMapOvr>
    <a:masterClrMapping/>
  </p:clrMapOvr>
  <p:transition spd="slow">
    <p:newsfla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Given a text file copy the contents of the file deleting all the vowels.</a:t>
            </a:r>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Content Placeholder 8"/>
          <p:cNvSpPr>
            <a:spLocks noGrp="1"/>
          </p:cNvSpPr>
          <p:nvPr>
            <p:ph idx="1"/>
          </p:nvPr>
        </p:nvSpPr>
        <p:spPr/>
        <p:txBody>
          <a:bodyPr>
            <a:normAutofit fontScale="55000" lnSpcReduction="20000"/>
          </a:bodyPr>
          <a:lstStyle/>
          <a:p>
            <a:pPr marL="82296" indent="0">
              <a:buNone/>
            </a:pPr>
            <a:r>
              <a:rPr lang="en-US" dirty="0"/>
              <a:t>#include&lt;</a:t>
            </a:r>
            <a:r>
              <a:rPr lang="en-US" dirty="0" err="1"/>
              <a:t>stdio.h</a:t>
            </a:r>
            <a:r>
              <a:rPr lang="en-US" dirty="0"/>
              <a:t>&gt;</a:t>
            </a:r>
          </a:p>
          <a:p>
            <a:pPr marL="82296" indent="0">
              <a:buNone/>
            </a:pPr>
            <a:r>
              <a:rPr lang="en-US" dirty="0" err="1"/>
              <a:t>int</a:t>
            </a:r>
            <a:r>
              <a:rPr lang="en-US" dirty="0"/>
              <a:t> main()</a:t>
            </a:r>
          </a:p>
          <a:p>
            <a:pPr marL="82296" indent="0">
              <a:buNone/>
            </a:pPr>
            <a:r>
              <a:rPr lang="en-US" dirty="0"/>
              <a:t>{</a:t>
            </a:r>
          </a:p>
          <a:p>
            <a:pPr marL="82296" indent="0">
              <a:buNone/>
            </a:pPr>
            <a:r>
              <a:rPr lang="en-US" dirty="0"/>
              <a:t>    FILE *fp1, *fp2;</a:t>
            </a:r>
          </a:p>
          <a:p>
            <a:pPr marL="82296" indent="0">
              <a:buNone/>
            </a:pPr>
            <a:r>
              <a:rPr lang="en-US" dirty="0"/>
              <a:t>    char </a:t>
            </a:r>
            <a:r>
              <a:rPr lang="en-US" dirty="0" err="1"/>
              <a:t>ch</a:t>
            </a:r>
            <a:r>
              <a:rPr lang="en-US" dirty="0"/>
              <a:t>;</a:t>
            </a:r>
          </a:p>
          <a:p>
            <a:pPr marL="82296" indent="0">
              <a:buNone/>
            </a:pPr>
            <a:r>
              <a:rPr lang="en-US" dirty="0"/>
              <a:t>    fp1 = </a:t>
            </a:r>
            <a:r>
              <a:rPr lang="en-US" dirty="0" err="1"/>
              <a:t>fopen</a:t>
            </a:r>
            <a:r>
              <a:rPr lang="en-US" dirty="0"/>
              <a:t>("file1.txt", "r");</a:t>
            </a:r>
          </a:p>
          <a:p>
            <a:pPr marL="82296" indent="0">
              <a:buNone/>
            </a:pPr>
            <a:r>
              <a:rPr lang="en-US" dirty="0"/>
              <a:t>    fp2 = </a:t>
            </a:r>
            <a:r>
              <a:rPr lang="en-US" dirty="0" err="1"/>
              <a:t>fopen</a:t>
            </a:r>
            <a:r>
              <a:rPr lang="en-US" dirty="0"/>
              <a:t>("file2.txt", "w");</a:t>
            </a:r>
          </a:p>
          <a:p>
            <a:pPr marL="82296" indent="0">
              <a:buNone/>
            </a:pPr>
            <a:endParaRPr lang="en-US" dirty="0"/>
          </a:p>
          <a:p>
            <a:pPr marL="82296" indent="0">
              <a:buNone/>
            </a:pPr>
            <a:r>
              <a:rPr lang="en-US" dirty="0"/>
              <a:t>    while( (</a:t>
            </a:r>
            <a:r>
              <a:rPr lang="en-US" dirty="0" err="1"/>
              <a:t>ch</a:t>
            </a:r>
            <a:r>
              <a:rPr lang="en-US" dirty="0"/>
              <a:t> = </a:t>
            </a:r>
            <a:r>
              <a:rPr lang="en-US" dirty="0" err="1"/>
              <a:t>fgetc</a:t>
            </a:r>
            <a:r>
              <a:rPr lang="en-US" dirty="0"/>
              <a:t>(fp1)) != EOF) {</a:t>
            </a:r>
          </a:p>
          <a:p>
            <a:pPr marL="82296" indent="0">
              <a:buNone/>
            </a:pPr>
            <a:r>
              <a:rPr lang="en-US" dirty="0"/>
              <a:t>        if(</a:t>
            </a:r>
            <a:r>
              <a:rPr lang="en-US" dirty="0" err="1"/>
              <a:t>ch</a:t>
            </a:r>
            <a:r>
              <a:rPr lang="en-US" dirty="0"/>
              <a:t> != 'a' &amp;&amp; </a:t>
            </a:r>
            <a:r>
              <a:rPr lang="en-US" dirty="0" err="1"/>
              <a:t>ch</a:t>
            </a:r>
            <a:r>
              <a:rPr lang="en-US" dirty="0"/>
              <a:t> != 'e'  &amp;&amp; </a:t>
            </a:r>
            <a:r>
              <a:rPr lang="en-US" dirty="0" err="1"/>
              <a:t>ch</a:t>
            </a:r>
            <a:r>
              <a:rPr lang="en-US" dirty="0"/>
              <a:t> != '</a:t>
            </a:r>
            <a:r>
              <a:rPr lang="en-US" dirty="0" err="1"/>
              <a:t>i</a:t>
            </a:r>
            <a:r>
              <a:rPr lang="en-US" dirty="0"/>
              <a:t>' &amp;&amp; </a:t>
            </a:r>
            <a:r>
              <a:rPr lang="en-US" dirty="0" err="1"/>
              <a:t>ch</a:t>
            </a:r>
            <a:r>
              <a:rPr lang="en-US" dirty="0"/>
              <a:t> !='o' &amp;&amp; </a:t>
            </a:r>
            <a:r>
              <a:rPr lang="en-US" dirty="0" err="1"/>
              <a:t>ch</a:t>
            </a:r>
            <a:r>
              <a:rPr lang="en-US" dirty="0"/>
              <a:t> != 'u')</a:t>
            </a:r>
          </a:p>
          <a:p>
            <a:pPr marL="82296" indent="0">
              <a:buNone/>
            </a:pPr>
            <a:r>
              <a:rPr lang="en-US" dirty="0"/>
              <a:t>              </a:t>
            </a:r>
            <a:r>
              <a:rPr lang="en-US" dirty="0" err="1"/>
              <a:t>fputc</a:t>
            </a:r>
            <a:r>
              <a:rPr lang="en-US" dirty="0"/>
              <a:t>(</a:t>
            </a:r>
            <a:r>
              <a:rPr lang="en-US" dirty="0" err="1"/>
              <a:t>ch</a:t>
            </a:r>
            <a:r>
              <a:rPr lang="en-US" dirty="0"/>
              <a:t>, </a:t>
            </a:r>
            <a:r>
              <a:rPr lang="en-US" dirty="0" err="1"/>
              <a:t>fp</a:t>
            </a:r>
            <a:r>
              <a:rPr lang="en-US" dirty="0"/>
              <a:t>);</a:t>
            </a:r>
          </a:p>
          <a:p>
            <a:pPr marL="82296" indent="0">
              <a:buNone/>
            </a:pPr>
            <a:r>
              <a:rPr lang="en-US" dirty="0"/>
              <a:t>    }</a:t>
            </a:r>
          </a:p>
          <a:p>
            <a:pPr marL="82296" indent="0">
              <a:buNone/>
            </a:pPr>
            <a:r>
              <a:rPr lang="en-US" dirty="0"/>
              <a:t>    </a:t>
            </a:r>
            <a:r>
              <a:rPr lang="en-US" dirty="0" err="1"/>
              <a:t>printf</a:t>
            </a:r>
            <a:r>
              <a:rPr lang="en-US" dirty="0"/>
              <a:t>("\n File copied …");</a:t>
            </a:r>
          </a:p>
          <a:p>
            <a:pPr marL="82296" indent="0">
              <a:buNone/>
            </a:pPr>
            <a:r>
              <a:rPr lang="en-US" dirty="0"/>
              <a:t>    </a:t>
            </a:r>
            <a:r>
              <a:rPr lang="en-US" dirty="0" err="1"/>
              <a:t>fclose</a:t>
            </a:r>
            <a:r>
              <a:rPr lang="en-US" dirty="0"/>
              <a:t>(</a:t>
            </a:r>
            <a:r>
              <a:rPr lang="en-US" dirty="0" err="1"/>
              <a:t>fp</a:t>
            </a:r>
            <a:r>
              <a:rPr lang="en-US" dirty="0"/>
              <a:t>);</a:t>
            </a:r>
          </a:p>
          <a:p>
            <a:pPr marL="82296" indent="0">
              <a:buNone/>
            </a:pPr>
            <a:r>
              <a:rPr lang="en-US" dirty="0"/>
              <a:t>   return 0;</a:t>
            </a:r>
          </a:p>
          <a:p>
            <a:pPr marL="82296" indent="0">
              <a:buNone/>
            </a:pPr>
            <a:r>
              <a:rPr lang="en-US" dirty="0"/>
              <a:t>}</a:t>
            </a:r>
          </a:p>
          <a:p>
            <a:pPr marL="82296" indent="0">
              <a:buNone/>
            </a:pPr>
            <a:endParaRPr lang="en-US" dirty="0"/>
          </a:p>
        </p:txBody>
      </p:sp>
    </p:spTree>
    <p:extLst>
      <p:ext uri="{BB962C8B-B14F-4D97-AF65-F5344CB8AC3E}">
        <p14:creationId xmlns:p14="http://schemas.microsoft.com/office/powerpoint/2010/main" val="2270224594"/>
      </p:ext>
    </p:extLst>
  </p:cSld>
  <p:clrMapOvr>
    <a:masterClrMapping/>
  </p:clrMapOvr>
  <p:transition spd="slow">
    <p:newsfla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 Functions</a:t>
            </a:r>
          </a:p>
        </p:txBody>
      </p:sp>
      <p:sp>
        <p:nvSpPr>
          <p:cNvPr id="3" name="Content Placeholder 2"/>
          <p:cNvSpPr>
            <a:spLocks noGrp="1"/>
          </p:cNvSpPr>
          <p:nvPr>
            <p:ph idx="1"/>
          </p:nvPr>
        </p:nvSpPr>
        <p:spPr/>
        <p:txBody>
          <a:bodyPr/>
          <a:lstStyle/>
          <a:p>
            <a:r>
              <a:rPr lang="en-US" dirty="0" err="1"/>
              <a:t>fprintf</a:t>
            </a:r>
            <a:r>
              <a:rPr lang="en-US" dirty="0"/>
              <a:t>() and </a:t>
            </a:r>
            <a:r>
              <a:rPr lang="en-US" dirty="0" err="1"/>
              <a:t>fscanf</a:t>
            </a:r>
            <a:r>
              <a:rPr lang="en-US" dirty="0"/>
              <a:t>() are two formatted I/O functions used to write  numbers, characters or strings to a file or read from the file according to our requirement format.</a:t>
            </a:r>
          </a:p>
          <a:p>
            <a:r>
              <a:rPr lang="en-US" dirty="0" err="1"/>
              <a:t>fprintf</a:t>
            </a:r>
            <a:r>
              <a:rPr lang="en-US" dirty="0"/>
              <a:t>(): is used to write integer, float, char or string value to a file</a:t>
            </a:r>
          </a:p>
          <a:p>
            <a:pPr lvl="1"/>
            <a:r>
              <a:rPr lang="en-US" dirty="0"/>
              <a:t>Syntax: </a:t>
            </a:r>
            <a:r>
              <a:rPr lang="en-US" dirty="0" err="1"/>
              <a:t>fprintf</a:t>
            </a:r>
            <a:r>
              <a:rPr lang="en-US" dirty="0"/>
              <a:t>(</a:t>
            </a:r>
            <a:r>
              <a:rPr lang="en-US" dirty="0" err="1"/>
              <a:t>fp</a:t>
            </a:r>
            <a:r>
              <a:rPr lang="en-US" dirty="0"/>
              <a:t>, "</a:t>
            </a:r>
            <a:r>
              <a:rPr lang="en-US" dirty="0" err="1"/>
              <a:t>control_string</a:t>
            </a:r>
            <a:r>
              <a:rPr lang="en-US" dirty="0"/>
              <a:t>", </a:t>
            </a:r>
            <a:r>
              <a:rPr lang="en-US" dirty="0" err="1"/>
              <a:t>list_of_variables</a:t>
            </a:r>
            <a:r>
              <a:rPr lang="en-US" dirty="0"/>
              <a:t>);</a:t>
            </a:r>
          </a:p>
          <a:p>
            <a:r>
              <a:rPr lang="en-US" dirty="0" err="1"/>
              <a:t>fscanf</a:t>
            </a:r>
            <a:r>
              <a:rPr lang="en-US" dirty="0"/>
              <a:t>(): is used to read integer, float, char or string value from a file</a:t>
            </a:r>
          </a:p>
          <a:p>
            <a:pPr lvl="1"/>
            <a:r>
              <a:rPr lang="en-US" dirty="0"/>
              <a:t>Syntax:  </a:t>
            </a:r>
            <a:r>
              <a:rPr lang="en-US" dirty="0" err="1"/>
              <a:t>fscanf</a:t>
            </a:r>
            <a:r>
              <a:rPr lang="en-US" dirty="0"/>
              <a:t>(</a:t>
            </a:r>
            <a:r>
              <a:rPr lang="en-US" dirty="0" err="1"/>
              <a:t>fp</a:t>
            </a:r>
            <a:r>
              <a:rPr lang="en-US" dirty="0"/>
              <a:t>, "</a:t>
            </a:r>
            <a:r>
              <a:rPr lang="en-US" dirty="0" err="1"/>
              <a:t>control_string</a:t>
            </a:r>
            <a:r>
              <a:rPr lang="en-US" dirty="0"/>
              <a:t>", &amp;</a:t>
            </a:r>
            <a:r>
              <a:rPr lang="en-US" dirty="0" err="1"/>
              <a:t>list_of_variables</a:t>
            </a:r>
            <a:r>
              <a:rPr lang="en-US" dirty="0"/>
              <a:t>);</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15584833"/>
      </p:ext>
    </p:extLst>
  </p:cSld>
  <p:clrMapOvr>
    <a:masterClrMapping/>
  </p:clrMapOvr>
  <p:transition spd="slow">
    <p:newsfla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Example:  </a:t>
            </a:r>
            <a:br>
              <a:rPr lang="en-US" sz="2800" dirty="0"/>
            </a:br>
            <a:r>
              <a:rPr lang="en-US" sz="2800" dirty="0"/>
              <a:t>Program to create file named employee.txt and write name, id, address and salary of a employee to this file.</a:t>
            </a:r>
          </a:p>
        </p:txBody>
      </p:sp>
      <p:sp>
        <p:nvSpPr>
          <p:cNvPr id="6" name="Content Placeholder 5"/>
          <p:cNvSpPr>
            <a:spLocks noGrp="1"/>
          </p:cNvSpPr>
          <p:nvPr>
            <p:ph sz="half" idx="1"/>
          </p:nvPr>
        </p:nvSpPr>
        <p:spPr>
          <a:xfrm>
            <a:off x="1447800" y="1880235"/>
            <a:ext cx="5586984" cy="4663440"/>
          </a:xfrm>
        </p:spPr>
        <p:txBody>
          <a:bodyPr>
            <a:normAutofit fontScale="92500" lnSpcReduction="20000"/>
          </a:bodyPr>
          <a:lstStyle/>
          <a:p>
            <a:pPr marL="82296" indent="0">
              <a:buNone/>
            </a:pPr>
            <a:r>
              <a:rPr lang="en-US" dirty="0"/>
              <a:t>#include&lt;</a:t>
            </a:r>
            <a:r>
              <a:rPr lang="en-US" dirty="0" err="1"/>
              <a:t>stdio.h</a:t>
            </a:r>
            <a:r>
              <a:rPr lang="en-US" dirty="0"/>
              <a:t>&gt;</a:t>
            </a:r>
          </a:p>
          <a:p>
            <a:pPr marL="82296" indent="0">
              <a:buNone/>
            </a:pPr>
            <a:r>
              <a:rPr lang="en-US" dirty="0" err="1"/>
              <a:t>int</a:t>
            </a:r>
            <a:r>
              <a:rPr lang="en-US" dirty="0"/>
              <a:t> main()</a:t>
            </a:r>
          </a:p>
          <a:p>
            <a:pPr marL="82296" indent="0">
              <a:buNone/>
            </a:pPr>
            <a:r>
              <a:rPr lang="en-US" dirty="0"/>
              <a:t>{</a:t>
            </a:r>
          </a:p>
          <a:p>
            <a:pPr marL="82296" indent="0">
              <a:buNone/>
            </a:pPr>
            <a:r>
              <a:rPr lang="en-US" dirty="0"/>
              <a:t> FILE *</a:t>
            </a:r>
            <a:r>
              <a:rPr lang="en-US" dirty="0" err="1"/>
              <a:t>fp</a:t>
            </a:r>
            <a:r>
              <a:rPr lang="en-US" dirty="0"/>
              <a:t>;</a:t>
            </a:r>
          </a:p>
          <a:p>
            <a:pPr marL="82296" indent="0">
              <a:buNone/>
            </a:pPr>
            <a:r>
              <a:rPr lang="en-US" dirty="0"/>
              <a:t> char name[20];</a:t>
            </a:r>
          </a:p>
          <a:p>
            <a:pPr marL="82296" indent="0">
              <a:buNone/>
            </a:pPr>
            <a:r>
              <a:rPr lang="en-US" dirty="0"/>
              <a:t>  </a:t>
            </a:r>
            <a:r>
              <a:rPr lang="en-US" dirty="0" err="1"/>
              <a:t>int</a:t>
            </a:r>
            <a:r>
              <a:rPr lang="en-US" dirty="0"/>
              <a:t> id;</a:t>
            </a:r>
          </a:p>
          <a:p>
            <a:pPr marL="82296" indent="0">
              <a:buNone/>
            </a:pPr>
            <a:r>
              <a:rPr lang="en-US" dirty="0"/>
              <a:t>  char address[40];</a:t>
            </a:r>
          </a:p>
          <a:p>
            <a:pPr marL="82296" indent="0">
              <a:buNone/>
            </a:pPr>
            <a:r>
              <a:rPr lang="en-US" dirty="0"/>
              <a:t>  float salary;</a:t>
            </a:r>
          </a:p>
          <a:p>
            <a:pPr marL="82296" indent="0">
              <a:buNone/>
            </a:pPr>
            <a:r>
              <a:rPr lang="en-US" dirty="0"/>
              <a:t>  </a:t>
            </a:r>
            <a:r>
              <a:rPr lang="en-US" dirty="0" err="1"/>
              <a:t>fp</a:t>
            </a:r>
            <a:r>
              <a:rPr lang="en-US" dirty="0"/>
              <a:t> = </a:t>
            </a:r>
            <a:r>
              <a:rPr lang="en-US" dirty="0" err="1"/>
              <a:t>fopen</a:t>
            </a:r>
            <a:r>
              <a:rPr lang="en-US" dirty="0"/>
              <a:t>("E:\\employee.txt", "w");</a:t>
            </a:r>
          </a:p>
          <a:p>
            <a:pPr marL="82296" indent="0">
              <a:buNone/>
            </a:pPr>
            <a:r>
              <a:rPr lang="en-US" dirty="0"/>
              <a:t>   </a:t>
            </a:r>
            <a:r>
              <a:rPr lang="en-US" dirty="0" err="1"/>
              <a:t>printf</a:t>
            </a:r>
            <a:r>
              <a:rPr lang="en-US" dirty="0"/>
              <a:t>("\n Enter name employee:\t");</a:t>
            </a:r>
          </a:p>
          <a:p>
            <a:pPr marL="82296" indent="0">
              <a:buNone/>
            </a:pPr>
            <a:r>
              <a:rPr lang="en-US" dirty="0"/>
              <a:t>   gets(name);</a:t>
            </a:r>
          </a:p>
          <a:p>
            <a:pPr marL="82296" indent="0">
              <a:buNone/>
            </a:pPr>
            <a:endParaRPr lang="en-US" dirty="0"/>
          </a:p>
        </p:txBody>
      </p:sp>
      <p:sp>
        <p:nvSpPr>
          <p:cNvPr id="7" name="Content Placeholder 6"/>
          <p:cNvSpPr>
            <a:spLocks noGrp="1"/>
          </p:cNvSpPr>
          <p:nvPr>
            <p:ph sz="half" idx="2"/>
          </p:nvPr>
        </p:nvSpPr>
        <p:spPr>
          <a:xfrm>
            <a:off x="7034784" y="1524000"/>
            <a:ext cx="4876800" cy="4663440"/>
          </a:xfrm>
        </p:spPr>
        <p:txBody>
          <a:bodyPr>
            <a:noAutofit/>
          </a:bodyPr>
          <a:lstStyle/>
          <a:p>
            <a:pPr marL="82296" indent="0">
              <a:buNone/>
            </a:pPr>
            <a:r>
              <a:rPr lang="en-US" sz="2400" dirty="0" err="1"/>
              <a:t>printf</a:t>
            </a:r>
            <a:r>
              <a:rPr lang="en-US" sz="2400" dirty="0"/>
              <a:t>("\n Enter Id: \t");</a:t>
            </a:r>
          </a:p>
          <a:p>
            <a:pPr marL="82296" indent="0">
              <a:buNone/>
            </a:pPr>
            <a:r>
              <a:rPr lang="en-US" sz="2400" dirty="0" err="1"/>
              <a:t>scanf</a:t>
            </a:r>
            <a:r>
              <a:rPr lang="en-US" sz="2400" dirty="0"/>
              <a:t>("%d", &amp;id);</a:t>
            </a:r>
          </a:p>
          <a:p>
            <a:pPr marL="82296" indent="0">
              <a:buNone/>
            </a:pPr>
            <a:r>
              <a:rPr lang="en-US" sz="2400" dirty="0" err="1"/>
              <a:t>fflush</a:t>
            </a:r>
            <a:r>
              <a:rPr lang="en-US" sz="2400" dirty="0"/>
              <a:t>(</a:t>
            </a:r>
            <a:r>
              <a:rPr lang="en-US" sz="2400" dirty="0" err="1"/>
              <a:t>stdin</a:t>
            </a:r>
            <a:r>
              <a:rPr lang="en-US" sz="2400" dirty="0"/>
              <a:t>);</a:t>
            </a:r>
          </a:p>
          <a:p>
            <a:pPr marL="82296" indent="0">
              <a:buNone/>
            </a:pPr>
            <a:r>
              <a:rPr lang="en-US" sz="2400" dirty="0" err="1"/>
              <a:t>printf</a:t>
            </a:r>
            <a:r>
              <a:rPr lang="en-US" sz="2400" dirty="0"/>
              <a:t>("\n Enter Address: \t");</a:t>
            </a:r>
          </a:p>
          <a:p>
            <a:pPr marL="82296" indent="0">
              <a:buNone/>
            </a:pPr>
            <a:r>
              <a:rPr lang="en-US" sz="2400" dirty="0"/>
              <a:t>gets(address);</a:t>
            </a:r>
          </a:p>
          <a:p>
            <a:pPr marL="82296" indent="0">
              <a:buNone/>
            </a:pPr>
            <a:r>
              <a:rPr lang="en-US" sz="2400" dirty="0" err="1"/>
              <a:t>printf</a:t>
            </a:r>
            <a:r>
              <a:rPr lang="en-US" sz="2400" dirty="0"/>
              <a:t>("\n Enter Salary: \t");</a:t>
            </a:r>
          </a:p>
          <a:p>
            <a:pPr marL="82296" indent="0">
              <a:buNone/>
            </a:pPr>
            <a:r>
              <a:rPr lang="en-US" sz="2400" dirty="0" err="1"/>
              <a:t>scanf</a:t>
            </a:r>
            <a:r>
              <a:rPr lang="en-US" sz="2400" dirty="0"/>
              <a:t>("%f", &amp;salary);</a:t>
            </a:r>
          </a:p>
          <a:p>
            <a:pPr marL="82296" indent="0">
              <a:buNone/>
            </a:pPr>
            <a:r>
              <a:rPr lang="en-US" sz="2400" dirty="0" err="1"/>
              <a:t>fprintf</a:t>
            </a:r>
            <a:r>
              <a:rPr lang="en-US" sz="2400" dirty="0"/>
              <a:t>(</a:t>
            </a:r>
            <a:r>
              <a:rPr lang="en-US" sz="2400" dirty="0" err="1"/>
              <a:t>fp</a:t>
            </a:r>
            <a:r>
              <a:rPr lang="en-US" sz="2400" dirty="0"/>
              <a:t>, %s\t %d\t %s \t %f", name, id, address, salary);</a:t>
            </a:r>
          </a:p>
          <a:p>
            <a:pPr marL="82296" indent="0">
              <a:buNone/>
            </a:pPr>
            <a:r>
              <a:rPr lang="en-US" sz="2400" dirty="0" err="1"/>
              <a:t>fclosef</a:t>
            </a:r>
            <a:r>
              <a:rPr lang="en-US" sz="2400" dirty="0"/>
              <a:t>(</a:t>
            </a:r>
            <a:r>
              <a:rPr lang="en-US" sz="2400" dirty="0" err="1"/>
              <a:t>fp</a:t>
            </a:r>
            <a:r>
              <a:rPr lang="en-US" sz="2400" dirty="0"/>
              <a:t>);</a:t>
            </a:r>
          </a:p>
          <a:p>
            <a:pPr marL="82296" indent="0">
              <a:buNone/>
            </a:pPr>
            <a:r>
              <a:rPr lang="en-US" sz="2400" dirty="0"/>
              <a:t>return 0; </a:t>
            </a:r>
          </a:p>
          <a:p>
            <a:pPr marL="82296" indent="0">
              <a:buNone/>
            </a:pPr>
            <a:r>
              <a:rPr lang="en-US" sz="2400" dirty="0"/>
              <a:t>}</a:t>
            </a:r>
          </a:p>
          <a:p>
            <a:pPr marL="82296" indent="0">
              <a:buNone/>
            </a:pPr>
            <a:endParaRPr lang="en-US" sz="24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952130156"/>
      </p:ext>
    </p:extLst>
  </p:cSld>
  <p:clrMapOvr>
    <a:masterClrMapping/>
  </p:clrMapOvr>
  <p:transition spd="slow">
    <p:newsfla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Use of </a:t>
            </a:r>
            <a:r>
              <a:rPr lang="en-US" dirty="0" err="1"/>
              <a:t>fflush</a:t>
            </a:r>
            <a:r>
              <a:rPr lang="en-US" dirty="0"/>
              <a:t>() function</a:t>
            </a:r>
          </a:p>
        </p:txBody>
      </p:sp>
      <p:sp>
        <p:nvSpPr>
          <p:cNvPr id="8" name="Content Placeholder 7"/>
          <p:cNvSpPr>
            <a:spLocks noGrp="1"/>
          </p:cNvSpPr>
          <p:nvPr>
            <p:ph idx="1"/>
          </p:nvPr>
        </p:nvSpPr>
        <p:spPr/>
        <p:txBody>
          <a:bodyPr/>
          <a:lstStyle/>
          <a:p>
            <a:r>
              <a:rPr lang="en-US" dirty="0" err="1"/>
              <a:t>fflush</a:t>
            </a:r>
            <a:r>
              <a:rPr lang="en-US" dirty="0"/>
              <a:t>() : is used to flush out any data remaining in the buffer. </a:t>
            </a:r>
          </a:p>
          <a:p>
            <a:r>
              <a:rPr lang="en-US" dirty="0"/>
              <a:t>The argument to </a:t>
            </a:r>
            <a:r>
              <a:rPr lang="en-US" dirty="0" err="1"/>
              <a:t>fflush</a:t>
            </a:r>
            <a:r>
              <a:rPr lang="en-US" dirty="0"/>
              <a:t>() must be the buffer which we want to flush out.  </a:t>
            </a:r>
            <a:r>
              <a:rPr lang="en-US" dirty="0" err="1"/>
              <a:t>Eg</a:t>
            </a:r>
            <a:r>
              <a:rPr lang="en-US" dirty="0"/>
              <a:t>. </a:t>
            </a:r>
            <a:r>
              <a:rPr lang="en-US" dirty="0" err="1"/>
              <a:t>stdin</a:t>
            </a:r>
            <a:r>
              <a:rPr lang="en-US" dirty="0"/>
              <a:t>, which means buffer related to standard input device i.e. keyboard </a:t>
            </a:r>
          </a:p>
          <a:p>
            <a:endParaRPr lang="en-US" dirty="0"/>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388401227"/>
      </p:ext>
    </p:extLst>
  </p:cSld>
  <p:clrMapOvr>
    <a:masterClrMapping/>
  </p:clrMapOvr>
  <p:transition spd="slow">
    <p:newsfla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Reading and Writing to File using </a:t>
            </a:r>
            <a:r>
              <a:rPr lang="en-US" sz="3200" dirty="0" err="1"/>
              <a:t>fprintf</a:t>
            </a:r>
            <a:r>
              <a:rPr lang="en-US" sz="3200" dirty="0"/>
              <a:t>() and </a:t>
            </a:r>
            <a:r>
              <a:rPr lang="en-US" sz="3200" dirty="0" err="1"/>
              <a:t>fscanf</a:t>
            </a:r>
            <a:r>
              <a:rPr lang="en-US" sz="3200" dirty="0"/>
              <a:t>()</a:t>
            </a:r>
          </a:p>
        </p:txBody>
      </p:sp>
      <p:sp>
        <p:nvSpPr>
          <p:cNvPr id="3" name="Content Placeholder 2"/>
          <p:cNvSpPr>
            <a:spLocks noGrp="1"/>
          </p:cNvSpPr>
          <p:nvPr>
            <p:ph sz="half" idx="1"/>
          </p:nvPr>
        </p:nvSpPr>
        <p:spPr>
          <a:xfrm>
            <a:off x="1914144" y="1417320"/>
            <a:ext cx="4876800" cy="4770120"/>
          </a:xfrm>
        </p:spPr>
        <p:txBody>
          <a:bodyPr>
            <a:noAutofit/>
          </a:bodyPr>
          <a:lstStyle/>
          <a:p>
            <a:pPr marL="82296" indent="0">
              <a:buNone/>
            </a:pPr>
            <a:r>
              <a:rPr lang="en-US" sz="2000" dirty="0"/>
              <a:t>#include&lt;</a:t>
            </a:r>
            <a:r>
              <a:rPr lang="en-US" sz="2000" dirty="0" err="1"/>
              <a:t>stdio.h</a:t>
            </a:r>
            <a:r>
              <a:rPr lang="en-US" sz="2000" dirty="0"/>
              <a:t>&gt;</a:t>
            </a:r>
          </a:p>
          <a:p>
            <a:pPr marL="82296" indent="0">
              <a:buNone/>
            </a:pPr>
            <a:r>
              <a:rPr lang="en-US" sz="2000" dirty="0" err="1"/>
              <a:t>struct</a:t>
            </a:r>
            <a:r>
              <a:rPr lang="en-US" sz="2000" dirty="0"/>
              <a:t> </a:t>
            </a:r>
            <a:r>
              <a:rPr lang="en-US" sz="2000" dirty="0" err="1"/>
              <a:t>emp</a:t>
            </a:r>
            <a:endParaRPr lang="en-US" sz="2000" dirty="0"/>
          </a:p>
          <a:p>
            <a:pPr marL="82296" indent="0">
              <a:buNone/>
            </a:pPr>
            <a:r>
              <a:rPr lang="en-US" sz="2000" dirty="0"/>
              <a:t>{</a:t>
            </a:r>
          </a:p>
          <a:p>
            <a:pPr marL="82296" indent="0">
              <a:buNone/>
            </a:pPr>
            <a:r>
              <a:rPr lang="en-US" sz="2000" dirty="0"/>
              <a:t>    char name[10];</a:t>
            </a:r>
          </a:p>
          <a:p>
            <a:pPr marL="82296" indent="0">
              <a:buNone/>
            </a:pPr>
            <a:r>
              <a:rPr lang="en-US" sz="2000" dirty="0"/>
              <a:t>    </a:t>
            </a:r>
            <a:r>
              <a:rPr lang="en-US" sz="2000" dirty="0" err="1"/>
              <a:t>int</a:t>
            </a:r>
            <a:r>
              <a:rPr lang="en-US" sz="2000" dirty="0"/>
              <a:t> age;</a:t>
            </a:r>
          </a:p>
          <a:p>
            <a:pPr marL="82296" indent="0">
              <a:buNone/>
            </a:pPr>
            <a:r>
              <a:rPr lang="en-US" sz="2000" dirty="0"/>
              <a:t>};</a:t>
            </a:r>
          </a:p>
          <a:p>
            <a:pPr marL="82296" indent="0">
              <a:buNone/>
            </a:pPr>
            <a:r>
              <a:rPr lang="en-US" sz="2000" dirty="0" err="1"/>
              <a:t>int</a:t>
            </a:r>
            <a:r>
              <a:rPr lang="en-US" sz="2000" dirty="0"/>
              <a:t> main()  {</a:t>
            </a:r>
          </a:p>
          <a:p>
            <a:pPr marL="82296" indent="0">
              <a:buNone/>
            </a:pPr>
            <a:r>
              <a:rPr lang="en-US" sz="2000" dirty="0"/>
              <a:t>    </a:t>
            </a:r>
            <a:r>
              <a:rPr lang="en-US" sz="2000" dirty="0" err="1"/>
              <a:t>struct</a:t>
            </a:r>
            <a:r>
              <a:rPr lang="en-US" sz="2000" dirty="0"/>
              <a:t> </a:t>
            </a:r>
            <a:r>
              <a:rPr lang="en-US" sz="2000" dirty="0" err="1"/>
              <a:t>emp</a:t>
            </a:r>
            <a:r>
              <a:rPr lang="en-US" sz="2000" dirty="0"/>
              <a:t> e;</a:t>
            </a:r>
          </a:p>
          <a:p>
            <a:pPr marL="82296" indent="0">
              <a:buNone/>
            </a:pPr>
            <a:r>
              <a:rPr lang="en-US" sz="2000" dirty="0"/>
              <a:t>     char filename[20];</a:t>
            </a:r>
          </a:p>
          <a:p>
            <a:pPr marL="82296" indent="0">
              <a:buNone/>
            </a:pPr>
            <a:r>
              <a:rPr lang="en-US" sz="2000" dirty="0"/>
              <a:t>    FILE *p,*q;</a:t>
            </a:r>
          </a:p>
          <a:p>
            <a:pPr marL="82296" indent="0">
              <a:buNone/>
            </a:pPr>
            <a:r>
              <a:rPr lang="en-US" sz="2000" dirty="0"/>
              <a:t>    </a:t>
            </a:r>
            <a:r>
              <a:rPr lang="en-US" sz="2000" dirty="0" err="1"/>
              <a:t>printf</a:t>
            </a:r>
            <a:r>
              <a:rPr lang="en-US" sz="2000" dirty="0"/>
              <a:t>("Enter file name: ");</a:t>
            </a:r>
          </a:p>
          <a:p>
            <a:pPr marL="82296" indent="0">
              <a:buNone/>
            </a:pPr>
            <a:r>
              <a:rPr lang="en-US" sz="2000" dirty="0"/>
              <a:t>    gets(filename);</a:t>
            </a:r>
          </a:p>
          <a:p>
            <a:pPr marL="82296" indent="0">
              <a:buNone/>
            </a:pPr>
            <a:r>
              <a:rPr lang="en-US" sz="2000" dirty="0"/>
              <a:t>    p = </a:t>
            </a:r>
            <a:r>
              <a:rPr lang="en-US" sz="2000" dirty="0" err="1"/>
              <a:t>fopen</a:t>
            </a:r>
            <a:r>
              <a:rPr lang="en-US" sz="2000" dirty="0"/>
              <a:t>(filename, "w");</a:t>
            </a:r>
          </a:p>
        </p:txBody>
      </p:sp>
      <p:sp>
        <p:nvSpPr>
          <p:cNvPr id="8" name="Content Placeholder 7"/>
          <p:cNvSpPr>
            <a:spLocks noGrp="1"/>
          </p:cNvSpPr>
          <p:nvPr>
            <p:ph sz="half" idx="2"/>
          </p:nvPr>
        </p:nvSpPr>
        <p:spPr>
          <a:xfrm>
            <a:off x="6172200" y="1524000"/>
            <a:ext cx="5739384" cy="4663440"/>
          </a:xfrm>
        </p:spPr>
        <p:txBody>
          <a:bodyPr>
            <a:noAutofit/>
          </a:bodyPr>
          <a:lstStyle/>
          <a:p>
            <a:pPr marL="82296" indent="0">
              <a:buNone/>
            </a:pPr>
            <a:r>
              <a:rPr lang="en-US" sz="2000" dirty="0"/>
              <a:t> for(</a:t>
            </a:r>
            <a:r>
              <a:rPr lang="en-US" sz="2000" dirty="0" err="1"/>
              <a:t>i</a:t>
            </a:r>
            <a:r>
              <a:rPr lang="en-US" sz="2000" dirty="0"/>
              <a:t>=0;i&lt;5;i++ ) {</a:t>
            </a:r>
          </a:p>
          <a:p>
            <a:pPr marL="82296" indent="0">
              <a:buNone/>
            </a:pPr>
            <a:r>
              <a:rPr lang="en-US" sz="2000" dirty="0"/>
              <a:t> </a:t>
            </a:r>
            <a:r>
              <a:rPr lang="en-US" sz="2000" dirty="0" err="1"/>
              <a:t>printf</a:t>
            </a:r>
            <a:r>
              <a:rPr lang="en-US" sz="2000" dirty="0"/>
              <a:t>("Enter Name and Age:");</a:t>
            </a:r>
          </a:p>
          <a:p>
            <a:pPr marL="82296" indent="0">
              <a:buNone/>
            </a:pPr>
            <a:r>
              <a:rPr lang="en-US" sz="2000" dirty="0"/>
              <a:t> </a:t>
            </a:r>
            <a:r>
              <a:rPr lang="en-US" sz="2000" dirty="0" err="1"/>
              <a:t>scanf</a:t>
            </a:r>
            <a:r>
              <a:rPr lang="en-US" sz="2000" dirty="0"/>
              <a:t>("%s %d", e.name, &amp;</a:t>
            </a:r>
            <a:r>
              <a:rPr lang="en-US" sz="2000" dirty="0" err="1"/>
              <a:t>e.age</a:t>
            </a:r>
            <a:r>
              <a:rPr lang="en-US" sz="2000" dirty="0"/>
              <a:t>);</a:t>
            </a:r>
          </a:p>
          <a:p>
            <a:pPr marL="82296" indent="0">
              <a:buNone/>
            </a:pPr>
            <a:r>
              <a:rPr lang="en-US" sz="2000" dirty="0"/>
              <a:t> </a:t>
            </a:r>
            <a:r>
              <a:rPr lang="en-US" sz="2000" dirty="0" err="1"/>
              <a:t>fprintf</a:t>
            </a:r>
            <a:r>
              <a:rPr lang="en-US" sz="2000" dirty="0"/>
              <a:t>(p,"\</a:t>
            </a:r>
            <a:r>
              <a:rPr lang="en-US" sz="2000" dirty="0" err="1"/>
              <a:t>n%s</a:t>
            </a:r>
            <a:r>
              <a:rPr lang="en-US" sz="2000" dirty="0"/>
              <a:t> \t %d", e.name, </a:t>
            </a:r>
            <a:r>
              <a:rPr lang="en-US" sz="2000" dirty="0" err="1"/>
              <a:t>e.age</a:t>
            </a:r>
            <a:r>
              <a:rPr lang="en-US" sz="2000" dirty="0"/>
              <a:t>);</a:t>
            </a:r>
          </a:p>
          <a:p>
            <a:pPr marL="82296" indent="0">
              <a:buNone/>
            </a:pPr>
            <a:r>
              <a:rPr lang="en-US" sz="2000" dirty="0"/>
              <a:t>}</a:t>
            </a:r>
          </a:p>
          <a:p>
            <a:pPr marL="82296" indent="0">
              <a:buNone/>
            </a:pPr>
            <a:r>
              <a:rPr lang="en-US" sz="2000" dirty="0"/>
              <a:t> </a:t>
            </a:r>
            <a:r>
              <a:rPr lang="en-US" sz="2000" dirty="0" err="1"/>
              <a:t>fclose</a:t>
            </a:r>
            <a:r>
              <a:rPr lang="en-US" sz="2000" dirty="0"/>
              <a:t>(p);</a:t>
            </a:r>
          </a:p>
          <a:p>
            <a:pPr marL="82296" indent="0">
              <a:buNone/>
            </a:pPr>
            <a:r>
              <a:rPr lang="en-US" sz="2000" dirty="0"/>
              <a:t>q = </a:t>
            </a:r>
            <a:r>
              <a:rPr lang="en-US" sz="2000" dirty="0" err="1"/>
              <a:t>fopen</a:t>
            </a:r>
            <a:r>
              <a:rPr lang="en-US" sz="2000" dirty="0"/>
              <a:t>("one.txt", "r");</a:t>
            </a:r>
          </a:p>
          <a:p>
            <a:pPr marL="82296" indent="0">
              <a:buNone/>
            </a:pPr>
            <a:r>
              <a:rPr lang="en-US" sz="2000" dirty="0"/>
              <a:t> do    {</a:t>
            </a:r>
          </a:p>
          <a:p>
            <a:pPr marL="82296" indent="0">
              <a:buNone/>
            </a:pPr>
            <a:r>
              <a:rPr lang="en-US" sz="2000" dirty="0"/>
              <a:t>        </a:t>
            </a:r>
            <a:r>
              <a:rPr lang="en-US" sz="2000" dirty="0" err="1"/>
              <a:t>fscanf</a:t>
            </a:r>
            <a:r>
              <a:rPr lang="en-US" sz="2000" dirty="0"/>
              <a:t>(</a:t>
            </a:r>
            <a:r>
              <a:rPr lang="en-US" sz="2000" dirty="0" err="1"/>
              <a:t>q,"%s</a:t>
            </a:r>
            <a:r>
              <a:rPr lang="en-US" sz="2000" dirty="0"/>
              <a:t> %d", e.name, &amp;</a:t>
            </a:r>
            <a:r>
              <a:rPr lang="en-US" sz="2000" dirty="0" err="1"/>
              <a:t>e.age</a:t>
            </a:r>
            <a:r>
              <a:rPr lang="en-US" sz="2000" dirty="0"/>
              <a:t>);</a:t>
            </a:r>
          </a:p>
          <a:p>
            <a:pPr marL="82296" indent="0">
              <a:buNone/>
            </a:pPr>
            <a:r>
              <a:rPr lang="en-US" sz="2000" dirty="0"/>
              <a:t>        </a:t>
            </a:r>
            <a:r>
              <a:rPr lang="en-US" sz="2000" dirty="0" err="1"/>
              <a:t>printf</a:t>
            </a:r>
            <a:r>
              <a:rPr lang="en-US" sz="2000" dirty="0"/>
              <a:t>("%s %d", e.name, </a:t>
            </a:r>
            <a:r>
              <a:rPr lang="en-US" sz="2000" dirty="0" err="1"/>
              <a:t>e.age</a:t>
            </a:r>
            <a:r>
              <a:rPr lang="en-US" sz="2000" dirty="0"/>
              <a:t>);</a:t>
            </a:r>
          </a:p>
          <a:p>
            <a:pPr marL="82296" indent="0">
              <a:buNone/>
            </a:pPr>
            <a:r>
              <a:rPr lang="en-US" sz="2000" dirty="0"/>
              <a:t>    }</a:t>
            </a:r>
          </a:p>
          <a:p>
            <a:pPr marL="82296" indent="0">
              <a:buNone/>
            </a:pPr>
            <a:r>
              <a:rPr lang="en-US" sz="2000" dirty="0"/>
              <a:t>    while(!</a:t>
            </a:r>
            <a:r>
              <a:rPr lang="en-US" sz="2000" dirty="0" err="1"/>
              <a:t>feof</a:t>
            </a:r>
            <a:r>
              <a:rPr lang="en-US" sz="2000" dirty="0"/>
              <a:t>(q));</a:t>
            </a:r>
          </a:p>
          <a:p>
            <a:pPr marL="82296" indent="0">
              <a:buNone/>
            </a:pPr>
            <a:r>
              <a:rPr lang="en-US" sz="2000" dirty="0"/>
              <a:t> return 0;</a:t>
            </a:r>
          </a:p>
          <a:p>
            <a:pPr marL="82296" indent="0">
              <a:buNone/>
            </a:pPr>
            <a:r>
              <a:rPr lang="en-US" sz="20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23607545"/>
      </p:ext>
    </p:extLst>
  </p:cSld>
  <p:clrMapOvr>
    <a:masterClrMapping/>
  </p:clrMapOvr>
  <p:transition spd="slow">
    <p:newsfla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in a Binary File</a:t>
            </a:r>
          </a:p>
        </p:txBody>
      </p:sp>
      <p:sp>
        <p:nvSpPr>
          <p:cNvPr id="3" name="Content Placeholder 2"/>
          <p:cNvSpPr>
            <a:spLocks noGrp="1"/>
          </p:cNvSpPr>
          <p:nvPr>
            <p:ph idx="1"/>
          </p:nvPr>
        </p:nvSpPr>
        <p:spPr/>
        <p:txBody>
          <a:bodyPr>
            <a:normAutofit fontScale="70000" lnSpcReduction="20000"/>
          </a:bodyPr>
          <a:lstStyle/>
          <a:p>
            <a:r>
              <a:rPr lang="en-US" dirty="0"/>
              <a:t>A binary file is the one where data is stored as collection of bytes in binary form not in ASCII character format.</a:t>
            </a:r>
          </a:p>
          <a:p>
            <a:r>
              <a:rPr lang="en-US" dirty="0"/>
              <a:t>These files are not human readable and can be created and read only by specific programs written for them.</a:t>
            </a:r>
          </a:p>
          <a:p>
            <a:r>
              <a:rPr lang="en-US" dirty="0"/>
              <a:t>Character I/O and string I/O functions allow reading/ writing of characters only, while the formatted I/O functions allow reading/writing of character data and numeric data both.</a:t>
            </a:r>
          </a:p>
          <a:p>
            <a:r>
              <a:rPr lang="en-US" dirty="0"/>
              <a:t>But numbers are always stored as a sequence of characters using above I/O functions irrespective of text mode or binary mode. So, they occupy  a lot of disk space.</a:t>
            </a:r>
          </a:p>
          <a:p>
            <a:r>
              <a:rPr lang="en-US" dirty="0"/>
              <a:t>To solve this problem, record or block I/O is used with two functions: </a:t>
            </a:r>
            <a:r>
              <a:rPr lang="en-US" dirty="0" err="1"/>
              <a:t>fread</a:t>
            </a:r>
            <a:r>
              <a:rPr lang="en-US" dirty="0"/>
              <a:t>() and </a:t>
            </a:r>
            <a:r>
              <a:rPr lang="en-US" dirty="0" err="1"/>
              <a:t>fwrite</a:t>
            </a:r>
            <a:r>
              <a:rPr lang="en-US" dirty="0"/>
              <a:t>().</a:t>
            </a:r>
          </a:p>
          <a:p>
            <a:r>
              <a:rPr lang="en-US" dirty="0"/>
              <a:t>Record I/O writes numbers to the file in binary format so that numbers occupy space as usual such as integers 4 bytes, float 4 bytes, double 8 bytes etc.</a:t>
            </a:r>
          </a:p>
          <a:p>
            <a:pPr marL="82296" indent="0">
              <a:buNone/>
            </a:pPr>
            <a:r>
              <a:rPr lang="en-US" dirty="0"/>
              <a:t>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84800708"/>
      </p:ext>
    </p:extLst>
  </p:cSld>
  <p:clrMapOvr>
    <a:masterClrMapping/>
  </p:clrMapOvr>
  <p:transition spd="slow">
    <p:newsfla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binary file</a:t>
            </a:r>
          </a:p>
        </p:txBody>
      </p:sp>
      <p:sp>
        <p:nvSpPr>
          <p:cNvPr id="3" name="Content Placeholder 2"/>
          <p:cNvSpPr>
            <a:spLocks noGrp="1"/>
          </p:cNvSpPr>
          <p:nvPr>
            <p:ph idx="1"/>
          </p:nvPr>
        </p:nvSpPr>
        <p:spPr/>
        <p:txBody>
          <a:bodyPr>
            <a:normAutofit/>
          </a:bodyPr>
          <a:lstStyle/>
          <a:p>
            <a:r>
              <a:rPr lang="en-US" sz="2800" dirty="0"/>
              <a:t>To write into a binary file, we use the </a:t>
            </a:r>
            <a:r>
              <a:rPr lang="en-US" sz="2800" dirty="0" err="1"/>
              <a:t>fwrite</a:t>
            </a:r>
            <a:r>
              <a:rPr lang="en-US" sz="2800" dirty="0"/>
              <a:t>() function. </a:t>
            </a:r>
          </a:p>
          <a:p>
            <a:r>
              <a:rPr lang="en-US" sz="2800" dirty="0"/>
              <a:t>It is used to write a block of data at a single attempt</a:t>
            </a:r>
          </a:p>
          <a:p>
            <a:r>
              <a:rPr lang="en-US" sz="2800" dirty="0"/>
              <a:t>The functions take four arguments:</a:t>
            </a:r>
          </a:p>
          <a:p>
            <a:pPr lvl="1"/>
            <a:r>
              <a:rPr lang="en-US" sz="2400" dirty="0"/>
              <a:t>address of data to be written in the disk</a:t>
            </a:r>
          </a:p>
          <a:p>
            <a:pPr lvl="1"/>
            <a:r>
              <a:rPr lang="en-US" sz="2400" dirty="0"/>
              <a:t>size of data to be written in the disk</a:t>
            </a:r>
          </a:p>
          <a:p>
            <a:pPr lvl="1"/>
            <a:r>
              <a:rPr lang="en-US" sz="2400" dirty="0"/>
              <a:t>number of such type of data</a:t>
            </a:r>
          </a:p>
          <a:p>
            <a:pPr lvl="1"/>
            <a:r>
              <a:rPr lang="en-US" sz="2400" dirty="0"/>
              <a:t>pointer to the file where you want to write.</a:t>
            </a:r>
          </a:p>
          <a:p>
            <a:r>
              <a:rPr lang="en-US" sz="2400" dirty="0" err="1"/>
              <a:t>fwrite</a:t>
            </a:r>
            <a:r>
              <a:rPr lang="en-US" sz="2400" dirty="0"/>
              <a:t>(</a:t>
            </a:r>
            <a:r>
              <a:rPr lang="en-US" sz="2400" dirty="0" err="1"/>
              <a:t>address_of_Data</a:t>
            </a:r>
            <a:r>
              <a:rPr lang="en-US" sz="2400" dirty="0"/>
              <a:t>, </a:t>
            </a:r>
            <a:r>
              <a:rPr lang="en-US" sz="2400" dirty="0" err="1"/>
              <a:t>sizeData</a:t>
            </a:r>
            <a:r>
              <a:rPr lang="en-US" sz="2400" dirty="0"/>
              <a:t>, </a:t>
            </a:r>
            <a:r>
              <a:rPr lang="en-US" sz="2400" dirty="0" err="1"/>
              <a:t>numbers_of_Data</a:t>
            </a:r>
            <a:r>
              <a:rPr lang="en-US" sz="2400" dirty="0"/>
              <a:t>, </a:t>
            </a:r>
            <a:r>
              <a:rPr lang="en-US" sz="2400" dirty="0" err="1"/>
              <a:t>pointerToFile</a:t>
            </a:r>
            <a:r>
              <a:rPr lang="en-US" sz="24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351886799"/>
      </p:ext>
    </p:extLst>
  </p:cSld>
  <p:clrMapOvr>
    <a:masterClrMapping/>
  </p:clrMapOvr>
  <p:transition spd="slow">
    <p:newsfla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fwrite</a:t>
            </a:r>
            <a:r>
              <a:rPr lang="en-US" dirty="0"/>
              <a:t>() function</a:t>
            </a:r>
          </a:p>
        </p:txBody>
      </p:sp>
      <p:sp>
        <p:nvSpPr>
          <p:cNvPr id="3" name="Content Placeholder 2"/>
          <p:cNvSpPr>
            <a:spLocks noGrp="1"/>
          </p:cNvSpPr>
          <p:nvPr>
            <p:ph idx="1"/>
          </p:nvPr>
        </p:nvSpPr>
        <p:spPr/>
        <p:txBody>
          <a:bodyPr>
            <a:noAutofit/>
          </a:bodyPr>
          <a:lstStyle/>
          <a:p>
            <a:r>
              <a:rPr lang="en-US" sz="2400" dirty="0"/>
              <a:t>Syntax:  </a:t>
            </a:r>
            <a:r>
              <a:rPr lang="en-US" sz="2400" dirty="0" err="1"/>
              <a:t>size_t</a:t>
            </a:r>
            <a:r>
              <a:rPr lang="en-US" sz="2400" dirty="0"/>
              <a:t> </a:t>
            </a:r>
            <a:r>
              <a:rPr lang="en-US" sz="2400" dirty="0" err="1"/>
              <a:t>fwrite</a:t>
            </a:r>
            <a:r>
              <a:rPr lang="en-US" sz="2400" dirty="0"/>
              <a:t>(</a:t>
            </a:r>
            <a:r>
              <a:rPr lang="en-US" sz="2400" dirty="0" err="1"/>
              <a:t>const</a:t>
            </a:r>
            <a:r>
              <a:rPr lang="en-US" sz="2400" dirty="0"/>
              <a:t> void *</a:t>
            </a:r>
            <a:r>
              <a:rPr lang="en-US" sz="2400" dirty="0" err="1"/>
              <a:t>ptr</a:t>
            </a:r>
            <a:r>
              <a:rPr lang="en-US" sz="2400" dirty="0"/>
              <a:t>, </a:t>
            </a:r>
            <a:r>
              <a:rPr lang="en-US" sz="2400" dirty="0" err="1"/>
              <a:t>size_t</a:t>
            </a:r>
            <a:r>
              <a:rPr lang="en-US" sz="2400" dirty="0"/>
              <a:t> size, </a:t>
            </a:r>
            <a:r>
              <a:rPr lang="en-US" sz="2400" dirty="0" err="1"/>
              <a:t>size_t</a:t>
            </a:r>
            <a:r>
              <a:rPr lang="en-US" sz="2400" dirty="0"/>
              <a:t> n, FILE *</a:t>
            </a:r>
            <a:r>
              <a:rPr lang="en-US" sz="2400" dirty="0" err="1"/>
              <a:t>fp</a:t>
            </a:r>
            <a:r>
              <a:rPr lang="en-US" sz="2400" dirty="0"/>
              <a:t>);</a:t>
            </a:r>
          </a:p>
          <a:p>
            <a:r>
              <a:rPr lang="en-US" sz="2400" dirty="0"/>
              <a:t>The </a:t>
            </a:r>
            <a:r>
              <a:rPr lang="en-US" sz="2400" dirty="0" err="1"/>
              <a:t>fwrite</a:t>
            </a:r>
            <a:r>
              <a:rPr lang="en-US" sz="2400" dirty="0"/>
              <a:t>() function writes the data specified by the void pointer </a:t>
            </a:r>
            <a:r>
              <a:rPr lang="en-US" sz="2400" dirty="0" err="1"/>
              <a:t>ptr</a:t>
            </a:r>
            <a:r>
              <a:rPr lang="en-US" sz="2400" dirty="0"/>
              <a:t> to the file.</a:t>
            </a:r>
          </a:p>
          <a:p>
            <a:pPr lvl="1">
              <a:spcBef>
                <a:spcPts val="600"/>
              </a:spcBef>
            </a:pPr>
            <a:r>
              <a:rPr lang="en-US" sz="2000" dirty="0" err="1"/>
              <a:t>ptr</a:t>
            </a:r>
            <a:r>
              <a:rPr lang="en-US" sz="2000" dirty="0"/>
              <a:t>: it points to the block of memory which contains the data items to be written.</a:t>
            </a:r>
          </a:p>
          <a:p>
            <a:pPr lvl="1">
              <a:spcBef>
                <a:spcPts val="600"/>
              </a:spcBef>
            </a:pPr>
            <a:r>
              <a:rPr lang="en-US" sz="2000" dirty="0"/>
              <a:t>size: It specifies the number of bytes of each item to be written.</a:t>
            </a:r>
          </a:p>
          <a:p>
            <a:pPr lvl="1">
              <a:spcBef>
                <a:spcPts val="600"/>
              </a:spcBef>
            </a:pPr>
            <a:r>
              <a:rPr lang="en-US" sz="2000" dirty="0"/>
              <a:t>n: It is the number of items to be written.</a:t>
            </a:r>
          </a:p>
          <a:p>
            <a:pPr lvl="1">
              <a:spcBef>
                <a:spcPts val="600"/>
              </a:spcBef>
            </a:pPr>
            <a:r>
              <a:rPr lang="en-US" sz="2000" dirty="0" err="1"/>
              <a:t>fp</a:t>
            </a:r>
            <a:r>
              <a:rPr lang="en-US" sz="2000" dirty="0"/>
              <a:t>: It is a pointer to the file where data items will be written.</a:t>
            </a:r>
          </a:p>
          <a:p>
            <a:r>
              <a:rPr lang="en-US" sz="2400" dirty="0"/>
              <a:t>On success, it returns the count of the number of items successfully written to the file. </a:t>
            </a:r>
          </a:p>
          <a:p>
            <a:r>
              <a:rPr lang="en-US" sz="2400" dirty="0"/>
              <a:t>On error, it returns a number less than n.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31303050"/>
      </p:ext>
    </p:extLst>
  </p:cSld>
  <p:clrMapOvr>
    <a:masterClrMapping/>
  </p:clrMapOvr>
  <p:transition spd="slow">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Writing to a binary file</a:t>
            </a:r>
          </a:p>
        </p:txBody>
      </p:sp>
      <p:sp>
        <p:nvSpPr>
          <p:cNvPr id="7" name="Content Placeholder 6"/>
          <p:cNvSpPr>
            <a:spLocks noGrp="1"/>
          </p:cNvSpPr>
          <p:nvPr>
            <p:ph sz="half" idx="1"/>
          </p:nvPr>
        </p:nvSpPr>
        <p:spPr/>
        <p:txBody>
          <a:bodyPr>
            <a:noAutofit/>
          </a:bodyPr>
          <a:lstStyle/>
          <a:p>
            <a:pPr marL="82296" indent="0">
              <a:spcBef>
                <a:spcPts val="0"/>
              </a:spcBef>
              <a:buNone/>
            </a:pPr>
            <a:r>
              <a:rPr lang="en-US" sz="1600" dirty="0"/>
              <a:t>#include &lt;</a:t>
            </a:r>
            <a:r>
              <a:rPr lang="en-US" sz="1600" dirty="0" err="1"/>
              <a:t>stdio.h</a:t>
            </a:r>
            <a:r>
              <a:rPr lang="en-US" sz="1600" dirty="0"/>
              <a:t>&gt;</a:t>
            </a:r>
          </a:p>
          <a:p>
            <a:pPr marL="82296" indent="0">
              <a:spcBef>
                <a:spcPts val="0"/>
              </a:spcBef>
              <a:buNone/>
            </a:pPr>
            <a:r>
              <a:rPr lang="en-US" sz="1600" dirty="0"/>
              <a:t>#include &lt;</a:t>
            </a:r>
            <a:r>
              <a:rPr lang="en-US" sz="1600" dirty="0" err="1"/>
              <a:t>stdlib.h</a:t>
            </a:r>
            <a:r>
              <a:rPr lang="en-US" sz="1600" dirty="0"/>
              <a:t>&gt;</a:t>
            </a:r>
          </a:p>
          <a:p>
            <a:pPr marL="82296" indent="0">
              <a:spcBef>
                <a:spcPts val="0"/>
              </a:spcBef>
              <a:buNone/>
            </a:pPr>
            <a:r>
              <a:rPr lang="en-US" sz="1600" dirty="0" err="1"/>
              <a:t>struct</a:t>
            </a:r>
            <a:r>
              <a:rPr lang="en-US" sz="1600" dirty="0"/>
              <a:t> employee</a:t>
            </a:r>
          </a:p>
          <a:p>
            <a:pPr marL="82296" indent="0">
              <a:spcBef>
                <a:spcPts val="0"/>
              </a:spcBef>
              <a:buNone/>
            </a:pPr>
            <a:r>
              <a:rPr lang="en-US" sz="1600" dirty="0"/>
              <a:t>{</a:t>
            </a:r>
          </a:p>
          <a:p>
            <a:pPr marL="82296" indent="0">
              <a:spcBef>
                <a:spcPts val="0"/>
              </a:spcBef>
              <a:buNone/>
            </a:pPr>
            <a:r>
              <a:rPr lang="en-US" sz="1600" dirty="0"/>
              <a:t>   char name[20];</a:t>
            </a:r>
          </a:p>
          <a:p>
            <a:pPr marL="82296" indent="0">
              <a:spcBef>
                <a:spcPts val="0"/>
              </a:spcBef>
              <a:buNone/>
            </a:pPr>
            <a:r>
              <a:rPr lang="en-US" sz="1600" dirty="0"/>
              <a:t>   </a:t>
            </a:r>
            <a:r>
              <a:rPr lang="en-US" sz="1600" dirty="0" err="1"/>
              <a:t>int</a:t>
            </a:r>
            <a:r>
              <a:rPr lang="en-US" sz="1600" dirty="0"/>
              <a:t> age;</a:t>
            </a:r>
          </a:p>
          <a:p>
            <a:pPr marL="82296" indent="0">
              <a:spcBef>
                <a:spcPts val="0"/>
              </a:spcBef>
              <a:buNone/>
            </a:pPr>
            <a:r>
              <a:rPr lang="en-US" sz="1600" dirty="0"/>
              <a:t>   float salary;</a:t>
            </a:r>
          </a:p>
          <a:p>
            <a:pPr marL="82296" indent="0">
              <a:spcBef>
                <a:spcPts val="0"/>
              </a:spcBef>
              <a:buNone/>
            </a:pPr>
            <a:r>
              <a:rPr lang="en-US" sz="1600" dirty="0"/>
              <a:t>};</a:t>
            </a:r>
          </a:p>
          <a:p>
            <a:pPr marL="82296" indent="0">
              <a:spcBef>
                <a:spcPts val="0"/>
              </a:spcBef>
              <a:buNone/>
            </a:pPr>
            <a:endParaRPr lang="en-US" sz="1600" dirty="0"/>
          </a:p>
          <a:p>
            <a:pPr marL="82296" indent="0">
              <a:spcBef>
                <a:spcPts val="0"/>
              </a:spcBef>
              <a:buNone/>
            </a:pPr>
            <a:r>
              <a:rPr lang="en-US" sz="1600" dirty="0" err="1"/>
              <a:t>int</a:t>
            </a:r>
            <a:r>
              <a:rPr lang="en-US" sz="1600" dirty="0"/>
              <a:t> main()</a:t>
            </a:r>
          </a:p>
          <a:p>
            <a:pPr marL="82296" indent="0">
              <a:spcBef>
                <a:spcPts val="0"/>
              </a:spcBef>
              <a:buNone/>
            </a:pPr>
            <a:r>
              <a:rPr lang="en-US" sz="1600" dirty="0"/>
              <a:t>{</a:t>
            </a:r>
          </a:p>
          <a:p>
            <a:pPr marL="82296" indent="0">
              <a:spcBef>
                <a:spcPts val="0"/>
              </a:spcBef>
              <a:buNone/>
            </a:pPr>
            <a:r>
              <a:rPr lang="en-US" sz="1600" dirty="0"/>
              <a:t>   </a:t>
            </a:r>
            <a:r>
              <a:rPr lang="en-US" sz="1600" dirty="0" err="1"/>
              <a:t>int</a:t>
            </a:r>
            <a:r>
              <a:rPr lang="en-US" sz="1600" dirty="0"/>
              <a:t> n;</a:t>
            </a:r>
          </a:p>
          <a:p>
            <a:pPr marL="82296" indent="0">
              <a:spcBef>
                <a:spcPts val="0"/>
              </a:spcBef>
              <a:buNone/>
            </a:pPr>
            <a:r>
              <a:rPr lang="en-US" sz="1600" dirty="0"/>
              <a:t>   </a:t>
            </a:r>
            <a:r>
              <a:rPr lang="en-US" sz="1600" dirty="0" err="1"/>
              <a:t>struct</a:t>
            </a:r>
            <a:r>
              <a:rPr lang="en-US" sz="1600" dirty="0"/>
              <a:t> employee </a:t>
            </a:r>
            <a:r>
              <a:rPr lang="en-US" sz="1600" dirty="0" err="1"/>
              <a:t>emp</a:t>
            </a:r>
            <a:r>
              <a:rPr lang="en-US" sz="1600" dirty="0"/>
              <a:t>;</a:t>
            </a:r>
          </a:p>
          <a:p>
            <a:pPr marL="82296" indent="0">
              <a:spcBef>
                <a:spcPts val="0"/>
              </a:spcBef>
              <a:buNone/>
            </a:pPr>
            <a:r>
              <a:rPr lang="en-US" sz="1600" dirty="0"/>
              <a:t>   FILE *</a:t>
            </a:r>
            <a:r>
              <a:rPr lang="en-US" sz="1600" dirty="0" err="1"/>
              <a:t>fptr</a:t>
            </a:r>
            <a:r>
              <a:rPr lang="en-US" sz="1600" dirty="0"/>
              <a:t>;</a:t>
            </a:r>
          </a:p>
          <a:p>
            <a:pPr marL="82296" indent="0">
              <a:spcBef>
                <a:spcPts val="0"/>
              </a:spcBef>
              <a:buNone/>
            </a:pPr>
            <a:r>
              <a:rPr lang="en-US" sz="1600" dirty="0"/>
              <a:t>   </a:t>
            </a:r>
            <a:r>
              <a:rPr lang="en-US" sz="1600" dirty="0" err="1"/>
              <a:t>fptr</a:t>
            </a:r>
            <a:r>
              <a:rPr lang="en-US" sz="1600" dirty="0"/>
              <a:t> = </a:t>
            </a:r>
            <a:r>
              <a:rPr lang="en-US" sz="1600" dirty="0" err="1"/>
              <a:t>fopen</a:t>
            </a:r>
            <a:r>
              <a:rPr lang="en-US" sz="1600" dirty="0"/>
              <a:t>("C:\\employee.txt","</a:t>
            </a:r>
            <a:r>
              <a:rPr lang="en-US" sz="1600" dirty="0" err="1"/>
              <a:t>wb</a:t>
            </a:r>
            <a:r>
              <a:rPr lang="en-US" sz="1600" dirty="0"/>
              <a:t>");</a:t>
            </a:r>
          </a:p>
          <a:p>
            <a:pPr marL="82296" indent="0">
              <a:spcBef>
                <a:spcPts val="0"/>
              </a:spcBef>
              <a:buNone/>
            </a:pPr>
            <a:r>
              <a:rPr lang="en-US" sz="1600" dirty="0"/>
              <a:t>   if(</a:t>
            </a:r>
            <a:r>
              <a:rPr lang="en-US" sz="1600" dirty="0" err="1"/>
              <a:t>fptr</a:t>
            </a:r>
            <a:r>
              <a:rPr lang="en-US" sz="1600" dirty="0"/>
              <a:t>== NULL){</a:t>
            </a:r>
          </a:p>
          <a:p>
            <a:pPr marL="82296" indent="0">
              <a:spcBef>
                <a:spcPts val="0"/>
              </a:spcBef>
              <a:buNone/>
            </a:pPr>
            <a:r>
              <a:rPr lang="en-US" sz="1600" dirty="0"/>
              <a:t>       </a:t>
            </a:r>
            <a:r>
              <a:rPr lang="en-US" sz="1600" dirty="0" err="1"/>
              <a:t>printf</a:t>
            </a:r>
            <a:r>
              <a:rPr lang="en-US" sz="1600" dirty="0"/>
              <a:t>("Error! opening file");</a:t>
            </a:r>
          </a:p>
          <a:p>
            <a:pPr marL="82296" indent="0">
              <a:spcBef>
                <a:spcPts val="0"/>
              </a:spcBef>
              <a:buNone/>
            </a:pPr>
            <a:r>
              <a:rPr lang="en-US" sz="1600" dirty="0"/>
              <a:t>       // Program exits if the file pointer returns NULL.</a:t>
            </a:r>
          </a:p>
          <a:p>
            <a:pPr marL="82296" indent="0">
              <a:spcBef>
                <a:spcPts val="0"/>
              </a:spcBef>
              <a:buNone/>
            </a:pPr>
            <a:r>
              <a:rPr lang="en-US" sz="1600" dirty="0"/>
              <a:t>       exit(1);</a:t>
            </a:r>
          </a:p>
          <a:p>
            <a:pPr marL="82296" indent="0">
              <a:spcBef>
                <a:spcPts val="0"/>
              </a:spcBef>
              <a:buNone/>
            </a:pPr>
            <a:r>
              <a:rPr lang="en-US" sz="1600" dirty="0"/>
              <a:t>   }</a:t>
            </a:r>
          </a:p>
        </p:txBody>
      </p:sp>
      <p:sp>
        <p:nvSpPr>
          <p:cNvPr id="8" name="Content Placeholder 7"/>
          <p:cNvSpPr>
            <a:spLocks noGrp="1"/>
          </p:cNvSpPr>
          <p:nvPr>
            <p:ph sz="half" idx="2"/>
          </p:nvPr>
        </p:nvSpPr>
        <p:spPr>
          <a:xfrm>
            <a:off x="6790944" y="1524000"/>
            <a:ext cx="5303520" cy="4663440"/>
          </a:xfrm>
        </p:spPr>
        <p:txBody>
          <a:bodyPr>
            <a:noAutofit/>
          </a:bodyPr>
          <a:lstStyle/>
          <a:p>
            <a:pPr marL="82296" indent="0">
              <a:buNone/>
            </a:pPr>
            <a:r>
              <a:rPr lang="en-US" sz="1800" dirty="0"/>
              <a:t>do {</a:t>
            </a:r>
          </a:p>
          <a:p>
            <a:pPr marL="82296" indent="0">
              <a:buNone/>
            </a:pPr>
            <a:r>
              <a:rPr lang="en-US" sz="1800" dirty="0" err="1"/>
              <a:t>printf</a:t>
            </a:r>
            <a:r>
              <a:rPr lang="en-US" sz="1800" dirty="0"/>
              <a:t>("\n Enter name, age and salary of employee:\t");</a:t>
            </a:r>
          </a:p>
          <a:p>
            <a:pPr marL="82296" indent="0">
              <a:buNone/>
            </a:pPr>
            <a:r>
              <a:rPr lang="en-US" sz="1800" dirty="0" err="1"/>
              <a:t>scanf</a:t>
            </a:r>
            <a:r>
              <a:rPr lang="en-US" sz="1800" dirty="0"/>
              <a:t>("%s %d %f", emp.name, &amp;</a:t>
            </a:r>
            <a:r>
              <a:rPr lang="en-US" sz="1800" dirty="0" err="1"/>
              <a:t>emp.age</a:t>
            </a:r>
            <a:r>
              <a:rPr lang="en-US" sz="1800" dirty="0"/>
              <a:t>, &amp;</a:t>
            </a:r>
            <a:r>
              <a:rPr lang="en-US" sz="1800" dirty="0" err="1"/>
              <a:t>emp.salary</a:t>
            </a:r>
            <a:r>
              <a:rPr lang="en-US" sz="1800" dirty="0"/>
              <a:t>);</a:t>
            </a:r>
          </a:p>
          <a:p>
            <a:pPr marL="82296" indent="0">
              <a:buNone/>
            </a:pPr>
            <a:r>
              <a:rPr lang="en-US" sz="1800" dirty="0" err="1"/>
              <a:t>fwrite</a:t>
            </a:r>
            <a:r>
              <a:rPr lang="en-US" sz="1800" dirty="0"/>
              <a:t>(&amp;</a:t>
            </a:r>
            <a:r>
              <a:rPr lang="en-US" sz="1800" dirty="0" err="1"/>
              <a:t>emp</a:t>
            </a:r>
            <a:r>
              <a:rPr lang="en-US" sz="1800" dirty="0"/>
              <a:t>,  </a:t>
            </a:r>
            <a:r>
              <a:rPr lang="en-US" sz="1800" dirty="0" err="1"/>
              <a:t>sizeof</a:t>
            </a:r>
            <a:r>
              <a:rPr lang="en-US" sz="1800" dirty="0"/>
              <a:t>(</a:t>
            </a:r>
            <a:r>
              <a:rPr lang="en-US" sz="1800" dirty="0" err="1"/>
              <a:t>emp</a:t>
            </a:r>
            <a:r>
              <a:rPr lang="en-US" sz="1800" dirty="0"/>
              <a:t>), 1, </a:t>
            </a:r>
            <a:r>
              <a:rPr lang="en-US" sz="1800" dirty="0" err="1"/>
              <a:t>fptr</a:t>
            </a:r>
            <a:r>
              <a:rPr lang="en-US" sz="1800" dirty="0"/>
              <a:t>); </a:t>
            </a:r>
          </a:p>
          <a:p>
            <a:pPr marL="82296" indent="0">
              <a:buNone/>
            </a:pPr>
            <a:r>
              <a:rPr lang="en-US" sz="1800" dirty="0" err="1"/>
              <a:t>printf</a:t>
            </a:r>
            <a:r>
              <a:rPr lang="en-US" sz="1800" dirty="0"/>
              <a:t>("\n Add another record (Y/N) : ");</a:t>
            </a:r>
          </a:p>
          <a:p>
            <a:pPr marL="82296" indent="0">
              <a:buNone/>
            </a:pPr>
            <a:r>
              <a:rPr lang="en-US" sz="1800" dirty="0" err="1"/>
              <a:t>fflush</a:t>
            </a:r>
            <a:r>
              <a:rPr lang="en-US" sz="1800" dirty="0"/>
              <a:t>(</a:t>
            </a:r>
            <a:r>
              <a:rPr lang="en-US" sz="1800" dirty="0" err="1"/>
              <a:t>stdin</a:t>
            </a:r>
            <a:r>
              <a:rPr lang="en-US" sz="1800" dirty="0"/>
              <a:t>);</a:t>
            </a:r>
          </a:p>
          <a:p>
            <a:pPr marL="82296" indent="0">
              <a:buNone/>
            </a:pPr>
            <a:r>
              <a:rPr lang="en-US" sz="1800" dirty="0" err="1"/>
              <a:t>ch</a:t>
            </a:r>
            <a:r>
              <a:rPr lang="en-US" sz="1800" dirty="0"/>
              <a:t> = </a:t>
            </a:r>
            <a:r>
              <a:rPr lang="en-US" sz="1800" dirty="0" err="1"/>
              <a:t>getche</a:t>
            </a:r>
            <a:r>
              <a:rPr lang="en-US" sz="1800" dirty="0"/>
              <a:t>();</a:t>
            </a:r>
          </a:p>
          <a:p>
            <a:pPr marL="82296" indent="0">
              <a:buNone/>
            </a:pPr>
            <a:r>
              <a:rPr lang="en-US" sz="1800" dirty="0"/>
              <a:t> } while ( </a:t>
            </a:r>
            <a:r>
              <a:rPr lang="en-US" sz="1800" dirty="0" err="1"/>
              <a:t>ch</a:t>
            </a:r>
            <a:r>
              <a:rPr lang="en-US" sz="1800" dirty="0"/>
              <a:t> == 'Y');</a:t>
            </a:r>
          </a:p>
          <a:p>
            <a:pPr marL="82296" indent="0">
              <a:buNone/>
            </a:pPr>
            <a:r>
              <a:rPr lang="en-US" sz="1800" dirty="0"/>
              <a:t>   </a:t>
            </a:r>
            <a:r>
              <a:rPr lang="en-US" sz="1800" dirty="0" err="1"/>
              <a:t>fclose</a:t>
            </a:r>
            <a:r>
              <a:rPr lang="en-US" sz="1800" dirty="0"/>
              <a:t>(</a:t>
            </a:r>
            <a:r>
              <a:rPr lang="en-US" sz="1800" dirty="0" err="1"/>
              <a:t>fptr</a:t>
            </a:r>
            <a:r>
              <a:rPr lang="en-US" sz="1800" dirty="0"/>
              <a:t>); </a:t>
            </a:r>
          </a:p>
          <a:p>
            <a:pPr marL="82296" indent="0">
              <a:buNone/>
            </a:pPr>
            <a:r>
              <a:rPr lang="en-US" sz="1800" dirty="0"/>
              <a:t>  </a:t>
            </a:r>
          </a:p>
          <a:p>
            <a:pPr marL="82296" indent="0">
              <a:buNone/>
            </a:pPr>
            <a:r>
              <a:rPr lang="en-US" sz="1800" dirty="0"/>
              <a:t>   return 0;</a:t>
            </a:r>
          </a:p>
          <a:p>
            <a:pPr marL="82296" indent="0">
              <a:buNone/>
            </a:pPr>
            <a:r>
              <a:rPr lang="en-US" sz="18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7101424"/>
      </p:ext>
    </p:extLst>
  </p:cSld>
  <p:clrMapOvr>
    <a:masterClrMapping/>
  </p:clrMapOvr>
  <p:transition spd="slow">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3" name="Content Placeholder 2"/>
          <p:cNvSpPr>
            <a:spLocks noGrp="1"/>
          </p:cNvSpPr>
          <p:nvPr>
            <p:ph idx="1"/>
          </p:nvPr>
        </p:nvSpPr>
        <p:spPr/>
        <p:txBody>
          <a:bodyPr>
            <a:normAutofit/>
          </a:bodyPr>
          <a:lstStyle/>
          <a:p>
            <a:r>
              <a:rPr lang="en-US" sz="2800" dirty="0"/>
              <a:t>Many applications require that information be written to or read from the auxiliary memory.</a:t>
            </a:r>
          </a:p>
          <a:p>
            <a:r>
              <a:rPr lang="en-US" sz="2800" dirty="0"/>
              <a:t>Such type of I/O in which writing and reading of the data involves secondary storage in the form of data files is known as file I/O.</a:t>
            </a:r>
          </a:p>
          <a:p>
            <a:r>
              <a:rPr lang="en-US" sz="2800" dirty="0"/>
              <a:t>A collection of data which is stored on a secondary device like a hard disk is known as </a:t>
            </a:r>
            <a:r>
              <a:rPr lang="en-US" sz="2800" b="1" dirty="0"/>
              <a:t>a file</a:t>
            </a:r>
            <a:r>
              <a:rPr lang="en-US" sz="2800" dirty="0"/>
              <a:t>.</a:t>
            </a:r>
          </a:p>
          <a:p>
            <a:r>
              <a:rPr lang="en-US" sz="2800" dirty="0"/>
              <a:t>A file is generally used as real-life applications that contain a large amount of data.</a:t>
            </a:r>
          </a:p>
          <a:p>
            <a:r>
              <a:rPr lang="en-US" sz="2800" dirty="0"/>
              <a:t>The data file allows us to store information permanently and to access and alter that information whenever necessary.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63962141"/>
      </p:ext>
    </p:extLst>
  </p:cSld>
  <p:clrMapOvr>
    <a:masterClrMapping/>
  </p:clrMapOvr>
  <p:transition spd="slow">
    <p:newsfla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binary file</a:t>
            </a:r>
          </a:p>
        </p:txBody>
      </p:sp>
      <p:sp>
        <p:nvSpPr>
          <p:cNvPr id="3" name="Content Placeholder 2"/>
          <p:cNvSpPr>
            <a:spLocks noGrp="1"/>
          </p:cNvSpPr>
          <p:nvPr>
            <p:ph idx="1"/>
          </p:nvPr>
        </p:nvSpPr>
        <p:spPr/>
        <p:txBody>
          <a:bodyPr>
            <a:normAutofit lnSpcReduction="10000"/>
          </a:bodyPr>
          <a:lstStyle/>
          <a:p>
            <a:r>
              <a:rPr lang="en-US" dirty="0" err="1"/>
              <a:t>fread</a:t>
            </a:r>
            <a:r>
              <a:rPr lang="en-US" dirty="0"/>
              <a:t>() function is commonly used to read binary data. </a:t>
            </a:r>
          </a:p>
          <a:p>
            <a:r>
              <a:rPr lang="en-US" dirty="0"/>
              <a:t>It accepts the same arguments as </a:t>
            </a:r>
            <a:r>
              <a:rPr lang="en-US" dirty="0" err="1"/>
              <a:t>fwrite</a:t>
            </a:r>
            <a:r>
              <a:rPr lang="en-US" dirty="0"/>
              <a:t>()</a:t>
            </a:r>
          </a:p>
          <a:p>
            <a:r>
              <a:rPr lang="en-US" dirty="0"/>
              <a:t>Syntax:  </a:t>
            </a:r>
          </a:p>
          <a:p>
            <a:pPr marL="82296" indent="0">
              <a:buNone/>
            </a:pPr>
            <a:r>
              <a:rPr lang="en-US" dirty="0"/>
              <a:t>		 </a:t>
            </a:r>
            <a:r>
              <a:rPr lang="en-US" sz="2800" dirty="0" err="1"/>
              <a:t>size_t</a:t>
            </a:r>
            <a:r>
              <a:rPr lang="en-US" sz="2800" dirty="0"/>
              <a:t> </a:t>
            </a:r>
            <a:r>
              <a:rPr lang="en-US" sz="2800" dirty="0" err="1"/>
              <a:t>fread</a:t>
            </a:r>
            <a:r>
              <a:rPr lang="en-US" sz="2800" dirty="0"/>
              <a:t>(void *</a:t>
            </a:r>
            <a:r>
              <a:rPr lang="en-US" sz="2800" dirty="0" err="1"/>
              <a:t>ptr</a:t>
            </a:r>
            <a:r>
              <a:rPr lang="en-US" sz="2800" dirty="0"/>
              <a:t>, </a:t>
            </a:r>
            <a:r>
              <a:rPr lang="en-US" sz="2800" dirty="0" err="1"/>
              <a:t>size_t</a:t>
            </a:r>
            <a:r>
              <a:rPr lang="en-US" sz="2800" dirty="0"/>
              <a:t> size, </a:t>
            </a:r>
            <a:r>
              <a:rPr lang="en-US" sz="2800" dirty="0" err="1"/>
              <a:t>size_t</a:t>
            </a:r>
            <a:r>
              <a:rPr lang="en-US" sz="2800" dirty="0"/>
              <a:t> n, FILE *</a:t>
            </a:r>
            <a:r>
              <a:rPr lang="en-US" sz="2800" dirty="0" err="1"/>
              <a:t>fp</a:t>
            </a:r>
            <a:r>
              <a:rPr lang="en-US" sz="2800" dirty="0"/>
              <a:t>);</a:t>
            </a:r>
          </a:p>
          <a:p>
            <a:pPr lvl="1"/>
            <a:r>
              <a:rPr lang="en-US" sz="2600" dirty="0"/>
              <a:t>The </a:t>
            </a:r>
            <a:r>
              <a:rPr lang="en-US" sz="2600" dirty="0" err="1"/>
              <a:t>ptr</a:t>
            </a:r>
            <a:r>
              <a:rPr lang="en-US" sz="2600" dirty="0"/>
              <a:t> is the starting address of the memory block where data will be stored after reading from the file.</a:t>
            </a:r>
          </a:p>
          <a:p>
            <a:pPr lvl="1"/>
            <a:r>
              <a:rPr lang="en-US" sz="2600" dirty="0"/>
              <a:t> The function reads n items from the file where each item occupies the number of bytes specified in the second argument. </a:t>
            </a:r>
          </a:p>
          <a:p>
            <a:pPr lvl="1"/>
            <a:r>
              <a:rPr lang="en-US" sz="2600" dirty="0"/>
              <a:t>On success, it reads n items from the file and returns n. </a:t>
            </a:r>
          </a:p>
          <a:p>
            <a:pPr lvl="1"/>
            <a:r>
              <a:rPr lang="en-US" sz="2600" dirty="0"/>
              <a:t>On error or end of the file, it returns a number less than n.</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108460474"/>
      </p:ext>
    </p:extLst>
  </p:cSld>
  <p:clrMapOvr>
    <a:masterClrMapping/>
  </p:clrMapOvr>
  <p:transition spd="slow">
    <p:newsfla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Reading from a binary file</a:t>
            </a:r>
          </a:p>
        </p:txBody>
      </p:sp>
      <p:sp>
        <p:nvSpPr>
          <p:cNvPr id="7" name="Content Placeholder 6"/>
          <p:cNvSpPr>
            <a:spLocks noGrp="1"/>
          </p:cNvSpPr>
          <p:nvPr>
            <p:ph sz="half" idx="1"/>
          </p:nvPr>
        </p:nvSpPr>
        <p:spPr/>
        <p:txBody>
          <a:bodyPr>
            <a:noAutofit/>
          </a:bodyPr>
          <a:lstStyle/>
          <a:p>
            <a:pPr marL="82296" indent="0">
              <a:spcBef>
                <a:spcPts val="0"/>
              </a:spcBef>
              <a:buNone/>
            </a:pPr>
            <a:r>
              <a:rPr lang="en-US" sz="1600" dirty="0"/>
              <a:t>#include &lt;</a:t>
            </a:r>
            <a:r>
              <a:rPr lang="en-US" sz="1600" dirty="0" err="1"/>
              <a:t>stdio.h</a:t>
            </a:r>
            <a:r>
              <a:rPr lang="en-US" sz="1600" dirty="0"/>
              <a:t>&gt;</a:t>
            </a:r>
          </a:p>
          <a:p>
            <a:pPr marL="82296" indent="0">
              <a:spcBef>
                <a:spcPts val="0"/>
              </a:spcBef>
              <a:buNone/>
            </a:pPr>
            <a:r>
              <a:rPr lang="en-US" sz="1600" dirty="0"/>
              <a:t>#include &lt;</a:t>
            </a:r>
            <a:r>
              <a:rPr lang="en-US" sz="1600" dirty="0" err="1"/>
              <a:t>stdlib.h</a:t>
            </a:r>
            <a:r>
              <a:rPr lang="en-US" sz="1600" dirty="0"/>
              <a:t>&gt;</a:t>
            </a:r>
          </a:p>
          <a:p>
            <a:pPr marL="82296" indent="0">
              <a:spcBef>
                <a:spcPts val="0"/>
              </a:spcBef>
              <a:buNone/>
            </a:pPr>
            <a:r>
              <a:rPr lang="en-US" sz="1600" dirty="0" err="1"/>
              <a:t>struct</a:t>
            </a:r>
            <a:r>
              <a:rPr lang="en-US" sz="1600" dirty="0"/>
              <a:t> employee</a:t>
            </a:r>
          </a:p>
          <a:p>
            <a:pPr marL="82296" indent="0">
              <a:spcBef>
                <a:spcPts val="0"/>
              </a:spcBef>
              <a:buNone/>
            </a:pPr>
            <a:r>
              <a:rPr lang="en-US" sz="1600" dirty="0"/>
              <a:t>{</a:t>
            </a:r>
          </a:p>
          <a:p>
            <a:pPr marL="82296" indent="0">
              <a:spcBef>
                <a:spcPts val="0"/>
              </a:spcBef>
              <a:buNone/>
            </a:pPr>
            <a:r>
              <a:rPr lang="en-US" sz="1600" dirty="0"/>
              <a:t>   char name[20];</a:t>
            </a:r>
          </a:p>
          <a:p>
            <a:pPr marL="82296" indent="0">
              <a:spcBef>
                <a:spcPts val="0"/>
              </a:spcBef>
              <a:buNone/>
            </a:pPr>
            <a:r>
              <a:rPr lang="en-US" sz="1600" dirty="0"/>
              <a:t>   </a:t>
            </a:r>
            <a:r>
              <a:rPr lang="en-US" sz="1600" dirty="0" err="1"/>
              <a:t>int</a:t>
            </a:r>
            <a:r>
              <a:rPr lang="en-US" sz="1600" dirty="0"/>
              <a:t> age;</a:t>
            </a:r>
          </a:p>
          <a:p>
            <a:pPr marL="82296" indent="0">
              <a:spcBef>
                <a:spcPts val="0"/>
              </a:spcBef>
              <a:buNone/>
            </a:pPr>
            <a:r>
              <a:rPr lang="en-US" sz="1600" dirty="0"/>
              <a:t>   float salary;</a:t>
            </a:r>
          </a:p>
          <a:p>
            <a:pPr marL="82296" indent="0">
              <a:spcBef>
                <a:spcPts val="0"/>
              </a:spcBef>
              <a:buNone/>
            </a:pPr>
            <a:r>
              <a:rPr lang="en-US" sz="1600" dirty="0"/>
              <a:t>};</a:t>
            </a:r>
          </a:p>
          <a:p>
            <a:pPr marL="82296" indent="0">
              <a:spcBef>
                <a:spcPts val="0"/>
              </a:spcBef>
              <a:buNone/>
            </a:pPr>
            <a:endParaRPr lang="en-US" sz="1600" dirty="0"/>
          </a:p>
          <a:p>
            <a:pPr marL="82296" indent="0">
              <a:spcBef>
                <a:spcPts val="0"/>
              </a:spcBef>
              <a:buNone/>
            </a:pPr>
            <a:r>
              <a:rPr lang="en-US" sz="1600" dirty="0" err="1"/>
              <a:t>int</a:t>
            </a:r>
            <a:r>
              <a:rPr lang="en-US" sz="1600" dirty="0"/>
              <a:t> main()</a:t>
            </a:r>
          </a:p>
          <a:p>
            <a:pPr marL="82296" indent="0">
              <a:spcBef>
                <a:spcPts val="0"/>
              </a:spcBef>
              <a:buNone/>
            </a:pPr>
            <a:r>
              <a:rPr lang="en-US" sz="1600" dirty="0"/>
              <a:t>{</a:t>
            </a:r>
          </a:p>
          <a:p>
            <a:pPr marL="82296" indent="0">
              <a:spcBef>
                <a:spcPts val="0"/>
              </a:spcBef>
              <a:buNone/>
            </a:pPr>
            <a:r>
              <a:rPr lang="en-US" sz="1600" dirty="0"/>
              <a:t>   </a:t>
            </a:r>
            <a:r>
              <a:rPr lang="en-US" sz="1600" dirty="0" err="1"/>
              <a:t>int</a:t>
            </a:r>
            <a:r>
              <a:rPr lang="en-US" sz="1600" dirty="0"/>
              <a:t> n;</a:t>
            </a:r>
          </a:p>
          <a:p>
            <a:pPr marL="82296" indent="0">
              <a:spcBef>
                <a:spcPts val="0"/>
              </a:spcBef>
              <a:buNone/>
            </a:pPr>
            <a:r>
              <a:rPr lang="en-US" sz="1600" dirty="0"/>
              <a:t>   </a:t>
            </a:r>
            <a:r>
              <a:rPr lang="en-US" sz="1600" dirty="0" err="1"/>
              <a:t>struct</a:t>
            </a:r>
            <a:r>
              <a:rPr lang="en-US" sz="1600" dirty="0"/>
              <a:t> employee </a:t>
            </a:r>
            <a:r>
              <a:rPr lang="en-US" sz="1600" dirty="0" err="1"/>
              <a:t>emp</a:t>
            </a:r>
            <a:r>
              <a:rPr lang="en-US" sz="1600" dirty="0"/>
              <a:t>;</a:t>
            </a:r>
          </a:p>
          <a:p>
            <a:pPr marL="82296" indent="0">
              <a:spcBef>
                <a:spcPts val="0"/>
              </a:spcBef>
              <a:buNone/>
            </a:pPr>
            <a:r>
              <a:rPr lang="en-US" sz="1600" dirty="0"/>
              <a:t>   FILE *</a:t>
            </a:r>
            <a:r>
              <a:rPr lang="en-US" sz="1600" dirty="0" err="1"/>
              <a:t>fptr</a:t>
            </a:r>
            <a:r>
              <a:rPr lang="en-US" sz="1600" dirty="0"/>
              <a:t>;</a:t>
            </a:r>
          </a:p>
          <a:p>
            <a:pPr marL="82296" indent="0">
              <a:spcBef>
                <a:spcPts val="0"/>
              </a:spcBef>
              <a:buNone/>
            </a:pPr>
            <a:r>
              <a:rPr lang="en-US" sz="1600" dirty="0"/>
              <a:t>   </a:t>
            </a:r>
            <a:r>
              <a:rPr lang="en-US" sz="1600" dirty="0" err="1"/>
              <a:t>fptr</a:t>
            </a:r>
            <a:r>
              <a:rPr lang="en-US" sz="1600" dirty="0"/>
              <a:t> = </a:t>
            </a:r>
            <a:r>
              <a:rPr lang="en-US" sz="1600" dirty="0" err="1"/>
              <a:t>fopen</a:t>
            </a:r>
            <a:r>
              <a:rPr lang="en-US" sz="1600" dirty="0"/>
              <a:t>("C:\\employee.txt","</a:t>
            </a:r>
            <a:r>
              <a:rPr lang="en-US" sz="1600" dirty="0" err="1"/>
              <a:t>rb</a:t>
            </a:r>
            <a:r>
              <a:rPr lang="en-US" sz="1600" dirty="0"/>
              <a:t>");</a:t>
            </a:r>
          </a:p>
          <a:p>
            <a:pPr marL="82296" indent="0">
              <a:spcBef>
                <a:spcPts val="0"/>
              </a:spcBef>
              <a:buNone/>
            </a:pPr>
            <a:r>
              <a:rPr lang="en-US" sz="1600" dirty="0"/>
              <a:t>   if(</a:t>
            </a:r>
            <a:r>
              <a:rPr lang="en-US" sz="1600" dirty="0" err="1"/>
              <a:t>fptr</a:t>
            </a:r>
            <a:r>
              <a:rPr lang="en-US" sz="1600" dirty="0"/>
              <a:t>== NULL){</a:t>
            </a:r>
          </a:p>
          <a:p>
            <a:pPr marL="82296" indent="0">
              <a:spcBef>
                <a:spcPts val="0"/>
              </a:spcBef>
              <a:buNone/>
            </a:pPr>
            <a:r>
              <a:rPr lang="en-US" sz="1600" dirty="0"/>
              <a:t>       </a:t>
            </a:r>
            <a:r>
              <a:rPr lang="en-US" sz="1600" dirty="0" err="1"/>
              <a:t>printf</a:t>
            </a:r>
            <a:r>
              <a:rPr lang="en-US" sz="1600" dirty="0"/>
              <a:t>("Error! opening file");</a:t>
            </a:r>
          </a:p>
          <a:p>
            <a:pPr marL="82296" indent="0">
              <a:spcBef>
                <a:spcPts val="0"/>
              </a:spcBef>
              <a:buNone/>
            </a:pPr>
            <a:r>
              <a:rPr lang="en-US" sz="1600" dirty="0"/>
              <a:t>       // Program exits if the file pointer returns NULL.</a:t>
            </a:r>
          </a:p>
          <a:p>
            <a:pPr marL="82296" indent="0">
              <a:spcBef>
                <a:spcPts val="0"/>
              </a:spcBef>
              <a:buNone/>
            </a:pPr>
            <a:r>
              <a:rPr lang="en-US" sz="1600" dirty="0"/>
              <a:t>       exit(1);</a:t>
            </a:r>
          </a:p>
          <a:p>
            <a:pPr marL="82296" indent="0">
              <a:spcBef>
                <a:spcPts val="0"/>
              </a:spcBef>
              <a:buNone/>
            </a:pPr>
            <a:r>
              <a:rPr lang="en-US" sz="1600" dirty="0"/>
              <a:t>   }</a:t>
            </a:r>
          </a:p>
        </p:txBody>
      </p:sp>
      <p:sp>
        <p:nvSpPr>
          <p:cNvPr id="8" name="Content Placeholder 7"/>
          <p:cNvSpPr>
            <a:spLocks noGrp="1"/>
          </p:cNvSpPr>
          <p:nvPr>
            <p:ph sz="half" idx="2"/>
          </p:nvPr>
        </p:nvSpPr>
        <p:spPr>
          <a:xfrm>
            <a:off x="6553200" y="1524000"/>
            <a:ext cx="5541264" cy="4663440"/>
          </a:xfrm>
        </p:spPr>
        <p:txBody>
          <a:bodyPr>
            <a:noAutofit/>
          </a:bodyPr>
          <a:lstStyle/>
          <a:p>
            <a:pPr marL="82296" indent="0">
              <a:buNone/>
            </a:pPr>
            <a:r>
              <a:rPr lang="en-US" sz="2400" dirty="0"/>
              <a:t>do {</a:t>
            </a:r>
          </a:p>
          <a:p>
            <a:pPr marL="82296" indent="0">
              <a:buNone/>
            </a:pPr>
            <a:r>
              <a:rPr lang="en-US" sz="2400" dirty="0" err="1"/>
              <a:t>printf</a:t>
            </a:r>
            <a:r>
              <a:rPr lang="en-US" sz="2400" dirty="0"/>
              <a:t>("\n The employee records are: ");</a:t>
            </a:r>
          </a:p>
          <a:p>
            <a:pPr marL="82296" indent="0">
              <a:buNone/>
            </a:pPr>
            <a:r>
              <a:rPr lang="en-US" sz="2400" dirty="0"/>
              <a:t>While( !</a:t>
            </a:r>
            <a:r>
              <a:rPr lang="en-US" sz="2400" dirty="0" err="1"/>
              <a:t>feof</a:t>
            </a:r>
            <a:r>
              <a:rPr lang="en-US" sz="2400" dirty="0"/>
              <a:t>(</a:t>
            </a:r>
            <a:r>
              <a:rPr lang="en-US" sz="2400" dirty="0" err="1"/>
              <a:t>fp</a:t>
            </a:r>
            <a:r>
              <a:rPr lang="en-US" sz="2400" dirty="0"/>
              <a:t>)) {</a:t>
            </a:r>
          </a:p>
          <a:p>
            <a:pPr marL="82296" indent="0">
              <a:buNone/>
            </a:pPr>
            <a:r>
              <a:rPr lang="en-US" sz="2400" dirty="0" err="1"/>
              <a:t>fread</a:t>
            </a:r>
            <a:r>
              <a:rPr lang="en-US" sz="2400" dirty="0"/>
              <a:t>(&amp;</a:t>
            </a:r>
            <a:r>
              <a:rPr lang="en-US" sz="2400" dirty="0" err="1"/>
              <a:t>emp</a:t>
            </a:r>
            <a:r>
              <a:rPr lang="en-US" sz="2400" dirty="0"/>
              <a:t>,  </a:t>
            </a:r>
            <a:r>
              <a:rPr lang="en-US" sz="2400" dirty="0" err="1"/>
              <a:t>sizeof</a:t>
            </a:r>
            <a:r>
              <a:rPr lang="en-US" sz="2400" dirty="0"/>
              <a:t>(</a:t>
            </a:r>
            <a:r>
              <a:rPr lang="en-US" sz="2400" dirty="0" err="1"/>
              <a:t>emp</a:t>
            </a:r>
            <a:r>
              <a:rPr lang="en-US" sz="2400" dirty="0"/>
              <a:t>), 1, </a:t>
            </a:r>
            <a:r>
              <a:rPr lang="en-US" sz="2400" dirty="0" err="1"/>
              <a:t>fptr</a:t>
            </a:r>
            <a:r>
              <a:rPr lang="en-US" sz="2400" dirty="0"/>
              <a:t>); </a:t>
            </a:r>
          </a:p>
          <a:p>
            <a:pPr marL="82296" indent="0">
              <a:buNone/>
            </a:pPr>
            <a:r>
              <a:rPr lang="en-US" sz="2400" dirty="0" err="1"/>
              <a:t>printf</a:t>
            </a:r>
            <a:r>
              <a:rPr lang="en-US" sz="2400" dirty="0"/>
              <a:t>("\n %s \t %d \t %f ", emp.name, </a:t>
            </a:r>
            <a:r>
              <a:rPr lang="en-US" sz="2400" dirty="0" err="1"/>
              <a:t>emp.age</a:t>
            </a:r>
            <a:r>
              <a:rPr lang="en-US" sz="2400" dirty="0"/>
              <a:t>, </a:t>
            </a:r>
            <a:r>
              <a:rPr lang="en-US" sz="2400" dirty="0" err="1"/>
              <a:t>emp.salary</a:t>
            </a:r>
            <a:r>
              <a:rPr lang="en-US" sz="2400" dirty="0"/>
              <a:t>);</a:t>
            </a:r>
          </a:p>
          <a:p>
            <a:pPr marL="82296" indent="0">
              <a:buNone/>
            </a:pPr>
            <a:r>
              <a:rPr lang="en-US" sz="2400" dirty="0"/>
              <a:t> } </a:t>
            </a:r>
          </a:p>
          <a:p>
            <a:pPr marL="82296" indent="0">
              <a:buNone/>
            </a:pPr>
            <a:r>
              <a:rPr lang="en-US" sz="2400" dirty="0"/>
              <a:t>   </a:t>
            </a:r>
            <a:r>
              <a:rPr lang="en-US" sz="2400" dirty="0" err="1"/>
              <a:t>fclose</a:t>
            </a:r>
            <a:r>
              <a:rPr lang="en-US" sz="2400" dirty="0"/>
              <a:t>(</a:t>
            </a:r>
            <a:r>
              <a:rPr lang="en-US" sz="2400" dirty="0" err="1"/>
              <a:t>fptr</a:t>
            </a:r>
            <a:r>
              <a:rPr lang="en-US" sz="2400" dirty="0"/>
              <a:t>); </a:t>
            </a:r>
          </a:p>
          <a:p>
            <a:pPr marL="82296" indent="0">
              <a:buNone/>
            </a:pPr>
            <a:r>
              <a:rPr lang="en-US" sz="2400" dirty="0"/>
              <a:t>  </a:t>
            </a:r>
          </a:p>
          <a:p>
            <a:pPr marL="82296" indent="0">
              <a:buNone/>
            </a:pPr>
            <a:r>
              <a:rPr lang="en-US" sz="2400" dirty="0"/>
              <a:t>   return 0;</a:t>
            </a:r>
          </a:p>
          <a:p>
            <a:pPr marL="82296" indent="0">
              <a:buNone/>
            </a:pPr>
            <a:r>
              <a:rPr lang="en-US" sz="2400"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295367202"/>
      </p:ext>
    </p:extLst>
  </p:cSld>
  <p:clrMapOvr>
    <a:masterClrMapping/>
  </p:clrMapOvr>
  <p:transition spd="slow">
    <p:newsfla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feof</a:t>
            </a:r>
            <a:r>
              <a:rPr lang="en-US" dirty="0"/>
              <a:t>() function</a:t>
            </a:r>
          </a:p>
        </p:txBody>
      </p:sp>
      <p:sp>
        <p:nvSpPr>
          <p:cNvPr id="3" name="Content Placeholder 2"/>
          <p:cNvSpPr>
            <a:spLocks noGrp="1"/>
          </p:cNvSpPr>
          <p:nvPr>
            <p:ph idx="1"/>
          </p:nvPr>
        </p:nvSpPr>
        <p:spPr/>
        <p:txBody>
          <a:bodyPr/>
          <a:lstStyle/>
          <a:p>
            <a:r>
              <a:rPr lang="en-US" dirty="0" err="1"/>
              <a:t>feof</a:t>
            </a:r>
            <a:r>
              <a:rPr lang="en-US" dirty="0"/>
              <a:t>() function is a file handling function in C programming language which is used to find the end of a file.</a:t>
            </a:r>
          </a:p>
          <a:p>
            <a:r>
              <a:rPr lang="en-US" dirty="0"/>
              <a:t>Declaration: </a:t>
            </a:r>
            <a:r>
              <a:rPr lang="en-US" dirty="0" err="1"/>
              <a:t>int</a:t>
            </a:r>
            <a:r>
              <a:rPr lang="en-US" dirty="0"/>
              <a:t> </a:t>
            </a:r>
            <a:r>
              <a:rPr lang="en-US" dirty="0" err="1"/>
              <a:t>feof</a:t>
            </a:r>
            <a:r>
              <a:rPr lang="en-US" dirty="0"/>
              <a:t>(FILE *</a:t>
            </a:r>
            <a:r>
              <a:rPr lang="en-US" dirty="0" err="1"/>
              <a:t>fp</a:t>
            </a:r>
            <a:r>
              <a:rPr lang="en-US" dirty="0"/>
              <a:t>)</a:t>
            </a:r>
          </a:p>
          <a:p>
            <a:r>
              <a:rPr lang="en-US" dirty="0"/>
              <a:t>This function returns a non-zero value when End-of-File indicator associated with the stream is set, else zero is returned.</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954352735"/>
      </p:ext>
    </p:extLst>
  </p:cSld>
  <p:clrMapOvr>
    <a:masterClrMapping/>
  </p:clrMapOvr>
  <p:transition spd="slow">
    <p:newsfla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a:t>
            </a:r>
            <a:r>
              <a:rPr lang="en-US" dirty="0" err="1"/>
              <a:t>feof</a:t>
            </a:r>
            <a:r>
              <a:rPr lang="en-US" dirty="0"/>
              <a:t>() </a:t>
            </a:r>
          </a:p>
        </p:txBody>
      </p:sp>
      <p:sp>
        <p:nvSpPr>
          <p:cNvPr id="7" name="Content Placeholder 6"/>
          <p:cNvSpPr>
            <a:spLocks noGrp="1"/>
          </p:cNvSpPr>
          <p:nvPr>
            <p:ph sz="half" idx="1"/>
          </p:nvPr>
        </p:nvSpPr>
        <p:spPr>
          <a:xfrm>
            <a:off x="1914144" y="1524000"/>
            <a:ext cx="5120640" cy="4663440"/>
          </a:xfrm>
        </p:spPr>
        <p:txBody>
          <a:bodyPr>
            <a:normAutofit fontScale="92500" lnSpcReduction="20000"/>
          </a:bodyPr>
          <a:lstStyle/>
          <a:p>
            <a:pPr marL="82296" indent="0">
              <a:buNone/>
            </a:pPr>
            <a:r>
              <a:rPr lang="en-US" dirty="0"/>
              <a:t>#include &lt;</a:t>
            </a:r>
            <a:r>
              <a:rPr lang="en-US" dirty="0" err="1"/>
              <a:t>stdio.h</a:t>
            </a:r>
            <a:r>
              <a:rPr lang="en-US" dirty="0"/>
              <a:t>&gt;</a:t>
            </a:r>
          </a:p>
          <a:p>
            <a:pPr marL="82296" indent="0">
              <a:buNone/>
            </a:pPr>
            <a:endParaRPr lang="en-US" dirty="0"/>
          </a:p>
          <a:p>
            <a:pPr marL="82296" indent="0">
              <a:buNone/>
            </a:pPr>
            <a:r>
              <a:rPr lang="en-US" dirty="0" err="1"/>
              <a:t>int</a:t>
            </a:r>
            <a:r>
              <a:rPr lang="en-US" dirty="0"/>
              <a:t> main () {</a:t>
            </a:r>
          </a:p>
          <a:p>
            <a:pPr marL="82296" indent="0">
              <a:buNone/>
            </a:pPr>
            <a:r>
              <a:rPr lang="en-US" dirty="0"/>
              <a:t>   FILE *</a:t>
            </a:r>
            <a:r>
              <a:rPr lang="en-US" dirty="0" err="1"/>
              <a:t>fp</a:t>
            </a:r>
            <a:r>
              <a:rPr lang="en-US" dirty="0"/>
              <a:t>;</a:t>
            </a:r>
          </a:p>
          <a:p>
            <a:pPr marL="82296" indent="0">
              <a:buNone/>
            </a:pPr>
            <a:r>
              <a:rPr lang="en-US" dirty="0"/>
              <a:t>   </a:t>
            </a:r>
            <a:r>
              <a:rPr lang="en-US" dirty="0" err="1"/>
              <a:t>int</a:t>
            </a:r>
            <a:r>
              <a:rPr lang="en-US" dirty="0"/>
              <a:t> c;</a:t>
            </a:r>
          </a:p>
          <a:p>
            <a:pPr marL="82296" indent="0">
              <a:buNone/>
            </a:pPr>
            <a:r>
              <a:rPr lang="en-US" dirty="0"/>
              <a:t>  </a:t>
            </a:r>
          </a:p>
          <a:p>
            <a:pPr marL="82296" indent="0">
              <a:buNone/>
            </a:pPr>
            <a:r>
              <a:rPr lang="en-US" dirty="0"/>
              <a:t>   </a:t>
            </a:r>
            <a:r>
              <a:rPr lang="en-US" dirty="0" err="1"/>
              <a:t>fp</a:t>
            </a:r>
            <a:r>
              <a:rPr lang="en-US" dirty="0"/>
              <a:t> = </a:t>
            </a:r>
            <a:r>
              <a:rPr lang="en-US" dirty="0" err="1"/>
              <a:t>fopen</a:t>
            </a:r>
            <a:r>
              <a:rPr lang="en-US" dirty="0"/>
              <a:t>("</a:t>
            </a:r>
            <a:r>
              <a:rPr lang="en-US" dirty="0" err="1"/>
              <a:t>file.txt","r</a:t>
            </a:r>
            <a:r>
              <a:rPr lang="en-US" dirty="0"/>
              <a:t>");</a:t>
            </a:r>
          </a:p>
          <a:p>
            <a:pPr marL="82296" indent="0">
              <a:buNone/>
            </a:pPr>
            <a:r>
              <a:rPr lang="en-US" dirty="0"/>
              <a:t>   if(</a:t>
            </a:r>
            <a:r>
              <a:rPr lang="en-US" dirty="0" err="1"/>
              <a:t>fp</a:t>
            </a:r>
            <a:r>
              <a:rPr lang="en-US" dirty="0"/>
              <a:t> == NULL) {</a:t>
            </a:r>
          </a:p>
          <a:p>
            <a:pPr marL="82296" indent="0">
              <a:buNone/>
            </a:pPr>
            <a:r>
              <a:rPr lang="en-US" dirty="0"/>
              <a:t>      </a:t>
            </a:r>
            <a:r>
              <a:rPr lang="en-US" dirty="0" err="1"/>
              <a:t>perror</a:t>
            </a:r>
            <a:r>
              <a:rPr lang="en-US" dirty="0"/>
              <a:t>("Error in opening file");</a:t>
            </a:r>
          </a:p>
          <a:p>
            <a:pPr marL="82296" indent="0">
              <a:buNone/>
            </a:pPr>
            <a:r>
              <a:rPr lang="en-US" dirty="0"/>
              <a:t>      return(-1);</a:t>
            </a:r>
          </a:p>
          <a:p>
            <a:pPr marL="82296" indent="0">
              <a:buNone/>
            </a:pPr>
            <a:r>
              <a:rPr lang="en-US" dirty="0"/>
              <a:t>   }</a:t>
            </a:r>
          </a:p>
        </p:txBody>
      </p:sp>
      <p:sp>
        <p:nvSpPr>
          <p:cNvPr id="8" name="Content Placeholder 7"/>
          <p:cNvSpPr>
            <a:spLocks noGrp="1"/>
          </p:cNvSpPr>
          <p:nvPr>
            <p:ph sz="half" idx="2"/>
          </p:nvPr>
        </p:nvSpPr>
        <p:spPr>
          <a:xfrm>
            <a:off x="7467600" y="1524000"/>
            <a:ext cx="4443984" cy="4663440"/>
          </a:xfrm>
        </p:spPr>
        <p:txBody>
          <a:bodyPr>
            <a:normAutofit fontScale="92500" lnSpcReduction="20000"/>
          </a:bodyPr>
          <a:lstStyle/>
          <a:p>
            <a:pPr marL="82296" indent="0">
              <a:buNone/>
            </a:pPr>
            <a:r>
              <a:rPr lang="en-US" dirty="0"/>
              <a:t>while(1) {</a:t>
            </a:r>
          </a:p>
          <a:p>
            <a:pPr marL="82296" indent="0">
              <a:buNone/>
            </a:pPr>
            <a:r>
              <a:rPr lang="en-US" dirty="0"/>
              <a:t>      c = </a:t>
            </a:r>
            <a:r>
              <a:rPr lang="en-US" dirty="0" err="1"/>
              <a:t>fgetc</a:t>
            </a:r>
            <a:r>
              <a:rPr lang="en-US" dirty="0"/>
              <a:t>(</a:t>
            </a:r>
            <a:r>
              <a:rPr lang="en-US" dirty="0" err="1"/>
              <a:t>fp</a:t>
            </a:r>
            <a:r>
              <a:rPr lang="en-US" dirty="0"/>
              <a:t>);</a:t>
            </a:r>
          </a:p>
          <a:p>
            <a:pPr marL="82296" indent="0">
              <a:buNone/>
            </a:pPr>
            <a:r>
              <a:rPr lang="en-US" dirty="0"/>
              <a:t>      if( </a:t>
            </a:r>
            <a:r>
              <a:rPr lang="en-US" dirty="0" err="1"/>
              <a:t>feof</a:t>
            </a:r>
            <a:r>
              <a:rPr lang="en-US" dirty="0"/>
              <a:t>(</a:t>
            </a:r>
            <a:r>
              <a:rPr lang="en-US" dirty="0" err="1"/>
              <a:t>fp</a:t>
            </a:r>
            <a:r>
              <a:rPr lang="en-US" dirty="0"/>
              <a:t>) ) { </a:t>
            </a:r>
          </a:p>
          <a:p>
            <a:pPr marL="82296" indent="0">
              <a:buNone/>
            </a:pPr>
            <a:r>
              <a:rPr lang="en-US" dirty="0"/>
              <a:t>         break ;</a:t>
            </a:r>
          </a:p>
          <a:p>
            <a:pPr marL="82296" indent="0">
              <a:buNone/>
            </a:pPr>
            <a:r>
              <a:rPr lang="en-US" dirty="0"/>
              <a:t>      }</a:t>
            </a:r>
          </a:p>
          <a:p>
            <a:pPr marL="82296" indent="0">
              <a:buNone/>
            </a:pPr>
            <a:r>
              <a:rPr lang="en-US" dirty="0"/>
              <a:t>      </a:t>
            </a:r>
            <a:r>
              <a:rPr lang="en-US" dirty="0" err="1"/>
              <a:t>printf</a:t>
            </a:r>
            <a:r>
              <a:rPr lang="en-US" dirty="0"/>
              <a:t>("%c", c);</a:t>
            </a:r>
          </a:p>
          <a:p>
            <a:pPr marL="82296" indent="0">
              <a:buNone/>
            </a:pPr>
            <a:r>
              <a:rPr lang="en-US" dirty="0"/>
              <a:t>   }</a:t>
            </a:r>
          </a:p>
          <a:p>
            <a:pPr marL="82296" indent="0">
              <a:buNone/>
            </a:pPr>
            <a:r>
              <a:rPr lang="en-US" dirty="0"/>
              <a:t>   </a:t>
            </a:r>
            <a:r>
              <a:rPr lang="en-US" dirty="0" err="1"/>
              <a:t>fclose</a:t>
            </a:r>
            <a:r>
              <a:rPr lang="en-US" dirty="0"/>
              <a:t>(</a:t>
            </a:r>
            <a:r>
              <a:rPr lang="en-US" dirty="0" err="1"/>
              <a:t>fp</a:t>
            </a:r>
            <a:r>
              <a:rPr lang="en-US" dirty="0"/>
              <a:t>);</a:t>
            </a:r>
          </a:p>
          <a:p>
            <a:pPr marL="82296" indent="0">
              <a:buNone/>
            </a:pPr>
            <a:r>
              <a:rPr lang="en-US" dirty="0"/>
              <a:t>   </a:t>
            </a:r>
          </a:p>
          <a:p>
            <a:pPr marL="82296" indent="0">
              <a:buNone/>
            </a:pPr>
            <a:r>
              <a:rPr lang="en-US" dirty="0"/>
              <a:t>   return(0);</a:t>
            </a:r>
          </a:p>
          <a:p>
            <a:pPr marL="82296" indent="0">
              <a:buNone/>
            </a:pP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875535944"/>
      </p:ext>
    </p:extLst>
  </p:cSld>
  <p:clrMapOvr>
    <a:masterClrMapping/>
  </p:clrMapOvr>
  <p:transition spd="slow">
    <p:newsfla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Sequential vs Random Access to a File</a:t>
            </a:r>
          </a:p>
        </p:txBody>
      </p:sp>
      <p:sp>
        <p:nvSpPr>
          <p:cNvPr id="3" name="Content Placeholder 2"/>
          <p:cNvSpPr>
            <a:spLocks noGrp="1"/>
          </p:cNvSpPr>
          <p:nvPr>
            <p:ph idx="1"/>
          </p:nvPr>
        </p:nvSpPr>
        <p:spPr/>
        <p:txBody>
          <a:bodyPr>
            <a:normAutofit fontScale="85000" lnSpcReduction="20000"/>
          </a:bodyPr>
          <a:lstStyle/>
          <a:p>
            <a:r>
              <a:rPr lang="en-US" dirty="0"/>
              <a:t>We can access the data stored in file in two ways, sequentially or random.</a:t>
            </a:r>
          </a:p>
          <a:p>
            <a:r>
              <a:rPr lang="en-US" dirty="0"/>
              <a:t>Till now we were reading and writing from/to a file sequentially.</a:t>
            </a:r>
          </a:p>
          <a:p>
            <a:r>
              <a:rPr lang="en-US" dirty="0"/>
              <a:t>While reading data from a file, the data items are read from the beginning of the file in sequence until the end of the file.</a:t>
            </a:r>
          </a:p>
          <a:p>
            <a:r>
              <a:rPr lang="en-US" dirty="0"/>
              <a:t>Also while writing the data to a file, the data items are placed one after the other in a sequence. </a:t>
            </a:r>
          </a:p>
          <a:p>
            <a:r>
              <a:rPr lang="en-US" dirty="0"/>
              <a:t>This is called sequential access.</a:t>
            </a:r>
          </a:p>
          <a:p>
            <a:r>
              <a:rPr lang="en-US" dirty="0"/>
              <a:t>But we may need to access a particular data item placed in any location without starting from the beginning. This is called random access.</a:t>
            </a:r>
          </a:p>
          <a:p>
            <a:r>
              <a:rPr lang="en-US" dirty="0"/>
              <a:t>Random access takes less time than the sequential access.</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823040442"/>
      </p:ext>
    </p:extLst>
  </p:cSld>
  <p:clrMapOvr>
    <a:masterClrMapping/>
  </p:clrMapOvr>
  <p:transition spd="slow">
    <p:newsfla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to a File</a:t>
            </a:r>
          </a:p>
        </p:txBody>
      </p:sp>
      <p:sp>
        <p:nvSpPr>
          <p:cNvPr id="3" name="Content Placeholder 2"/>
          <p:cNvSpPr>
            <a:spLocks noGrp="1"/>
          </p:cNvSpPr>
          <p:nvPr>
            <p:ph idx="1"/>
          </p:nvPr>
        </p:nvSpPr>
        <p:spPr/>
        <p:txBody>
          <a:bodyPr>
            <a:normAutofit fontScale="85000" lnSpcReduction="10000"/>
          </a:bodyPr>
          <a:lstStyle/>
          <a:p>
            <a:r>
              <a:rPr lang="en-US" dirty="0"/>
              <a:t>There is no need to read each record sequentially, if we want to access a particular record.</a:t>
            </a:r>
          </a:p>
          <a:p>
            <a:r>
              <a:rPr lang="en-US" dirty="0"/>
              <a:t>We can move file pointer back and forth according to our need.</a:t>
            </a:r>
          </a:p>
          <a:p>
            <a:r>
              <a:rPr lang="en-US" dirty="0"/>
              <a:t>C supports these functions for random access file processing.</a:t>
            </a:r>
          </a:p>
          <a:p>
            <a:pPr lvl="1"/>
            <a:r>
              <a:rPr lang="en-US" dirty="0" err="1"/>
              <a:t>fseek</a:t>
            </a:r>
            <a:r>
              <a:rPr lang="en-US" dirty="0"/>
              <a:t>()</a:t>
            </a:r>
          </a:p>
          <a:p>
            <a:pPr lvl="1"/>
            <a:r>
              <a:rPr lang="en-US" dirty="0" err="1"/>
              <a:t>ftell</a:t>
            </a:r>
            <a:r>
              <a:rPr lang="en-US" dirty="0"/>
              <a:t>()</a:t>
            </a:r>
          </a:p>
          <a:p>
            <a:pPr lvl="1"/>
            <a:r>
              <a:rPr lang="en-US" dirty="0"/>
              <a:t>rewind()</a:t>
            </a:r>
          </a:p>
          <a:p>
            <a:r>
              <a:rPr lang="en-US" dirty="0"/>
              <a:t>These three functions are called file positioning functions.</a:t>
            </a:r>
          </a:p>
          <a:p>
            <a:r>
              <a:rPr lang="en-US" dirty="0"/>
              <a:t>The required header for these functions is: </a:t>
            </a:r>
          </a:p>
          <a:p>
            <a:pPr marL="82296" indent="0">
              <a:buNone/>
            </a:pPr>
            <a:r>
              <a:rPr lang="en-US" dirty="0"/>
              <a:t>   #include &lt;</a:t>
            </a:r>
            <a:r>
              <a:rPr lang="en-US" dirty="0" err="1"/>
              <a:t>stdio.h</a:t>
            </a:r>
            <a:r>
              <a:rPr lang="en-US" dirty="0"/>
              <a:t>&gt;</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61596229"/>
      </p:ext>
    </p:extLst>
  </p:cSld>
  <p:clrMapOvr>
    <a:masterClrMapping/>
  </p:clrMapOvr>
  <p:transition spd="slow">
    <p:newsfla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err="1">
                <a:effectLst/>
              </a:rPr>
              <a:t>fseek</a:t>
            </a:r>
            <a:r>
              <a:rPr lang="en-US" b="1" dirty="0">
                <a:effectLst/>
              </a:rPr>
              <a:t>()</a:t>
            </a:r>
            <a:br>
              <a:rPr lang="en-US" b="1" dirty="0">
                <a:effectLst/>
              </a:rPr>
            </a:br>
            <a:endParaRPr lang="en-US" dirty="0"/>
          </a:p>
        </p:txBody>
      </p:sp>
      <p:sp>
        <p:nvSpPr>
          <p:cNvPr id="8" name="Content Placeholder 7"/>
          <p:cNvSpPr>
            <a:spLocks noGrp="1"/>
          </p:cNvSpPr>
          <p:nvPr>
            <p:ph idx="1"/>
          </p:nvPr>
        </p:nvSpPr>
        <p:spPr/>
        <p:txBody>
          <a:bodyPr>
            <a:normAutofit/>
          </a:bodyPr>
          <a:lstStyle/>
          <a:p>
            <a:r>
              <a:rPr lang="en-US" dirty="0"/>
              <a:t>If you have many records inside a file and need to access a record at a specific position, you need to loop through all the records before it to get the record.</a:t>
            </a:r>
          </a:p>
          <a:p>
            <a:r>
              <a:rPr lang="en-US" dirty="0"/>
              <a:t>It will be time consuming to perform sequential access. Better option is </a:t>
            </a:r>
            <a:r>
              <a:rPr lang="en-US" dirty="0" err="1"/>
              <a:t>fseek</a:t>
            </a:r>
            <a:r>
              <a:rPr lang="en-US" dirty="0"/>
              <a:t>().</a:t>
            </a:r>
          </a:p>
          <a:p>
            <a:r>
              <a:rPr lang="en-US" dirty="0"/>
              <a:t>The </a:t>
            </a:r>
            <a:r>
              <a:rPr lang="en-US" dirty="0" err="1"/>
              <a:t>fseek</a:t>
            </a:r>
            <a:r>
              <a:rPr lang="en-US" dirty="0"/>
              <a:t>() function is used to set the file pointer to the specified offset. </a:t>
            </a:r>
          </a:p>
          <a:p>
            <a:r>
              <a:rPr lang="en-US" b="1" dirty="0"/>
              <a:t>Syntax:</a:t>
            </a:r>
            <a:endParaRPr lang="en-US" dirty="0"/>
          </a:p>
          <a:p>
            <a:pPr marL="82296" indent="0">
              <a:buNone/>
            </a:pPr>
            <a:r>
              <a:rPr lang="en-US" b="1" dirty="0" err="1"/>
              <a:t>int</a:t>
            </a:r>
            <a:r>
              <a:rPr lang="en-US" dirty="0"/>
              <a:t> </a:t>
            </a:r>
            <a:r>
              <a:rPr lang="en-US" dirty="0" err="1"/>
              <a:t>fseek</a:t>
            </a:r>
            <a:r>
              <a:rPr lang="en-US" dirty="0"/>
              <a:t>(</a:t>
            </a:r>
            <a:r>
              <a:rPr lang="en-US" b="1" dirty="0"/>
              <a:t>FILE</a:t>
            </a:r>
            <a:r>
              <a:rPr lang="en-US" dirty="0"/>
              <a:t> *</a:t>
            </a:r>
            <a:r>
              <a:rPr lang="en-US" dirty="0" err="1"/>
              <a:t>fptr</a:t>
            </a:r>
            <a:r>
              <a:rPr lang="en-US" dirty="0"/>
              <a:t>, </a:t>
            </a:r>
            <a:r>
              <a:rPr lang="en-US" b="1" dirty="0"/>
              <a:t>long</a:t>
            </a:r>
            <a:r>
              <a:rPr lang="en-US" dirty="0"/>
              <a:t> </a:t>
            </a:r>
            <a:r>
              <a:rPr lang="en-US" b="1" dirty="0" err="1"/>
              <a:t>int</a:t>
            </a:r>
            <a:r>
              <a:rPr lang="en-US" dirty="0"/>
              <a:t> offset, </a:t>
            </a:r>
            <a:r>
              <a:rPr lang="en-US" b="1" dirty="0" err="1"/>
              <a:t>int</a:t>
            </a:r>
            <a:r>
              <a:rPr lang="en-US" dirty="0"/>
              <a:t> position)  </a:t>
            </a:r>
          </a:p>
          <a:p>
            <a:endParaRPr lang="en-US" dirty="0"/>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9953785"/>
      </p:ext>
    </p:extLst>
  </p:cSld>
  <p:clrMapOvr>
    <a:masterClrMapping/>
  </p:clrMapOvr>
  <p:transition spd="slow">
    <p:newsfla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fseek</a:t>
            </a:r>
            <a:r>
              <a:rPr lang="en-US" dirty="0"/>
              <a:t>() function</a:t>
            </a:r>
          </a:p>
        </p:txBody>
      </p:sp>
      <p:sp>
        <p:nvSpPr>
          <p:cNvPr id="3" name="Content Placeholder 2"/>
          <p:cNvSpPr>
            <a:spLocks noGrp="1"/>
          </p:cNvSpPr>
          <p:nvPr>
            <p:ph idx="1"/>
          </p:nvPr>
        </p:nvSpPr>
        <p:spPr>
          <a:xfrm>
            <a:off x="1600200" y="1447800"/>
            <a:ext cx="10311384" cy="4800600"/>
          </a:xfrm>
        </p:spPr>
        <p:txBody>
          <a:bodyPr>
            <a:normAutofit fontScale="92500" lnSpcReduction="20000"/>
          </a:bodyPr>
          <a:lstStyle/>
          <a:p>
            <a:r>
              <a:rPr lang="en-US" dirty="0"/>
              <a:t>The first parameter </a:t>
            </a:r>
            <a:r>
              <a:rPr lang="en-US" dirty="0" err="1"/>
              <a:t>fptr</a:t>
            </a:r>
            <a:r>
              <a:rPr lang="en-US" dirty="0"/>
              <a:t> is the pointer to the file. </a:t>
            </a:r>
          </a:p>
          <a:p>
            <a:r>
              <a:rPr lang="en-US" dirty="0"/>
              <a:t>The second parameter  offset is the number of positions(bytes) to be moved from the location specified by the third parameter. </a:t>
            </a:r>
          </a:p>
          <a:p>
            <a:r>
              <a:rPr lang="en-US" dirty="0"/>
              <a:t>The third parameter position specifies the location where the offset starts. </a:t>
            </a:r>
          </a:p>
          <a:p>
            <a:r>
              <a:rPr lang="en-US" dirty="0"/>
              <a:t>Third parameter position can be one of the following three constants:</a:t>
            </a:r>
          </a:p>
          <a:p>
            <a:pPr lvl="1"/>
            <a:r>
              <a:rPr lang="en-US" sz="2600" dirty="0"/>
              <a:t>SEEK_SET	The beginning of the file.</a:t>
            </a:r>
          </a:p>
          <a:p>
            <a:pPr lvl="1"/>
            <a:r>
              <a:rPr lang="en-US" sz="2600" dirty="0"/>
              <a:t>SEEK_END	The end of the file.</a:t>
            </a:r>
          </a:p>
          <a:p>
            <a:pPr lvl="1"/>
            <a:r>
              <a:rPr lang="en-US" sz="2600" dirty="0"/>
              <a:t>SEEK_CUR	The current location of the cursor in the file.</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547489000"/>
      </p:ext>
    </p:extLst>
  </p:cSld>
  <p:clrMapOvr>
    <a:masterClrMapping/>
  </p:clrMapOvr>
  <p:transition spd="slow">
    <p:newsfla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1200" y="274320"/>
            <a:ext cx="9930384" cy="563880"/>
          </a:xfrm>
        </p:spPr>
        <p:txBody>
          <a:bodyPr>
            <a:normAutofit fontScale="90000"/>
          </a:bodyPr>
          <a:lstStyle/>
          <a:p>
            <a:r>
              <a:rPr lang="en-US" dirty="0"/>
              <a:t>Example: </a:t>
            </a:r>
            <a:r>
              <a:rPr lang="en-US" dirty="0" err="1"/>
              <a:t>fseek</a:t>
            </a: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9" name="Rectangle 1"/>
          <p:cNvSpPr>
            <a:spLocks noGrp="1" noChangeArrowheads="1"/>
          </p:cNvSpPr>
          <p:nvPr>
            <p:ph sz="half" idx="1"/>
          </p:nvPr>
        </p:nvSpPr>
        <p:spPr bwMode="auto">
          <a:xfrm>
            <a:off x="3429000" y="1010245"/>
            <a:ext cx="7444232"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#include &lt;</a:t>
            </a:r>
            <a:r>
              <a:rPr kumimoji="0" lang="en-US" altLang="en-US" sz="2000" b="0" i="0" u="none" strike="noStrike" cap="none" normalizeH="0" baseline="0" dirty="0" err="1">
                <a:ln>
                  <a:noFill/>
                </a:ln>
                <a:effectLst/>
                <a:latin typeface="Consolas" panose="020B0609020204030204" pitchFamily="49" charset="0"/>
              </a:rPr>
              <a:t>stdio.h</a:t>
            </a:r>
            <a:r>
              <a:rPr kumimoji="0" lang="en-US" altLang="en-US" sz="2000" b="0" i="0" u="none" strike="noStrike" cap="none" normalizeH="0" baseline="0" dirty="0">
                <a:ln>
                  <a:noFill/>
                </a:ln>
                <a:effectLst/>
                <a:latin typeface="Consolas" panose="020B0609020204030204" pitchFamily="49" charset="0"/>
              </a:rPr>
              <a:t>&gt;</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3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effectLst/>
                <a:latin typeface="Consolas" panose="020B0609020204030204" pitchFamily="49" charset="0"/>
              </a:rPr>
              <a:t>int</a:t>
            </a:r>
            <a:r>
              <a:rPr kumimoji="0" lang="en-US" altLang="en-US" sz="2000" b="0" i="0" u="none" strike="noStrike" cap="none" normalizeH="0" baseline="0" dirty="0">
                <a:ln>
                  <a:noFill/>
                </a:ln>
                <a:effectLst/>
                <a:latin typeface="Consolas" panose="020B0609020204030204" pitchFamily="49" charset="0"/>
              </a:rPr>
              <a:t> main()</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a:ln>
                  <a:noFill/>
                </a:ln>
                <a:effectLst/>
                <a:latin typeface="Consolas" panose="020B0609020204030204" pitchFamily="49" charset="0"/>
              </a:rPr>
              <a:t>FILE</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fp</a:t>
            </a: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fp</a:t>
            </a:r>
            <a:r>
              <a:rPr kumimoji="0" lang="en-US" altLang="en-US" sz="2000" b="0" i="0" u="none" strike="noStrike" cap="none" normalizeH="0" baseline="0" dirty="0">
                <a:ln>
                  <a:noFill/>
                </a:ln>
                <a:effectLst/>
                <a:latin typeface="Consolas" panose="020B0609020204030204" pitchFamily="49" charset="0"/>
              </a:rPr>
              <a:t> = </a:t>
            </a:r>
            <a:r>
              <a:rPr kumimoji="0" lang="en-US" altLang="en-US" sz="2000" b="1" i="0" u="none" strike="noStrike" cap="none" normalizeH="0" baseline="0" dirty="0" err="1">
                <a:ln>
                  <a:noFill/>
                </a:ln>
                <a:effectLst/>
                <a:latin typeface="Consolas" panose="020B0609020204030204" pitchFamily="49" charset="0"/>
              </a:rPr>
              <a:t>fopen</a:t>
            </a:r>
            <a:r>
              <a:rPr kumimoji="0" lang="en-US" altLang="en-US" sz="2000" b="0" i="0" u="none" strike="noStrike" cap="none" normalizeH="0" baseline="0" dirty="0">
                <a:ln>
                  <a:noFill/>
                </a:ln>
                <a:effectLst/>
                <a:latin typeface="Consolas" panose="020B0609020204030204" pitchFamily="49" charset="0"/>
              </a:rPr>
              <a:t>("test.txt", "r");</a:t>
            </a:r>
            <a:endParaRPr kumimoji="0" lang="en-US" altLang="en-US" sz="2000" b="0" i="0" u="none" strike="noStrike" cap="none" normalizeH="0" baseline="0" dirty="0">
              <a:ln>
                <a:noFill/>
              </a:ln>
              <a:effectLst/>
            </a:endParaRPr>
          </a:p>
          <a:p>
            <a:pPr marL="0" lvl="0" indent="0">
              <a:buClrTx/>
              <a:buSzTx/>
              <a:buNone/>
            </a:pPr>
            <a:r>
              <a:rPr kumimoji="0" lang="en-US" altLang="en-US" sz="2000" b="0" i="0" u="none" strike="noStrike" cap="none" normalizeH="0" baseline="0" dirty="0">
                <a:ln>
                  <a:noFill/>
                </a:ln>
                <a:effectLst/>
                <a:latin typeface="Consolas" panose="020B0609020204030204" pitchFamily="49" charset="0"/>
              </a:rPr>
              <a:t>    </a:t>
            </a:r>
          </a:p>
          <a:p>
            <a:pPr marL="0" lvl="0" indent="0">
              <a:buClrTx/>
              <a:buSzTx/>
              <a:buNone/>
            </a:pPr>
            <a:r>
              <a:rPr lang="en-US" altLang="en-US" sz="2000" dirty="0">
                <a:latin typeface="Consolas" panose="020B0609020204030204" pitchFamily="49" charset="0"/>
              </a:rPr>
              <a:t>    // Printing position of pointer</a:t>
            </a:r>
            <a:endParaRPr lang="en-US" altLang="en-US" sz="2000" dirty="0"/>
          </a:p>
          <a:p>
            <a:pPr marL="0" lvl="0" indent="0">
              <a:buClrTx/>
              <a:buSzTx/>
              <a:buNone/>
            </a:pPr>
            <a:r>
              <a:rPr lang="en-US" altLang="en-US" sz="2000" dirty="0">
                <a:latin typeface="Consolas" panose="020B0609020204030204" pitchFamily="49" charset="0"/>
              </a:rPr>
              <a:t>    </a:t>
            </a:r>
            <a:r>
              <a:rPr lang="en-US" altLang="en-US" sz="2000" b="1" dirty="0" err="1">
                <a:latin typeface="Consolas" panose="020B0609020204030204" pitchFamily="49" charset="0"/>
              </a:rPr>
              <a:t>printf</a:t>
            </a:r>
            <a:r>
              <a:rPr lang="en-US" altLang="en-US" sz="2000" dirty="0">
                <a:latin typeface="Consolas" panose="020B0609020204030204" pitchFamily="49" charset="0"/>
              </a:rPr>
              <a:t>("%</a:t>
            </a:r>
            <a:r>
              <a:rPr lang="en-US" altLang="en-US" sz="2000" dirty="0" err="1">
                <a:latin typeface="Consolas" panose="020B0609020204030204" pitchFamily="49" charset="0"/>
              </a:rPr>
              <a:t>ld</a:t>
            </a:r>
            <a:r>
              <a:rPr lang="en-US" altLang="en-US" sz="2000" dirty="0">
                <a:latin typeface="Consolas" panose="020B0609020204030204" pitchFamily="49" charset="0"/>
              </a:rPr>
              <a:t>", </a:t>
            </a:r>
            <a:r>
              <a:rPr lang="en-US" altLang="en-US" sz="2000" b="1" dirty="0" err="1">
                <a:latin typeface="Consolas" panose="020B0609020204030204" pitchFamily="49" charset="0"/>
              </a:rPr>
              <a:t>ftell</a:t>
            </a:r>
            <a:r>
              <a:rPr lang="en-US" altLang="en-US" sz="2000" dirty="0">
                <a:latin typeface="Consolas" panose="020B0609020204030204" pitchFamily="49" charset="0"/>
              </a:rPr>
              <a:t>(</a:t>
            </a:r>
            <a:r>
              <a:rPr lang="en-US" altLang="en-US" sz="2000" dirty="0" err="1">
                <a:latin typeface="Consolas" panose="020B0609020204030204" pitchFamily="49" charset="0"/>
              </a:rPr>
              <a:t>fp</a:t>
            </a:r>
            <a:r>
              <a:rPr lang="en-US" altLang="en-US" sz="200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3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 Moving pointer to 10</a:t>
            </a:r>
            <a:r>
              <a:rPr kumimoji="0" lang="en-US" altLang="en-US" sz="2000" b="0" i="0" u="none" strike="noStrike" cap="none" normalizeH="0" dirty="0">
                <a:ln>
                  <a:noFill/>
                </a:ln>
                <a:effectLst/>
                <a:latin typeface="Consolas" panose="020B0609020204030204" pitchFamily="49" charset="0"/>
              </a:rPr>
              <a:t> bytes from the beginning</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fseek</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fp</a:t>
            </a:r>
            <a:r>
              <a:rPr kumimoji="0" lang="en-US" altLang="en-US" sz="2000" b="0" i="0" u="none" strike="noStrike" cap="none" normalizeH="0" baseline="0" dirty="0">
                <a:ln>
                  <a:noFill/>
                </a:ln>
                <a:effectLst/>
                <a:latin typeface="Consolas" panose="020B0609020204030204" pitchFamily="49" charset="0"/>
              </a:rPr>
              <a:t>, 10, SEEK_SET);</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printf</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ld</a:t>
            </a: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ftell</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fp</a:t>
            </a:r>
            <a:r>
              <a:rPr kumimoji="0" lang="en-US" altLang="en-US" sz="20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onsolas" panose="020B0609020204030204" pitchFamily="49" charset="0"/>
            </a:endParaRPr>
          </a:p>
          <a:p>
            <a:pPr marL="0" lvl="0" indent="0">
              <a:buClrTx/>
              <a:buSzTx/>
              <a:buNone/>
            </a:pPr>
            <a:r>
              <a:rPr lang="en-US" altLang="en-US" sz="2000" b="1" dirty="0">
                <a:latin typeface="Consolas" panose="020B0609020204030204" pitchFamily="49" charset="0"/>
              </a:rPr>
              <a:t>    </a:t>
            </a:r>
            <a:r>
              <a:rPr lang="en-US" altLang="en-US" sz="2000" b="1" dirty="0" err="1">
                <a:latin typeface="Consolas" panose="020B0609020204030204" pitchFamily="49" charset="0"/>
              </a:rPr>
              <a:t>fseek</a:t>
            </a:r>
            <a:r>
              <a:rPr lang="en-US" altLang="en-US" sz="2000" dirty="0">
                <a:latin typeface="Consolas" panose="020B0609020204030204" pitchFamily="49" charset="0"/>
              </a:rPr>
              <a:t>(</a:t>
            </a:r>
            <a:r>
              <a:rPr lang="en-US" altLang="en-US" sz="2000" dirty="0" err="1">
                <a:latin typeface="Consolas" panose="020B0609020204030204" pitchFamily="49" charset="0"/>
              </a:rPr>
              <a:t>fp</a:t>
            </a:r>
            <a:r>
              <a:rPr lang="en-US" altLang="en-US" sz="2000" dirty="0">
                <a:latin typeface="Consolas" panose="020B0609020204030204" pitchFamily="49" charset="0"/>
              </a:rPr>
              <a:t>, 10, SEEK_END);</a:t>
            </a:r>
            <a:endParaRPr lang="en-US" altLang="en-US" sz="2000" dirty="0"/>
          </a:p>
          <a:p>
            <a:pPr marL="0" lvl="0" indent="0">
              <a:buClrTx/>
              <a:buSzTx/>
              <a:buNone/>
            </a:pPr>
            <a:r>
              <a:rPr lang="en-US" altLang="en-US" sz="2000" dirty="0">
                <a:latin typeface="Consolas" panose="020B0609020204030204" pitchFamily="49" charset="0"/>
              </a:rPr>
              <a:t>    </a:t>
            </a:r>
            <a:r>
              <a:rPr lang="en-US" altLang="en-US" sz="2000" b="1" dirty="0" err="1">
                <a:latin typeface="Consolas" panose="020B0609020204030204" pitchFamily="49" charset="0"/>
              </a:rPr>
              <a:t>printf</a:t>
            </a:r>
            <a:r>
              <a:rPr lang="en-US" altLang="en-US" sz="2000" dirty="0">
                <a:latin typeface="Consolas" panose="020B0609020204030204" pitchFamily="49" charset="0"/>
              </a:rPr>
              <a:t>("%</a:t>
            </a:r>
            <a:r>
              <a:rPr lang="en-US" altLang="en-US" sz="2000" dirty="0" err="1">
                <a:latin typeface="Consolas" panose="020B0609020204030204" pitchFamily="49" charset="0"/>
              </a:rPr>
              <a:t>ld</a:t>
            </a:r>
            <a:r>
              <a:rPr lang="en-US" altLang="en-US" sz="2000" dirty="0">
                <a:latin typeface="Consolas" panose="020B0609020204030204" pitchFamily="49" charset="0"/>
              </a:rPr>
              <a:t>", </a:t>
            </a:r>
            <a:r>
              <a:rPr lang="en-US" altLang="en-US" sz="2000" b="1" dirty="0" err="1">
                <a:latin typeface="Consolas" panose="020B0609020204030204" pitchFamily="49" charset="0"/>
              </a:rPr>
              <a:t>ftell</a:t>
            </a:r>
            <a:r>
              <a:rPr lang="en-US" altLang="en-US" sz="2000" dirty="0">
                <a:latin typeface="Consolas" panose="020B0609020204030204" pitchFamily="49" charset="0"/>
              </a:rPr>
              <a:t>(</a:t>
            </a:r>
            <a:r>
              <a:rPr lang="en-US" altLang="en-US" sz="2000" dirty="0" err="1">
                <a:latin typeface="Consolas" panose="020B0609020204030204" pitchFamily="49" charset="0"/>
              </a:rPr>
              <a:t>fp</a:t>
            </a:r>
            <a:r>
              <a:rPr lang="en-US" altLang="en-US" sz="2000" dirty="0">
                <a:latin typeface="Consolas" panose="020B0609020204030204" pitchFamily="49" charset="0"/>
              </a:rPr>
              <a:t>));</a:t>
            </a:r>
          </a:p>
          <a:p>
            <a:pPr marL="0" lvl="0" indent="0">
              <a:buClrTx/>
              <a:buSzTx/>
              <a:buNone/>
            </a:pPr>
            <a:endParaRPr lang="en-US" altLang="en-US" sz="20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a:ln>
                  <a:noFill/>
                </a:ln>
                <a:effectLst/>
                <a:latin typeface="Consolas" panose="020B0609020204030204" pitchFamily="49" charset="0"/>
              </a:rPr>
              <a:t>return</a:t>
            </a:r>
            <a:r>
              <a:rPr kumimoji="0" lang="en-US" altLang="en-US" sz="2000" b="0" i="0" u="none" strike="noStrike" cap="none" normalizeH="0" baseline="0" dirty="0">
                <a:ln>
                  <a:noFill/>
                </a:ln>
                <a:effectLst/>
                <a:latin typeface="Consolas" panose="020B0609020204030204" pitchFamily="49" charset="0"/>
              </a:rPr>
              <a:t> 0;</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endParaRPr>
          </a:p>
        </p:txBody>
      </p:sp>
    </p:spTree>
    <p:extLst>
      <p:ext uri="{BB962C8B-B14F-4D97-AF65-F5344CB8AC3E}">
        <p14:creationId xmlns:p14="http://schemas.microsoft.com/office/powerpoint/2010/main" val="2254314520"/>
      </p:ext>
    </p:extLst>
  </p:cSld>
  <p:clrMapOvr>
    <a:masterClrMapping/>
  </p:clrMapOvr>
  <p:transition spd="slow">
    <p:newsfla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ftell</a:t>
            </a:r>
            <a:r>
              <a:rPr lang="en-US" dirty="0"/>
              <a:t>() function</a:t>
            </a:r>
          </a:p>
        </p:txBody>
      </p:sp>
      <p:sp>
        <p:nvSpPr>
          <p:cNvPr id="3" name="Content Placeholder 2"/>
          <p:cNvSpPr>
            <a:spLocks noGrp="1"/>
          </p:cNvSpPr>
          <p:nvPr>
            <p:ph idx="1"/>
          </p:nvPr>
        </p:nvSpPr>
        <p:spPr/>
        <p:txBody>
          <a:bodyPr/>
          <a:lstStyle/>
          <a:p>
            <a:r>
              <a:rPr lang="en-US" dirty="0" err="1"/>
              <a:t>ftell</a:t>
            </a:r>
            <a:r>
              <a:rPr lang="en-US" dirty="0"/>
              <a:t>() returns the current position of the file pointer within the file with respect to the starting of the file. </a:t>
            </a:r>
          </a:p>
          <a:p>
            <a:r>
              <a:rPr lang="en-US" dirty="0"/>
              <a:t>Syntax:  long </a:t>
            </a:r>
            <a:r>
              <a:rPr lang="en-US" dirty="0" err="1"/>
              <a:t>int</a:t>
            </a:r>
            <a:r>
              <a:rPr lang="en-US" dirty="0"/>
              <a:t> </a:t>
            </a:r>
            <a:r>
              <a:rPr lang="en-US" dirty="0" err="1"/>
              <a:t>ftell</a:t>
            </a:r>
            <a:r>
              <a:rPr lang="en-US" dirty="0"/>
              <a:t>(FILE *</a:t>
            </a:r>
            <a:r>
              <a:rPr lang="en-US" dirty="0" err="1"/>
              <a:t>fptr</a:t>
            </a:r>
            <a:r>
              <a:rPr lang="en-US" dirty="0"/>
              <a:t>);</a:t>
            </a:r>
          </a:p>
          <a:p>
            <a:r>
              <a:rPr lang="en-US" dirty="0"/>
              <a:t>We can use </a:t>
            </a:r>
            <a:r>
              <a:rPr lang="en-US" dirty="0" err="1"/>
              <a:t>ftell</a:t>
            </a:r>
            <a:r>
              <a:rPr lang="en-US" dirty="0"/>
              <a:t>() function to get the total size of a file after moving file pointer at the end of file. </a:t>
            </a:r>
          </a:p>
          <a:p>
            <a:r>
              <a:rPr lang="en-US" dirty="0"/>
              <a:t>We can use SEEK_END constant to move the file pointer at the end of file.</a:t>
            </a:r>
          </a:p>
          <a:p>
            <a:endParaRPr lang="en-US"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807639368"/>
      </p:ext>
    </p:extLst>
  </p:cSld>
  <p:clrMapOvr>
    <a:masterClrMapping/>
  </p:clrMapOvr>
  <p:transition spd="slow">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29000"/>
            <a:ext cx="6004626"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14144" y="1417638"/>
            <a:ext cx="9820656" cy="2246769"/>
          </a:xfrm>
          <a:prstGeom prst="rect">
            <a:avLst/>
          </a:prstGeom>
        </p:spPr>
        <p:txBody>
          <a:bodyPr wrap="square">
            <a:spAutoFit/>
          </a:bodyPr>
          <a:lstStyle/>
          <a:p>
            <a:pPr marL="457200" indent="-457200">
              <a:buFont typeface="Arial" panose="020B0604020202020204" pitchFamily="34" charset="0"/>
              <a:buChar char="•"/>
            </a:pPr>
            <a:r>
              <a:rPr lang="en-US" sz="2800" dirty="0"/>
              <a:t>Conceptually, the C program deals with a stream instead of directly with a file. </a:t>
            </a:r>
          </a:p>
          <a:p>
            <a:pPr marL="457200" indent="-457200">
              <a:buFont typeface="Arial" panose="020B0604020202020204" pitchFamily="34" charset="0"/>
              <a:buChar char="•"/>
            </a:pPr>
            <a:r>
              <a:rPr lang="en-US" sz="2800" dirty="0"/>
              <a:t>A stream is a logical connection between application program and a file through which we can transfer the data either for storing or reading.</a:t>
            </a:r>
          </a:p>
        </p:txBody>
      </p:sp>
    </p:spTree>
    <p:extLst>
      <p:ext uri="{BB962C8B-B14F-4D97-AF65-F5344CB8AC3E}">
        <p14:creationId xmlns:p14="http://schemas.microsoft.com/office/powerpoint/2010/main" val="1705949221"/>
      </p:ext>
    </p:extLst>
  </p:cSld>
  <p:clrMapOvr>
    <a:masterClrMapping/>
  </p:clrMapOvr>
  <p:transition spd="slow">
    <p:newsfla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t>
            </a:r>
            <a:r>
              <a:rPr lang="en-US" dirty="0" err="1"/>
              <a:t>ftell</a:t>
            </a:r>
            <a:r>
              <a:rPr lang="en-US" dirty="0"/>
              <a:t>()</a:t>
            </a:r>
          </a:p>
        </p:txBody>
      </p:sp>
      <p:sp>
        <p:nvSpPr>
          <p:cNvPr id="3" name="Content Placeholder 2"/>
          <p:cNvSpPr>
            <a:spLocks noGrp="1"/>
          </p:cNvSpPr>
          <p:nvPr>
            <p:ph sz="half" idx="1"/>
          </p:nvPr>
        </p:nvSpPr>
        <p:spPr/>
        <p:txBody>
          <a:bodyPr>
            <a:normAutofit fontScale="77500" lnSpcReduction="20000"/>
          </a:bodyPr>
          <a:lstStyle/>
          <a:p>
            <a:pPr marL="82296" indent="0">
              <a:buNone/>
            </a:pPr>
            <a:r>
              <a:rPr lang="en-US" dirty="0"/>
              <a:t>#include &lt;</a:t>
            </a:r>
            <a:r>
              <a:rPr lang="en-US" dirty="0" err="1"/>
              <a:t>stdio.h</a:t>
            </a:r>
            <a:r>
              <a:rPr lang="en-US" dirty="0"/>
              <a:t>&gt;  </a:t>
            </a:r>
          </a:p>
          <a:p>
            <a:pPr marL="82296" indent="0">
              <a:buNone/>
            </a:pPr>
            <a:r>
              <a:rPr lang="en-US" dirty="0"/>
              <a:t>#include &lt;</a:t>
            </a:r>
            <a:r>
              <a:rPr lang="en-US" dirty="0" err="1"/>
              <a:t>conio.h</a:t>
            </a:r>
            <a:r>
              <a:rPr lang="en-US" dirty="0"/>
              <a:t>&gt;  </a:t>
            </a:r>
          </a:p>
          <a:p>
            <a:pPr marL="82296" indent="0">
              <a:buNone/>
            </a:pPr>
            <a:r>
              <a:rPr lang="en-US" b="1" dirty="0" err="1"/>
              <a:t>int</a:t>
            </a:r>
            <a:r>
              <a:rPr lang="en-US" dirty="0"/>
              <a:t> main () {  </a:t>
            </a:r>
          </a:p>
          <a:p>
            <a:pPr marL="82296" indent="0">
              <a:buNone/>
            </a:pPr>
            <a:r>
              <a:rPr lang="en-US" dirty="0"/>
              <a:t>   </a:t>
            </a:r>
            <a:r>
              <a:rPr lang="en-US" b="1" dirty="0"/>
              <a:t>FILE</a:t>
            </a:r>
            <a:r>
              <a:rPr lang="en-US" dirty="0"/>
              <a:t> *</a:t>
            </a:r>
            <a:r>
              <a:rPr lang="en-US" dirty="0" err="1"/>
              <a:t>fp</a:t>
            </a:r>
            <a:r>
              <a:rPr lang="en-US" dirty="0"/>
              <a:t>;  </a:t>
            </a:r>
          </a:p>
          <a:p>
            <a:pPr marL="82296" indent="0">
              <a:buNone/>
            </a:pPr>
            <a:r>
              <a:rPr lang="en-US" dirty="0"/>
              <a:t>   </a:t>
            </a:r>
            <a:r>
              <a:rPr lang="en-US" b="1" dirty="0" err="1"/>
              <a:t>int</a:t>
            </a:r>
            <a:r>
              <a:rPr lang="en-US" dirty="0"/>
              <a:t> length;  </a:t>
            </a:r>
          </a:p>
          <a:p>
            <a:pPr marL="82296" indent="0">
              <a:buNone/>
            </a:pPr>
            <a:r>
              <a:rPr lang="en-US" dirty="0"/>
              <a:t>   </a:t>
            </a:r>
            <a:r>
              <a:rPr lang="en-US" dirty="0" err="1"/>
              <a:t>fp</a:t>
            </a:r>
            <a:r>
              <a:rPr lang="en-US" dirty="0"/>
              <a:t> = </a:t>
            </a:r>
            <a:r>
              <a:rPr lang="en-US" dirty="0" err="1"/>
              <a:t>fopen</a:t>
            </a:r>
            <a:r>
              <a:rPr lang="en-US" dirty="0"/>
              <a:t>("file.txt", "r");  </a:t>
            </a:r>
          </a:p>
          <a:p>
            <a:pPr marL="82296" indent="0">
              <a:buNone/>
            </a:pPr>
            <a:r>
              <a:rPr lang="en-US" dirty="0"/>
              <a:t>   </a:t>
            </a:r>
            <a:r>
              <a:rPr lang="en-US" dirty="0" err="1"/>
              <a:t>fseek</a:t>
            </a:r>
            <a:r>
              <a:rPr lang="en-US" dirty="0"/>
              <a:t>(</a:t>
            </a:r>
            <a:r>
              <a:rPr lang="en-US" dirty="0" err="1"/>
              <a:t>fp</a:t>
            </a:r>
            <a:r>
              <a:rPr lang="en-US" dirty="0"/>
              <a:t>, 0, SEEK_END);  </a:t>
            </a:r>
          </a:p>
          <a:p>
            <a:pPr marL="82296" indent="0">
              <a:buNone/>
            </a:pPr>
            <a:r>
              <a:rPr lang="en-US" dirty="0"/>
              <a:t>   length = </a:t>
            </a:r>
            <a:r>
              <a:rPr lang="en-US" dirty="0" err="1"/>
              <a:t>ftell</a:t>
            </a:r>
            <a:r>
              <a:rPr lang="en-US" dirty="0"/>
              <a:t>(</a:t>
            </a:r>
            <a:r>
              <a:rPr lang="en-US" dirty="0" err="1"/>
              <a:t>fp</a:t>
            </a:r>
            <a:r>
              <a:rPr lang="en-US" dirty="0"/>
              <a:t>);  </a:t>
            </a:r>
          </a:p>
          <a:p>
            <a:pPr marL="82296" indent="0">
              <a:buNone/>
            </a:pPr>
            <a:r>
              <a:rPr lang="en-US" dirty="0"/>
              <a:t>   </a:t>
            </a:r>
            <a:r>
              <a:rPr lang="en-US" dirty="0" err="1"/>
              <a:t>fclose</a:t>
            </a:r>
            <a:r>
              <a:rPr lang="en-US" dirty="0"/>
              <a:t>(</a:t>
            </a:r>
            <a:r>
              <a:rPr lang="en-US" dirty="0" err="1"/>
              <a:t>fp</a:t>
            </a:r>
            <a:r>
              <a:rPr lang="en-US" dirty="0"/>
              <a:t>);  </a:t>
            </a:r>
          </a:p>
          <a:p>
            <a:pPr marL="82296" indent="0">
              <a:buNone/>
            </a:pPr>
            <a:r>
              <a:rPr lang="en-US" dirty="0"/>
              <a:t>   </a:t>
            </a:r>
            <a:r>
              <a:rPr lang="en-US" dirty="0" err="1"/>
              <a:t>printf</a:t>
            </a:r>
            <a:r>
              <a:rPr lang="en-US" dirty="0"/>
              <a:t>("Size of file: %d bytes", length);  </a:t>
            </a:r>
          </a:p>
          <a:p>
            <a:pPr marL="82296" indent="0">
              <a:buNone/>
            </a:pPr>
            <a:r>
              <a:rPr lang="en-US" dirty="0"/>
              <a:t>   </a:t>
            </a:r>
            <a:r>
              <a:rPr lang="en-US" dirty="0" err="1"/>
              <a:t>getch</a:t>
            </a:r>
            <a:r>
              <a:rPr lang="en-US" dirty="0"/>
              <a:t>();  </a:t>
            </a:r>
          </a:p>
          <a:p>
            <a:pPr marL="82296" indent="0">
              <a:buNone/>
            </a:pPr>
            <a:r>
              <a:rPr lang="en-US" dirty="0"/>
              <a:t>}  </a:t>
            </a:r>
          </a:p>
          <a:p>
            <a:pPr marL="82296" indent="0">
              <a:buNone/>
            </a:pPr>
            <a:endParaRPr lang="en-US" dirty="0"/>
          </a:p>
        </p:txBody>
      </p:sp>
      <p:sp>
        <p:nvSpPr>
          <p:cNvPr id="5" name="Footer Placeholder 4"/>
          <p:cNvSpPr>
            <a:spLocks noGrp="1"/>
          </p:cNvSpPr>
          <p:nvPr>
            <p:ph type="ftr" sz="quarter" idx="11"/>
          </p:nvPr>
        </p:nvSpPr>
        <p:spPr/>
        <p:txBody>
          <a:bodyPr/>
          <a:lstStyle/>
          <a:p>
            <a:r>
              <a:rPr lang="en-US"/>
              <a:t>Compiled by: Dabbal S. Mahara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370609458"/>
      </p:ext>
    </p:extLst>
  </p:cSld>
  <p:clrMapOvr>
    <a:masterClrMapping/>
  </p:clrMapOvr>
  <p:transition spd="slow">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rewind() function</a:t>
            </a:r>
          </a:p>
        </p:txBody>
      </p:sp>
      <p:sp>
        <p:nvSpPr>
          <p:cNvPr id="3" name="Content Placeholder 2"/>
          <p:cNvSpPr>
            <a:spLocks noGrp="1"/>
          </p:cNvSpPr>
          <p:nvPr>
            <p:ph idx="1"/>
          </p:nvPr>
        </p:nvSpPr>
        <p:spPr/>
        <p:txBody>
          <a:bodyPr/>
          <a:lstStyle/>
          <a:p>
            <a:r>
              <a:rPr lang="en-US" dirty="0"/>
              <a:t>rewind(): It moves the control to beginning of the file.</a:t>
            </a:r>
          </a:p>
          <a:p>
            <a:r>
              <a:rPr lang="en-US" dirty="0"/>
              <a:t>Declaration: void rewind(FILE *</a:t>
            </a:r>
            <a:r>
              <a:rPr lang="en-US" dirty="0" err="1"/>
              <a:t>fptr</a:t>
            </a:r>
            <a:r>
              <a:rPr lang="en-US" dirty="0"/>
              <a:t>);</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144956205"/>
      </p:ext>
    </p:extLst>
  </p:cSld>
  <p:clrMapOvr>
    <a:masterClrMapping/>
  </p:clrMapOvr>
  <p:transition spd="slow">
    <p:newsfla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rewind(): Example</a:t>
            </a:r>
          </a:p>
        </p:txBody>
      </p:sp>
      <p:sp>
        <p:nvSpPr>
          <p:cNvPr id="7" name="Content Placeholder 6"/>
          <p:cNvSpPr>
            <a:spLocks noGrp="1"/>
          </p:cNvSpPr>
          <p:nvPr>
            <p:ph sz="half" idx="1"/>
          </p:nvPr>
        </p:nvSpPr>
        <p:spPr/>
        <p:txBody>
          <a:bodyPr>
            <a:normAutofit fontScale="85000" lnSpcReduction="20000"/>
          </a:bodyPr>
          <a:lstStyle/>
          <a:p>
            <a:pPr marL="82296" indent="0">
              <a:buNone/>
            </a:pPr>
            <a:r>
              <a:rPr lang="en-US" dirty="0"/>
              <a:t>#include&lt;</a:t>
            </a:r>
            <a:r>
              <a:rPr lang="en-US" dirty="0" err="1"/>
              <a:t>stdio.h</a:t>
            </a:r>
            <a:r>
              <a:rPr lang="en-US" dirty="0"/>
              <a:t>&gt;  </a:t>
            </a:r>
          </a:p>
          <a:p>
            <a:pPr marL="82296" indent="0">
              <a:buNone/>
            </a:pPr>
            <a:r>
              <a:rPr lang="en-US" dirty="0"/>
              <a:t>#include&lt;</a:t>
            </a:r>
            <a:r>
              <a:rPr lang="en-US" dirty="0" err="1"/>
              <a:t>conio.h</a:t>
            </a:r>
            <a:r>
              <a:rPr lang="en-US" dirty="0"/>
              <a:t>&gt;  </a:t>
            </a:r>
          </a:p>
          <a:p>
            <a:pPr marL="82296" indent="0">
              <a:buNone/>
            </a:pPr>
            <a:r>
              <a:rPr lang="en-US" dirty="0" err="1"/>
              <a:t>int</a:t>
            </a:r>
            <a:r>
              <a:rPr lang="en-US" dirty="0"/>
              <a:t> main(){  </a:t>
            </a:r>
          </a:p>
          <a:p>
            <a:pPr marL="82296" indent="0">
              <a:buNone/>
            </a:pPr>
            <a:r>
              <a:rPr lang="en-US" dirty="0"/>
              <a:t>FILE *</a:t>
            </a:r>
            <a:r>
              <a:rPr lang="en-US" dirty="0" err="1"/>
              <a:t>fp</a:t>
            </a:r>
            <a:r>
              <a:rPr lang="en-US" dirty="0"/>
              <a:t>;  </a:t>
            </a:r>
          </a:p>
          <a:p>
            <a:pPr marL="82296" indent="0">
              <a:buNone/>
            </a:pPr>
            <a:r>
              <a:rPr lang="en-US" dirty="0"/>
              <a:t>char c;  </a:t>
            </a:r>
          </a:p>
          <a:p>
            <a:pPr marL="82296" indent="0">
              <a:buNone/>
            </a:pPr>
            <a:r>
              <a:rPr lang="en-US" dirty="0"/>
              <a:t> </a:t>
            </a:r>
          </a:p>
          <a:p>
            <a:pPr marL="82296" indent="0">
              <a:buNone/>
            </a:pPr>
            <a:r>
              <a:rPr lang="en-US" dirty="0" err="1"/>
              <a:t>fp</a:t>
            </a:r>
            <a:r>
              <a:rPr lang="en-US" dirty="0"/>
              <a:t>=</a:t>
            </a:r>
            <a:r>
              <a:rPr lang="en-US" dirty="0" err="1"/>
              <a:t>fopen</a:t>
            </a:r>
            <a:r>
              <a:rPr lang="en-US" dirty="0"/>
              <a:t>("</a:t>
            </a:r>
            <a:r>
              <a:rPr lang="en-US" dirty="0" err="1"/>
              <a:t>myfile.txt","r</a:t>
            </a:r>
            <a:r>
              <a:rPr lang="en-US" dirty="0"/>
              <a:t>");  </a:t>
            </a:r>
          </a:p>
          <a:p>
            <a:pPr marL="82296" indent="0">
              <a:buNone/>
            </a:pPr>
            <a:r>
              <a:rPr lang="en-US" dirty="0"/>
              <a:t>  </a:t>
            </a:r>
          </a:p>
          <a:p>
            <a:pPr marL="82296" indent="0">
              <a:buNone/>
            </a:pPr>
            <a:r>
              <a:rPr lang="en-US" dirty="0"/>
              <a:t>while((c=</a:t>
            </a:r>
            <a:r>
              <a:rPr lang="en-US" dirty="0" err="1"/>
              <a:t>fgetc</a:t>
            </a:r>
            <a:r>
              <a:rPr lang="en-US" dirty="0"/>
              <a:t>(</a:t>
            </a:r>
            <a:r>
              <a:rPr lang="en-US" dirty="0" err="1"/>
              <a:t>fp</a:t>
            </a:r>
            <a:r>
              <a:rPr lang="en-US" dirty="0"/>
              <a:t>))!=EOF){  </a:t>
            </a:r>
          </a:p>
          <a:p>
            <a:pPr marL="82296" indent="0">
              <a:buNone/>
            </a:pPr>
            <a:r>
              <a:rPr lang="en-US" dirty="0" err="1"/>
              <a:t>printf</a:t>
            </a:r>
            <a:r>
              <a:rPr lang="en-US" dirty="0"/>
              <a:t>(" %</a:t>
            </a:r>
            <a:r>
              <a:rPr lang="en-US" dirty="0" err="1"/>
              <a:t>c",c</a:t>
            </a:r>
            <a:r>
              <a:rPr lang="en-US" dirty="0"/>
              <a:t>);  </a:t>
            </a:r>
          </a:p>
          <a:p>
            <a:pPr marL="82296" indent="0">
              <a:buNone/>
            </a:pPr>
            <a:r>
              <a:rPr lang="en-US" dirty="0"/>
              <a:t>}  </a:t>
            </a:r>
          </a:p>
          <a:p>
            <a:pPr marL="82296" indent="0">
              <a:buNone/>
            </a:pPr>
            <a:r>
              <a:rPr lang="en-US" dirty="0"/>
              <a:t> </a:t>
            </a:r>
          </a:p>
        </p:txBody>
      </p:sp>
      <p:sp>
        <p:nvSpPr>
          <p:cNvPr id="8" name="Content Placeholder 7"/>
          <p:cNvSpPr>
            <a:spLocks noGrp="1"/>
          </p:cNvSpPr>
          <p:nvPr>
            <p:ph sz="half" idx="2"/>
          </p:nvPr>
        </p:nvSpPr>
        <p:spPr>
          <a:xfrm>
            <a:off x="6553200" y="1417320"/>
            <a:ext cx="5358384" cy="4770120"/>
          </a:xfrm>
        </p:spPr>
        <p:txBody>
          <a:bodyPr>
            <a:normAutofit fontScale="85000" lnSpcReduction="20000"/>
          </a:bodyPr>
          <a:lstStyle/>
          <a:p>
            <a:pPr marL="82296" indent="0">
              <a:buNone/>
            </a:pPr>
            <a:endParaRPr lang="en-US" dirty="0"/>
          </a:p>
          <a:p>
            <a:pPr marL="82296" indent="0">
              <a:buNone/>
            </a:pPr>
            <a:r>
              <a:rPr lang="en-US" dirty="0"/>
              <a:t>rewind(</a:t>
            </a:r>
            <a:r>
              <a:rPr lang="en-US" dirty="0" err="1"/>
              <a:t>fp</a:t>
            </a:r>
            <a:r>
              <a:rPr lang="en-US" dirty="0"/>
              <a:t>);  //moves the file pointer at beginning of the file  </a:t>
            </a:r>
          </a:p>
          <a:p>
            <a:pPr marL="82296" indent="0">
              <a:buNone/>
            </a:pPr>
            <a:r>
              <a:rPr lang="en-US" dirty="0"/>
              <a:t>  </a:t>
            </a:r>
          </a:p>
          <a:p>
            <a:pPr marL="82296" indent="0">
              <a:buNone/>
            </a:pPr>
            <a:r>
              <a:rPr lang="en-US" dirty="0"/>
              <a:t>while((c=</a:t>
            </a:r>
            <a:r>
              <a:rPr lang="en-US" dirty="0" err="1"/>
              <a:t>fgetc</a:t>
            </a:r>
            <a:r>
              <a:rPr lang="en-US" dirty="0"/>
              <a:t>(</a:t>
            </a:r>
            <a:r>
              <a:rPr lang="en-US" dirty="0" err="1"/>
              <a:t>fp</a:t>
            </a:r>
            <a:r>
              <a:rPr lang="en-US" dirty="0"/>
              <a:t>))!=EOF){  </a:t>
            </a:r>
          </a:p>
          <a:p>
            <a:pPr marL="82296" indent="0">
              <a:buNone/>
            </a:pPr>
            <a:r>
              <a:rPr lang="en-US" dirty="0"/>
              <a:t>   </a:t>
            </a:r>
            <a:r>
              <a:rPr lang="en-US" dirty="0" err="1"/>
              <a:t>printf</a:t>
            </a:r>
            <a:r>
              <a:rPr lang="en-US" dirty="0"/>
              <a:t>(" %</a:t>
            </a:r>
            <a:r>
              <a:rPr lang="en-US" dirty="0" err="1"/>
              <a:t>c",c</a:t>
            </a:r>
            <a:r>
              <a:rPr lang="en-US" dirty="0"/>
              <a:t>);  </a:t>
            </a:r>
          </a:p>
          <a:p>
            <a:pPr marL="82296" indent="0">
              <a:buNone/>
            </a:pPr>
            <a:r>
              <a:rPr lang="en-US" dirty="0"/>
              <a:t>}  </a:t>
            </a:r>
          </a:p>
          <a:p>
            <a:pPr marL="82296" indent="0">
              <a:buNone/>
            </a:pPr>
            <a:r>
              <a:rPr lang="en-US" dirty="0"/>
              <a:t>  </a:t>
            </a:r>
          </a:p>
          <a:p>
            <a:pPr marL="82296" indent="0">
              <a:buNone/>
            </a:pPr>
            <a:r>
              <a:rPr lang="en-US" dirty="0" err="1"/>
              <a:t>fclose</a:t>
            </a:r>
            <a:r>
              <a:rPr lang="en-US" dirty="0"/>
              <a:t>(</a:t>
            </a:r>
            <a:r>
              <a:rPr lang="en-US" dirty="0" err="1"/>
              <a:t>fp</a:t>
            </a:r>
            <a:r>
              <a:rPr lang="en-US" dirty="0"/>
              <a:t>);    </a:t>
            </a:r>
          </a:p>
          <a:p>
            <a:pPr marL="82296" indent="0">
              <a:buNone/>
            </a:pPr>
            <a:r>
              <a:rPr lang="en-US" dirty="0" err="1"/>
              <a:t>getch</a:t>
            </a:r>
            <a:r>
              <a:rPr lang="en-US" dirty="0"/>
              <a:t>();    </a:t>
            </a:r>
          </a:p>
          <a:p>
            <a:pPr marL="82296" indent="0">
              <a:buNone/>
            </a:pPr>
            <a:r>
              <a:rPr lang="en-US" dirty="0"/>
              <a:t>} </a:t>
            </a:r>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47054468"/>
      </p:ext>
    </p:extLst>
  </p:cSld>
  <p:clrMapOvr>
    <a:masterClrMapping/>
  </p:clrMapOvr>
  <p:transition spd="slow">
    <p:newsfla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2224" y="2362200"/>
            <a:ext cx="9997440" cy="1143000"/>
          </a:xfrm>
        </p:spPr>
        <p:txBody>
          <a:bodyPr>
            <a:noAutofit/>
          </a:bodyPr>
          <a:lstStyle/>
          <a:p>
            <a:pPr algn="ctr"/>
            <a:r>
              <a:rPr lang="en-US" sz="11500" dirty="0"/>
              <a:t> Thank you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1045608117"/>
      </p:ext>
    </p:extLst>
  </p:cSld>
  <p:clrMapOvr>
    <a:masterClrMapping/>
  </p:clrMapOvr>
  <p:transition spd="slow">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10006584" cy="639762"/>
          </a:xfrm>
        </p:spPr>
        <p:txBody>
          <a:bodyPr>
            <a:normAutofit/>
          </a:bodyPr>
          <a:lstStyle/>
          <a:p>
            <a:pPr algn="ctr"/>
            <a:r>
              <a:rPr lang="en-US" sz="3200" dirty="0">
                <a:ln w="0"/>
                <a:solidFill>
                  <a:srgbClr val="7030A0"/>
                </a:solidFill>
                <a:effectLst>
                  <a:outerShdw blurRad="38100" dist="19050" dir="2700000" algn="tl" rotWithShape="0">
                    <a:schemeClr val="dk1">
                      <a:alpha val="40000"/>
                    </a:schemeClr>
                  </a:outerShdw>
                </a:effectLst>
                <a:latin typeface="Arial Rounded MT Bold" panose="020F0704030504030204" pitchFamily="34" charset="0"/>
              </a:rPr>
              <a:t>Input Stream</a:t>
            </a:r>
          </a:p>
        </p:txBody>
      </p:sp>
      <p:pic>
        <p:nvPicPr>
          <p:cNvPr id="1030" name="Picture 6" descr="Reading information into 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43200"/>
            <a:ext cx="7696200" cy="2444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3800" y="5187690"/>
            <a:ext cx="6553200" cy="400110"/>
          </a:xfrm>
          <a:prstGeom prst="rect">
            <a:avLst/>
          </a:prstGeom>
          <a:noFill/>
        </p:spPr>
        <p:txBody>
          <a:bodyPr wrap="square" rtlCol="0">
            <a:spAutoFit/>
          </a:bodyPr>
          <a:lstStyle/>
          <a:p>
            <a:pPr algn="ctr"/>
            <a:r>
              <a:rPr lang="en-US" sz="2000" dirty="0">
                <a:solidFill>
                  <a:srgbClr val="333333"/>
                </a:solidFill>
                <a:latin typeface="Gill Sans MT" panose="020B0502020104020203" pitchFamily="34" charset="0"/>
              </a:rPr>
              <a:t>Figure: Input Stream – reading information into a program</a:t>
            </a:r>
          </a:p>
        </p:txBody>
      </p:sp>
      <p:sp>
        <p:nvSpPr>
          <p:cNvPr id="6" name="Rectangle 5"/>
          <p:cNvSpPr/>
          <p:nvPr/>
        </p:nvSpPr>
        <p:spPr>
          <a:xfrm>
            <a:off x="2209800" y="1143001"/>
            <a:ext cx="9296400" cy="1200329"/>
          </a:xfrm>
          <a:prstGeom prst="rect">
            <a:avLst/>
          </a:prstGeom>
        </p:spPr>
        <p:txBody>
          <a:bodyPr wrap="square">
            <a:spAutoFit/>
          </a:bodyPr>
          <a:lstStyle/>
          <a:p>
            <a:pPr marL="571500" indent="-571500">
              <a:buFont typeface="Arial" panose="020B0604020202020204" pitchFamily="34" charset="0"/>
              <a:buChar char="•"/>
            </a:pPr>
            <a:r>
              <a:rPr lang="en-US" sz="3600" dirty="0"/>
              <a:t>A program uses an </a:t>
            </a:r>
            <a:r>
              <a:rPr lang="en-US" sz="3600" i="1" dirty="0"/>
              <a:t>input stream</a:t>
            </a:r>
            <a:r>
              <a:rPr lang="en-US" sz="3600" dirty="0"/>
              <a:t> to read data from a source, one item at a time.</a:t>
            </a:r>
          </a:p>
        </p:txBody>
      </p:sp>
    </p:spTree>
    <p:extLst>
      <p:ext uri="{BB962C8B-B14F-4D97-AF65-F5344CB8AC3E}">
        <p14:creationId xmlns:p14="http://schemas.microsoft.com/office/powerpoint/2010/main" val="3517921421"/>
      </p:ext>
    </p:extLst>
  </p:cSld>
  <p:clrMapOvr>
    <a:masterClrMapping/>
  </p:clrMapOvr>
  <p:transition spd="slow">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200" dirty="0">
                <a:ln w="0"/>
                <a:solidFill>
                  <a:srgbClr val="7030A0"/>
                </a:solidFill>
                <a:effectLst>
                  <a:outerShdw blurRad="38100" dist="19050" dir="2700000" algn="tl" rotWithShape="0">
                    <a:schemeClr val="dk1">
                      <a:alpha val="40000"/>
                    </a:schemeClr>
                  </a:outerShdw>
                </a:effectLst>
                <a:latin typeface="Arial Rounded MT Bold" panose="020F0704030504030204" pitchFamily="34" charset="0"/>
              </a:rPr>
              <a:t>Output Stream</a:t>
            </a:r>
          </a:p>
        </p:txBody>
      </p:sp>
      <p:sp>
        <p:nvSpPr>
          <p:cNvPr id="3" name="Content Placeholder 2"/>
          <p:cNvSpPr>
            <a:spLocks noGrp="1"/>
          </p:cNvSpPr>
          <p:nvPr>
            <p:ph idx="1"/>
          </p:nvPr>
        </p:nvSpPr>
        <p:spPr>
          <a:xfrm>
            <a:off x="1914144" y="1600201"/>
            <a:ext cx="9744456" cy="1295400"/>
          </a:xfrm>
        </p:spPr>
        <p:txBody>
          <a:bodyPr>
            <a:normAutofit/>
          </a:bodyPr>
          <a:lstStyle/>
          <a:p>
            <a:r>
              <a:rPr lang="en-US" sz="3600" dirty="0"/>
              <a:t>A program uses an </a:t>
            </a:r>
            <a:r>
              <a:rPr lang="en-US" sz="3600" i="1" dirty="0"/>
              <a:t>output stream</a:t>
            </a:r>
            <a:r>
              <a:rPr lang="en-US" sz="3600" dirty="0"/>
              <a:t> to write data to a destination, one item at time.</a:t>
            </a:r>
          </a:p>
        </p:txBody>
      </p:sp>
      <p:pic>
        <p:nvPicPr>
          <p:cNvPr id="4" name="Picture 2" descr="Writing information from a program."/>
          <p:cNvPicPr>
            <a:picLocks noChangeAspect="1" noChangeArrowheads="1"/>
          </p:cNvPicPr>
          <p:nvPr/>
        </p:nvPicPr>
        <p:blipFill rotWithShape="1">
          <a:blip r:embed="rId2">
            <a:extLst>
              <a:ext uri="{28A0092B-C50C-407E-A947-70E740481C1C}">
                <a14:useLocalDpi xmlns:a14="http://schemas.microsoft.com/office/drawing/2010/main" val="0"/>
              </a:ext>
            </a:extLst>
          </a:blip>
          <a:srcRect t="4542" b="2434"/>
          <a:stretch/>
        </p:blipFill>
        <p:spPr bwMode="auto">
          <a:xfrm>
            <a:off x="2590800" y="2927346"/>
            <a:ext cx="8076725" cy="23878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65251" y="5562600"/>
            <a:ext cx="7727821" cy="461665"/>
          </a:xfrm>
          <a:prstGeom prst="rect">
            <a:avLst/>
          </a:prstGeom>
        </p:spPr>
        <p:txBody>
          <a:bodyPr wrap="none">
            <a:spAutoFit/>
          </a:bodyPr>
          <a:lstStyle/>
          <a:p>
            <a:r>
              <a:rPr lang="en-US" sz="2400" dirty="0">
                <a:solidFill>
                  <a:srgbClr val="333333"/>
                </a:solidFill>
                <a:latin typeface="Gill Sans MT" panose="020B0502020104020203" pitchFamily="34" charset="0"/>
              </a:rPr>
              <a:t>Figure: Output Stream - writing information from a program.</a:t>
            </a:r>
          </a:p>
        </p:txBody>
      </p:sp>
    </p:spTree>
    <p:extLst>
      <p:ext uri="{BB962C8B-B14F-4D97-AF65-F5344CB8AC3E}">
        <p14:creationId xmlns:p14="http://schemas.microsoft.com/office/powerpoint/2010/main" val="2740434054"/>
      </p:ext>
    </p:extLst>
  </p:cSld>
  <p:clrMapOvr>
    <a:masterClrMapping/>
  </p:clrMapOvr>
  <p:transition spd="slow">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9930384" cy="1020762"/>
          </a:xfrm>
        </p:spPr>
        <p:txBody>
          <a:bodyPr/>
          <a:lstStyle/>
          <a:p>
            <a:r>
              <a:rPr lang="en-US" dirty="0"/>
              <a:t>File Stream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09" y="3681061"/>
            <a:ext cx="5722214" cy="2886426"/>
          </a:xfrm>
        </p:spPr>
      </p:pic>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1"/>
          <p:cNvSpPr>
            <a:spLocks noChangeArrowheads="1"/>
          </p:cNvSpPr>
          <p:nvPr/>
        </p:nvSpPr>
        <p:spPr bwMode="auto">
          <a:xfrm>
            <a:off x="1752600" y="1300194"/>
            <a:ext cx="990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000000"/>
                </a:solidFill>
                <a:effectLst/>
                <a:cs typeface="Times New Roman" panose="02020603050405020304" pitchFamily="18" charset="0"/>
              </a:rPr>
              <a:t> The type of the C data structure that represents a stream is called </a:t>
            </a:r>
            <a:r>
              <a:rPr kumimoji="0" lang="en-US" altLang="en-US" sz="2400" i="0" u="none" strike="noStrike" cap="none" normalizeH="0" baseline="0" dirty="0">
                <a:ln>
                  <a:noFill/>
                </a:ln>
                <a:solidFill>
                  <a:srgbClr val="000000"/>
                </a:solidFill>
                <a:effectLst/>
              </a:rPr>
              <a:t>FILE.</a:t>
            </a:r>
          </a:p>
          <a:p>
            <a:pPr marL="457200" lvl="0" indent="-457200" eaLnBrk="0" fontAlgn="base" hangingPunct="0">
              <a:spcBef>
                <a:spcPct val="0"/>
              </a:spcBef>
              <a:spcAft>
                <a:spcPct val="0"/>
              </a:spcAft>
              <a:buFont typeface="Arial" panose="020B0604020202020204" pitchFamily="34" charset="0"/>
              <a:buChar char="•"/>
            </a:pPr>
            <a:r>
              <a:rPr lang="en-US" altLang="en-US" sz="2400" dirty="0"/>
              <a:t>A FILE object holds all of the internal state information about the connection to the associated file, including such things as the file position indicator and buffering information. </a:t>
            </a:r>
          </a:p>
          <a:p>
            <a:pPr marL="457200" lvl="0" indent="-457200" eaLnBrk="0" fontAlgn="base" hangingPunct="0">
              <a:spcBef>
                <a:spcPct val="0"/>
              </a:spcBef>
              <a:spcAft>
                <a:spcPct val="0"/>
              </a:spcAft>
              <a:buFont typeface="Arial" panose="020B0604020202020204" pitchFamily="34" charset="0"/>
              <a:buChar char="•"/>
            </a:pPr>
            <a:r>
              <a:rPr lang="en-US" altLang="en-US" sz="2400" dirty="0"/>
              <a:t>Opening a file with the </a:t>
            </a:r>
            <a:r>
              <a:rPr lang="en-US" altLang="en-US" sz="2400" dirty="0" err="1"/>
              <a:t>fopen</a:t>
            </a:r>
            <a:r>
              <a:rPr lang="en-US" altLang="en-US" sz="2400" dirty="0"/>
              <a:t> function creates a new stream and establishes a connection between the stream and a file. This may involve creating a new file.</a:t>
            </a:r>
            <a:endParaRPr kumimoji="0" lang="en-US" altLang="en-US" sz="2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79482165"/>
      </p:ext>
    </p:extLst>
  </p:cSld>
  <p:clrMapOvr>
    <a:masterClrMapping/>
  </p:clrMapOvr>
  <p:transition spd="slow">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Data files</a:t>
            </a:r>
            <a:endParaRPr lang="en-US" dirty="0"/>
          </a:p>
        </p:txBody>
      </p:sp>
      <p:sp>
        <p:nvSpPr>
          <p:cNvPr id="3" name="Content Placeholder 2"/>
          <p:cNvSpPr>
            <a:spLocks noGrp="1"/>
          </p:cNvSpPr>
          <p:nvPr>
            <p:ph idx="1"/>
          </p:nvPr>
        </p:nvSpPr>
        <p:spPr>
          <a:xfrm>
            <a:off x="1752600" y="1417638"/>
            <a:ext cx="10158984" cy="3916362"/>
          </a:xfrm>
        </p:spPr>
        <p:txBody>
          <a:bodyPr>
            <a:noAutofit/>
          </a:bodyPr>
          <a:lstStyle/>
          <a:p>
            <a:r>
              <a:rPr lang="en-US" sz="2800" dirty="0"/>
              <a:t>Stream oriented data files are </a:t>
            </a:r>
            <a:r>
              <a:rPr lang="en-US" sz="2800" b="1" dirty="0"/>
              <a:t>two</a:t>
            </a:r>
            <a:r>
              <a:rPr lang="en-US" sz="2800" dirty="0"/>
              <a:t> types.</a:t>
            </a:r>
          </a:p>
          <a:p>
            <a:r>
              <a:rPr lang="en-US" sz="2800" dirty="0"/>
              <a:t>In the </a:t>
            </a:r>
            <a:r>
              <a:rPr lang="en-US" sz="2800" b="1" dirty="0"/>
              <a:t>first</a:t>
            </a:r>
            <a:r>
              <a:rPr lang="en-US" sz="2800" dirty="0"/>
              <a:t> category, the data file comprises consecutive characters. These characters can be interpreted as individual data items or as components of strings or numbers. These are called </a:t>
            </a:r>
            <a:r>
              <a:rPr lang="en-US" sz="2800" b="1" dirty="0"/>
              <a:t>text files</a:t>
            </a:r>
            <a:r>
              <a:rPr lang="en-US" sz="2800" dirty="0"/>
              <a:t>.</a:t>
            </a:r>
            <a:br>
              <a:rPr lang="en-US" sz="2800" dirty="0"/>
            </a:br>
            <a:endParaRPr lang="en-US" sz="2800" dirty="0"/>
          </a:p>
          <a:p>
            <a:r>
              <a:rPr lang="en-US" sz="2800" dirty="0"/>
              <a:t>In the </a:t>
            </a:r>
            <a:r>
              <a:rPr lang="en-US" sz="2800" b="1" dirty="0"/>
              <a:t>second </a:t>
            </a:r>
            <a:r>
              <a:rPr lang="en-US" sz="2800" dirty="0"/>
              <a:t>category, often called as </a:t>
            </a:r>
            <a:r>
              <a:rPr lang="en-US" sz="2800" b="1" dirty="0"/>
              <a:t>unformatted data files</a:t>
            </a:r>
            <a:r>
              <a:rPr lang="en-US" sz="2800" dirty="0"/>
              <a:t>, organizes data into blocks containing contiguous bytes of information. These blocks represent more complex data structures, such as arrays and structures. These files are called </a:t>
            </a:r>
            <a:r>
              <a:rPr lang="en-US" sz="2800" b="1" dirty="0"/>
              <a:t>binary files</a:t>
            </a:r>
            <a:br>
              <a:rPr lang="en-US" sz="2800" dirty="0"/>
            </a:br>
            <a:endParaRPr lang="en-US" sz="2800" dirty="0"/>
          </a:p>
        </p:txBody>
      </p:sp>
      <p:sp>
        <p:nvSpPr>
          <p:cNvPr id="4" name="Footer Placeholder 3"/>
          <p:cNvSpPr>
            <a:spLocks noGrp="1"/>
          </p:cNvSpPr>
          <p:nvPr>
            <p:ph type="ftr" sz="quarter" idx="11"/>
          </p:nvPr>
        </p:nvSpPr>
        <p:spPr/>
        <p:txBody>
          <a:bodyPr/>
          <a:lstStyle/>
          <a:p>
            <a:r>
              <a:rPr lang="en-US"/>
              <a:t>Compiled by: Dabbal S. Mahara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78131892"/>
      </p:ext>
    </p:extLst>
  </p:cSld>
  <p:clrMapOvr>
    <a:masterClrMapping/>
  </p:clrMapOvr>
  <p:transition spd="slow">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1300</TotalTime>
  <Words>5776</Words>
  <Application>Microsoft Office PowerPoint</Application>
  <PresentationFormat>Widescreen</PresentationFormat>
  <Paragraphs>679</Paragraphs>
  <Slides>53</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Arial</vt:lpstr>
      <vt:lpstr>Arial Rounded MT Bold</vt:lpstr>
      <vt:lpstr>Book Antiqua</vt:lpstr>
      <vt:lpstr>Calibri</vt:lpstr>
      <vt:lpstr>Consolas</vt:lpstr>
      <vt:lpstr>Corbel</vt:lpstr>
      <vt:lpstr>Gill Sans MT</vt:lpstr>
      <vt:lpstr>Verdana</vt:lpstr>
      <vt:lpstr>Wingdings 2</vt:lpstr>
      <vt:lpstr>Solstice</vt:lpstr>
      <vt:lpstr>Frame</vt:lpstr>
      <vt:lpstr>Unit – 8 File  Input / Output C Programming</vt:lpstr>
      <vt:lpstr>Console I/O</vt:lpstr>
      <vt:lpstr>Problems with console I/O</vt:lpstr>
      <vt:lpstr>File I/O</vt:lpstr>
      <vt:lpstr>Streams</vt:lpstr>
      <vt:lpstr>Input Stream</vt:lpstr>
      <vt:lpstr>Output Stream</vt:lpstr>
      <vt:lpstr>File Stream</vt:lpstr>
      <vt:lpstr> Data files</vt:lpstr>
      <vt:lpstr>1. Text files</vt:lpstr>
      <vt:lpstr>Binary files </vt:lpstr>
      <vt:lpstr>Difference between Text and Binary Files</vt:lpstr>
      <vt:lpstr>Defining and Opening a file</vt:lpstr>
      <vt:lpstr>  Declaration of file pointer </vt:lpstr>
      <vt:lpstr>Opening a file </vt:lpstr>
      <vt:lpstr>File Opening Modes</vt:lpstr>
      <vt:lpstr>File Opening Modes</vt:lpstr>
      <vt:lpstr>Opening a file in read mode </vt:lpstr>
      <vt:lpstr>Opening a text file in write mode</vt:lpstr>
      <vt:lpstr>Opening a text file in append mode</vt:lpstr>
      <vt:lpstr>Closing a File</vt:lpstr>
      <vt:lpstr>File I/O Functions</vt:lpstr>
      <vt:lpstr>Character I/O Functions </vt:lpstr>
      <vt:lpstr>Example: fputc() and fgetc()</vt:lpstr>
      <vt:lpstr>Example: 2 Character I/O to file</vt:lpstr>
      <vt:lpstr>Detecting the end of a file</vt:lpstr>
      <vt:lpstr>String I/O Functions</vt:lpstr>
      <vt:lpstr>Example: String I/O to file</vt:lpstr>
      <vt:lpstr>Appending a string to a file</vt:lpstr>
      <vt:lpstr>Write a program to copy contents of a file to another file.</vt:lpstr>
      <vt:lpstr>Given a text file copy the contents of the file deleting all the vowels.</vt:lpstr>
      <vt:lpstr>Formatted I/O Functions</vt:lpstr>
      <vt:lpstr>Example:   Program to create file named employee.txt and write name, id, address and salary of a employee to this file.</vt:lpstr>
      <vt:lpstr>Use of fflush() function</vt:lpstr>
      <vt:lpstr>Reading and Writing to File using fprintf() and fscanf()</vt:lpstr>
      <vt:lpstr>Reading and Writing in a Binary File</vt:lpstr>
      <vt:lpstr>Writing to a binary file</vt:lpstr>
      <vt:lpstr>fwrite() function</vt:lpstr>
      <vt:lpstr>Writing to a binary file</vt:lpstr>
      <vt:lpstr>Reading from binary file</vt:lpstr>
      <vt:lpstr>Reading from a binary file</vt:lpstr>
      <vt:lpstr>feof() function</vt:lpstr>
      <vt:lpstr>Example: feof() </vt:lpstr>
      <vt:lpstr>Sequential vs Random Access to a File</vt:lpstr>
      <vt:lpstr>Random Access to a File</vt:lpstr>
      <vt:lpstr>fseek() </vt:lpstr>
      <vt:lpstr>fseek() function</vt:lpstr>
      <vt:lpstr>Example: fseek()</vt:lpstr>
      <vt:lpstr>ftell() function</vt:lpstr>
      <vt:lpstr>Example : ftell()</vt:lpstr>
      <vt:lpstr>rewind() function</vt:lpstr>
      <vt:lpstr>rewind(): Example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Input and Output</dc:title>
  <dc:creator>DsinghMa</dc:creator>
  <cp:lastModifiedBy>DABBAL SINGH  MAHARA</cp:lastModifiedBy>
  <cp:revision>262</cp:revision>
  <dcterms:created xsi:type="dcterms:W3CDTF">2006-08-16T00:00:00Z</dcterms:created>
  <dcterms:modified xsi:type="dcterms:W3CDTF">2023-04-14T13:10:33Z</dcterms:modified>
</cp:coreProperties>
</file>