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8.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918" r:id="rId2"/>
    <p:sldMasterId id="2147483978" r:id="rId3"/>
    <p:sldMasterId id="2147484020" r:id="rId4"/>
    <p:sldMasterId id="2147484032" r:id="rId5"/>
    <p:sldMasterId id="2147484050" r:id="rId6"/>
    <p:sldMasterId id="2147484062" r:id="rId7"/>
    <p:sldMasterId id="2147484116" r:id="rId8"/>
    <p:sldMasterId id="2147484169" r:id="rId9"/>
  </p:sldMasterIdLst>
  <p:notesMasterIdLst>
    <p:notesMasterId r:id="rId67"/>
  </p:notesMasterIdLst>
  <p:sldIdLst>
    <p:sldId id="288" r:id="rId10"/>
    <p:sldId id="376" r:id="rId11"/>
    <p:sldId id="301" r:id="rId12"/>
    <p:sldId id="315" r:id="rId13"/>
    <p:sldId id="293" r:id="rId14"/>
    <p:sldId id="368" r:id="rId15"/>
    <p:sldId id="369" r:id="rId16"/>
    <p:sldId id="370" r:id="rId17"/>
    <p:sldId id="371" r:id="rId18"/>
    <p:sldId id="372" r:id="rId19"/>
    <p:sldId id="373" r:id="rId20"/>
    <p:sldId id="374" r:id="rId21"/>
    <p:sldId id="375" r:id="rId22"/>
    <p:sldId id="296" r:id="rId23"/>
    <p:sldId id="295" r:id="rId24"/>
    <p:sldId id="317" r:id="rId25"/>
    <p:sldId id="320" r:id="rId26"/>
    <p:sldId id="318" r:id="rId27"/>
    <p:sldId id="321" r:id="rId28"/>
    <p:sldId id="322" r:id="rId29"/>
    <p:sldId id="367" r:id="rId30"/>
    <p:sldId id="299" r:id="rId31"/>
    <p:sldId id="325" r:id="rId32"/>
    <p:sldId id="258" r:id="rId33"/>
    <p:sldId id="259" r:id="rId34"/>
    <p:sldId id="260" r:id="rId35"/>
    <p:sldId id="269" r:id="rId36"/>
    <p:sldId id="326" r:id="rId37"/>
    <p:sldId id="263" r:id="rId38"/>
    <p:sldId id="264" r:id="rId39"/>
    <p:sldId id="265" r:id="rId40"/>
    <p:sldId id="268" r:id="rId41"/>
    <p:sldId id="270" r:id="rId42"/>
    <p:sldId id="271" r:id="rId43"/>
    <p:sldId id="272" r:id="rId44"/>
    <p:sldId id="273" r:id="rId45"/>
    <p:sldId id="274" r:id="rId46"/>
    <p:sldId id="275" r:id="rId47"/>
    <p:sldId id="276" r:id="rId48"/>
    <p:sldId id="277" r:id="rId49"/>
    <p:sldId id="278" r:id="rId50"/>
    <p:sldId id="379" r:id="rId51"/>
    <p:sldId id="302" r:id="rId52"/>
    <p:sldId id="380" r:id="rId53"/>
    <p:sldId id="303" r:id="rId54"/>
    <p:sldId id="304" r:id="rId55"/>
    <p:sldId id="377" r:id="rId56"/>
    <p:sldId id="382" r:id="rId57"/>
    <p:sldId id="279" r:id="rId58"/>
    <p:sldId id="280" r:id="rId59"/>
    <p:sldId id="281" r:id="rId60"/>
    <p:sldId id="282" r:id="rId61"/>
    <p:sldId id="283" r:id="rId62"/>
    <p:sldId id="284" r:id="rId63"/>
    <p:sldId id="285" r:id="rId64"/>
    <p:sldId id="328" r:id="rId65"/>
    <p:sldId id="30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5" d="100"/>
          <a:sy n="65" d="100"/>
        </p:scale>
        <p:origin x="82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D57A19-C291-4FC1-92FB-8CA87ED55AB2}" type="datetimeFigureOut">
              <a:rPr lang="en-US" smtClean="0"/>
              <a:pPr/>
              <a:t>4/14/2023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8C334A-58E1-4F9C-A5CC-6B4B7EC64D93}" type="slidenum">
              <a:rPr lang="en-US" smtClean="0"/>
              <a:pPr/>
              <a:t>‹#›</a:t>
            </a:fld>
            <a:endParaRPr lang="en-US"/>
          </a:p>
        </p:txBody>
      </p:sp>
    </p:spTree>
    <p:extLst>
      <p:ext uri="{BB962C8B-B14F-4D97-AF65-F5344CB8AC3E}">
        <p14:creationId xmlns:p14="http://schemas.microsoft.com/office/powerpoint/2010/main" val="140328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59205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8C334A-58E1-4F9C-A5CC-6B4B7EC64D93}" type="slidenum">
              <a:rPr lang="en-US" smtClean="0"/>
              <a:pPr/>
              <a:t>3</a:t>
            </a:fld>
            <a:endParaRPr lang="en-US"/>
          </a:p>
        </p:txBody>
      </p:sp>
    </p:spTree>
    <p:extLst>
      <p:ext uri="{BB962C8B-B14F-4D97-AF65-F5344CB8AC3E}">
        <p14:creationId xmlns:p14="http://schemas.microsoft.com/office/powerpoint/2010/main" val="168153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FA39BFB-3390-4A70-A444-BA4E5F0E8B7F}" type="datetime1">
              <a:rPr lang="en-US" smtClean="0"/>
              <a:t>4/14/2023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56A72D-089C-41AF-866C-0B3EDEF2904E}"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8DC95-4FFD-4998-999C-5ADBD5327F44}"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875387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CEF572-4BD6-4495-B459-5B3A822E3FDC}"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6159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BF6696-466A-4B4A-89CC-353B799E65B0}"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7195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21E934-106E-4573-AF22-F35C247033CC}"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093906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A7805-CB99-4083-8C01-3EF9B71FE242}"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182026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978D3-F402-4B9A-850D-7ECF0955D603}"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1664096"/>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A2FE513-0DD6-49AD-8C88-44141606048F}" type="datetime1">
              <a:rPr lang="en-US" smtClean="0"/>
              <a:t>4/14/2023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76839"/>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E3937-3747-4A37-9C8B-6216BE124D95}"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73688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8DB3-59FB-46A2-B44A-2786107B338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3311332"/>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DFBB1-A08C-425E-9D16-34F35D3A74C0}"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603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A3D922-2C77-4532-B4C2-9DEDE2C35B4A}"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4AB360-508B-4BC2-B284-1BE265C5CE90}"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88235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9E233-3E49-493F-98E0-F031D0FE2F19}"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707311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17C3C-A98B-4D30-81B2-51B6F74F8AA2}"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593622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B0655-385E-4A54-BC1F-86941E6CCC49}"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9902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FC7F4-5896-4E93-B210-BDB4B937394B}"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340595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D097C-1274-46F3-9A22-610D765BE888}"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81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E96EC5-FA39-4020-ACE7-0BB5FC14F64C}"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014461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FE55B1-96D3-499B-8656-7B7E8331A95D}"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96080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96A52-6AF8-4B43-BA1A-0A4429BF9615}"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56771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36A422-9303-4937-A239-8574166DCD9E}"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273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CE41E-9E1A-447D-9773-C341C282182C}"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25698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6DDFF7-E99B-444A-9339-DDA0B070FA33}" type="datetime1">
              <a:rPr lang="en-US" smtClean="0"/>
              <a:t>4/14/2023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65476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93CF27-55A1-48C8-8FD6-3D26C29C86CC}"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99016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BFEB15-BABA-4E6A-9ECD-01443CEBF89F}"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2383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65555-8908-4BB2-BA36-EFB771FB98DB}"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989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87051-71E2-4E06-AE9F-581350C08ED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820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96B5C9-8FF0-4FB8-B6A9-F0E85F0CB94A}" type="datetime1">
              <a:rPr lang="en-US" smtClean="0"/>
              <a:t>4/14/2023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461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8E7AC35-14EC-4D9D-84E4-D5AF4D779FA3}" type="datetime1">
              <a:rPr lang="en-US" smtClean="0"/>
              <a:t>4/14/2023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1854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6C4AAA2-DCE9-4EAA-A5CC-45555F35F131}" type="datetime1">
              <a:rPr lang="en-US" smtClean="0"/>
              <a:t>4/14/2023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0017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B8B4044-4DCA-44CE-968C-BCFA15D28437}"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9441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C406F2-4BD7-435A-8939-6075297B430F}" type="datetime1">
              <a:rPr lang="en-US" smtClean="0"/>
              <a:t>4/14/2023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90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8AAFAB6-6DAF-4821-96F7-8CE2E7563853}"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DF48024-C901-48BE-97A2-FCFA0A8C479A}" type="datetime1">
              <a:rPr lang="en-US" smtClean="0"/>
              <a:t>4/14/2023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4237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B5DD7-A672-48E6-971D-125231D72BCA}"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746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8411E-4FAB-4C8D-A2C8-710D595A36E1}"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6660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B291F2D-D70A-4047-9A47-AB3757CFC799}" type="datetime1">
              <a:rPr lang="en-US" smtClean="0"/>
              <a:t>4/14/2023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4343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0D486-57D8-45A0-8455-7C626676026C}"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845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79175-4956-4F1D-8D1B-27A0BA9EC9AB}"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5209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81F40F-CC45-4750-ABAE-B5DF1CD8347A}"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17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F5B3A-D57C-41D9-896F-B3F2142FAF3D}"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496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E9F45-5190-4C13-9F1F-90539E93A0D6}"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6816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FF50A-AD5D-490D-8C5D-19180D8C57DB}"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305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40F1056-E255-4D79-B0A4-5E2B62B66532}" type="datetime1">
              <a:rPr lang="en-US" smtClean="0"/>
              <a:t>4/14/2023</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2743F-B5C2-46F1-9872-8D556BE34A35}"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7872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8993E-F61D-456B-BFF7-A73010ACF500}"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673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07E769-7B3D-4E75-BBC6-8374598A438A}"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6187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32F894-ACC2-439C-90DE-0BE783425640}"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74250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651E30-4C67-4F88-A422-688BC51FA17E}"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473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EA49F-6C67-4360-997C-7160E3C141EB}"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0170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E3BF90-C765-4570-89D1-929CAD5826CD}"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1148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327A6C-BC3C-4F81-B158-206235DC543A}" type="datetime1">
              <a:rPr lang="en-US" smtClean="0"/>
              <a:t>4/14/2023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69589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96F476-60A1-4D87-A194-7BDECFA52F1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34817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88AEEBF-8D2E-425A-A7D9-E3AB74989E83}"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981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C1280FF-CCF3-467D-9117-887A53363870}"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E29E61-0B9B-485E-B165-2B60F9E94AE1}"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78310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3A72AA-5DDC-425B-9ABC-1D12CED0A77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3618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F1B7E-1E5E-49DB-B49C-007D79A00347}"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86182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AD2AE8-D92E-4DBB-B46F-593CBDCA0B6D}"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93624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CCE660-6FD1-4F5E-B2CF-6215E496652F}"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0214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9D4D10-A66C-402A-BC7C-D0BB3845354C}"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30049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4A57C-035C-4C47-A53D-80BECC1C6070}"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5079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7C14A-71D0-4643-BFB0-B8C46BB6EE03}"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08350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B3E4F-6141-4035-9E4B-33F150DE892F}"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21658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B45DC-04F5-4C87-8131-FACC24F28BE1}"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284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BC64363-1E4E-4393-95DC-C718F6E49BFE}"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9F4DC-3B91-450A-80F2-756710A48C4D}"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5119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83EEB22-3276-41F1-9391-12E49F679A33}" type="datetime1">
              <a:rPr lang="en-US" smtClean="0"/>
              <a:t>4/14/2023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9246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57539-1395-48F7-8839-D1034994DEC9}"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00021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8A1D8-58E3-4AFC-8509-F88AE0BBC0FA}"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5537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F7B2F-569A-46E6-925C-610BF2FC1136}"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3593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A0FFDF-2CA7-4DC3-AE4D-F8ECFACD5828}"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4207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0D676-A7A2-49AF-BDBC-C95D01C59040}"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2560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CDB50-35C7-4A0B-8A39-1DADDBFD730E}"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48794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BA05DA-F2A9-47E3-B9ED-F64F8088CD05}"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8003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087B9-DEB2-40EB-9B20-451E33D73949}"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219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D9715CB-CDBD-4348-81DA-546F21200E6D}"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EDEA8-7EA3-4CE0-A18B-01A67BF4A741}"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43757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FD0E5-3BC9-477A-B7C2-305BDDA14E98}"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5829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84AEB-D96C-4519-9063-FFE763D9335F}"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94686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5380-1AAE-4C4B-A67A-F4BEEF9F0F3F}"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95705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96236C-A742-4DE1-AC6E-590DE96A73E9}"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2596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545A65-80B7-4350-8496-8F4E77012494}"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51244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62AFE-6E5E-451E-B493-A6964027F303}"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3781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CA6BC-D8E3-4D41-A2DA-74B1C5AECF91}"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619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A8EE6B2-C83B-4EAC-9EFC-D4EC5625CC25}" type="datetime1">
              <a:rPr lang="en-US" smtClean="0"/>
              <a:t>4/14/2023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93615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63A7C-94D8-4C1D-B768-FFF89F49FEC7}"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235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14309-D670-4057-94B1-D1E53BD3867E}"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AF578E0-DFBC-4A3C-A74A-8D15CBAF5DA3}" type="datetime1">
              <a:rPr lang="en-US" smtClean="0"/>
              <a:t>4/14/2023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088633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1082F-8B23-4AE6-BCD5-C1BB11E88E18}"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90052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CA5E11-0A76-4DAC-B2C6-BF39C06E94DE}"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15642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F8026-50CD-46E6-B735-DC845AC4A835}"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34853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D4445-FDBA-4B52-B675-3EC07A994A4A}"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17881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DF3FDCA-5B4C-48C9-90F1-82050C161909}" type="datetime1">
              <a:rPr lang="en-US" smtClean="0"/>
              <a:t>4/14/2023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39800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8FFF7-79CF-46E7-94A3-0FDDE838AF7D}"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04423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12813-E29A-4895-94F6-969E29229FC4}"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02378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6095A91-DD9F-4320-9FE4-295E8693E983}" type="datetime1">
              <a:rPr lang="en-US" smtClean="0"/>
              <a:t>4/14/2023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05151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234AB6F-1DE3-4073-862E-0B5D98064045}" type="datetime1">
              <a:rPr lang="en-US" smtClean="0"/>
              <a:t>4/14/2023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36352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43244C-6290-467E-AD30-8A6414948226}"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A3620-F87F-455D-8BB4-16AAA49A7333}"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354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25CD4E-08E2-4837-8ADF-C3EFD2C79F9C}"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60285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7B981-9713-4CB8-9756-57043966E3C2}"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7153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C0E16-A98F-4CED-A3CA-DFC7569B8311}"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50585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1D8EA-09F9-4219-96C4-AC2865A80A24}"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52551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89EF6-B34C-4DE6-8046-CDE6FCAF2079}"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3152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A6B60-4EE9-45DC-9166-D75A63C5E54A}"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8158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CA59B-1191-4CE7-9199-BFAA51567838}"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13845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8C1FC-57FA-4716-8E11-F783AF44E0E6}"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97967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9FC8A-02D2-4EBC-8C9E-7F2895719A7D}"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790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07BBD9-FE78-4579-83C4-78DFC28B96DD}" type="datetime1">
              <a:rPr lang="en-US" smtClean="0"/>
              <a:t>4/14/2023</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F2C0C-77C3-4E60-90F5-522E7867338B}"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372050"/>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CFFD-42DA-45E5-95CF-08C67DE854B2}"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31734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DB2DB-CAC5-4AF0-9366-8780812BDB00}"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004730"/>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ECE7CE-6284-4622-8192-1F037070688B}"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01574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697261-A5A6-4B10-A88B-F3060EBBF8F8}"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37546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F50CD-41AC-45E2-93E1-EBE4EE5E8A0A}"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45989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2FB92-F68F-49C5-999F-18E16D070B20}"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571872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75B07-FD22-49B9-8B73-1AE7B1750787}"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33235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0BF41-9AC0-481B-8CBB-B94A8F44EF67}"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47129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BF00F-767F-4AA2-983E-EF70628A4BC0}"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269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6.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5.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7.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theme" Target="../theme/theme8.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theme" Target="../theme/theme9.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19" Type="http://schemas.openxmlformats.org/officeDocument/2006/relationships/image" Target="../media/image2.jpeg"/><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802031F-0E88-49BB-9861-D0F04B47840B}" type="datetime1">
              <a:rPr lang="en-US" smtClean="0"/>
              <a:t>4/14/2023</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6590F27-DC5E-4E1D-829C-B372206F0F1F}" type="datetime1">
              <a:rPr lang="en-US" smtClean="0"/>
              <a:t>4/14/2023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48646327"/>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F9B6D9-4B02-42CE-9538-D0C7C4DF962D}" type="datetime1">
              <a:rPr lang="en-US" smtClean="0"/>
              <a:t>4/14/2023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11116036"/>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BBABB-5BEC-4544-947E-20D719589B9A}" type="datetime1">
              <a:rPr lang="en-US" smtClean="0"/>
              <a:t>4/14/2023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03660767"/>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5F927-2D23-41AE-952D-C00828302879}" type="datetime1">
              <a:rPr lang="en-US" smtClean="0"/>
              <a:t>4/14/2023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1449832"/>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5F88A31-8893-4ED0-B8DE-BA4DE5AFB03B}" type="datetime1">
              <a:rPr lang="en-US" smtClean="0"/>
              <a:t>4/14/2023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341349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4529C18-9E40-4690-9A38-ED8BDCB128D1}" type="datetime1">
              <a:rPr lang="en-US" smtClean="0"/>
              <a:t>4/14/2023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90368622"/>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C1C6CC-B18D-48FF-AF3C-75DAF175700C}" type="datetime1">
              <a:rPr lang="en-US" smtClean="0"/>
              <a:t>4/14/2023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51621062"/>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2C9F297-A271-423E-9CD1-03C8DA691FCD}" type="datetime1">
              <a:rPr lang="en-US" smtClean="0"/>
              <a:t>4/14/2023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6724509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 id="214748418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0"/>
            <a:ext cx="10058400" cy="990600"/>
          </a:xfrm>
        </p:spPr>
        <p:txBody>
          <a:bodyPr>
            <a:normAutofit/>
          </a:bodyPr>
          <a:lstStyle/>
          <a:p>
            <a:pPr algn="ctr"/>
            <a:r>
              <a:rPr lang="en-US" sz="5400" b="1" dirty="0">
                <a:solidFill>
                  <a:srgbClr val="7030A0"/>
                </a:solidFill>
              </a:rPr>
              <a:t>UNIT – 1 INTRODUCTION</a:t>
            </a:r>
            <a:endParaRPr lang="en-US" sz="2800" b="1" dirty="0">
              <a:solidFill>
                <a:srgbClr val="7030A0"/>
              </a:solidFill>
            </a:endParaRPr>
          </a:p>
        </p:txBody>
      </p:sp>
      <p:sp>
        <p:nvSpPr>
          <p:cNvPr id="4" name="Subtitle 3"/>
          <p:cNvSpPr>
            <a:spLocks noGrp="1"/>
          </p:cNvSpPr>
          <p:nvPr>
            <p:ph type="subTitle" idx="1"/>
          </p:nvPr>
        </p:nvSpPr>
        <p:spPr>
          <a:xfrm>
            <a:off x="2743200" y="1524000"/>
            <a:ext cx="8305800" cy="4800600"/>
          </a:xfrm>
        </p:spPr>
        <p:txBody>
          <a:bodyPr>
            <a:noAutofit/>
          </a:bodyPr>
          <a:lstStyle/>
          <a:p>
            <a:pPr algn="ctr">
              <a:spcBef>
                <a:spcPts val="600"/>
              </a:spcBef>
            </a:pPr>
            <a:r>
              <a:rPr lang="en-US" sz="2800" b="1" dirty="0">
                <a:solidFill>
                  <a:srgbClr val="7030A0"/>
                </a:solidFill>
              </a:rPr>
              <a:t>Programming in C (COM412)</a:t>
            </a:r>
          </a:p>
          <a:p>
            <a:pPr algn="ctr">
              <a:spcBef>
                <a:spcPts val="600"/>
              </a:spcBef>
            </a:pPr>
            <a:r>
              <a:rPr lang="en-US" sz="2800" b="1" dirty="0">
                <a:solidFill>
                  <a:srgbClr val="FF0000"/>
                </a:solidFill>
              </a:rPr>
              <a:t>BSc CSIT First Semester</a:t>
            </a:r>
          </a:p>
          <a:p>
            <a:pPr algn="ctr">
              <a:spcBef>
                <a:spcPts val="600"/>
              </a:spcBef>
            </a:pPr>
            <a:r>
              <a:rPr lang="en-US" sz="2000" dirty="0">
                <a:solidFill>
                  <a:srgbClr val="002060"/>
                </a:solidFill>
              </a:rPr>
              <a:t>Mid-West University</a:t>
            </a:r>
          </a:p>
          <a:p>
            <a:pPr algn="ctr">
              <a:spcBef>
                <a:spcPts val="600"/>
              </a:spcBef>
            </a:pPr>
            <a:r>
              <a:rPr lang="en-US" sz="2000" dirty="0">
                <a:solidFill>
                  <a:srgbClr val="002060"/>
                </a:solidFill>
              </a:rPr>
              <a:t>Birendranagar, Surkhet, Nepal</a:t>
            </a:r>
          </a:p>
          <a:p>
            <a:pPr algn="ctr">
              <a:spcBef>
                <a:spcPts val="600"/>
              </a:spcBef>
            </a:pPr>
            <a:endParaRPr lang="en-US" sz="2000"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a:p>
            <a:pPr algn="ctr"/>
            <a:endParaRPr lang="en-US" sz="2800" dirty="0">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9664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Assembly Languages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p:txBody>
          <a:bodyPr>
            <a:noAutofit/>
          </a:bodyPr>
          <a:lstStyle/>
          <a:p>
            <a:r>
              <a:rPr lang="en-US" sz="2800" dirty="0"/>
              <a:t>Assembly language is also known as Symbolic language. It uses mnemonics or abbreviated words as instruction. </a:t>
            </a:r>
          </a:p>
          <a:p>
            <a:r>
              <a:rPr lang="en-US" sz="2800" dirty="0"/>
              <a:t>Like machine language, it also being oriented towards the basic design of computers, So it is also called low level language. </a:t>
            </a:r>
          </a:p>
          <a:p>
            <a:r>
              <a:rPr lang="en-US" sz="2800" dirty="0"/>
              <a:t>Considering the difficulties encountered with the machine language, the assembly languages were developed in 1950’s and were introduced in the second generation computers.</a:t>
            </a:r>
          </a:p>
          <a:p>
            <a:r>
              <a:rPr lang="en-US" sz="2800" dirty="0"/>
              <a:t>Some mnemonics are given below: </a:t>
            </a:r>
          </a:p>
          <a:p>
            <a:pPr marL="320040" lvl="1" indent="0">
              <a:buNone/>
            </a:pPr>
            <a:r>
              <a:rPr lang="en-US" i="1" dirty="0"/>
              <a:t>ADD </a:t>
            </a:r>
            <a:r>
              <a:rPr lang="en-US" dirty="0"/>
              <a:t>for Addition, 		</a:t>
            </a:r>
            <a:r>
              <a:rPr lang="en-US" i="1" dirty="0"/>
              <a:t>SUB </a:t>
            </a:r>
            <a:r>
              <a:rPr lang="en-US" dirty="0"/>
              <a:t>for Subtraction, </a:t>
            </a:r>
          </a:p>
          <a:p>
            <a:pPr marL="320040" lvl="1" indent="0">
              <a:buNone/>
            </a:pPr>
            <a:r>
              <a:rPr lang="en-US" i="1" dirty="0"/>
              <a:t>LDA </a:t>
            </a:r>
            <a:r>
              <a:rPr lang="en-US" dirty="0"/>
              <a:t>for load Accumulator, 	</a:t>
            </a:r>
            <a:r>
              <a:rPr lang="en-US" i="1" dirty="0"/>
              <a:t>STA </a:t>
            </a:r>
            <a:r>
              <a:rPr lang="en-US" dirty="0"/>
              <a:t>for store Accumulator </a:t>
            </a:r>
          </a:p>
          <a:p>
            <a:endParaRPr lang="en-US" sz="2800" dirty="0"/>
          </a:p>
        </p:txBody>
      </p:sp>
    </p:spTree>
    <p:extLst>
      <p:ext uri="{BB962C8B-B14F-4D97-AF65-F5344CB8AC3E}">
        <p14:creationId xmlns:p14="http://schemas.microsoft.com/office/powerpoint/2010/main" val="406943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Assembly Languages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219200" y="1447800"/>
            <a:ext cx="10363200" cy="4724400"/>
          </a:xfrm>
        </p:spPr>
        <p:txBody>
          <a:bodyPr>
            <a:normAutofit/>
          </a:bodyPr>
          <a:lstStyle/>
          <a:p>
            <a:r>
              <a:rPr lang="en-US" sz="2800" b="1" dirty="0"/>
              <a:t>Advantages:</a:t>
            </a:r>
          </a:p>
          <a:p>
            <a:pPr marL="777240" lvl="1" indent="-457200">
              <a:buFont typeface="+mj-lt"/>
              <a:buAutoNum type="arabicPeriod"/>
            </a:pPr>
            <a:r>
              <a:rPr lang="en-US" dirty="0"/>
              <a:t>Coding is faster than machine code language because mnemonics are used for program coding. </a:t>
            </a:r>
          </a:p>
          <a:p>
            <a:pPr marL="777240" lvl="1" indent="-457200">
              <a:buFont typeface="+mj-lt"/>
              <a:buAutoNum type="arabicPeriod"/>
            </a:pPr>
            <a:r>
              <a:rPr lang="en-US" dirty="0"/>
              <a:t>Less time consumed respect to Machine code languages. </a:t>
            </a:r>
          </a:p>
          <a:p>
            <a:pPr marL="777240" lvl="1" indent="-457200">
              <a:buFont typeface="+mj-lt"/>
              <a:buAutoNum type="arabicPeriod"/>
            </a:pPr>
            <a:r>
              <a:rPr lang="en-US" dirty="0"/>
              <a:t>Debugging is easy. </a:t>
            </a:r>
          </a:p>
          <a:p>
            <a:r>
              <a:rPr lang="en-US" dirty="0"/>
              <a:t>Disadvantages</a:t>
            </a:r>
          </a:p>
          <a:p>
            <a:pPr marL="777240" lvl="1" indent="-457200">
              <a:buFont typeface="+mj-lt"/>
              <a:buAutoNum type="arabicPeriod"/>
            </a:pPr>
            <a:r>
              <a:rPr lang="en-US" dirty="0"/>
              <a:t>Machine oriented language </a:t>
            </a:r>
          </a:p>
          <a:p>
            <a:pPr marL="662940" lvl="1" indent="-342900">
              <a:buFont typeface="+mj-lt"/>
              <a:buAutoNum type="arabicPeriod"/>
            </a:pPr>
            <a:r>
              <a:rPr lang="en-US" dirty="0"/>
              <a:t>The good knowledge of machine architectures is required. </a:t>
            </a:r>
          </a:p>
          <a:p>
            <a:pPr marL="662940" lvl="1" indent="-342900">
              <a:buFont typeface="+mj-lt"/>
              <a:buAutoNum type="arabicPeriod"/>
            </a:pPr>
            <a:r>
              <a:rPr lang="en-US" dirty="0"/>
              <a:t>Time consuming  for programming and debugging</a:t>
            </a:r>
          </a:p>
          <a:p>
            <a:pPr marL="662940" lvl="1" indent="-342900">
              <a:buFont typeface="+mj-lt"/>
              <a:buAutoNum type="arabicPeriod"/>
            </a:pPr>
            <a:r>
              <a:rPr lang="en-US" dirty="0"/>
              <a:t>Translator is used to translate program into machine code. </a:t>
            </a:r>
          </a:p>
          <a:p>
            <a:pPr marL="662940" lvl="1" indent="-342900">
              <a:buFont typeface="+mj-lt"/>
              <a:buAutoNum type="arabicPeriod"/>
            </a:pPr>
            <a:r>
              <a:rPr lang="en-US" dirty="0"/>
              <a:t>Not as fast as machine code language in case of execution </a:t>
            </a:r>
          </a:p>
          <a:p>
            <a:pPr marL="777240" lvl="1" indent="-457200">
              <a:buFont typeface="+mj-lt"/>
              <a:buAutoNum type="arabicPeriod"/>
            </a:pPr>
            <a:endParaRPr lang="en-US" dirty="0"/>
          </a:p>
        </p:txBody>
      </p:sp>
    </p:spTree>
    <p:extLst>
      <p:ext uri="{BB962C8B-B14F-4D97-AF65-F5344CB8AC3E}">
        <p14:creationId xmlns:p14="http://schemas.microsoft.com/office/powerpoint/2010/main" val="168774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High Level Languages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219200" y="1676400"/>
            <a:ext cx="10363200" cy="4343400"/>
          </a:xfrm>
        </p:spPr>
        <p:txBody>
          <a:bodyPr>
            <a:noAutofit/>
          </a:bodyPr>
          <a:lstStyle/>
          <a:p>
            <a:r>
              <a:rPr lang="en-US" sz="2800" dirty="0"/>
              <a:t>The time and cost of creating machine and assembly languages were quite high and this is the first motivation for development of high-level computer language. </a:t>
            </a:r>
          </a:p>
          <a:p>
            <a:r>
              <a:rPr lang="en-US" sz="2800" dirty="0"/>
              <a:t>High level language contains a set of instructions written in simple English. It is a set of some symbols, words and rules to instruct machine. </a:t>
            </a:r>
          </a:p>
          <a:p>
            <a:r>
              <a:rPr lang="en-US" sz="2800" dirty="0"/>
              <a:t>The language is oriented towards the problem and procedures. </a:t>
            </a:r>
          </a:p>
          <a:p>
            <a:r>
              <a:rPr lang="en-US" sz="2800" dirty="0"/>
              <a:t>Program written in high level language is called source program. </a:t>
            </a:r>
          </a:p>
          <a:p>
            <a:r>
              <a:rPr lang="en-US" sz="2800" dirty="0"/>
              <a:t>A language translator is used to translate into object code (Machine code). </a:t>
            </a:r>
          </a:p>
          <a:p>
            <a:endParaRPr lang="en-US" sz="2800" dirty="0"/>
          </a:p>
        </p:txBody>
      </p:sp>
    </p:spTree>
    <p:extLst>
      <p:ext uri="{BB962C8B-B14F-4D97-AF65-F5344CB8AC3E}">
        <p14:creationId xmlns:p14="http://schemas.microsoft.com/office/powerpoint/2010/main" val="47420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High Level Languages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219200" y="1447800"/>
            <a:ext cx="10363200" cy="4762500"/>
          </a:xfrm>
        </p:spPr>
        <p:txBody>
          <a:bodyPr>
            <a:normAutofit lnSpcReduction="10000"/>
          </a:bodyPr>
          <a:lstStyle/>
          <a:p>
            <a:r>
              <a:rPr lang="en-US" b="1" dirty="0"/>
              <a:t>Advantages: </a:t>
            </a:r>
            <a:endParaRPr lang="en-US" dirty="0"/>
          </a:p>
          <a:p>
            <a:pPr lvl="1">
              <a:buFont typeface="Wingdings" panose="05000000000000000000" pitchFamily="2" charset="2"/>
              <a:buChar char="Ø"/>
            </a:pPr>
            <a:r>
              <a:rPr lang="en-US" dirty="0"/>
              <a:t>Simple English is used for program coding. </a:t>
            </a:r>
          </a:p>
          <a:p>
            <a:pPr lvl="1">
              <a:buFont typeface="Wingdings" panose="05000000000000000000" pitchFamily="2" charset="2"/>
              <a:buChar char="Ø"/>
            </a:pPr>
            <a:r>
              <a:rPr lang="en-US" dirty="0"/>
              <a:t>Machine independent </a:t>
            </a:r>
          </a:p>
          <a:p>
            <a:pPr lvl="1">
              <a:buFont typeface="Wingdings" panose="05000000000000000000" pitchFamily="2" charset="2"/>
              <a:buChar char="Ø"/>
            </a:pPr>
            <a:r>
              <a:rPr lang="en-US" dirty="0"/>
              <a:t>Problem and procedure oriented. </a:t>
            </a:r>
          </a:p>
          <a:p>
            <a:pPr lvl="1">
              <a:buFont typeface="Wingdings" panose="05000000000000000000" pitchFamily="2" charset="2"/>
              <a:buChar char="Ø"/>
            </a:pPr>
            <a:r>
              <a:rPr lang="en-US" dirty="0"/>
              <a:t>The knowledge of computer architectures is not necessary. It requires less time for program coding. </a:t>
            </a:r>
          </a:p>
          <a:p>
            <a:pPr lvl="1">
              <a:buFont typeface="Wingdings" panose="05000000000000000000" pitchFamily="2" charset="2"/>
              <a:buChar char="Ø"/>
            </a:pPr>
            <a:r>
              <a:rPr lang="en-US" dirty="0"/>
              <a:t>Program can be debugged easily and program maintenance is also easy. </a:t>
            </a:r>
          </a:p>
          <a:p>
            <a:r>
              <a:rPr lang="en-US" b="1" dirty="0"/>
              <a:t>Limitations: </a:t>
            </a:r>
            <a:endParaRPr lang="en-US" dirty="0"/>
          </a:p>
          <a:p>
            <a:pPr lvl="1">
              <a:buFont typeface="Wingdings" panose="05000000000000000000" pitchFamily="2" charset="2"/>
              <a:buChar char="Ø"/>
            </a:pPr>
            <a:r>
              <a:rPr lang="en-US" dirty="0"/>
              <a:t>It takes additional translation times to translate the source to machine code. </a:t>
            </a:r>
          </a:p>
          <a:p>
            <a:pPr lvl="1">
              <a:buFont typeface="Wingdings" panose="05000000000000000000" pitchFamily="2" charset="2"/>
              <a:buChar char="Ø"/>
            </a:pPr>
            <a:r>
              <a:rPr lang="en-US" dirty="0"/>
              <a:t>High level programs are comparatively slower than low level programs. </a:t>
            </a:r>
          </a:p>
          <a:p>
            <a:pPr lvl="1">
              <a:buFont typeface="Wingdings" panose="05000000000000000000" pitchFamily="2" charset="2"/>
              <a:buChar char="Ø"/>
            </a:pPr>
            <a:r>
              <a:rPr lang="en-US" dirty="0"/>
              <a:t>Compared to low level programs, they are generally less memory efficient. </a:t>
            </a:r>
          </a:p>
          <a:p>
            <a:pPr lvl="1">
              <a:buFont typeface="Wingdings" panose="05000000000000000000" pitchFamily="2" charset="2"/>
              <a:buChar char="Ø"/>
            </a:pPr>
            <a:r>
              <a:rPr lang="en-US" dirty="0"/>
              <a:t>Cannot communicate directly with the hardware. </a:t>
            </a:r>
          </a:p>
          <a:p>
            <a:endParaRPr lang="en-US" dirty="0"/>
          </a:p>
        </p:txBody>
      </p:sp>
    </p:spTree>
    <p:extLst>
      <p:ext uri="{BB962C8B-B14F-4D97-AF65-F5344CB8AC3E}">
        <p14:creationId xmlns:p14="http://schemas.microsoft.com/office/powerpoint/2010/main" val="27922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High Level and Low Leve Languages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pic>
        <p:nvPicPr>
          <p:cNvPr id="2050" name="Picture 2" descr="Difference Between Low Level Language and High Level Langu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143"/>
          <a:stretch/>
        </p:blipFill>
        <p:spPr bwMode="auto">
          <a:xfrm>
            <a:off x="3429000" y="762000"/>
            <a:ext cx="8381208" cy="523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62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FF00"/>
                </a:solidFill>
              </a:rPr>
              <a:t>Language Translators</a:t>
            </a:r>
          </a:p>
        </p:txBody>
      </p:sp>
      <p:pic>
        <p:nvPicPr>
          <p:cNvPr id="1026" name="Picture 2" descr="Computer Languages | Types of Computer Languages | Study Lecture Not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10000" y="793750"/>
            <a:ext cx="7933290" cy="5562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Rectangle 3"/>
          <p:cNvSpPr/>
          <p:nvPr/>
        </p:nvSpPr>
        <p:spPr>
          <a:xfrm>
            <a:off x="3962400" y="2362200"/>
            <a:ext cx="3124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rPr>
              <a:t>Assembly Language</a:t>
            </a:r>
          </a:p>
        </p:txBody>
      </p:sp>
    </p:spTree>
    <p:extLst>
      <p:ext uri="{BB962C8B-B14F-4D97-AF65-F5344CB8AC3E}">
        <p14:creationId xmlns:p14="http://schemas.microsoft.com/office/powerpoint/2010/main" val="121642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0CE138F-077E-4F22-9EFF-343499C387EA}" type="slidenum">
              <a:rPr lang="en-US" smtClean="0"/>
              <a:t>16</a:t>
            </a:fld>
            <a:endParaRPr lang="en-US"/>
          </a:p>
        </p:txBody>
      </p:sp>
      <p:sp>
        <p:nvSpPr>
          <p:cNvPr id="3" name="Content Placeholder 2"/>
          <p:cNvSpPr>
            <a:spLocks noGrp="1"/>
          </p:cNvSpPr>
          <p:nvPr>
            <p:ph sz="quarter" idx="1"/>
          </p:nvPr>
        </p:nvSpPr>
        <p:spPr>
          <a:xfrm>
            <a:off x="1219200" y="1905000"/>
            <a:ext cx="9906000" cy="4419600"/>
          </a:xfrm>
        </p:spPr>
        <p:txBody>
          <a:bodyPr>
            <a:noAutofit/>
          </a:bodyPr>
          <a:lstStyle/>
          <a:p>
            <a:r>
              <a:rPr lang="en-US" sz="3000" dirty="0">
                <a:latin typeface="Bell MT" panose="02020503060305020303" pitchFamily="18" charset="0"/>
              </a:rPr>
              <a:t>A compiler is a program that can read a program in one language- source language, and translate it into an equivalent program in another language – target language.</a:t>
            </a:r>
          </a:p>
          <a:p>
            <a:r>
              <a:rPr lang="en-US" sz="3000" dirty="0">
                <a:latin typeface="Bell MT" panose="02020503060305020303" pitchFamily="18" charset="0"/>
              </a:rPr>
              <a:t>An important role of the compiler is to report any errors in the source program that it detects during the translation process.</a:t>
            </a:r>
          </a:p>
        </p:txBody>
      </p:sp>
      <p:sp>
        <p:nvSpPr>
          <p:cNvPr id="4" name="Title 3"/>
          <p:cNvSpPr>
            <a:spLocks noGrp="1"/>
          </p:cNvSpPr>
          <p:nvPr>
            <p:ph type="title"/>
          </p:nvPr>
        </p:nvSpPr>
        <p:spPr/>
        <p:txBody>
          <a:bodyPr>
            <a:normAutofit/>
          </a:bodyPr>
          <a:lstStyle/>
          <a:p>
            <a:pPr algn="ctr"/>
            <a:r>
              <a:rPr lang="en-US" sz="4400" u="sng"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What is a Compiler?</a:t>
            </a:r>
          </a:p>
        </p:txBody>
      </p:sp>
    </p:spTree>
    <p:extLst>
      <p:ext uri="{BB962C8B-B14F-4D97-AF65-F5344CB8AC3E}">
        <p14:creationId xmlns:p14="http://schemas.microsoft.com/office/powerpoint/2010/main" val="396824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descr="Difference Between Compiler and Interpreter (with Comparison Chart ..."/>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0" y="533400"/>
            <a:ext cx="7909367"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19200" y="3911589"/>
            <a:ext cx="10134600" cy="954107"/>
          </a:xfrm>
          <a:prstGeom prst="rect">
            <a:avLst/>
          </a:prstGeom>
        </p:spPr>
        <p:txBody>
          <a:bodyPr wrap="square">
            <a:spAutoFit/>
          </a:bodyPr>
          <a:lstStyle/>
          <a:p>
            <a:pPr marL="457200" indent="-457200">
              <a:buFont typeface="Arial" panose="020B0604020202020204" pitchFamily="34" charset="0"/>
              <a:buChar char="•"/>
            </a:pPr>
            <a:r>
              <a:rPr lang="en-US" sz="2800" dirty="0">
                <a:latin typeface="Bell MT" panose="02020503060305020303" pitchFamily="18" charset="0"/>
              </a:rPr>
              <a:t>If the target program is an executable machine program, it can then be called by user to process inputs and produce outputs.</a:t>
            </a:r>
          </a:p>
        </p:txBody>
      </p:sp>
      <p:pic>
        <p:nvPicPr>
          <p:cNvPr id="7" name="Picture 2" descr="PPT - CMP 131 Introduction to Computer Programming PowerPoint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19200" y="5119685"/>
            <a:ext cx="91440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2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solidFill>
                  <a:srgbClr val="7030A0"/>
                </a:solidFill>
                <a:latin typeface="Bell MT" panose="02020503060305020303" pitchFamily="18" charset="0"/>
                <a:ea typeface="+mn-ea"/>
                <a:cs typeface="+mn-cs"/>
              </a:rPr>
              <a:t>Interpreter</a:t>
            </a:r>
          </a:p>
        </p:txBody>
      </p:sp>
      <p:sp>
        <p:nvSpPr>
          <p:cNvPr id="5" name="Slide Number Placeholder 4"/>
          <p:cNvSpPr>
            <a:spLocks noGrp="1"/>
          </p:cNvSpPr>
          <p:nvPr>
            <p:ph type="sldNum" sz="quarter" idx="12"/>
          </p:nvPr>
        </p:nvSpPr>
        <p:spPr/>
        <p:txBody>
          <a:bodyPr/>
          <a:lstStyle/>
          <a:p>
            <a:fld id="{10CE138F-077E-4F22-9EFF-343499C387EA}" type="slidenum">
              <a:rPr lang="en-US" smtClean="0"/>
              <a:t>18</a:t>
            </a:fld>
            <a:endParaRPr lang="en-US"/>
          </a:p>
        </p:txBody>
      </p:sp>
      <p:sp>
        <p:nvSpPr>
          <p:cNvPr id="3" name="Content Placeholder 2"/>
          <p:cNvSpPr>
            <a:spLocks noGrp="1"/>
          </p:cNvSpPr>
          <p:nvPr>
            <p:ph sz="quarter" idx="1"/>
          </p:nvPr>
        </p:nvSpPr>
        <p:spPr>
          <a:xfrm>
            <a:off x="804672" y="1600200"/>
            <a:ext cx="10549128" cy="4294375"/>
          </a:xfrm>
        </p:spPr>
        <p:txBody>
          <a:bodyPr>
            <a:noAutofit/>
          </a:bodyPr>
          <a:lstStyle/>
          <a:p>
            <a:r>
              <a:rPr lang="en-US" sz="2800" dirty="0">
                <a:latin typeface="Bell MT" panose="02020503060305020303" pitchFamily="18" charset="0"/>
              </a:rPr>
              <a:t>Instead of producing a target program as a translation, an interpreter appears to directly execute operations specified in the source program on inputs supplied by the user.</a:t>
            </a:r>
          </a:p>
          <a:p>
            <a:endParaRPr lang="en-US" sz="2800" dirty="0">
              <a:latin typeface="Bell MT" panose="02020503060305020303" pitchFamily="18" charset="0"/>
            </a:endParaRPr>
          </a:p>
          <a:p>
            <a:endParaRPr lang="en-US" sz="2800" dirty="0">
              <a:latin typeface="Bell MT" panose="02020503060305020303" pitchFamily="18" charset="0"/>
            </a:endParaRPr>
          </a:p>
          <a:p>
            <a:endParaRPr lang="en-US" sz="2800" dirty="0">
              <a:latin typeface="Bell MT" panose="02020503060305020303" pitchFamily="18" charset="0"/>
            </a:endParaRPr>
          </a:p>
          <a:p>
            <a:endParaRPr lang="en-US" sz="2800" dirty="0">
              <a:latin typeface="Bell MT" panose="02020503060305020303" pitchFamily="18" charset="0"/>
            </a:endParaRPr>
          </a:p>
          <a:p>
            <a:r>
              <a:rPr lang="en-US" sz="2800" dirty="0">
                <a:latin typeface="Bell MT" panose="02020503060305020303" pitchFamily="18" charset="0"/>
              </a:rPr>
              <a:t>An interpreter, however, can give better error diagnostics than a compiler because it executes instructions one by one.</a:t>
            </a:r>
          </a:p>
        </p:txBody>
      </p:sp>
      <p:grpSp>
        <p:nvGrpSpPr>
          <p:cNvPr id="22" name="Group 21"/>
          <p:cNvGrpSpPr/>
          <p:nvPr/>
        </p:nvGrpSpPr>
        <p:grpSpPr>
          <a:xfrm>
            <a:off x="1219200" y="3505200"/>
            <a:ext cx="9165336" cy="1143000"/>
            <a:chOff x="1638683" y="4268016"/>
            <a:chExt cx="6918049" cy="828418"/>
          </a:xfrm>
        </p:grpSpPr>
        <p:grpSp>
          <p:nvGrpSpPr>
            <p:cNvPr id="6" name="Group 5"/>
            <p:cNvGrpSpPr/>
            <p:nvPr/>
          </p:nvGrpSpPr>
          <p:grpSpPr>
            <a:xfrm>
              <a:off x="2514519" y="4284515"/>
              <a:ext cx="6042213" cy="811919"/>
              <a:chOff x="645458" y="4410635"/>
              <a:chExt cx="7749990" cy="954741"/>
            </a:xfrm>
          </p:grpSpPr>
          <p:sp>
            <p:nvSpPr>
              <p:cNvPr id="7" name="Rectangle 6"/>
              <p:cNvSpPr/>
              <p:nvPr/>
            </p:nvSpPr>
            <p:spPr>
              <a:xfrm>
                <a:off x="3294529" y="4410635"/>
                <a:ext cx="2380130" cy="9547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Interpreter </a:t>
                </a:r>
              </a:p>
            </p:txBody>
          </p:sp>
          <p:cxnSp>
            <p:nvCxnSpPr>
              <p:cNvPr id="8" name="Straight Arrow Connector 7"/>
              <p:cNvCxnSpPr/>
              <p:nvPr/>
            </p:nvCxnSpPr>
            <p:spPr>
              <a:xfrm flipV="1">
                <a:off x="2232212" y="5097553"/>
                <a:ext cx="1062317"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74659" y="4938432"/>
                <a:ext cx="1062317" cy="1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5458" y="4889123"/>
                <a:ext cx="1734671" cy="355989"/>
              </a:xfrm>
              <a:prstGeom prst="rect">
                <a:avLst/>
              </a:prstGeom>
              <a:noFill/>
            </p:spPr>
            <p:txBody>
              <a:bodyPr wrap="square" rtlCol="0">
                <a:spAutoFit/>
              </a:bodyPr>
              <a:lstStyle/>
              <a:p>
                <a:r>
                  <a:rPr lang="en-US" sz="3200" b="1" dirty="0">
                    <a:solidFill>
                      <a:srgbClr val="FF0000"/>
                    </a:solidFill>
                  </a:rPr>
                  <a:t>Input</a:t>
                </a:r>
              </a:p>
            </p:txBody>
          </p:sp>
          <p:sp>
            <p:nvSpPr>
              <p:cNvPr id="11" name="TextBox 10"/>
              <p:cNvSpPr txBox="1"/>
              <p:nvPr/>
            </p:nvSpPr>
            <p:spPr>
              <a:xfrm>
                <a:off x="6660777" y="4746811"/>
                <a:ext cx="1734671" cy="355989"/>
              </a:xfrm>
              <a:prstGeom prst="rect">
                <a:avLst/>
              </a:prstGeom>
              <a:noFill/>
            </p:spPr>
            <p:txBody>
              <a:bodyPr wrap="square" rtlCol="0">
                <a:spAutoFit/>
              </a:bodyPr>
              <a:lstStyle/>
              <a:p>
                <a:r>
                  <a:rPr lang="en-US" sz="3200" b="1" dirty="0">
                    <a:solidFill>
                      <a:srgbClr val="FF0000"/>
                    </a:solidFill>
                  </a:rPr>
                  <a:t>output</a:t>
                </a:r>
              </a:p>
            </p:txBody>
          </p:sp>
        </p:grpSp>
        <p:cxnSp>
          <p:nvCxnSpPr>
            <p:cNvPr id="13" name="Straight Arrow Connector 12"/>
            <p:cNvCxnSpPr/>
            <p:nvPr/>
          </p:nvCxnSpPr>
          <p:spPr>
            <a:xfrm>
              <a:off x="3751618" y="4469384"/>
              <a:ext cx="828226" cy="3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38683" y="4268016"/>
              <a:ext cx="2375034" cy="423830"/>
            </a:xfrm>
            <a:prstGeom prst="rect">
              <a:avLst/>
            </a:prstGeom>
            <a:noFill/>
          </p:spPr>
          <p:txBody>
            <a:bodyPr wrap="square" rtlCol="0">
              <a:spAutoFit/>
            </a:bodyPr>
            <a:lstStyle/>
            <a:p>
              <a:r>
                <a:rPr lang="en-US" sz="3200" b="1" dirty="0">
                  <a:solidFill>
                    <a:srgbClr val="FF0000"/>
                  </a:solidFill>
                </a:rPr>
                <a:t>source program</a:t>
              </a:r>
            </a:p>
          </p:txBody>
        </p:sp>
      </p:grpSp>
    </p:spTree>
    <p:extLst>
      <p:ext uri="{BB962C8B-B14F-4D97-AF65-F5344CB8AC3E}">
        <p14:creationId xmlns:p14="http://schemas.microsoft.com/office/powerpoint/2010/main" val="72011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657469682"/>
              </p:ext>
            </p:extLst>
          </p:nvPr>
        </p:nvGraphicFramePr>
        <p:xfrm>
          <a:off x="380998" y="1063211"/>
          <a:ext cx="11125202" cy="5337589"/>
        </p:xfrm>
        <a:graphic>
          <a:graphicData uri="http://schemas.openxmlformats.org/drawingml/2006/table">
            <a:tbl>
              <a:tblPr>
                <a:tableStyleId>{5940675A-B579-460E-94D1-54222C63F5DA}</a:tableStyleId>
              </a:tblPr>
              <a:tblGrid>
                <a:gridCol w="2057402">
                  <a:extLst>
                    <a:ext uri="{9D8B030D-6E8A-4147-A177-3AD203B41FA5}">
                      <a16:colId xmlns:a16="http://schemas.microsoft.com/office/drawing/2014/main" val="20000"/>
                    </a:ext>
                  </a:extLst>
                </a:gridCol>
                <a:gridCol w="3781356">
                  <a:extLst>
                    <a:ext uri="{9D8B030D-6E8A-4147-A177-3AD203B41FA5}">
                      <a16:colId xmlns:a16="http://schemas.microsoft.com/office/drawing/2014/main" val="20001"/>
                    </a:ext>
                  </a:extLst>
                </a:gridCol>
                <a:gridCol w="5286444">
                  <a:extLst>
                    <a:ext uri="{9D8B030D-6E8A-4147-A177-3AD203B41FA5}">
                      <a16:colId xmlns:a16="http://schemas.microsoft.com/office/drawing/2014/main" val="20002"/>
                    </a:ext>
                  </a:extLst>
                </a:gridCol>
              </a:tblGrid>
              <a:tr h="492168">
                <a:tc>
                  <a:txBody>
                    <a:bodyPr/>
                    <a:lstStyle/>
                    <a:p>
                      <a:pPr algn="ctr"/>
                      <a:r>
                        <a:rPr lang="en-US" sz="2400" b="1" dirty="0">
                          <a:solidFill>
                            <a:srgbClr val="C00000"/>
                          </a:solidFill>
                          <a:effectLst>
                            <a:outerShdw blurRad="38100" dist="38100" dir="2700000" algn="tl">
                              <a:srgbClr val="000000">
                                <a:alpha val="43137"/>
                              </a:srgbClr>
                            </a:outerShdw>
                          </a:effectLst>
                        </a:rPr>
                        <a:t>Title</a:t>
                      </a:r>
                    </a:p>
                  </a:txBody>
                  <a:tcPr marL="39895" marR="39895" marT="59843" marB="59843" anchor="ctr"/>
                </a:tc>
                <a:tc>
                  <a:txBody>
                    <a:bodyPr/>
                    <a:lstStyle/>
                    <a:p>
                      <a:pPr algn="ctr"/>
                      <a:r>
                        <a:rPr lang="en-US" sz="2400" b="1" dirty="0">
                          <a:solidFill>
                            <a:srgbClr val="C00000"/>
                          </a:solidFill>
                          <a:effectLst>
                            <a:outerShdw blurRad="38100" dist="38100" dir="2700000" algn="tl">
                              <a:srgbClr val="000000">
                                <a:alpha val="43137"/>
                              </a:srgbClr>
                            </a:outerShdw>
                          </a:effectLst>
                        </a:rPr>
                        <a:t>Compiler</a:t>
                      </a:r>
                    </a:p>
                  </a:txBody>
                  <a:tcPr marL="39895" marR="39895" marT="59843" marB="59843" anchor="ctr"/>
                </a:tc>
                <a:tc>
                  <a:txBody>
                    <a:bodyPr/>
                    <a:lstStyle/>
                    <a:p>
                      <a:pPr algn="ctr"/>
                      <a:r>
                        <a:rPr lang="en-US" sz="2400" b="1" dirty="0">
                          <a:solidFill>
                            <a:srgbClr val="C00000"/>
                          </a:solidFill>
                          <a:effectLst>
                            <a:outerShdw blurRad="38100" dist="38100" dir="2700000" algn="tl">
                              <a:srgbClr val="000000">
                                <a:alpha val="43137"/>
                              </a:srgbClr>
                            </a:outerShdw>
                          </a:effectLst>
                        </a:rPr>
                        <a:t>Interpreter</a:t>
                      </a:r>
                    </a:p>
                  </a:txBody>
                  <a:tcPr marL="39895" marR="39895" marT="59843" marB="59843" anchor="ctr"/>
                </a:tc>
                <a:extLst>
                  <a:ext uri="{0D108BD9-81ED-4DB2-BD59-A6C34878D82A}">
                    <a16:rowId xmlns:a16="http://schemas.microsoft.com/office/drawing/2014/main" val="10000"/>
                  </a:ext>
                </a:extLst>
              </a:tr>
              <a:tr h="653095">
                <a:tc>
                  <a:txBody>
                    <a:bodyPr/>
                    <a:lstStyle/>
                    <a:p>
                      <a:pPr lvl="1"/>
                      <a:r>
                        <a:rPr lang="en-US" sz="2000" b="1" dirty="0">
                          <a:solidFill>
                            <a:srgbClr val="00B050"/>
                          </a:solidFill>
                          <a:effectLst/>
                        </a:rPr>
                        <a:t>Input</a:t>
                      </a:r>
                    </a:p>
                  </a:txBody>
                  <a:tcPr marL="39895" marR="39895" marT="39895" marB="39895" anchor="ctr"/>
                </a:tc>
                <a:tc>
                  <a:txBody>
                    <a:bodyPr/>
                    <a:lstStyle/>
                    <a:p>
                      <a:pPr lvl="1"/>
                      <a:r>
                        <a:rPr lang="en-US" sz="2000" dirty="0">
                          <a:effectLst/>
                        </a:rPr>
                        <a:t>Compiler takes Entire program as input at a time.</a:t>
                      </a:r>
                    </a:p>
                  </a:txBody>
                  <a:tcPr marL="39895" marR="39895" marT="39895" marB="39895" anchor="ctr"/>
                </a:tc>
                <a:tc>
                  <a:txBody>
                    <a:bodyPr/>
                    <a:lstStyle/>
                    <a:p>
                      <a:pPr lvl="1"/>
                      <a:r>
                        <a:rPr lang="en-US" sz="2000" dirty="0">
                          <a:effectLst/>
                        </a:rPr>
                        <a:t>Interpreter takes Single instruction as input at a time.</a:t>
                      </a:r>
                    </a:p>
                  </a:txBody>
                  <a:tcPr marL="39895" marR="39895" marT="39895" marB="39895" anchor="ctr"/>
                </a:tc>
                <a:extLst>
                  <a:ext uri="{0D108BD9-81ED-4DB2-BD59-A6C34878D82A}">
                    <a16:rowId xmlns:a16="http://schemas.microsoft.com/office/drawing/2014/main" val="10001"/>
                  </a:ext>
                </a:extLst>
              </a:tr>
              <a:tr h="643818">
                <a:tc>
                  <a:txBody>
                    <a:bodyPr/>
                    <a:lstStyle/>
                    <a:p>
                      <a:pPr lvl="1"/>
                      <a:r>
                        <a:rPr lang="en-US" sz="2000" b="1" dirty="0">
                          <a:solidFill>
                            <a:srgbClr val="00B050"/>
                          </a:solidFill>
                          <a:effectLst/>
                        </a:rPr>
                        <a:t>Output</a:t>
                      </a:r>
                    </a:p>
                  </a:txBody>
                  <a:tcPr marL="39895" marR="39895" marT="39895" marB="39895" anchor="ctr"/>
                </a:tc>
                <a:tc>
                  <a:txBody>
                    <a:bodyPr/>
                    <a:lstStyle/>
                    <a:p>
                      <a:pPr lvl="1"/>
                      <a:r>
                        <a:rPr lang="en-US" sz="2000" dirty="0">
                          <a:effectLst/>
                        </a:rPr>
                        <a:t>Intermediate Object code is generated</a:t>
                      </a:r>
                    </a:p>
                  </a:txBody>
                  <a:tcPr marL="39895" marR="39895" marT="39895" marB="39895" anchor="ctr"/>
                </a:tc>
                <a:tc>
                  <a:txBody>
                    <a:bodyPr/>
                    <a:lstStyle/>
                    <a:p>
                      <a:pPr lvl="1"/>
                      <a:r>
                        <a:rPr lang="en-US" sz="2000" dirty="0">
                          <a:effectLst/>
                        </a:rPr>
                        <a:t>No Intermediate Object code is generated</a:t>
                      </a:r>
                    </a:p>
                  </a:txBody>
                  <a:tcPr marL="39895" marR="39895" marT="39895" marB="39895" anchor="ctr"/>
                </a:tc>
                <a:extLst>
                  <a:ext uri="{0D108BD9-81ED-4DB2-BD59-A6C34878D82A}">
                    <a16:rowId xmlns:a16="http://schemas.microsoft.com/office/drawing/2014/main" val="10002"/>
                  </a:ext>
                </a:extLst>
              </a:tr>
              <a:tr h="653095">
                <a:tc>
                  <a:txBody>
                    <a:bodyPr/>
                    <a:lstStyle/>
                    <a:p>
                      <a:pPr lvl="1"/>
                      <a:r>
                        <a:rPr lang="en-US" sz="2000" b="1" dirty="0">
                          <a:solidFill>
                            <a:srgbClr val="00B050"/>
                          </a:solidFill>
                          <a:effectLst/>
                        </a:rPr>
                        <a:t>Memory</a:t>
                      </a:r>
                    </a:p>
                  </a:txBody>
                  <a:tcPr marL="39895" marR="39895" marT="39895" marB="39895" anchor="ctr"/>
                </a:tc>
                <a:tc>
                  <a:txBody>
                    <a:bodyPr/>
                    <a:lstStyle/>
                    <a:p>
                      <a:pPr lvl="1"/>
                      <a:r>
                        <a:rPr lang="en-US" sz="2000" dirty="0">
                          <a:effectLst/>
                        </a:rPr>
                        <a:t>More memory is required. Due to the creation of object code.</a:t>
                      </a:r>
                    </a:p>
                  </a:txBody>
                  <a:tcPr marL="39895" marR="39895" marT="39895" marB="39895" anchor="ctr"/>
                </a:tc>
                <a:tc>
                  <a:txBody>
                    <a:bodyPr/>
                    <a:lstStyle/>
                    <a:p>
                      <a:pPr lvl="1"/>
                      <a:r>
                        <a:rPr lang="en-US" sz="2000" dirty="0">
                          <a:effectLst/>
                        </a:rPr>
                        <a:t>Less memory is required. It does not create intermediate object code.</a:t>
                      </a:r>
                    </a:p>
                  </a:txBody>
                  <a:tcPr marL="39895" marR="39895" marT="39895" marB="39895" anchor="ctr"/>
                </a:tc>
                <a:extLst>
                  <a:ext uri="{0D108BD9-81ED-4DB2-BD59-A6C34878D82A}">
                    <a16:rowId xmlns:a16="http://schemas.microsoft.com/office/drawing/2014/main" val="10003"/>
                  </a:ext>
                </a:extLst>
              </a:tr>
              <a:tr h="653095">
                <a:tc>
                  <a:txBody>
                    <a:bodyPr/>
                    <a:lstStyle/>
                    <a:p>
                      <a:pPr lvl="1"/>
                      <a:r>
                        <a:rPr lang="en-US" sz="2000" b="1" dirty="0">
                          <a:solidFill>
                            <a:srgbClr val="00B050"/>
                          </a:solidFill>
                          <a:effectLst/>
                        </a:rPr>
                        <a:t>Need Compile</a:t>
                      </a:r>
                    </a:p>
                  </a:txBody>
                  <a:tcPr marL="39895" marR="39895" marT="39895" marB="39895" anchor="ctr"/>
                </a:tc>
                <a:tc>
                  <a:txBody>
                    <a:bodyPr/>
                    <a:lstStyle/>
                    <a:p>
                      <a:pPr lvl="1"/>
                      <a:r>
                        <a:rPr lang="en-US" sz="2000" dirty="0">
                          <a:effectLst/>
                        </a:rPr>
                        <a:t>Program need not to be compiled every time</a:t>
                      </a:r>
                    </a:p>
                  </a:txBody>
                  <a:tcPr marL="39895" marR="39895" marT="39895" marB="39895" anchor="ctr"/>
                </a:tc>
                <a:tc>
                  <a:txBody>
                    <a:bodyPr/>
                    <a:lstStyle/>
                    <a:p>
                      <a:pPr lvl="1"/>
                      <a:r>
                        <a:rPr lang="en-US" sz="2000" dirty="0">
                          <a:effectLst/>
                        </a:rPr>
                        <a:t>Every time higher level program is converted into lower level program</a:t>
                      </a:r>
                    </a:p>
                  </a:txBody>
                  <a:tcPr marL="39895" marR="39895" marT="39895" marB="39895" anchor="ctr"/>
                </a:tc>
                <a:extLst>
                  <a:ext uri="{0D108BD9-81ED-4DB2-BD59-A6C34878D82A}">
                    <a16:rowId xmlns:a16="http://schemas.microsoft.com/office/drawing/2014/main" val="10004"/>
                  </a:ext>
                </a:extLst>
              </a:tr>
              <a:tr h="653095">
                <a:tc>
                  <a:txBody>
                    <a:bodyPr/>
                    <a:lstStyle/>
                    <a:p>
                      <a:pPr lvl="1"/>
                      <a:r>
                        <a:rPr lang="en-US" sz="2000" b="1" dirty="0">
                          <a:solidFill>
                            <a:srgbClr val="00B050"/>
                          </a:solidFill>
                          <a:effectLst/>
                        </a:rPr>
                        <a:t>Error</a:t>
                      </a:r>
                    </a:p>
                  </a:txBody>
                  <a:tcPr marL="39895" marR="39895" marT="39895" marB="39895" anchor="ctr"/>
                </a:tc>
                <a:tc>
                  <a:txBody>
                    <a:bodyPr/>
                    <a:lstStyle/>
                    <a:p>
                      <a:pPr lvl="1"/>
                      <a:r>
                        <a:rPr lang="en-US" sz="2000" dirty="0">
                          <a:effectLst/>
                        </a:rPr>
                        <a:t>It display error after entire program is checked</a:t>
                      </a:r>
                    </a:p>
                  </a:txBody>
                  <a:tcPr marL="39895" marR="39895" marT="39895" marB="39895" anchor="ctr"/>
                </a:tc>
                <a:tc>
                  <a:txBody>
                    <a:bodyPr/>
                    <a:lstStyle/>
                    <a:p>
                      <a:pPr lvl="1"/>
                      <a:r>
                        <a:rPr lang="en-US" sz="2000" dirty="0">
                          <a:effectLst/>
                        </a:rPr>
                        <a:t>It display error after each instruction interpreted (if any)</a:t>
                      </a:r>
                    </a:p>
                  </a:txBody>
                  <a:tcPr marL="39895" marR="39895" marT="39895" marB="39895" anchor="ctr"/>
                </a:tc>
                <a:extLst>
                  <a:ext uri="{0D108BD9-81ED-4DB2-BD59-A6C34878D82A}">
                    <a16:rowId xmlns:a16="http://schemas.microsoft.com/office/drawing/2014/main" val="10005"/>
                  </a:ext>
                </a:extLst>
              </a:tr>
              <a:tr h="404281">
                <a:tc>
                  <a:txBody>
                    <a:bodyPr/>
                    <a:lstStyle/>
                    <a:p>
                      <a:pPr lvl="0"/>
                      <a:r>
                        <a:rPr lang="en-US" sz="2000" b="1" dirty="0">
                          <a:solidFill>
                            <a:srgbClr val="00B050"/>
                          </a:solidFill>
                          <a:effectLst/>
                        </a:rPr>
                        <a:t>Error Detection</a:t>
                      </a:r>
                    </a:p>
                  </a:txBody>
                  <a:tcPr marL="39895" marR="39895" marT="39895" marB="39895" anchor="ctr"/>
                </a:tc>
                <a:tc>
                  <a:txBody>
                    <a:bodyPr/>
                    <a:lstStyle/>
                    <a:p>
                      <a:pPr lvl="1"/>
                      <a:r>
                        <a:rPr lang="en-US" sz="2000" dirty="0">
                          <a:effectLst/>
                        </a:rPr>
                        <a:t>Difficult</a:t>
                      </a:r>
                    </a:p>
                  </a:txBody>
                  <a:tcPr marL="39895" marR="39895" marT="39895" marB="39895" anchor="ctr"/>
                </a:tc>
                <a:tc>
                  <a:txBody>
                    <a:bodyPr/>
                    <a:lstStyle/>
                    <a:p>
                      <a:pPr lvl="1"/>
                      <a:r>
                        <a:rPr lang="en-US" sz="2000" dirty="0">
                          <a:effectLst/>
                        </a:rPr>
                        <a:t>Easier Comparatively</a:t>
                      </a:r>
                    </a:p>
                  </a:txBody>
                  <a:tcPr marL="39895" marR="39895" marT="39895" marB="39895" anchor="ctr"/>
                </a:tc>
                <a:extLst>
                  <a:ext uri="{0D108BD9-81ED-4DB2-BD59-A6C34878D82A}">
                    <a16:rowId xmlns:a16="http://schemas.microsoft.com/office/drawing/2014/main" val="10006"/>
                  </a:ext>
                </a:extLst>
              </a:tr>
              <a:tr h="990600">
                <a:tc>
                  <a:txBody>
                    <a:bodyPr/>
                    <a:lstStyle/>
                    <a:p>
                      <a:pPr lvl="0"/>
                      <a:r>
                        <a:rPr lang="en-US" sz="2000" b="1" dirty="0">
                          <a:solidFill>
                            <a:srgbClr val="00B050"/>
                          </a:solidFill>
                          <a:effectLst/>
                        </a:rPr>
                        <a:t>Pertaining Programming languages</a:t>
                      </a:r>
                    </a:p>
                  </a:txBody>
                  <a:tcPr marL="39895" marR="39895" marT="39895" marB="39895" anchor="ctr"/>
                </a:tc>
                <a:tc>
                  <a:txBody>
                    <a:bodyPr/>
                    <a:lstStyle/>
                    <a:p>
                      <a:pPr lvl="1"/>
                      <a:r>
                        <a:rPr lang="fr-FR" sz="2000" dirty="0">
                          <a:effectLst/>
                        </a:rPr>
                        <a:t>C, C++, C#, Scala, </a:t>
                      </a:r>
                      <a:r>
                        <a:rPr lang="fr-FR" sz="2000" dirty="0" err="1">
                          <a:effectLst/>
                        </a:rPr>
                        <a:t>typescript</a:t>
                      </a:r>
                      <a:r>
                        <a:rPr lang="fr-FR" sz="2000" dirty="0">
                          <a:effectLst/>
                        </a:rPr>
                        <a:t> uses compiler.</a:t>
                      </a:r>
                    </a:p>
                  </a:txBody>
                  <a:tcPr marL="39895" marR="39895" marT="39895" marB="39895" anchor="ctr"/>
                </a:tc>
                <a:tc>
                  <a:txBody>
                    <a:bodyPr/>
                    <a:lstStyle/>
                    <a:p>
                      <a:pPr lvl="1"/>
                      <a:r>
                        <a:rPr lang="en-US" sz="2000" dirty="0">
                          <a:effectLst/>
                        </a:rPr>
                        <a:t>Basic,</a:t>
                      </a:r>
                      <a:r>
                        <a:rPr lang="en-US" sz="2000" baseline="0" dirty="0">
                          <a:effectLst/>
                        </a:rPr>
                        <a:t> </a:t>
                      </a:r>
                      <a:r>
                        <a:rPr lang="en-US" sz="2000" dirty="0">
                          <a:effectLst/>
                        </a:rPr>
                        <a:t>PHP, Perl, Python, Ruby uses an interpreter.</a:t>
                      </a:r>
                    </a:p>
                  </a:txBody>
                  <a:tcPr marL="39895" marR="39895" marT="39895" marB="39895" anchor="ct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8" name="TextBox 7"/>
          <p:cNvSpPr txBox="1"/>
          <p:nvPr/>
        </p:nvSpPr>
        <p:spPr>
          <a:xfrm>
            <a:off x="1046691" y="145970"/>
            <a:ext cx="6019800" cy="584775"/>
          </a:xfrm>
          <a:prstGeom prst="rect">
            <a:avLst/>
          </a:prstGeom>
          <a:noFill/>
        </p:spPr>
        <p:txBody>
          <a:bodyPr wrap="square" rtlCol="0">
            <a:spAutoFit/>
          </a:bodyPr>
          <a:lstStyle/>
          <a:p>
            <a:r>
              <a:rPr lang="en-US" sz="3200" b="1" dirty="0">
                <a:solidFill>
                  <a:srgbClr val="7030A0"/>
                </a:solidFill>
              </a:rPr>
              <a:t>Compiler Vs Interpreter</a:t>
            </a:r>
          </a:p>
        </p:txBody>
      </p:sp>
    </p:spTree>
    <p:extLst>
      <p:ext uri="{BB962C8B-B14F-4D97-AF65-F5344CB8AC3E}">
        <p14:creationId xmlns:p14="http://schemas.microsoft.com/office/powerpoint/2010/main" val="239450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COVERED</a:t>
            </a:r>
          </a:p>
        </p:txBody>
      </p:sp>
      <p:sp>
        <p:nvSpPr>
          <p:cNvPr id="3" name="Content Placeholder 2"/>
          <p:cNvSpPr>
            <a:spLocks noGrp="1"/>
          </p:cNvSpPr>
          <p:nvPr>
            <p:ph idx="1"/>
          </p:nvPr>
        </p:nvSpPr>
        <p:spPr/>
        <p:txBody>
          <a:bodyPr>
            <a:normAutofit/>
          </a:bodyPr>
          <a:lstStyle/>
          <a:p>
            <a:r>
              <a:rPr lang="en-US" sz="3200" dirty="0"/>
              <a:t>PROGRAMMING LANAGUAGES</a:t>
            </a:r>
          </a:p>
          <a:p>
            <a:r>
              <a:rPr lang="en-US" sz="3200" dirty="0"/>
              <a:t>PROBLEM SOLVING WITH COMPUTER</a:t>
            </a:r>
          </a:p>
          <a:p>
            <a:pPr lvl="1"/>
            <a:r>
              <a:rPr lang="en-US" sz="2800" dirty="0"/>
              <a:t>ALGORITHMS</a:t>
            </a:r>
          </a:p>
          <a:p>
            <a:pPr lvl="1"/>
            <a:r>
              <a:rPr lang="en-US" sz="2800" dirty="0"/>
              <a:t>FLOWCHARTS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1115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8000" b="1" dirty="0">
                <a:solidFill>
                  <a:srgbClr val="7030A0"/>
                </a:solidFill>
              </a:rPr>
              <a:t>Assignment #1</a:t>
            </a:r>
          </a:p>
        </p:txBody>
      </p:sp>
      <p:sp>
        <p:nvSpPr>
          <p:cNvPr id="3" name="Content Placeholder 2"/>
          <p:cNvSpPr>
            <a:spLocks noGrp="1"/>
          </p:cNvSpPr>
          <p:nvPr>
            <p:ph idx="1"/>
          </p:nvPr>
        </p:nvSpPr>
        <p:spPr>
          <a:xfrm>
            <a:off x="1143000" y="2590800"/>
            <a:ext cx="10058400" cy="3285068"/>
          </a:xfrm>
        </p:spPr>
        <p:txBody>
          <a:bodyPr>
            <a:noAutofit/>
          </a:bodyPr>
          <a:lstStyle/>
          <a:p>
            <a:pPr marL="742950" indent="-742950">
              <a:buFont typeface="+mj-lt"/>
              <a:buAutoNum type="arabicPeriod"/>
            </a:pPr>
            <a:r>
              <a:rPr lang="en-US" sz="4400" dirty="0"/>
              <a:t>Survey the programming languages used in different generations (1</a:t>
            </a:r>
            <a:r>
              <a:rPr lang="en-US" sz="4400" baseline="30000" dirty="0"/>
              <a:t>st</a:t>
            </a:r>
            <a:r>
              <a:rPr lang="en-US" sz="4400" dirty="0"/>
              <a:t>, 2</a:t>
            </a:r>
            <a:r>
              <a:rPr lang="en-US" sz="4400" baseline="30000" dirty="0"/>
              <a:t>nd</a:t>
            </a:r>
            <a:r>
              <a:rPr lang="en-US" sz="4400" dirty="0"/>
              <a:t> , 3</a:t>
            </a:r>
            <a:r>
              <a:rPr lang="en-US" sz="4400" baseline="30000" dirty="0"/>
              <a:t>rd</a:t>
            </a:r>
            <a:r>
              <a:rPr lang="en-US" sz="4400" dirty="0"/>
              <a:t> , 4</a:t>
            </a:r>
            <a:r>
              <a:rPr lang="en-US" sz="4400" baseline="30000" dirty="0"/>
              <a:t>th</a:t>
            </a:r>
            <a:r>
              <a:rPr lang="en-US" sz="4400" dirty="0"/>
              <a:t> and 5</a:t>
            </a:r>
            <a:r>
              <a:rPr lang="en-US" sz="4400" baseline="30000" dirty="0"/>
              <a:t>th</a:t>
            </a:r>
            <a:r>
              <a:rPr lang="en-US" sz="4400" dirty="0"/>
              <a:t> ) of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090170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Problem Solving with Computer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a:xfrm>
            <a:off x="804672" y="1828800"/>
            <a:ext cx="10777728" cy="4610100"/>
          </a:xfrm>
        </p:spPr>
        <p:txBody>
          <a:bodyPr>
            <a:noAutofit/>
          </a:bodyPr>
          <a:lstStyle/>
          <a:p>
            <a:r>
              <a:rPr lang="en-US" sz="3600" dirty="0"/>
              <a:t>There are a number of problems to be solved using computer. </a:t>
            </a:r>
          </a:p>
          <a:p>
            <a:pPr algn="just"/>
            <a:r>
              <a:rPr lang="en-US" sz="3600" dirty="0">
                <a:solidFill>
                  <a:srgbClr val="FF0000"/>
                </a:solidFill>
              </a:rPr>
              <a:t>How to solve these problems?????</a:t>
            </a:r>
          </a:p>
          <a:p>
            <a:pPr lvl="1" algn="just">
              <a:buFont typeface="Wingdings" panose="05000000000000000000" pitchFamily="2" charset="2"/>
              <a:buChar char="Ø"/>
            </a:pPr>
            <a:r>
              <a:rPr lang="en-US" sz="3200" dirty="0"/>
              <a:t> Write a program in computer.</a:t>
            </a:r>
          </a:p>
          <a:p>
            <a:pPr algn="just"/>
            <a:r>
              <a:rPr lang="en-US" sz="3600" dirty="0"/>
              <a:t>But a program must be planned before coding in a programming language so as to make sure that program/instructions are appropriate to solve the problem and are in the correct sequence. </a:t>
            </a:r>
          </a:p>
        </p:txBody>
      </p:sp>
    </p:spTree>
    <p:extLst>
      <p:ext uri="{BB962C8B-B14F-4D97-AF65-F5344CB8AC3E}">
        <p14:creationId xmlns:p14="http://schemas.microsoft.com/office/powerpoint/2010/main" val="257915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Problem Solving with Computer</a:t>
            </a:r>
            <a:endParaRPr lang="en-US" sz="4400" b="1" u="sng" dirty="0">
              <a:solidFill>
                <a:srgbClr val="7030A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pic>
        <p:nvPicPr>
          <p:cNvPr id="5122" name="Picture 2" descr="http://ecoursesonline.iasri.res.in/pluginfile.php/4854/mod_resource/content/1/Lesson%2001%20Fair_files/image00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438400" y="1602050"/>
            <a:ext cx="8305800" cy="503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1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2" descr="Lecture 2 Sorting. Sorting Problem Insertion Sort, Merge Sort e.g. ..."/>
          <p:cNvPicPr>
            <a:picLocks noGrp="1" noChangeAspect="1" noChangeArrowheads="1"/>
          </p:cNvPicPr>
          <p:nvPr>
            <p:ph sz="quarter" idx="1"/>
          </p:nvPr>
        </p:nvPicPr>
        <p:blipFill rotWithShape="1">
          <a:blip r:embed="rId2" cstate="print">
            <a:extLst>
              <a:ext uri="{28A0092B-C50C-407E-A947-70E740481C1C}">
                <a14:useLocalDpi xmlns:a14="http://schemas.microsoft.com/office/drawing/2010/main" val="0"/>
              </a:ext>
            </a:extLst>
          </a:blip>
          <a:srcRect/>
          <a:stretch/>
        </p:blipFill>
        <p:spPr bwMode="auto">
          <a:xfrm>
            <a:off x="1752600" y="457200"/>
            <a:ext cx="8458200" cy="512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1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Steps in Solving Problem with Computer</a:t>
            </a:r>
          </a:p>
        </p:txBody>
      </p:sp>
      <p:sp>
        <p:nvSpPr>
          <p:cNvPr id="4" name="Slide Number Placeholder 3"/>
          <p:cNvSpPr>
            <a:spLocks noGrp="1"/>
          </p:cNvSpPr>
          <p:nvPr>
            <p:ph type="sldNum" sz="quarter" idx="12"/>
          </p:nvPr>
        </p:nvSpPr>
        <p:spPr/>
        <p:txBody>
          <a:bodyPr/>
          <a:lstStyle/>
          <a:p>
            <a:pPr algn="just"/>
            <a:fld id="{B6F15528-21DE-4FAA-801E-634DDDAF4B2B}" type="slidenum">
              <a:rPr lang="en-US" smtClean="0"/>
              <a:pPr algn="just"/>
              <a:t>24</a:t>
            </a:fld>
            <a:endParaRPr lang="en-US"/>
          </a:p>
        </p:txBody>
      </p:sp>
      <p:sp>
        <p:nvSpPr>
          <p:cNvPr id="5" name="Content Placeholder 4"/>
          <p:cNvSpPr>
            <a:spLocks noGrp="1"/>
          </p:cNvSpPr>
          <p:nvPr>
            <p:ph sz="quarter" idx="1"/>
          </p:nvPr>
        </p:nvSpPr>
        <p:spPr/>
        <p:txBody>
          <a:bodyPr>
            <a:noAutofit/>
          </a:bodyPr>
          <a:lstStyle/>
          <a:p>
            <a:pPr algn="just"/>
            <a:r>
              <a:rPr lang="en-US" sz="3200" dirty="0"/>
              <a:t>There are a no. of steps while solving a problem using computer. They are:</a:t>
            </a:r>
          </a:p>
          <a:p>
            <a:pPr marL="514350" indent="-514350" algn="just">
              <a:buFont typeface="+mj-lt"/>
              <a:buAutoNum type="arabicParenR"/>
            </a:pPr>
            <a:r>
              <a:rPr lang="en-US" sz="3200" dirty="0"/>
              <a:t>Problem Analysis</a:t>
            </a:r>
          </a:p>
          <a:p>
            <a:pPr marL="514350" indent="-514350" algn="just">
              <a:buFont typeface="+mj-lt"/>
              <a:buAutoNum type="arabicParenR"/>
            </a:pPr>
            <a:r>
              <a:rPr lang="en-US" sz="3200" dirty="0"/>
              <a:t>Algorithm Development</a:t>
            </a:r>
          </a:p>
          <a:p>
            <a:pPr marL="514350" indent="-514350" algn="just">
              <a:buFont typeface="+mj-lt"/>
              <a:buAutoNum type="arabicParenR"/>
            </a:pPr>
            <a:r>
              <a:rPr lang="en-US" sz="3200" dirty="0"/>
              <a:t>Flowcharting</a:t>
            </a:r>
          </a:p>
          <a:p>
            <a:pPr marL="514350" indent="-514350" algn="just">
              <a:buFont typeface="+mj-lt"/>
              <a:buAutoNum type="arabicParenR"/>
            </a:pPr>
            <a:r>
              <a:rPr lang="en-US" sz="3200" dirty="0"/>
              <a:t>Coding</a:t>
            </a:r>
          </a:p>
          <a:p>
            <a:pPr marL="514350" indent="-514350" algn="just">
              <a:buFont typeface="+mj-lt"/>
              <a:buAutoNum type="arabicParenR"/>
            </a:pPr>
            <a:r>
              <a:rPr lang="en-US" sz="3200" dirty="0"/>
              <a:t>Compilation &amp; Execution</a:t>
            </a:r>
          </a:p>
          <a:p>
            <a:pPr marL="514350" indent="-514350" algn="just">
              <a:buFont typeface="+mj-lt"/>
              <a:buAutoNum type="arabicParenR"/>
            </a:pPr>
            <a:r>
              <a:rPr lang="en-US" sz="3200" dirty="0"/>
              <a:t>Debugging &amp; Testing</a:t>
            </a:r>
          </a:p>
          <a:p>
            <a:pPr marL="514350" indent="-514350" algn="just">
              <a:buFont typeface="+mj-lt"/>
              <a:buAutoNum type="arabicParenR"/>
            </a:pPr>
            <a:r>
              <a:rPr lang="en-US" sz="3200" dirty="0"/>
              <a:t>Documentation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lgn="just">
              <a:buFont typeface="+mj-lt"/>
              <a:buAutoNum type="arabicPeriod"/>
            </a:pPr>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Problem Analysis</a:t>
            </a:r>
          </a:p>
        </p:txBody>
      </p:sp>
      <p:sp>
        <p:nvSpPr>
          <p:cNvPr id="4" name="Slide Number Placeholder 3"/>
          <p:cNvSpPr>
            <a:spLocks noGrp="1"/>
          </p:cNvSpPr>
          <p:nvPr>
            <p:ph type="sldNum" sz="quarter" idx="12"/>
          </p:nvPr>
        </p:nvSpPr>
        <p:spPr/>
        <p:txBody>
          <a:bodyPr/>
          <a:lstStyle/>
          <a:p>
            <a:pPr algn="just"/>
            <a:fld id="{B6F15528-21DE-4FAA-801E-634DDDAF4B2B}" type="slidenum">
              <a:rPr lang="en-US" smtClean="0"/>
              <a:pPr algn="just"/>
              <a:t>25</a:t>
            </a:fld>
            <a:endParaRPr lang="en-US"/>
          </a:p>
        </p:txBody>
      </p:sp>
      <p:sp>
        <p:nvSpPr>
          <p:cNvPr id="5" name="Content Placeholder 4"/>
          <p:cNvSpPr>
            <a:spLocks noGrp="1"/>
          </p:cNvSpPr>
          <p:nvPr>
            <p:ph sz="quarter" idx="1"/>
          </p:nvPr>
        </p:nvSpPr>
        <p:spPr/>
        <p:txBody>
          <a:bodyPr>
            <a:noAutofit/>
          </a:bodyPr>
          <a:lstStyle/>
          <a:p>
            <a:pPr algn="just"/>
            <a:r>
              <a:rPr lang="en-US" sz="2800" dirty="0"/>
              <a:t>This step is the process of becoming familiar (by analyzing and understanding)with the problem that will be solved with a computer program.</a:t>
            </a:r>
          </a:p>
          <a:p>
            <a:pPr algn="just"/>
            <a:r>
              <a:rPr lang="en-US" sz="2800" dirty="0"/>
              <a:t>The program’s inputs, outputs, different ways of solving problems, its constraints, software and hardware requirements, available time period should be known in advance.</a:t>
            </a:r>
          </a:p>
          <a:p>
            <a:pPr algn="just"/>
            <a:r>
              <a:rPr lang="en-US" sz="2800" dirty="0"/>
              <a:t>E.g. when we have to prepare banking solution, we must know different activities to be done in a bank, required input forms and output reports.</a:t>
            </a:r>
          </a:p>
          <a:p>
            <a:pPr algn="just"/>
            <a:r>
              <a:rPr lang="en-US" sz="2800" dirty="0"/>
              <a:t>This is the task of a system analyst.</a:t>
            </a:r>
          </a:p>
          <a:p>
            <a:pPr algn="just"/>
            <a:r>
              <a:rPr lang="en-US" sz="2800" dirty="0"/>
              <a:t>Note: Inadequate recognition of a problem may cause program less useful and insufficient.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2"/>
            </a:pPr>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Algorithm Development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1219200" y="1752600"/>
            <a:ext cx="9601200" cy="4267200"/>
          </a:xfrm>
        </p:spPr>
        <p:txBody>
          <a:bodyPr>
            <a:normAutofit fontScale="85000" lnSpcReduction="10000"/>
          </a:bodyPr>
          <a:lstStyle/>
          <a:p>
            <a:pPr algn="just"/>
            <a:r>
              <a:rPr lang="en-US" sz="3600" dirty="0"/>
              <a:t>The word “algorithm” relates to the name of the mathematician Al-</a:t>
            </a:r>
            <a:r>
              <a:rPr lang="en-US" sz="3600" dirty="0" err="1"/>
              <a:t>khowarizmi</a:t>
            </a:r>
            <a:r>
              <a:rPr lang="en-US" sz="3600" dirty="0"/>
              <a:t>, which means a procedure or a technique. </a:t>
            </a:r>
          </a:p>
          <a:p>
            <a:pPr algn="just"/>
            <a:r>
              <a:rPr lang="en-US" sz="3600" dirty="0"/>
              <a:t>Software Engineer commonly uses an algorithm for planning and solving the problems. </a:t>
            </a:r>
            <a:r>
              <a:rPr lang="en-US" sz="3600" dirty="0">
                <a:solidFill>
                  <a:srgbClr val="0070C0"/>
                </a:solidFill>
              </a:rPr>
              <a:t>An algorithm is a step-by-step description of the method to solve a problem.</a:t>
            </a:r>
          </a:p>
          <a:p>
            <a:pPr algn="just"/>
            <a:r>
              <a:rPr lang="en-US" sz="3600" dirty="0"/>
              <a:t>Algorithm maintains sequences of computer instructions required to solve a problem in such a way that if the instructions are executed in the specified sequence, the desired result is obtained.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762000"/>
            <a:ext cx="10777728" cy="1036638"/>
          </a:xfrm>
        </p:spPr>
        <p:txBody>
          <a:bodyPr>
            <a:normAutofit fontScale="90000"/>
          </a:bodyPr>
          <a:lstStyle/>
          <a:p>
            <a:r>
              <a:rPr lang="en-US" b="1" dirty="0">
                <a:solidFill>
                  <a:srgbClr val="7030A0"/>
                </a:solidFill>
              </a:rPr>
              <a:t>Example:  Algorithm for finding the sum of any two numbers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p:txBody>
          <a:bodyPr>
            <a:normAutofit lnSpcReduction="10000"/>
          </a:bodyPr>
          <a:lstStyle/>
          <a:p>
            <a:pPr>
              <a:buNone/>
            </a:pPr>
            <a:endParaRPr lang="en-US" sz="3200" u="sng" dirty="0"/>
          </a:p>
          <a:p>
            <a:pPr>
              <a:buNone/>
            </a:pPr>
            <a:r>
              <a:rPr lang="en-US" sz="3200" u="sng" dirty="0"/>
              <a:t>Algorithm</a:t>
            </a:r>
          </a:p>
          <a:p>
            <a:pPr>
              <a:buNone/>
            </a:pPr>
            <a:endParaRPr lang="en-US" sz="2800" dirty="0"/>
          </a:p>
          <a:p>
            <a:pPr>
              <a:buNone/>
            </a:pPr>
            <a:r>
              <a:rPr lang="en-US" sz="2800" dirty="0"/>
              <a:t>Step 1: Start</a:t>
            </a:r>
          </a:p>
          <a:p>
            <a:pPr>
              <a:buNone/>
            </a:pPr>
            <a:r>
              <a:rPr lang="en-US" sz="2800" dirty="0"/>
              <a:t>Step 2: Display “Enter two numbers”</a:t>
            </a:r>
          </a:p>
          <a:p>
            <a:pPr>
              <a:buNone/>
            </a:pPr>
            <a:r>
              <a:rPr lang="en-US" sz="2800" dirty="0"/>
              <a:t>Step 3: Read A and B</a:t>
            </a:r>
          </a:p>
          <a:p>
            <a:pPr>
              <a:buNone/>
            </a:pPr>
            <a:r>
              <a:rPr lang="en-US" sz="2800" dirty="0"/>
              <a:t>Step 4: C = A + B</a:t>
            </a:r>
          </a:p>
          <a:p>
            <a:pPr>
              <a:buNone/>
            </a:pPr>
            <a:r>
              <a:rPr lang="en-US" sz="2800" dirty="0"/>
              <a:t>Step 5: Display “C as sum of two numbers”</a:t>
            </a:r>
          </a:p>
          <a:p>
            <a:pPr>
              <a:buNone/>
            </a:pPr>
            <a:r>
              <a:rPr lang="en-US" sz="2800" dirty="0"/>
              <a:t>Step 6: Stop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rPr>
              <a:t>Characteristics of Algorithms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pic>
        <p:nvPicPr>
          <p:cNvPr id="1026" name="Picture 2" descr="Algorithm An algorithm is a finite set of steps required to solve ..."/>
          <p:cNvPicPr>
            <a:picLocks noGrp="1" noChangeAspect="1" noChangeArrowheads="1"/>
          </p:cNvPicPr>
          <p:nvPr>
            <p:ph sz="quarter" idx="1"/>
          </p:nvPr>
        </p:nvPicPr>
        <p:blipFill rotWithShape="1">
          <a:blip r:embed="rId2" cstate="print">
            <a:extLst>
              <a:ext uri="{28A0092B-C50C-407E-A947-70E740481C1C}">
                <a14:useLocalDpi xmlns:a14="http://schemas.microsoft.com/office/drawing/2010/main" val="0"/>
              </a:ext>
            </a:extLst>
          </a:blip>
          <a:srcRect/>
          <a:stretch/>
        </p:blipFill>
        <p:spPr bwMode="auto">
          <a:xfrm>
            <a:off x="1524000" y="1572433"/>
            <a:ext cx="8686800" cy="4671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602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Algorithm Development…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4"/>
          <p:cNvSpPr>
            <a:spLocks noGrp="1"/>
          </p:cNvSpPr>
          <p:nvPr>
            <p:ph sz="quarter" idx="1"/>
          </p:nvPr>
        </p:nvSpPr>
        <p:spPr>
          <a:xfrm>
            <a:off x="1219200" y="1447800"/>
            <a:ext cx="9906000" cy="4572000"/>
          </a:xfrm>
        </p:spPr>
        <p:txBody>
          <a:bodyPr>
            <a:noAutofit/>
          </a:bodyPr>
          <a:lstStyle/>
          <a:p>
            <a:pPr algn="just">
              <a:buFont typeface="Arial" pitchFamily="34" charset="0"/>
              <a:buChar char="•"/>
            </a:pPr>
            <a:r>
              <a:rPr lang="en-US" sz="3200" dirty="0"/>
              <a:t>Any algorithm has following 3 features:</a:t>
            </a:r>
          </a:p>
          <a:p>
            <a:pPr marL="834390" lvl="1" indent="-514350" algn="just">
              <a:buFont typeface="+mj-lt"/>
              <a:buAutoNum type="arabicPeriod"/>
            </a:pPr>
            <a:r>
              <a:rPr lang="en-US" sz="3200" dirty="0"/>
              <a:t>Sequence (also known as process)</a:t>
            </a:r>
          </a:p>
          <a:p>
            <a:pPr marL="834390" lvl="1" indent="-514350" algn="just">
              <a:buFont typeface="+mj-lt"/>
              <a:buAutoNum type="arabicPeriod"/>
            </a:pPr>
            <a:r>
              <a:rPr lang="en-US" sz="3200" dirty="0"/>
              <a:t>Decision (also known as selection)</a:t>
            </a:r>
          </a:p>
          <a:p>
            <a:pPr marL="834390" lvl="1" indent="-514350" algn="just">
              <a:buFont typeface="+mj-lt"/>
              <a:buAutoNum type="arabicPeriod"/>
            </a:pPr>
            <a:r>
              <a:rPr lang="en-US" sz="3200" dirty="0"/>
              <a:t>Repetition (also known as iteration)</a:t>
            </a:r>
          </a:p>
          <a:p>
            <a:pPr algn="just">
              <a:buFont typeface="Arial" pitchFamily="34" charset="0"/>
              <a:buChar char="•"/>
            </a:pPr>
            <a:r>
              <a:rPr lang="en-US" sz="3200" dirty="0"/>
              <a:t>Sequence</a:t>
            </a:r>
          </a:p>
          <a:p>
            <a:pPr marL="628650" lvl="2" indent="-34925" algn="just">
              <a:buNone/>
            </a:pPr>
            <a:r>
              <a:rPr lang="en-US" sz="2800" dirty="0"/>
              <a:t>Sequence means that each step or process in the algorithm is executed in the specified order…</a:t>
            </a:r>
          </a:p>
          <a:p>
            <a:pPr lvl="2" algn="just">
              <a:buNone/>
            </a:pPr>
            <a:r>
              <a:rPr lang="en-US" sz="2800" dirty="0"/>
              <a:t>A previous step </a:t>
            </a:r>
            <a:r>
              <a:rPr lang="en-US" sz="2800" u="sng" dirty="0"/>
              <a:t>must </a:t>
            </a:r>
            <a:r>
              <a:rPr lang="en-US" sz="2800" dirty="0"/>
              <a:t> be executed before any other next steps.</a:t>
            </a:r>
            <a:endParaRPr lang="en-US" sz="28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10363200" cy="1066800"/>
          </a:xfrm>
        </p:spPr>
        <p:txBody>
          <a:bodyPr/>
          <a:lstStyle/>
          <a:p>
            <a:pPr algn="ctr"/>
            <a:r>
              <a:rPr lang="en-US" sz="4400" b="1" dirty="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Programming Languages</a:t>
            </a:r>
            <a:endParaRPr lang="en-US" sz="4400" b="1" dirty="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7170" name="Picture 2" descr="Computer Languages Humans Computers How can humans “talk to” - ppt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438400" y="2667000"/>
            <a:ext cx="7010400"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0" y="5587425"/>
            <a:ext cx="9354686" cy="58477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200" b="1" dirty="0">
                <a:ln/>
                <a:solidFill>
                  <a:schemeClr val="accent3"/>
                </a:solidFill>
              </a:rPr>
              <a:t>Answer:    </a:t>
            </a:r>
            <a:r>
              <a:rPr lang="en-US" sz="3200" b="1" dirty="0">
                <a:solidFill>
                  <a:srgbClr val="0070C0"/>
                </a:solidFill>
              </a:rPr>
              <a:t>with the help of computer programs</a:t>
            </a:r>
            <a:endParaRPr lang="en-US" sz="3200" b="1" dirty="0">
              <a:ln/>
              <a:solidFill>
                <a:srgbClr val="0070C0"/>
              </a:solidFill>
            </a:endParaRPr>
          </a:p>
        </p:txBody>
      </p:sp>
    </p:spTree>
    <p:extLst>
      <p:ext uri="{BB962C8B-B14F-4D97-AF65-F5344CB8AC3E}">
        <p14:creationId xmlns:p14="http://schemas.microsoft.com/office/powerpoint/2010/main" val="118969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Algorithm Development…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a:xfrm>
            <a:off x="1233487" y="1638300"/>
            <a:ext cx="9220200" cy="4572000"/>
          </a:xfrm>
        </p:spPr>
        <p:txBody>
          <a:bodyPr>
            <a:noAutofit/>
          </a:bodyPr>
          <a:lstStyle/>
          <a:p>
            <a:pPr algn="just">
              <a:buFont typeface="Arial" pitchFamily="34" charset="0"/>
              <a:buChar char="•"/>
            </a:pPr>
            <a:r>
              <a:rPr lang="en-US" sz="3200" b="1" dirty="0">
                <a:solidFill>
                  <a:srgbClr val="0070C0"/>
                </a:solidFill>
              </a:rPr>
              <a:t>Decision</a:t>
            </a:r>
          </a:p>
          <a:p>
            <a:pPr lvl="1" algn="just">
              <a:buFont typeface="Arial" pitchFamily="34" charset="0"/>
              <a:buChar char="•"/>
            </a:pPr>
            <a:r>
              <a:rPr lang="en-US" dirty="0"/>
              <a:t>If the outcome of the decision is true, then one thing is done otherwise other thing is done. </a:t>
            </a:r>
          </a:p>
          <a:p>
            <a:pPr lvl="1" algn="just">
              <a:buFont typeface="Arial" pitchFamily="34" charset="0"/>
              <a:buChar char="•"/>
            </a:pPr>
            <a:r>
              <a:rPr lang="en-US" dirty="0"/>
              <a:t>The outcome of decision is either true or false; there is no state in between them.</a:t>
            </a:r>
          </a:p>
          <a:p>
            <a:pPr lvl="1" algn="just">
              <a:buFont typeface="Arial" pitchFamily="34" charset="0"/>
              <a:buChar char="•"/>
            </a:pPr>
            <a:r>
              <a:rPr lang="en-US" dirty="0"/>
              <a:t>This decision is based on some condition.</a:t>
            </a:r>
          </a:p>
          <a:p>
            <a:pPr lvl="1" algn="just">
              <a:buFont typeface="Arial" pitchFamily="34" charset="0"/>
              <a:buChar char="•"/>
            </a:pPr>
            <a:r>
              <a:rPr lang="en-US" dirty="0"/>
              <a:t>E.g. If a number is less than 0, then the no. is negative otherwise positive.</a:t>
            </a:r>
          </a:p>
          <a:p>
            <a:pPr lvl="1" algn="just">
              <a:buNone/>
            </a:pPr>
            <a:r>
              <a:rPr lang="en-US" dirty="0"/>
              <a:t>The general form of a decision making statement is: </a:t>
            </a:r>
          </a:p>
          <a:p>
            <a:pPr lvl="1" algn="just">
              <a:buNone/>
            </a:pPr>
            <a:r>
              <a:rPr lang="en-US" dirty="0"/>
              <a:t>if condition then</a:t>
            </a:r>
          </a:p>
          <a:p>
            <a:pPr lvl="1" algn="just">
              <a:buNone/>
            </a:pPr>
            <a:r>
              <a:rPr lang="en-US" dirty="0"/>
              <a:t>   process1</a:t>
            </a:r>
          </a:p>
          <a:p>
            <a:pPr lvl="1" algn="just">
              <a:buNone/>
            </a:pPr>
            <a:r>
              <a:rPr lang="en-US" dirty="0"/>
              <a:t>Else</a:t>
            </a:r>
          </a:p>
          <a:p>
            <a:pPr lvl="1" algn="just">
              <a:buNone/>
            </a:pPr>
            <a:r>
              <a:rPr lang="en-US" dirty="0"/>
              <a:t> process2</a:t>
            </a:r>
          </a:p>
          <a:p>
            <a:pPr lvl="1" algn="just">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Algorithm Development…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p:txBody>
          <a:bodyPr>
            <a:noAutofit/>
          </a:bodyPr>
          <a:lstStyle/>
          <a:p>
            <a:pPr lvl="1" algn="just">
              <a:buFont typeface="Arial" pitchFamily="34" charset="0"/>
              <a:buChar char="•"/>
            </a:pPr>
            <a:r>
              <a:rPr lang="en-US" sz="4000" b="1" dirty="0">
                <a:solidFill>
                  <a:srgbClr val="0070C0"/>
                </a:solidFill>
              </a:rPr>
              <a:t>Repetition</a:t>
            </a:r>
          </a:p>
          <a:p>
            <a:pPr lvl="2" algn="just">
              <a:buFont typeface="Arial" pitchFamily="34" charset="0"/>
              <a:buChar char="•"/>
            </a:pPr>
            <a:r>
              <a:rPr lang="en-US" sz="3200" b="1" dirty="0"/>
              <a:t>The </a:t>
            </a:r>
            <a:r>
              <a:rPr lang="en-US" sz="3200" b="1" dirty="0">
                <a:solidFill>
                  <a:srgbClr val="0070C0"/>
                </a:solidFill>
              </a:rPr>
              <a:t>repeat loop </a:t>
            </a:r>
            <a:r>
              <a:rPr lang="en-US" sz="3200" b="1" dirty="0"/>
              <a:t>is used to iterate or repeat a process or sequence of processes until some condition is true.</a:t>
            </a:r>
          </a:p>
          <a:p>
            <a:pPr lvl="2" algn="just">
              <a:buFont typeface="Arial" pitchFamily="34" charset="0"/>
              <a:buChar char="•"/>
            </a:pPr>
            <a:r>
              <a:rPr lang="en-US" sz="3200" b="1" dirty="0"/>
              <a:t>	</a:t>
            </a:r>
            <a:r>
              <a:rPr lang="en-US" sz="3200" b="1" u="sng" dirty="0"/>
              <a:t>E.g.</a:t>
            </a:r>
            <a:r>
              <a:rPr lang="en-US" sz="3200" b="1" dirty="0"/>
              <a:t> </a:t>
            </a:r>
          </a:p>
          <a:p>
            <a:pPr lvl="2" algn="just">
              <a:buFont typeface="Arial" pitchFamily="34" charset="0"/>
              <a:buChar char="•"/>
            </a:pPr>
            <a:r>
              <a:rPr lang="en-US" sz="3200" b="1" dirty="0"/>
              <a:t>          count = 0</a:t>
            </a:r>
          </a:p>
          <a:p>
            <a:pPr marL="868680" lvl="3" indent="0" algn="just">
              <a:buNone/>
            </a:pPr>
            <a:r>
              <a:rPr lang="en-US" sz="3200" b="1" dirty="0"/>
              <a:t> 	Repeat</a:t>
            </a:r>
          </a:p>
          <a:p>
            <a:pPr lvl="3" algn="just">
              <a:buNone/>
            </a:pPr>
            <a:r>
              <a:rPr lang="en-US" sz="3200" b="1" dirty="0"/>
              <a:t>		   Print “ Hello There !”</a:t>
            </a:r>
          </a:p>
          <a:p>
            <a:pPr lvl="3" algn="just">
              <a:buNone/>
            </a:pPr>
            <a:r>
              <a:rPr lang="en-US" sz="3200" b="1" dirty="0"/>
              <a:t>              count = count + 1</a:t>
            </a:r>
          </a:p>
          <a:p>
            <a:pPr lvl="3" algn="just">
              <a:buNone/>
            </a:pPr>
            <a:r>
              <a:rPr lang="en-US" sz="3200" b="1" dirty="0"/>
              <a:t>		until count =10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Algorithm Development…</a:t>
            </a:r>
          </a:p>
        </p:txBody>
      </p:sp>
      <p:sp>
        <p:nvSpPr>
          <p:cNvPr id="5" name="Content Placeholder 4"/>
          <p:cNvSpPr>
            <a:spLocks noGrp="1"/>
          </p:cNvSpPr>
          <p:nvPr>
            <p:ph idx="1"/>
          </p:nvPr>
        </p:nvSpPr>
        <p:spPr/>
        <p:txBody>
          <a:bodyPr>
            <a:noAutofit/>
          </a:bodyPr>
          <a:lstStyle/>
          <a:p>
            <a:pPr lvl="2" algn="just">
              <a:buNone/>
            </a:pPr>
            <a:r>
              <a:rPr lang="en-US" sz="2800" b="1" u="sng" dirty="0"/>
              <a:t>Some Conventions used in Developing Algorithms</a:t>
            </a:r>
          </a:p>
          <a:p>
            <a:pPr marL="857250" lvl="2" indent="-457200" algn="just">
              <a:buFont typeface="Wingdings" panose="05000000000000000000" pitchFamily="2" charset="2"/>
              <a:buChar char="q"/>
            </a:pPr>
            <a:r>
              <a:rPr lang="en-US" sz="2400" dirty="0"/>
              <a:t>Each algorithm is enclosed by two statements START and STOP.</a:t>
            </a:r>
          </a:p>
          <a:p>
            <a:pPr marL="857250" lvl="2" indent="-457200" algn="just">
              <a:buFont typeface="Wingdings" panose="05000000000000000000" pitchFamily="2" charset="2"/>
              <a:buChar char="q"/>
            </a:pPr>
            <a:r>
              <a:rPr lang="en-US" sz="2400" dirty="0"/>
              <a:t>To accept data from user, the INPUT or READ statement is used.</a:t>
            </a:r>
          </a:p>
          <a:p>
            <a:pPr marL="857250" lvl="2" indent="-457200" algn="just">
              <a:buFont typeface="Wingdings" panose="05000000000000000000" pitchFamily="2" charset="2"/>
              <a:buChar char="q"/>
            </a:pPr>
            <a:r>
              <a:rPr lang="en-US" sz="2400" dirty="0"/>
              <a:t>To display any user message, the PRINT or DISPLAY statement is used.</a:t>
            </a:r>
          </a:p>
          <a:p>
            <a:pPr marL="857250" lvl="2" indent="-457200" algn="just">
              <a:buFont typeface="Wingdings" panose="05000000000000000000" pitchFamily="2" charset="2"/>
              <a:buChar char="q"/>
            </a:pPr>
            <a:r>
              <a:rPr lang="en-US" sz="2400" dirty="0"/>
              <a:t>The arithmetic operators (+, -, *, /) are used in expressions.</a:t>
            </a:r>
          </a:p>
          <a:p>
            <a:pPr marL="857250" lvl="2" indent="-457200" algn="just">
              <a:buFont typeface="Wingdings" panose="05000000000000000000" pitchFamily="2" charset="2"/>
              <a:buChar char="q"/>
            </a:pPr>
            <a:r>
              <a:rPr lang="en-US" sz="2400" dirty="0"/>
              <a:t>The relational operators (&gt;, &gt;=, &lt;, &lt;=, ==, !=) are used in conditions.</a:t>
            </a:r>
          </a:p>
          <a:p>
            <a:pPr marL="857250" lvl="2" indent="-457200" algn="just">
              <a:buFont typeface="Wingdings" panose="05000000000000000000" pitchFamily="2" charset="2"/>
              <a:buChar char="q"/>
            </a:pPr>
            <a:r>
              <a:rPr lang="en-US" sz="2400" dirty="0"/>
              <a:t>The logical operators (AND, OR, NOT) are used for logical expressions.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Problem: </a:t>
            </a:r>
            <a:r>
              <a:rPr lang="en-US" sz="3200" b="1" dirty="0"/>
              <a:t>Write an algorithm for calculating the simple interest using formula SI = (P*T*R)/100.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1295400" y="1676400"/>
            <a:ext cx="9601200" cy="40386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buNone/>
            </a:pPr>
            <a:endParaRPr lang="en-US" sz="3200" u="sng" dirty="0"/>
          </a:p>
          <a:p>
            <a:pPr>
              <a:buNone/>
            </a:pPr>
            <a:r>
              <a:rPr lang="en-US" sz="3200" b="1" u="sng" dirty="0">
                <a:solidFill>
                  <a:srgbClr val="0070C0"/>
                </a:solidFill>
              </a:rPr>
              <a:t>Algorithm</a:t>
            </a:r>
          </a:p>
          <a:p>
            <a:pPr>
              <a:buNone/>
            </a:pPr>
            <a:r>
              <a:rPr lang="en-US" sz="2800" dirty="0"/>
              <a:t>Step 1: Start</a:t>
            </a:r>
          </a:p>
          <a:p>
            <a:pPr>
              <a:buNone/>
            </a:pPr>
            <a:r>
              <a:rPr lang="en-US" sz="2800" dirty="0"/>
              <a:t>Step 2: Display “Enter values of P, T and R”</a:t>
            </a:r>
          </a:p>
          <a:p>
            <a:pPr>
              <a:buNone/>
            </a:pPr>
            <a:r>
              <a:rPr lang="en-US" sz="2800" dirty="0"/>
              <a:t>Step 3: Read P, T and R</a:t>
            </a:r>
          </a:p>
          <a:p>
            <a:pPr>
              <a:buNone/>
            </a:pPr>
            <a:r>
              <a:rPr lang="en-US" sz="2800" dirty="0"/>
              <a:t>Step 4: Calculate simple interest using formula, SI = (P*T*R)/100</a:t>
            </a:r>
          </a:p>
          <a:p>
            <a:pPr>
              <a:buNone/>
            </a:pPr>
            <a:r>
              <a:rPr lang="en-US" sz="2800" dirty="0"/>
              <a:t>Step 5: Display SI as simple interest</a:t>
            </a:r>
          </a:p>
          <a:p>
            <a:pPr>
              <a:buNone/>
            </a:pPr>
            <a:r>
              <a:rPr lang="en-US" sz="2800" dirty="0"/>
              <a:t>Step 6: Stop.</a:t>
            </a:r>
          </a:p>
          <a:p>
            <a:pPr>
              <a:buNone/>
            </a:pPr>
            <a:endParaRPr lang="en-US" sz="2800" dirty="0"/>
          </a:p>
        </p:txBody>
      </p:sp>
      <p:cxnSp>
        <p:nvCxnSpPr>
          <p:cNvPr id="6" name="Straight Connector 5"/>
          <p:cNvCxnSpPr/>
          <p:nvPr/>
        </p:nvCxnSpPr>
        <p:spPr>
          <a:xfrm>
            <a:off x="1219200" y="1417638"/>
            <a:ext cx="96012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906000" cy="1524000"/>
          </a:xfrm>
        </p:spPr>
        <p:txBody>
          <a:bodyPr>
            <a:normAutofit/>
          </a:bodyPr>
          <a:lstStyle/>
          <a:p>
            <a:r>
              <a:rPr lang="en-US" sz="3600" b="1" dirty="0">
                <a:solidFill>
                  <a:srgbClr val="7030A0"/>
                </a:solidFill>
              </a:rPr>
              <a:t>Problem 3: Write an algorithm to determine whether a number is positive or negative.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1238250" y="1828800"/>
            <a:ext cx="8763000" cy="4381500"/>
          </a:xfrm>
        </p:spPr>
        <p:style>
          <a:lnRef idx="1">
            <a:schemeClr val="accent3"/>
          </a:lnRef>
          <a:fillRef idx="2">
            <a:schemeClr val="accent3"/>
          </a:fillRef>
          <a:effectRef idx="1">
            <a:schemeClr val="accent3"/>
          </a:effectRef>
          <a:fontRef idx="minor">
            <a:schemeClr val="dk1"/>
          </a:fontRef>
        </p:style>
        <p:txBody>
          <a:bodyPr>
            <a:noAutofit/>
          </a:bodyPr>
          <a:lstStyle/>
          <a:p>
            <a:pPr>
              <a:buNone/>
            </a:pPr>
            <a:r>
              <a:rPr lang="en-US" sz="3200" u="sng" dirty="0"/>
              <a:t>Algorithm</a:t>
            </a:r>
          </a:p>
          <a:p>
            <a:pPr>
              <a:buNone/>
            </a:pPr>
            <a:r>
              <a:rPr lang="en-US" sz="2800" dirty="0"/>
              <a:t>Step 1: Start</a:t>
            </a:r>
          </a:p>
          <a:p>
            <a:pPr>
              <a:buNone/>
            </a:pPr>
            <a:r>
              <a:rPr lang="en-US" sz="2800" dirty="0"/>
              <a:t>Step 2: Print “Enter a no. that is to be tested for positive or  	negative”</a:t>
            </a:r>
          </a:p>
          <a:p>
            <a:pPr>
              <a:buNone/>
            </a:pPr>
            <a:r>
              <a:rPr lang="en-US" sz="2800" dirty="0"/>
              <a:t>Step 3: Read NUM from keyboard</a:t>
            </a:r>
          </a:p>
          <a:p>
            <a:pPr>
              <a:buNone/>
            </a:pPr>
            <a:r>
              <a:rPr lang="en-US" sz="2800" dirty="0"/>
              <a:t>Step 4: If NUM&lt;0, then display message “The number is Negative” otherwise display message “The number is Positive” </a:t>
            </a:r>
          </a:p>
          <a:p>
            <a:pPr>
              <a:buNone/>
            </a:pPr>
            <a:r>
              <a:rPr lang="en-US" sz="2800" dirty="0"/>
              <a:t>Step 5: Stop.</a:t>
            </a:r>
          </a:p>
        </p:txBody>
      </p:sp>
      <p:cxnSp>
        <p:nvCxnSpPr>
          <p:cNvPr id="6" name="Straight Connector 5"/>
          <p:cNvCxnSpPr/>
          <p:nvPr/>
        </p:nvCxnSpPr>
        <p:spPr>
          <a:xfrm>
            <a:off x="1219200" y="1676400"/>
            <a:ext cx="878205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Problem 4: Write an algorithm to test whether a number is even or odd.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Content Placeholder 4"/>
          <p:cNvSpPr>
            <a:spLocks noGrp="1"/>
          </p:cNvSpPr>
          <p:nvPr>
            <p:ph sz="quarter" idx="1"/>
          </p:nvPr>
        </p:nvSpPr>
        <p:spPr>
          <a:xfrm>
            <a:off x="1524000" y="1752600"/>
            <a:ext cx="9220200" cy="42672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2800" u="sng" dirty="0"/>
              <a:t>Algorithm</a:t>
            </a:r>
          </a:p>
          <a:p>
            <a:pPr>
              <a:buNone/>
            </a:pPr>
            <a:r>
              <a:rPr lang="en-US" sz="2800" dirty="0"/>
              <a:t>Step 1: Start</a:t>
            </a:r>
          </a:p>
          <a:p>
            <a:pPr>
              <a:buNone/>
            </a:pPr>
            <a:r>
              <a:rPr lang="en-US" sz="2800" dirty="0"/>
              <a:t>Step 2: Display “Enter a number that is to be tested for even or odd”</a:t>
            </a:r>
          </a:p>
          <a:p>
            <a:pPr>
              <a:buNone/>
            </a:pPr>
            <a:r>
              <a:rPr lang="en-US" sz="2800" dirty="0"/>
              <a:t>Step 3: Read NUM from user</a:t>
            </a:r>
          </a:p>
          <a:p>
            <a:pPr>
              <a:buNone/>
            </a:pPr>
            <a:r>
              <a:rPr lang="en-US" sz="2800" dirty="0"/>
              <a:t>Step 4: Calculate remainder REM using integer division of NUM by 2</a:t>
            </a:r>
          </a:p>
          <a:p>
            <a:pPr>
              <a:buNone/>
            </a:pPr>
            <a:r>
              <a:rPr lang="en-US" sz="2800" dirty="0"/>
              <a:t>Step 5: If REM = 0, then print “The number is even”</a:t>
            </a:r>
          </a:p>
          <a:p>
            <a:pPr>
              <a:buNone/>
            </a:pPr>
            <a:r>
              <a:rPr lang="en-US" sz="2800" dirty="0"/>
              <a:t>		else print “The number is odd”</a:t>
            </a:r>
          </a:p>
          <a:p>
            <a:pPr>
              <a:buNone/>
            </a:pPr>
            <a:r>
              <a:rPr lang="en-US" sz="2800" dirty="0"/>
              <a:t>Step 6: Stop</a:t>
            </a:r>
          </a:p>
        </p:txBody>
      </p:sp>
      <p:cxnSp>
        <p:nvCxnSpPr>
          <p:cNvPr id="6" name="Straight Connector 5"/>
          <p:cNvCxnSpPr/>
          <p:nvPr/>
        </p:nvCxnSpPr>
        <p:spPr>
          <a:xfrm>
            <a:off x="1219200" y="1417638"/>
            <a:ext cx="96012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9525000" cy="1447800"/>
          </a:xfrm>
        </p:spPr>
        <p:txBody>
          <a:bodyPr>
            <a:normAutofit/>
          </a:bodyPr>
          <a:lstStyle/>
          <a:p>
            <a:r>
              <a:rPr lang="en-US" sz="3600" b="1" dirty="0">
                <a:solidFill>
                  <a:srgbClr val="FF0000"/>
                </a:solidFill>
              </a:rPr>
              <a:t>Problem 5</a:t>
            </a:r>
            <a:r>
              <a:rPr lang="en-US" sz="3600" b="1" dirty="0">
                <a:solidFill>
                  <a:srgbClr val="0070C0"/>
                </a:solidFill>
              </a:rPr>
              <a:t>: Write an algorithm to find the largest number among three numbers.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a:xfrm>
            <a:off x="1600200" y="1790700"/>
            <a:ext cx="9372600" cy="4419600"/>
          </a:xfrm>
        </p:spPr>
        <p:style>
          <a:lnRef idx="2">
            <a:schemeClr val="accent5"/>
          </a:lnRef>
          <a:fillRef idx="1">
            <a:schemeClr val="lt1"/>
          </a:fillRef>
          <a:effectRef idx="0">
            <a:schemeClr val="accent5"/>
          </a:effectRef>
          <a:fontRef idx="minor">
            <a:schemeClr val="dk1"/>
          </a:fontRef>
        </p:style>
        <p:txBody>
          <a:bodyPr>
            <a:normAutofit/>
          </a:bodyPr>
          <a:lstStyle/>
          <a:p>
            <a:pPr>
              <a:buNone/>
            </a:pPr>
            <a:r>
              <a:rPr lang="en-US" sz="2800" u="sng" dirty="0"/>
              <a:t>Algorithm</a:t>
            </a:r>
          </a:p>
          <a:p>
            <a:pPr>
              <a:buNone/>
            </a:pPr>
            <a:r>
              <a:rPr lang="en-US" sz="2800" dirty="0"/>
              <a:t>Step 1: Start</a:t>
            </a:r>
          </a:p>
          <a:p>
            <a:pPr>
              <a:buNone/>
            </a:pPr>
            <a:r>
              <a:rPr lang="en-US" sz="2800" dirty="0"/>
              <a:t>Step 2: Display “Enter three numbers”</a:t>
            </a:r>
          </a:p>
          <a:p>
            <a:pPr>
              <a:buNone/>
            </a:pPr>
            <a:r>
              <a:rPr lang="en-US" sz="2800" dirty="0"/>
              <a:t>Step 3: Read A, B and C</a:t>
            </a:r>
          </a:p>
          <a:p>
            <a:pPr>
              <a:buNone/>
            </a:pPr>
            <a:r>
              <a:rPr lang="en-US" sz="2800" dirty="0"/>
              <a:t>Step 4: If A&gt;=B and A&gt;=C, then print “A is greatest”</a:t>
            </a:r>
          </a:p>
          <a:p>
            <a:pPr>
              <a:buNone/>
            </a:pPr>
            <a:r>
              <a:rPr lang="en-US" sz="2800" dirty="0"/>
              <a:t>Step 5: If B&gt;=A and B&gt;=C, then print “B is greatest” </a:t>
            </a:r>
          </a:p>
          <a:p>
            <a:pPr>
              <a:buNone/>
            </a:pPr>
            <a:r>
              <a:rPr lang="en-US" sz="2800" dirty="0"/>
              <a:t>            else print “C is greatest” </a:t>
            </a:r>
          </a:p>
          <a:p>
            <a:pPr>
              <a:buNone/>
            </a:pPr>
            <a:r>
              <a:rPr lang="en-US" sz="2800" dirty="0"/>
              <a:t>Step 6: Stop</a:t>
            </a:r>
          </a:p>
        </p:txBody>
      </p:sp>
      <p:cxnSp>
        <p:nvCxnSpPr>
          <p:cNvPr id="6" name="Straight Connector 5"/>
          <p:cNvCxnSpPr/>
          <p:nvPr/>
        </p:nvCxnSpPr>
        <p:spPr>
          <a:xfrm>
            <a:off x="1447800" y="1600200"/>
            <a:ext cx="95250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9525000" cy="1295400"/>
          </a:xfrm>
        </p:spPr>
        <p:txBody>
          <a:bodyPr>
            <a:noAutofit/>
          </a:bodyPr>
          <a:lstStyle/>
          <a:p>
            <a:r>
              <a:rPr lang="en-US" sz="3200" b="1" u="sng" dirty="0">
                <a:solidFill>
                  <a:srgbClr val="FF0000"/>
                </a:solidFill>
              </a:rPr>
              <a:t>Problem 6</a:t>
            </a:r>
            <a:r>
              <a:rPr lang="en-US" sz="3200" b="1" dirty="0">
                <a:solidFill>
                  <a:srgbClr val="00B0F0"/>
                </a:solidFill>
              </a:rPr>
              <a:t>: Write an algorithm to read N numbers from user and display the sum of all entered numbers.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Content Placeholder 4"/>
          <p:cNvSpPr>
            <a:spLocks noGrp="1"/>
          </p:cNvSpPr>
          <p:nvPr>
            <p:ph sz="quarter" idx="1"/>
          </p:nvPr>
        </p:nvSpPr>
        <p:spPr>
          <a:xfrm>
            <a:off x="1524000" y="1600200"/>
            <a:ext cx="9144000" cy="4610100"/>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en-US" sz="2000" u="sng" dirty="0"/>
              <a:t>Algorithm</a:t>
            </a:r>
          </a:p>
          <a:p>
            <a:pPr>
              <a:buNone/>
            </a:pPr>
            <a:r>
              <a:rPr lang="en-US" sz="2000" dirty="0"/>
              <a:t>Step 1: Start</a:t>
            </a:r>
          </a:p>
          <a:p>
            <a:pPr>
              <a:buNone/>
            </a:pPr>
            <a:r>
              <a:rPr lang="en-US" sz="2000" dirty="0"/>
              <a:t>Step 2: Print “How many numbers?”</a:t>
            </a:r>
          </a:p>
          <a:p>
            <a:pPr>
              <a:buNone/>
            </a:pPr>
            <a:r>
              <a:rPr lang="en-US" sz="2000" dirty="0"/>
              <a:t>Step 3: Read N</a:t>
            </a:r>
          </a:p>
          <a:p>
            <a:pPr>
              <a:buNone/>
            </a:pPr>
            <a:r>
              <a:rPr lang="en-US" sz="2000" dirty="0"/>
              <a:t>Step 4:Initialize  SUM=0 and COUNTER=1</a:t>
            </a:r>
          </a:p>
          <a:p>
            <a:pPr>
              <a:buNone/>
            </a:pPr>
            <a:r>
              <a:rPr lang="en-US" sz="2000" dirty="0"/>
              <a:t>Step 5: Print “Enter a number”</a:t>
            </a:r>
          </a:p>
          <a:p>
            <a:pPr>
              <a:buNone/>
            </a:pPr>
            <a:r>
              <a:rPr lang="en-US" sz="2000" dirty="0"/>
              <a:t>Step 6: Read NUM</a:t>
            </a:r>
          </a:p>
          <a:p>
            <a:pPr>
              <a:buNone/>
            </a:pPr>
            <a:r>
              <a:rPr lang="en-US" sz="2000" dirty="0"/>
              <a:t>Step 7: SUM = SUM+NUM</a:t>
            </a:r>
          </a:p>
          <a:p>
            <a:pPr>
              <a:buNone/>
            </a:pPr>
            <a:r>
              <a:rPr lang="en-US" sz="2000" dirty="0"/>
              <a:t>Step 8: COUNTER = COUNTER + 1</a:t>
            </a:r>
          </a:p>
          <a:p>
            <a:pPr>
              <a:buNone/>
            </a:pPr>
            <a:r>
              <a:rPr lang="en-US" sz="2000" dirty="0"/>
              <a:t>Step 9: If COUNTER &lt;= N, then goto Step 5</a:t>
            </a:r>
          </a:p>
          <a:p>
            <a:pPr>
              <a:buNone/>
            </a:pPr>
            <a:r>
              <a:rPr lang="en-US" sz="2000" dirty="0"/>
              <a:t>Step 10: Print SUM</a:t>
            </a:r>
          </a:p>
          <a:p>
            <a:pPr>
              <a:buNone/>
            </a:pPr>
            <a:r>
              <a:rPr lang="en-US" sz="2000" dirty="0"/>
              <a:t>Step 11: Stop</a:t>
            </a:r>
          </a:p>
        </p:txBody>
      </p:sp>
      <p:cxnSp>
        <p:nvCxnSpPr>
          <p:cNvPr id="6" name="Straight Connector 5"/>
          <p:cNvCxnSpPr/>
          <p:nvPr/>
        </p:nvCxnSpPr>
        <p:spPr>
          <a:xfrm>
            <a:off x="152400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9753600" cy="1447800"/>
          </a:xfrm>
        </p:spPr>
        <p:txBody>
          <a:bodyPr>
            <a:normAutofit fontScale="90000"/>
          </a:bodyPr>
          <a:lstStyle/>
          <a:p>
            <a:r>
              <a:rPr lang="en-US" sz="3200" b="1" dirty="0">
                <a:solidFill>
                  <a:srgbClr val="00B050"/>
                </a:solidFill>
              </a:rPr>
              <a:t>Problem 7: </a:t>
            </a:r>
            <a:r>
              <a:rPr lang="en-US" sz="3200" b="1" dirty="0">
                <a:solidFill>
                  <a:srgbClr val="FF0000"/>
                </a:solidFill>
              </a:rPr>
              <a:t>Write an algorithm for finding the sum of the series 1+2+3+….. </a:t>
            </a:r>
            <a:r>
              <a:rPr lang="en-US" sz="3200" b="1" dirty="0" err="1">
                <a:solidFill>
                  <a:srgbClr val="FF0000"/>
                </a:solidFill>
              </a:rPr>
              <a:t>upto</a:t>
            </a:r>
            <a:r>
              <a:rPr lang="en-US" sz="3200" b="1" dirty="0">
                <a:solidFill>
                  <a:srgbClr val="FF0000"/>
                </a:solidFill>
              </a:rPr>
              <a:t> N terms.</a:t>
            </a:r>
            <a:br>
              <a:rPr lang="en-US" sz="3200" b="1" dirty="0">
                <a:solidFill>
                  <a:srgbClr val="FF0000"/>
                </a:solidFill>
              </a:rPr>
            </a:b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1447800" y="1600200"/>
            <a:ext cx="7772400" cy="4876800"/>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en-US" sz="2800" u="sng" dirty="0"/>
              <a:t>Algorithm</a:t>
            </a:r>
          </a:p>
          <a:p>
            <a:pPr>
              <a:buNone/>
            </a:pPr>
            <a:r>
              <a:rPr lang="en-US" sz="2400" dirty="0"/>
              <a:t>Step 1: Start</a:t>
            </a:r>
          </a:p>
          <a:p>
            <a:pPr>
              <a:buNone/>
            </a:pPr>
            <a:r>
              <a:rPr lang="en-US" sz="2400" dirty="0"/>
              <a:t>Step 2: Print “Enter the value of N”</a:t>
            </a:r>
          </a:p>
          <a:p>
            <a:pPr>
              <a:buNone/>
            </a:pPr>
            <a:r>
              <a:rPr lang="en-US" sz="2400" dirty="0"/>
              <a:t>Step 3: Read N</a:t>
            </a:r>
          </a:p>
          <a:p>
            <a:pPr>
              <a:buNone/>
            </a:pPr>
            <a:r>
              <a:rPr lang="en-US" sz="2400" dirty="0"/>
              <a:t>Step 4:Initialize variables SUM to 0 and COUNTER to 1 i.e. SUM=0 and COUNTER=1</a:t>
            </a:r>
          </a:p>
          <a:p>
            <a:pPr>
              <a:buNone/>
            </a:pPr>
            <a:r>
              <a:rPr lang="en-US" sz="2400" dirty="0"/>
              <a:t>Step 5: SUM = SUM+COUNTER</a:t>
            </a:r>
          </a:p>
          <a:p>
            <a:pPr>
              <a:buNone/>
            </a:pPr>
            <a:r>
              <a:rPr lang="en-US" sz="2400" dirty="0"/>
              <a:t>Step 6: COUNTER = COUNTER + 1</a:t>
            </a:r>
          </a:p>
          <a:p>
            <a:pPr>
              <a:buNone/>
            </a:pPr>
            <a:r>
              <a:rPr lang="en-US" sz="2400" dirty="0"/>
              <a:t>Step 7: If COUNTER &lt;= N, then goto Step 5</a:t>
            </a:r>
          </a:p>
          <a:p>
            <a:pPr>
              <a:buNone/>
            </a:pPr>
            <a:r>
              <a:rPr lang="en-US" sz="2400" dirty="0"/>
              <a:t>Step 8: Print SUM</a:t>
            </a:r>
          </a:p>
          <a:p>
            <a:pPr>
              <a:buNone/>
            </a:pPr>
            <a:r>
              <a:rPr lang="en-US" sz="2400" dirty="0"/>
              <a:t>Step 9: Stop</a:t>
            </a:r>
          </a:p>
        </p:txBody>
      </p:sp>
      <p:cxnSp>
        <p:nvCxnSpPr>
          <p:cNvPr id="6" name="Straight Connector 5"/>
          <p:cNvCxnSpPr/>
          <p:nvPr/>
        </p:nvCxnSpPr>
        <p:spPr>
          <a:xfrm flipV="1">
            <a:off x="1295400" y="1219200"/>
            <a:ext cx="9277350" cy="104775"/>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175" y="180975"/>
            <a:ext cx="9829800" cy="1447800"/>
          </a:xfrm>
        </p:spPr>
        <p:txBody>
          <a:bodyPr>
            <a:normAutofit/>
          </a:bodyPr>
          <a:lstStyle/>
          <a:p>
            <a:r>
              <a:rPr lang="en-US" sz="3600" b="1" dirty="0">
                <a:solidFill>
                  <a:srgbClr val="00B050"/>
                </a:solidFill>
              </a:rPr>
              <a:t>Problem 8: </a:t>
            </a:r>
            <a:r>
              <a:rPr lang="en-US" sz="3600" b="1" dirty="0">
                <a:solidFill>
                  <a:srgbClr val="0070C0"/>
                </a:solidFill>
              </a:rPr>
              <a:t>Write an algorithm for finding the factorial of a given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2057400" y="1695449"/>
            <a:ext cx="8991600" cy="4772026"/>
          </a:xfrm>
        </p:spPr>
        <p:style>
          <a:lnRef idx="2">
            <a:schemeClr val="accent1"/>
          </a:lnRef>
          <a:fillRef idx="1">
            <a:schemeClr val="lt1"/>
          </a:fillRef>
          <a:effectRef idx="0">
            <a:schemeClr val="accent1"/>
          </a:effectRef>
          <a:fontRef idx="minor">
            <a:schemeClr val="dk1"/>
          </a:fontRef>
        </p:style>
        <p:txBody>
          <a:bodyPr>
            <a:noAutofit/>
          </a:bodyPr>
          <a:lstStyle/>
          <a:p>
            <a:pPr>
              <a:spcBef>
                <a:spcPts val="0"/>
              </a:spcBef>
              <a:buNone/>
            </a:pPr>
            <a:r>
              <a:rPr lang="en-US" sz="2800" u="sng" dirty="0"/>
              <a:t>Algorithm</a:t>
            </a:r>
          </a:p>
          <a:p>
            <a:pPr>
              <a:spcBef>
                <a:spcPts val="0"/>
              </a:spcBef>
              <a:buNone/>
            </a:pPr>
            <a:r>
              <a:rPr lang="en-US" sz="2400" dirty="0"/>
              <a:t>Step 1: Start</a:t>
            </a:r>
          </a:p>
          <a:p>
            <a:pPr>
              <a:spcBef>
                <a:spcPts val="0"/>
              </a:spcBef>
              <a:buNone/>
            </a:pPr>
            <a:r>
              <a:rPr lang="en-US" sz="2400" dirty="0"/>
              <a:t>Step 2: Print “Enter a number”</a:t>
            </a:r>
          </a:p>
          <a:p>
            <a:pPr>
              <a:spcBef>
                <a:spcPts val="0"/>
              </a:spcBef>
              <a:buNone/>
            </a:pPr>
            <a:r>
              <a:rPr lang="en-US" sz="2400" dirty="0"/>
              <a:t>Step 3: Read NUM</a:t>
            </a:r>
          </a:p>
          <a:p>
            <a:pPr>
              <a:spcBef>
                <a:spcPts val="0"/>
              </a:spcBef>
              <a:buNone/>
            </a:pPr>
            <a:r>
              <a:rPr lang="en-US" sz="2400" dirty="0"/>
              <a:t>Step 4:Initialize variables  FACT=1 and COUNTER=1</a:t>
            </a:r>
          </a:p>
          <a:p>
            <a:pPr>
              <a:spcBef>
                <a:spcPts val="0"/>
              </a:spcBef>
              <a:buNone/>
            </a:pPr>
            <a:r>
              <a:rPr lang="en-US" sz="2400" dirty="0"/>
              <a:t>Step 5: while COUNTER&lt;=NUM</a:t>
            </a:r>
          </a:p>
          <a:p>
            <a:pPr>
              <a:spcBef>
                <a:spcPts val="0"/>
              </a:spcBef>
              <a:buNone/>
            </a:pPr>
            <a:r>
              <a:rPr lang="en-US" sz="2400" dirty="0"/>
              <a:t>			FACT=FACT*COUNTER</a:t>
            </a:r>
          </a:p>
          <a:p>
            <a:pPr>
              <a:spcBef>
                <a:spcPts val="0"/>
              </a:spcBef>
              <a:buNone/>
            </a:pPr>
            <a:r>
              <a:rPr lang="en-US" sz="2400" dirty="0"/>
              <a:t>			COUNTER=COUNTER+1</a:t>
            </a:r>
          </a:p>
          <a:p>
            <a:pPr>
              <a:spcBef>
                <a:spcPts val="0"/>
              </a:spcBef>
              <a:buNone/>
            </a:pPr>
            <a:r>
              <a:rPr lang="en-US" sz="2400" dirty="0"/>
              <a:t>		End of while</a:t>
            </a:r>
          </a:p>
          <a:p>
            <a:pPr>
              <a:spcBef>
                <a:spcPts val="0"/>
              </a:spcBef>
              <a:buNone/>
            </a:pPr>
            <a:r>
              <a:rPr lang="en-US" sz="2400" dirty="0"/>
              <a:t>Step 6: Print FACT as factorial of the number NUM</a:t>
            </a:r>
          </a:p>
          <a:p>
            <a:pPr>
              <a:spcBef>
                <a:spcPts val="0"/>
              </a:spcBef>
              <a:buNone/>
            </a:pPr>
            <a:r>
              <a:rPr lang="en-US" sz="2400" dirty="0"/>
              <a:t>Step 7: Stop</a:t>
            </a:r>
          </a:p>
        </p:txBody>
      </p:sp>
      <p:cxnSp>
        <p:nvCxnSpPr>
          <p:cNvPr id="6" name="Straight Connector 5"/>
          <p:cNvCxnSpPr/>
          <p:nvPr/>
        </p:nvCxnSpPr>
        <p:spPr>
          <a:xfrm flipV="1">
            <a:off x="1863725" y="1504950"/>
            <a:ext cx="9277350" cy="104775"/>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Programming Languages</a:t>
            </a:r>
            <a:endParaRPr lang="en-US" sz="4400" u="sng" dirty="0">
              <a:solidFill>
                <a:srgbClr val="7030A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1185862" y="1790700"/>
            <a:ext cx="10058400" cy="4419600"/>
          </a:xfrm>
        </p:spPr>
        <p:txBody>
          <a:bodyPr>
            <a:normAutofit/>
          </a:bodyPr>
          <a:lstStyle/>
          <a:p>
            <a:r>
              <a:rPr lang="en-US" sz="3600" dirty="0"/>
              <a:t>A </a:t>
            </a:r>
            <a:r>
              <a:rPr lang="en-US" sz="3600" b="1" dirty="0">
                <a:solidFill>
                  <a:srgbClr val="7030A0"/>
                </a:solidFill>
              </a:rPr>
              <a:t>programming language </a:t>
            </a:r>
            <a:r>
              <a:rPr lang="en-US" sz="3600" dirty="0"/>
              <a:t>is an artificial language which is used to develop programs in computer. </a:t>
            </a:r>
          </a:p>
          <a:p>
            <a:r>
              <a:rPr lang="en-US" sz="3600" dirty="0">
                <a:solidFill>
                  <a:srgbClr val="FF0000"/>
                </a:solidFill>
              </a:rPr>
              <a:t> It is a set of rules that provides a way of instructing the computer to perform certain operations</a:t>
            </a:r>
            <a:r>
              <a:rPr lang="en-US" sz="3600" dirty="0"/>
              <a:t>. </a:t>
            </a:r>
          </a:p>
          <a:p>
            <a:r>
              <a:rPr lang="en-US" sz="3600" dirty="0"/>
              <a:t>A </a:t>
            </a:r>
            <a:r>
              <a:rPr lang="en-US" sz="3600" b="1" dirty="0">
                <a:solidFill>
                  <a:srgbClr val="7030A0"/>
                </a:solidFill>
              </a:rPr>
              <a:t>program</a:t>
            </a:r>
            <a:r>
              <a:rPr lang="en-US" sz="3600" dirty="0"/>
              <a:t> is a set of instructions written in a specific programming language that a computer can interpret and execute.</a:t>
            </a:r>
          </a:p>
          <a:p>
            <a:endParaRPr lang="en-US" sz="3200" dirty="0"/>
          </a:p>
        </p:txBody>
      </p:sp>
    </p:spTree>
    <p:extLst>
      <p:ext uri="{BB962C8B-B14F-4D97-AF65-F5344CB8AC3E}">
        <p14:creationId xmlns:p14="http://schemas.microsoft.com/office/powerpoint/2010/main" val="2073142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3"/>
            </a:pPr>
            <a:r>
              <a:rPr lang="en-US" b="1" dirty="0">
                <a:solidFill>
                  <a:schemeClr val="accent1"/>
                </a:solidFill>
              </a:rPr>
              <a:t>Flowchart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p:txBody>
          <a:bodyPr>
            <a:normAutofit/>
          </a:bodyPr>
          <a:lstStyle/>
          <a:p>
            <a:r>
              <a:rPr lang="en-US" sz="3600" dirty="0"/>
              <a:t>Flowchart is the graphical representation of an algorithm using standard symbols.</a:t>
            </a:r>
          </a:p>
          <a:p>
            <a:r>
              <a:rPr lang="en-US" sz="3600" dirty="0"/>
              <a:t>Programmers often use it as a program-planning tool to solve a problem. </a:t>
            </a:r>
          </a:p>
          <a:p>
            <a:r>
              <a:rPr lang="en-US" sz="3600" dirty="0"/>
              <a:t>It makes use of symbols which are connected among them to indicate the flow of information and processing.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b="1" dirty="0">
                <a:solidFill>
                  <a:srgbClr val="FFFF00"/>
                </a:solidFill>
              </a:rPr>
              <a:t>Standard Symbols used in Flowcharts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15362" name="Picture 2" descr="Flowcharts (Guidelines, Advantages &amp; Dis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0"/>
            <a:ext cx="7736703" cy="666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462C-8DCE-4125-3F41-95B738E52C42}"/>
              </a:ext>
            </a:extLst>
          </p:cNvPr>
          <p:cNvSpPr>
            <a:spLocks noGrp="1"/>
          </p:cNvSpPr>
          <p:nvPr>
            <p:ph type="title"/>
          </p:nvPr>
        </p:nvSpPr>
        <p:spPr>
          <a:xfrm>
            <a:off x="0" y="1066801"/>
            <a:ext cx="3352799" cy="4658220"/>
          </a:xfrm>
        </p:spPr>
        <p:txBody>
          <a:bodyPr/>
          <a:lstStyle/>
          <a:p>
            <a:r>
              <a:rPr lang="en-US" b="1" i="0" dirty="0">
                <a:solidFill>
                  <a:schemeClr val="bg1"/>
                </a:solidFill>
                <a:effectLst/>
                <a:latin typeface="Arial" panose="020B0604020202020204" pitchFamily="34" charset="0"/>
              </a:rPr>
              <a:t>Flow chart to add two numbers.</a:t>
            </a:r>
            <a:endParaRPr lang="en-US" b="1" dirty="0">
              <a:solidFill>
                <a:schemeClr val="bg1"/>
              </a:solidFill>
            </a:endParaRPr>
          </a:p>
        </p:txBody>
      </p:sp>
      <p:pic>
        <p:nvPicPr>
          <p:cNvPr id="7" name="Content Placeholder 6">
            <a:extLst>
              <a:ext uri="{FF2B5EF4-FFF2-40B4-BE49-F238E27FC236}">
                <a16:creationId xmlns:a16="http://schemas.microsoft.com/office/drawing/2014/main" id="{06C08159-7A40-A8E2-C72D-2BB1B2499196}"/>
              </a:ext>
            </a:extLst>
          </p:cNvPr>
          <p:cNvPicPr>
            <a:picLocks noGrp="1" noChangeAspect="1"/>
          </p:cNvPicPr>
          <p:nvPr>
            <p:ph idx="1"/>
          </p:nvPr>
        </p:nvPicPr>
        <p:blipFill>
          <a:blip r:embed="rId2"/>
          <a:stretch>
            <a:fillRect/>
          </a:stretch>
        </p:blipFill>
        <p:spPr>
          <a:xfrm>
            <a:off x="5029200" y="685800"/>
            <a:ext cx="4098925" cy="4930591"/>
          </a:xfrm>
        </p:spPr>
      </p:pic>
      <p:sp>
        <p:nvSpPr>
          <p:cNvPr id="5" name="Slide Number Placeholder 4">
            <a:extLst>
              <a:ext uri="{FF2B5EF4-FFF2-40B4-BE49-F238E27FC236}">
                <a16:creationId xmlns:a16="http://schemas.microsoft.com/office/drawing/2014/main" id="{33567FFC-122F-052D-0579-28A14B3D4884}"/>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795793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FF00"/>
                </a:solidFill>
              </a:rPr>
              <a:t>Flowchart to find Average of 3 numbers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pic>
        <p:nvPicPr>
          <p:cNvPr id="9" name="Picture 8">
            <a:extLst>
              <a:ext uri="{FF2B5EF4-FFF2-40B4-BE49-F238E27FC236}">
                <a16:creationId xmlns:a16="http://schemas.microsoft.com/office/drawing/2014/main" id="{A9A9B2DD-7362-4AD9-33C3-92196AED808C}"/>
              </a:ext>
            </a:extLst>
          </p:cNvPr>
          <p:cNvPicPr>
            <a:picLocks noChangeAspect="1"/>
          </p:cNvPicPr>
          <p:nvPr/>
        </p:nvPicPr>
        <p:blipFill>
          <a:blip r:embed="rId2"/>
          <a:stretch>
            <a:fillRect/>
          </a:stretch>
        </p:blipFill>
        <p:spPr>
          <a:xfrm>
            <a:off x="4876800" y="457200"/>
            <a:ext cx="5372100" cy="5670550"/>
          </a:xfrm>
          <a:prstGeom prst="rect">
            <a:avLst/>
          </a:prstGeom>
        </p:spPr>
      </p:pic>
    </p:spTree>
    <p:extLst>
      <p:ext uri="{BB962C8B-B14F-4D97-AF65-F5344CB8AC3E}">
        <p14:creationId xmlns:p14="http://schemas.microsoft.com/office/powerpoint/2010/main" val="516149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B458-77D8-B0AE-F9AD-4E726352C40D}"/>
              </a:ext>
            </a:extLst>
          </p:cNvPr>
          <p:cNvSpPr>
            <a:spLocks noGrp="1"/>
          </p:cNvSpPr>
          <p:nvPr>
            <p:ph type="title"/>
          </p:nvPr>
        </p:nvSpPr>
        <p:spPr>
          <a:xfrm>
            <a:off x="76200" y="1143000"/>
            <a:ext cx="3352799" cy="4582020"/>
          </a:xfrm>
        </p:spPr>
        <p:txBody>
          <a:bodyPr/>
          <a:lstStyle/>
          <a:p>
            <a:r>
              <a:rPr lang="en-US" b="1" i="0" dirty="0">
                <a:solidFill>
                  <a:schemeClr val="bg1"/>
                </a:solidFill>
                <a:effectLst/>
                <a:latin typeface="Arial" panose="020B0604020202020204" pitchFamily="34" charset="0"/>
              </a:rPr>
              <a:t>Flow chart to find the larger of two numbers.</a:t>
            </a:r>
            <a:endParaRPr lang="en-US" b="1" dirty="0">
              <a:solidFill>
                <a:schemeClr val="bg1"/>
              </a:solidFill>
            </a:endParaRPr>
          </a:p>
        </p:txBody>
      </p:sp>
      <p:pic>
        <p:nvPicPr>
          <p:cNvPr id="7" name="Content Placeholder 6">
            <a:extLst>
              <a:ext uri="{FF2B5EF4-FFF2-40B4-BE49-F238E27FC236}">
                <a16:creationId xmlns:a16="http://schemas.microsoft.com/office/drawing/2014/main" id="{C9338014-A35F-E585-8AFB-DB343B84A180}"/>
              </a:ext>
            </a:extLst>
          </p:cNvPr>
          <p:cNvPicPr>
            <a:picLocks noGrp="1" noChangeAspect="1"/>
          </p:cNvPicPr>
          <p:nvPr>
            <p:ph idx="1"/>
          </p:nvPr>
        </p:nvPicPr>
        <p:blipFill>
          <a:blip r:embed="rId2"/>
          <a:stretch>
            <a:fillRect/>
          </a:stretch>
        </p:blipFill>
        <p:spPr>
          <a:xfrm>
            <a:off x="3815191" y="69422"/>
            <a:ext cx="7792569" cy="6286928"/>
          </a:xfrm>
        </p:spPr>
      </p:pic>
      <p:sp>
        <p:nvSpPr>
          <p:cNvPr id="5" name="Slide Number Placeholder 4">
            <a:extLst>
              <a:ext uri="{FF2B5EF4-FFF2-40B4-BE49-F238E27FC236}">
                <a16:creationId xmlns:a16="http://schemas.microsoft.com/office/drawing/2014/main" id="{910C2AA3-2025-8D67-30F9-3117F5E9545B}"/>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643418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Flowchart to check input number is odd or even</a:t>
            </a:r>
            <a:r>
              <a:rPr lang="en-US" dirty="0"/>
              <a:t>.</a:t>
            </a:r>
          </a:p>
        </p:txBody>
      </p:sp>
      <p:pic>
        <p:nvPicPr>
          <p:cNvPr id="9218" name="Picture 2" descr="Examples for Algorithm Flowchar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8200" y="298792"/>
            <a:ext cx="5791200" cy="595259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209384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FF00"/>
                </a:solidFill>
              </a:rPr>
              <a:t>Flowchart to print Hello World 10 times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11266" name="Picture 2" descr="Exercise 1 - Flowchart - DYclassroom | Have fun learning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0" y="523527"/>
            <a:ext cx="3489490" cy="580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58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106E-C461-C40A-7963-53AB49F8E37A}"/>
              </a:ext>
            </a:extLst>
          </p:cNvPr>
          <p:cNvSpPr>
            <a:spLocks noGrp="1"/>
          </p:cNvSpPr>
          <p:nvPr>
            <p:ph type="title"/>
          </p:nvPr>
        </p:nvSpPr>
        <p:spPr>
          <a:xfrm>
            <a:off x="838200" y="319088"/>
            <a:ext cx="10972800" cy="577440"/>
          </a:xfrm>
        </p:spPr>
        <p:txBody>
          <a:bodyPr>
            <a:normAutofit/>
          </a:bodyPr>
          <a:lstStyle/>
          <a:p>
            <a:pPr algn="ctr"/>
            <a:r>
              <a:rPr lang="en-US" sz="3200" b="1" i="0" dirty="0">
                <a:solidFill>
                  <a:srgbClr val="0070C0"/>
                </a:solidFill>
                <a:effectLst/>
                <a:latin typeface="ubuntu" panose="020B0604020202020204" pitchFamily="34" charset="0"/>
              </a:rPr>
              <a:t>Flow chart  of sum of  first N  natural numbers</a:t>
            </a:r>
            <a:endParaRPr lang="en-US" sz="3200" b="1" dirty="0">
              <a:solidFill>
                <a:srgbClr val="0070C0"/>
              </a:solidFill>
            </a:endParaRPr>
          </a:p>
        </p:txBody>
      </p:sp>
      <p:pic>
        <p:nvPicPr>
          <p:cNvPr id="1026" name="Picture 2">
            <a:extLst>
              <a:ext uri="{FF2B5EF4-FFF2-40B4-BE49-F238E27FC236}">
                <a16:creationId xmlns:a16="http://schemas.microsoft.com/office/drawing/2014/main" id="{44FCC9BF-3CB5-F85F-85E0-E022467917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1" y="1021223"/>
            <a:ext cx="5170429" cy="533512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2798173-882C-5C65-99BC-641296A373ED}"/>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581844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3230-D671-228D-30CA-63E88E6BF512}"/>
              </a:ext>
            </a:extLst>
          </p:cNvPr>
          <p:cNvSpPr>
            <a:spLocks noGrp="1"/>
          </p:cNvSpPr>
          <p:nvPr>
            <p:ph type="title"/>
          </p:nvPr>
        </p:nvSpPr>
        <p:spPr>
          <a:xfrm>
            <a:off x="152400" y="990601"/>
            <a:ext cx="3048001" cy="4734420"/>
          </a:xfrm>
        </p:spPr>
        <p:txBody>
          <a:bodyPr>
            <a:normAutofit/>
          </a:bodyPr>
          <a:lstStyle/>
          <a:p>
            <a:r>
              <a:rPr lang="en-US" sz="4000" b="1" dirty="0"/>
              <a:t>Flow Chart to Find Factorial of </a:t>
            </a:r>
            <a:br>
              <a:rPr lang="en-US" sz="4000" b="1" dirty="0"/>
            </a:br>
            <a:r>
              <a:rPr lang="en-US" sz="4000" b="1" dirty="0"/>
              <a:t>a number</a:t>
            </a:r>
          </a:p>
        </p:txBody>
      </p:sp>
      <p:pic>
        <p:nvPicPr>
          <p:cNvPr id="7" name="Content Placeholder 6">
            <a:extLst>
              <a:ext uri="{FF2B5EF4-FFF2-40B4-BE49-F238E27FC236}">
                <a16:creationId xmlns:a16="http://schemas.microsoft.com/office/drawing/2014/main" id="{056AC773-48EC-B7B1-7B8C-413F16B18979}"/>
              </a:ext>
            </a:extLst>
          </p:cNvPr>
          <p:cNvPicPr>
            <a:picLocks noGrp="1" noChangeAspect="1"/>
          </p:cNvPicPr>
          <p:nvPr>
            <p:ph idx="1"/>
          </p:nvPr>
        </p:nvPicPr>
        <p:blipFill rotWithShape="1">
          <a:blip r:embed="rId2"/>
          <a:srcRect t="1289"/>
          <a:stretch/>
        </p:blipFill>
        <p:spPr>
          <a:xfrm>
            <a:off x="5410200" y="355296"/>
            <a:ext cx="4215581" cy="6183616"/>
          </a:xfrm>
        </p:spPr>
      </p:pic>
      <p:sp>
        <p:nvSpPr>
          <p:cNvPr id="5" name="Slide Number Placeholder 4">
            <a:extLst>
              <a:ext uri="{FF2B5EF4-FFF2-40B4-BE49-F238E27FC236}">
                <a16:creationId xmlns:a16="http://schemas.microsoft.com/office/drawing/2014/main" id="{25AF3B38-1F81-3D4F-A285-F0FEF62582A4}"/>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164010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Advantages of Flowcharts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Content Placeholder 4"/>
          <p:cNvSpPr>
            <a:spLocks noGrp="1"/>
          </p:cNvSpPr>
          <p:nvPr>
            <p:ph sz="quarter" idx="1"/>
          </p:nvPr>
        </p:nvSpPr>
        <p:spPr/>
        <p:txBody>
          <a:bodyPr>
            <a:normAutofit/>
          </a:bodyPr>
          <a:lstStyle/>
          <a:p>
            <a:pPr algn="just"/>
            <a:r>
              <a:rPr lang="en-US" b="1" dirty="0"/>
              <a:t>Communication:</a:t>
            </a:r>
            <a:r>
              <a:rPr lang="en-US" dirty="0"/>
              <a:t> They quickly and clearly provide logic, ideas and descriptions of algorithms to other programmers, students, and users.</a:t>
            </a:r>
          </a:p>
          <a:p>
            <a:pPr algn="just"/>
            <a:r>
              <a:rPr lang="en-US" b="1" dirty="0"/>
              <a:t>Effective Analysis</a:t>
            </a:r>
            <a:r>
              <a:rPr lang="en-US" dirty="0"/>
              <a:t>: Flowcharts provide a clear overview of the entire problem and its algorithm for solution. With the help of flowcharts, problems can be analyzed more effectively.</a:t>
            </a:r>
          </a:p>
          <a:p>
            <a:pPr algn="just"/>
            <a:r>
              <a:rPr lang="en-US" b="1" dirty="0"/>
              <a:t>Proper Documentation: </a:t>
            </a:r>
            <a:r>
              <a:rPr lang="en-US" dirty="0"/>
              <a:t>The flowchart provides a permanent recording of program logic.</a:t>
            </a:r>
          </a:p>
          <a:p>
            <a:pPr algn="just"/>
            <a:r>
              <a:rPr lang="en-US" b="1" dirty="0"/>
              <a:t>Efficient Coding:  </a:t>
            </a:r>
            <a:r>
              <a:rPr lang="en-US" dirty="0"/>
              <a:t>A programmer can code the programming instructions in a computer language with more ease with a comprehensive flowchart.</a:t>
            </a:r>
          </a:p>
          <a:p>
            <a:pPr algn="just"/>
            <a:r>
              <a:rPr lang="en-US" dirty="0"/>
              <a:t>Easy </a:t>
            </a:r>
            <a:r>
              <a:rPr lang="en-US" b="1" dirty="0"/>
              <a:t>in debugging and program maintenance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381000"/>
            <a:ext cx="10363200" cy="1143000"/>
          </a:xfrm>
        </p:spPr>
        <p:txBody>
          <a:bodyPr bIns="91440" anchor="b" anchorCtr="0">
            <a:normAutofit/>
          </a:bodyPr>
          <a:lstStyle/>
          <a:p>
            <a:r>
              <a:rPr lang="en-US" sz="4400" b="1" u="sng"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Programming Languages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1219200" y="1828800"/>
            <a:ext cx="10363200" cy="4191000"/>
          </a:xfrm>
        </p:spPr>
        <p:txBody>
          <a:bodyPr>
            <a:noAutofit/>
          </a:bodyPr>
          <a:lstStyle/>
          <a:p>
            <a:r>
              <a:rPr lang="en-US" sz="4000" dirty="0"/>
              <a:t>The programming languages are mainly divided into two types.</a:t>
            </a:r>
            <a:r>
              <a:rPr lang="en-US" sz="4000" b="1" dirty="0"/>
              <a:t> </a:t>
            </a:r>
            <a:r>
              <a:rPr lang="en-US" sz="4000" dirty="0"/>
              <a:t>They are :</a:t>
            </a:r>
          </a:p>
          <a:p>
            <a:pPr marL="1062990" lvl="1" indent="-742950">
              <a:buFont typeface="+mj-lt"/>
              <a:buAutoNum type="arabicPeriod"/>
            </a:pPr>
            <a:r>
              <a:rPr lang="en-US" sz="4000" dirty="0"/>
              <a:t>Low Level Language</a:t>
            </a:r>
          </a:p>
          <a:p>
            <a:pPr lvl="4"/>
            <a:r>
              <a:rPr lang="en-US" sz="3600" dirty="0"/>
              <a:t>Machine Language </a:t>
            </a:r>
          </a:p>
          <a:p>
            <a:pPr lvl="4"/>
            <a:r>
              <a:rPr lang="en-US" sz="3600" dirty="0"/>
              <a:t>Assembly Language and</a:t>
            </a:r>
          </a:p>
          <a:p>
            <a:pPr marL="1062990" lvl="1" indent="-742950">
              <a:buFont typeface="+mj-lt"/>
              <a:buAutoNum type="arabicPeriod"/>
            </a:pPr>
            <a:r>
              <a:rPr lang="en-US" sz="4000" dirty="0"/>
              <a:t>High Level Language</a:t>
            </a:r>
          </a:p>
          <a:p>
            <a:endParaRPr lang="en-US" sz="4000" dirty="0"/>
          </a:p>
        </p:txBody>
      </p:sp>
    </p:spTree>
    <p:extLst>
      <p:ext uri="{BB962C8B-B14F-4D97-AF65-F5344CB8AC3E}">
        <p14:creationId xmlns:p14="http://schemas.microsoft.com/office/powerpoint/2010/main" val="2913575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Limitations of Flowchart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a:xfrm>
            <a:off x="1219200" y="1676400"/>
            <a:ext cx="10363200" cy="4343400"/>
          </a:xfrm>
        </p:spPr>
        <p:txBody>
          <a:bodyPr>
            <a:normAutofit/>
          </a:bodyPr>
          <a:lstStyle/>
          <a:p>
            <a:r>
              <a:rPr lang="en-US" sz="3200" b="1" dirty="0"/>
              <a:t>Complex Logic: </a:t>
            </a:r>
            <a:r>
              <a:rPr lang="en-US" sz="3200" dirty="0"/>
              <a:t>A flowchart becomes complex and clumsy when the program logic is quite complicated.</a:t>
            </a:r>
          </a:p>
          <a:p>
            <a:r>
              <a:rPr lang="en-US" sz="3200" b="1" dirty="0"/>
              <a:t>Difficulty in alteration and modifications: </a:t>
            </a:r>
            <a:r>
              <a:rPr lang="en-US" sz="3200" dirty="0"/>
              <a:t>If alterations are required; the flowchart may need to be redrawn completely.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Guidelines in Flowcharting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Content Placeholder 4"/>
          <p:cNvSpPr>
            <a:spLocks noGrp="1"/>
          </p:cNvSpPr>
          <p:nvPr>
            <p:ph sz="quarter" idx="1"/>
          </p:nvPr>
        </p:nvSpPr>
        <p:spPr/>
        <p:txBody>
          <a:bodyPr>
            <a:noAutofit/>
          </a:bodyPr>
          <a:lstStyle/>
          <a:p>
            <a:pPr algn="just"/>
            <a:r>
              <a:rPr lang="en-US" sz="2800" dirty="0"/>
              <a:t>Only standard flowchart symbols are to be used.</a:t>
            </a:r>
          </a:p>
          <a:p>
            <a:pPr algn="just"/>
            <a:r>
              <a:rPr lang="en-US" sz="2800" dirty="0"/>
              <a:t>There should be Start and Stop to the flowchart.</a:t>
            </a:r>
          </a:p>
          <a:p>
            <a:pPr algn="just"/>
            <a:r>
              <a:rPr lang="en-US" sz="2800" dirty="0"/>
              <a:t>Only one flow line is used in conjunction with a Start and Stop symbol.</a:t>
            </a:r>
          </a:p>
          <a:p>
            <a:r>
              <a:rPr lang="en-US" sz="2800" dirty="0"/>
              <a:t>Only one flow line should emerge from a process symbol.</a:t>
            </a:r>
          </a:p>
          <a:p>
            <a:pPr algn="just"/>
            <a:r>
              <a:rPr lang="en-US" sz="2800" dirty="0"/>
              <a:t>Only one flow line should enter a decision symbol but two flow lines, one for each possible answer, can leave the decision symbol.</a:t>
            </a:r>
          </a:p>
          <a:p>
            <a:pPr algn="just"/>
            <a:r>
              <a:rPr lang="en-US" sz="2800" dirty="0"/>
              <a:t>The contents of each symbol should be written legibly. English should be used in flowcharts, not specific programming language.</a:t>
            </a:r>
          </a:p>
          <a:p>
            <a:pPr algn="just"/>
            <a:r>
              <a:rPr lang="en-US" sz="2800" dirty="0"/>
              <a:t>If the flowchart becomes complex, connector symbols should be used to reduce the number of flow lines.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Coding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5" name="Content Placeholder 4"/>
          <p:cNvSpPr>
            <a:spLocks noGrp="1"/>
          </p:cNvSpPr>
          <p:nvPr>
            <p:ph sz="quarter" idx="1"/>
          </p:nvPr>
        </p:nvSpPr>
        <p:spPr>
          <a:xfrm>
            <a:off x="1219200" y="1676400"/>
            <a:ext cx="9982200" cy="4114800"/>
          </a:xfrm>
        </p:spPr>
        <p:txBody>
          <a:bodyPr>
            <a:normAutofit lnSpcReduction="10000"/>
          </a:bodyPr>
          <a:lstStyle/>
          <a:p>
            <a:pPr algn="just"/>
            <a:r>
              <a:rPr lang="en-US" sz="3200" dirty="0"/>
              <a:t>Coding is the act of transforming operations in each box of the flowchart in terms of the statement of the programming language.</a:t>
            </a:r>
          </a:p>
          <a:p>
            <a:pPr algn="just"/>
            <a:r>
              <a:rPr lang="en-US" sz="3200" b="1" dirty="0"/>
              <a:t>Coding is done using a programming language such as C, C++, Java, Python etc.</a:t>
            </a:r>
          </a:p>
          <a:p>
            <a:pPr algn="just"/>
            <a:r>
              <a:rPr lang="en-US" sz="3200" dirty="0"/>
              <a:t>The code developed using a programming language is also called source code.</a:t>
            </a:r>
          </a:p>
          <a:p>
            <a:pPr algn="just"/>
            <a:r>
              <a:rPr lang="en-US" sz="3200" dirty="0"/>
              <a:t>Coding must eliminate all syntax and logical errors.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Compilation and Execution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Content Placeholder 4"/>
          <p:cNvSpPr>
            <a:spLocks noGrp="1"/>
          </p:cNvSpPr>
          <p:nvPr>
            <p:ph sz="quarter" idx="1"/>
          </p:nvPr>
        </p:nvSpPr>
        <p:spPr/>
        <p:txBody>
          <a:bodyPr>
            <a:noAutofit/>
          </a:bodyPr>
          <a:lstStyle/>
          <a:p>
            <a:pPr algn="just"/>
            <a:r>
              <a:rPr lang="en-US" sz="2800" dirty="0"/>
              <a:t>The process of changing </a:t>
            </a:r>
            <a:r>
              <a:rPr lang="en-US" sz="2800" b="1" dirty="0"/>
              <a:t>high level language into machine level language is known as compilation.</a:t>
            </a:r>
            <a:r>
              <a:rPr lang="en-US" sz="2800" dirty="0"/>
              <a:t> It is done by special software, known as </a:t>
            </a:r>
            <a:r>
              <a:rPr lang="en-US" sz="2800" b="1" dirty="0"/>
              <a:t>compiler.</a:t>
            </a:r>
          </a:p>
          <a:p>
            <a:pPr algn="just"/>
            <a:r>
              <a:rPr lang="en-US" sz="2800" dirty="0"/>
              <a:t>The compilation process tests the program whether it contains </a:t>
            </a:r>
            <a:r>
              <a:rPr lang="en-US" sz="2800" b="1" dirty="0"/>
              <a:t>syntax errors or not. If there are syntax errors, compiler cannot compile the code.</a:t>
            </a:r>
          </a:p>
          <a:p>
            <a:pPr algn="just"/>
            <a:r>
              <a:rPr lang="en-US" sz="2800" dirty="0"/>
              <a:t>After successful compilation, the program is linked with other object programs needed for execution, and then the program is loaded in the memory for the purpose of execution and finally it is executed.</a:t>
            </a:r>
          </a:p>
          <a:p>
            <a:pPr algn="just"/>
            <a:r>
              <a:rPr lang="en-US" sz="2800" dirty="0"/>
              <a:t>During execution, the program may ask for user inputs and generates outputs after processing the inputs.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Debugging and Testing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Content Placeholder 4"/>
          <p:cNvSpPr>
            <a:spLocks noGrp="1"/>
          </p:cNvSpPr>
          <p:nvPr>
            <p:ph sz="quarter" idx="1"/>
          </p:nvPr>
        </p:nvSpPr>
        <p:spPr>
          <a:xfrm>
            <a:off x="1066800" y="1676400"/>
            <a:ext cx="10058400" cy="4313238"/>
          </a:xfrm>
        </p:spPr>
        <p:txBody>
          <a:bodyPr>
            <a:normAutofit/>
          </a:bodyPr>
          <a:lstStyle/>
          <a:p>
            <a:pPr algn="just"/>
            <a:r>
              <a:rPr lang="en-US" sz="2800" dirty="0"/>
              <a:t>Debugging is the </a:t>
            </a:r>
            <a:r>
              <a:rPr lang="en-US" sz="2800" b="1" i="1" dirty="0"/>
              <a:t>discovery and correction of programming errors.</a:t>
            </a:r>
          </a:p>
          <a:p>
            <a:pPr algn="just"/>
            <a:r>
              <a:rPr lang="en-US" sz="2800" dirty="0"/>
              <a:t>These errors may appear during compilation or linking or execution of the program. Whenever error appears, debugging is necessary.</a:t>
            </a:r>
          </a:p>
          <a:p>
            <a:pPr algn="just"/>
            <a:r>
              <a:rPr lang="en-US" sz="2800" dirty="0"/>
              <a:t>Different Debugging tools are </a:t>
            </a:r>
            <a:r>
              <a:rPr lang="en-US" sz="2800" b="1" dirty="0"/>
              <a:t>simulators, logic analyzers, breakpoints,</a:t>
            </a:r>
            <a:r>
              <a:rPr lang="en-US" sz="2800" dirty="0"/>
              <a:t> etc </a:t>
            </a:r>
          </a:p>
          <a:p>
            <a:pPr algn="just"/>
            <a:r>
              <a:rPr lang="en-US" sz="2800" dirty="0"/>
              <a:t>Testing ensures that program performs the required task correctly.</a:t>
            </a:r>
          </a:p>
          <a:p>
            <a:pPr algn="just"/>
            <a:r>
              <a:rPr lang="en-US" sz="2800" dirty="0"/>
              <a:t>For testing process, test data are supplied to the program and output is observed. If the output is as expected, the program can be considered error free.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Program Documentation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Content Placeholder 4"/>
          <p:cNvSpPr>
            <a:spLocks noGrp="1"/>
          </p:cNvSpPr>
          <p:nvPr>
            <p:ph sz="quarter" idx="1"/>
          </p:nvPr>
        </p:nvSpPr>
        <p:spPr>
          <a:xfrm>
            <a:off x="990600" y="1670050"/>
            <a:ext cx="10363200" cy="4572000"/>
          </a:xfrm>
        </p:spPr>
        <p:txBody>
          <a:bodyPr>
            <a:noAutofit/>
          </a:bodyPr>
          <a:lstStyle/>
          <a:p>
            <a:pPr algn="just"/>
            <a:r>
              <a:rPr lang="en-US" sz="2800" dirty="0"/>
              <a:t>Program documentation is description of the </a:t>
            </a:r>
            <a:r>
              <a:rPr lang="en-US" sz="2800" b="1" dirty="0"/>
              <a:t>program and its logic written to support understanding the program.</a:t>
            </a:r>
          </a:p>
          <a:p>
            <a:pPr algn="just"/>
            <a:r>
              <a:rPr lang="en-US" sz="2800" dirty="0"/>
              <a:t>Documentation of program helps to those </a:t>
            </a:r>
            <a:r>
              <a:rPr lang="en-US" sz="2800" b="1" dirty="0"/>
              <a:t>who use, maintain and extend the program in future.</a:t>
            </a:r>
          </a:p>
          <a:p>
            <a:pPr algn="just"/>
            <a:r>
              <a:rPr lang="en-US" sz="2800" dirty="0"/>
              <a:t>Two Types:</a:t>
            </a:r>
          </a:p>
          <a:p>
            <a:pPr lvl="2" algn="just"/>
            <a:r>
              <a:rPr lang="en-US" sz="2400" b="1" dirty="0"/>
              <a:t>Programmer’s Documentation (Technical Documentation)</a:t>
            </a:r>
          </a:p>
          <a:p>
            <a:pPr lvl="2" algn="just"/>
            <a:r>
              <a:rPr lang="en-US" sz="2400" b="1" dirty="0"/>
              <a:t>User Documentation (User Manual)</a:t>
            </a:r>
          </a:p>
          <a:p>
            <a:pPr algn="just"/>
            <a:r>
              <a:rPr lang="en-US" sz="2800" dirty="0"/>
              <a:t>Programmer’s documentation is </a:t>
            </a:r>
            <a:r>
              <a:rPr lang="en-US" sz="2800" b="1" dirty="0"/>
              <a:t>prepared for future references</a:t>
            </a:r>
            <a:r>
              <a:rPr lang="en-US" sz="2800" dirty="0"/>
              <a:t> to the programmers who maintain,  redesign and upgrade the system. </a:t>
            </a:r>
          </a:p>
          <a:p>
            <a:pPr algn="just"/>
            <a:r>
              <a:rPr lang="en-US" sz="2800" dirty="0"/>
              <a:t>User documentation provides </a:t>
            </a:r>
            <a:r>
              <a:rPr lang="en-US" sz="2800" b="1" dirty="0"/>
              <a:t>support to the user</a:t>
            </a:r>
            <a:r>
              <a:rPr lang="en-US" sz="2800" dirty="0"/>
              <a:t> of the program.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465" y="538162"/>
            <a:ext cx="8534400" cy="1400969"/>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sz="3600" b="1" dirty="0">
                <a:solidFill>
                  <a:srgbClr val="FFFF00"/>
                </a:solidFill>
              </a:rPr>
              <a:t>Write algorithms and Flowcharts for the following problems:</a:t>
            </a:r>
          </a:p>
        </p:txBody>
      </p:sp>
      <p:sp>
        <p:nvSpPr>
          <p:cNvPr id="5" name="Text Placeholder 4"/>
          <p:cNvSpPr>
            <a:spLocks noGrp="1"/>
          </p:cNvSpPr>
          <p:nvPr>
            <p:ph type="body" idx="2"/>
          </p:nvPr>
        </p:nvSpPr>
        <p:spPr>
          <a:xfrm>
            <a:off x="1142904" y="538162"/>
            <a:ext cx="1066800" cy="5900738"/>
          </a:xfrm>
        </p:spPr>
        <p:style>
          <a:lnRef idx="1">
            <a:schemeClr val="accent1"/>
          </a:lnRef>
          <a:fillRef idx="2">
            <a:schemeClr val="accent1"/>
          </a:fillRef>
          <a:effectRef idx="1">
            <a:schemeClr val="accent1"/>
          </a:effectRef>
          <a:fontRef idx="minor">
            <a:schemeClr val="dk1"/>
          </a:fontRef>
        </p:style>
        <p:txBody>
          <a:bodyPr vert="vert270" anchor="ctr">
            <a:noAutofit/>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Assignment #2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
        <p:nvSpPr>
          <p:cNvPr id="4" name="Content Placeholder 3"/>
          <p:cNvSpPr>
            <a:spLocks noGrp="1"/>
          </p:cNvSpPr>
          <p:nvPr>
            <p:ph sz="quarter" idx="1"/>
          </p:nvPr>
        </p:nvSpPr>
        <p:spPr>
          <a:xfrm>
            <a:off x="2209704" y="1943100"/>
            <a:ext cx="8534400" cy="4495800"/>
          </a:xfrm>
        </p:spPr>
        <p:style>
          <a:lnRef idx="1">
            <a:schemeClr val="accent3"/>
          </a:lnRef>
          <a:fillRef idx="2">
            <a:schemeClr val="accent3"/>
          </a:fillRef>
          <a:effectRef idx="1">
            <a:schemeClr val="accent3"/>
          </a:effectRef>
          <a:fontRef idx="minor">
            <a:schemeClr val="dk1"/>
          </a:fontRef>
        </p:style>
        <p:txBody>
          <a:bodyPr>
            <a:noAutofit/>
          </a:bodyPr>
          <a:lstStyle/>
          <a:p>
            <a:pPr marL="514350" indent="-514350">
              <a:buFont typeface="+mj-lt"/>
              <a:buAutoNum type="arabicPeriod"/>
            </a:pPr>
            <a:endParaRPr lang="en-US" sz="3200" b="1" dirty="0"/>
          </a:p>
          <a:p>
            <a:pPr marL="514350" indent="-514350">
              <a:buFont typeface="+mj-lt"/>
              <a:buAutoNum type="arabicPeriod"/>
            </a:pPr>
            <a:r>
              <a:rPr lang="en-US" sz="3200" b="1" dirty="0"/>
              <a:t>To convert temperature from Celsius to Fahrenheit  [ </a:t>
            </a:r>
            <a:r>
              <a:rPr lang="en-US" sz="3200" dirty="0"/>
              <a:t>F = (9.0/5.0 x C) + 32 ]</a:t>
            </a:r>
          </a:p>
          <a:p>
            <a:pPr marL="514350" indent="-514350">
              <a:buFont typeface="+mj-lt"/>
              <a:buAutoNum type="arabicPeriod"/>
            </a:pPr>
            <a:r>
              <a:rPr lang="en-US" sz="3200" b="1" dirty="0"/>
              <a:t>To find Area and Perimeter of Square </a:t>
            </a:r>
            <a:r>
              <a:rPr lang="en-US" sz="3200" dirty="0"/>
              <a:t>	</a:t>
            </a:r>
          </a:p>
          <a:p>
            <a:pPr marL="514350" indent="-514350">
              <a:buFont typeface="+mj-lt"/>
              <a:buAutoNum type="arabicPeriod"/>
            </a:pPr>
            <a:r>
              <a:rPr lang="en-US" sz="3200" b="1" dirty="0"/>
              <a:t>To find Area and Perimeter of Circle </a:t>
            </a:r>
            <a:r>
              <a:rPr lang="en-US" sz="3200" dirty="0"/>
              <a:t>	</a:t>
            </a:r>
          </a:p>
          <a:p>
            <a:pPr marL="514350" indent="-514350">
              <a:buFont typeface="+mj-lt"/>
              <a:buAutoNum type="arabicPeriod"/>
            </a:pPr>
            <a:r>
              <a:rPr lang="en-US" sz="3200" b="1" dirty="0"/>
              <a:t>To find the smallest of two numbers </a:t>
            </a:r>
            <a:r>
              <a:rPr lang="en-US" sz="3200" dirty="0"/>
              <a:t>	</a:t>
            </a:r>
          </a:p>
          <a:p>
            <a:pPr marL="514350" indent="-514350">
              <a:buFont typeface="+mj-lt"/>
              <a:buAutoNum type="arabicPeriod"/>
            </a:pPr>
            <a:r>
              <a:rPr lang="en-US" sz="3200" b="1" dirty="0"/>
              <a:t>To display Even numbers between 1 to 50 </a:t>
            </a:r>
            <a:r>
              <a:rPr lang="en-US" sz="3200" dirty="0"/>
              <a:t>	</a:t>
            </a:r>
          </a:p>
          <a:p>
            <a:pPr marL="0" indent="0">
              <a:buNone/>
            </a:pPr>
            <a:endParaRPr lang="en-US" sz="3200" dirty="0"/>
          </a:p>
          <a:p>
            <a:pPr marL="514350" indent="-514350">
              <a:buFont typeface="+mj-lt"/>
              <a:buAutoNum type="arabicPeriod"/>
            </a:pPr>
            <a:endParaRPr lang="en-US" sz="3200" dirty="0"/>
          </a:p>
        </p:txBody>
      </p:sp>
    </p:spTree>
    <p:extLst>
      <p:ext uri="{BB962C8B-B14F-4D97-AF65-F5344CB8AC3E}">
        <p14:creationId xmlns:p14="http://schemas.microsoft.com/office/powerpoint/2010/main" val="3622657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lnSpcReduction="10000"/>
          </a:bodyPr>
          <a:lstStyle/>
          <a:p>
            <a:fld id="{B6F15528-21DE-4FAA-801E-634DDDAF4B2B}" type="slidenum">
              <a:rPr lang="en-US" smtClean="0"/>
              <a:pPr/>
              <a:t>57</a:t>
            </a:fld>
            <a:endParaRPr lang="en-US"/>
          </a:p>
        </p:txBody>
      </p:sp>
      <p:pic>
        <p:nvPicPr>
          <p:cNvPr id="13316" name="Picture 4" descr="Free Thank images |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19200"/>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57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descr="Types of Computer Language"/>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376237"/>
            <a:ext cx="978525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60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Low Level Languages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1066800" y="1828800"/>
            <a:ext cx="10515600" cy="4191000"/>
          </a:xfrm>
        </p:spPr>
        <p:txBody>
          <a:bodyPr>
            <a:normAutofit/>
          </a:bodyPr>
          <a:lstStyle/>
          <a:p>
            <a:r>
              <a:rPr lang="en-US" sz="3200" dirty="0"/>
              <a:t>Low level languages are the programming languages which are closer to the machine architecture. </a:t>
            </a:r>
          </a:p>
          <a:p>
            <a:r>
              <a:rPr lang="en-US" sz="3200" dirty="0"/>
              <a:t>Thus, low level languages are better understood by the computer.</a:t>
            </a:r>
          </a:p>
          <a:p>
            <a:r>
              <a:rPr lang="en-US" sz="3200" dirty="0"/>
              <a:t>Low level languages are further divided into two categories:</a:t>
            </a:r>
          </a:p>
          <a:p>
            <a:pPr marL="834390" lvl="1" indent="-514350">
              <a:buFont typeface="+mj-lt"/>
              <a:buAutoNum type="arabicPeriod"/>
            </a:pPr>
            <a:r>
              <a:rPr lang="en-US" sz="3000" dirty="0"/>
              <a:t>Machine Languages</a:t>
            </a:r>
          </a:p>
          <a:p>
            <a:pPr marL="834390" lvl="1" indent="-514350">
              <a:buFont typeface="+mj-lt"/>
              <a:buAutoNum type="arabicPeriod"/>
            </a:pPr>
            <a:r>
              <a:rPr lang="en-US" sz="3000" dirty="0"/>
              <a:t>Assembly Languages</a:t>
            </a:r>
          </a:p>
          <a:p>
            <a:pPr marL="320040" lvl="1" indent="0">
              <a:buNone/>
            </a:pPr>
            <a:endParaRPr lang="en-US" sz="3000" dirty="0"/>
          </a:p>
        </p:txBody>
      </p:sp>
    </p:spTree>
    <p:extLst>
      <p:ext uri="{BB962C8B-B14F-4D97-AF65-F5344CB8AC3E}">
        <p14:creationId xmlns:p14="http://schemas.microsoft.com/office/powerpoint/2010/main" val="311915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Machine Level Languages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p:txBody>
          <a:bodyPr>
            <a:normAutofit/>
          </a:bodyPr>
          <a:lstStyle/>
          <a:p>
            <a:r>
              <a:rPr lang="en-US" sz="3200" dirty="0"/>
              <a:t> The </a:t>
            </a:r>
            <a:r>
              <a:rPr lang="en-US" sz="3200" b="1" dirty="0"/>
              <a:t>machine</a:t>
            </a:r>
            <a:r>
              <a:rPr lang="en-US" sz="3200" dirty="0"/>
              <a:t>-</a:t>
            </a:r>
            <a:r>
              <a:rPr lang="en-US" sz="3200" b="1" dirty="0"/>
              <a:t>level language</a:t>
            </a:r>
            <a:r>
              <a:rPr lang="en-US" sz="3200" dirty="0"/>
              <a:t> is a </a:t>
            </a:r>
            <a:r>
              <a:rPr lang="en-US" sz="3200" b="1" dirty="0"/>
              <a:t>language</a:t>
            </a:r>
            <a:r>
              <a:rPr lang="en-US" sz="3200" dirty="0"/>
              <a:t> that consists of a set of instructions that are in the binary form 0 or 1.</a:t>
            </a:r>
          </a:p>
          <a:p>
            <a:r>
              <a:rPr lang="en-US" sz="3200" dirty="0"/>
              <a:t>It is directly understood by the computer. It requires no translator to translate the code. </a:t>
            </a:r>
            <a:endParaRPr lang="en-US" sz="2800" dirty="0"/>
          </a:p>
          <a:p>
            <a:r>
              <a:rPr lang="en-US" sz="3200" dirty="0"/>
              <a:t>Machine language is the lowest form of computer language. </a:t>
            </a:r>
          </a:p>
          <a:p>
            <a:r>
              <a:rPr lang="en-US" sz="3200" dirty="0"/>
              <a:t>When first generation computers were introduced, programs were written only in binary based machine level language.</a:t>
            </a:r>
          </a:p>
          <a:p>
            <a:r>
              <a:rPr lang="en-US" sz="3200" dirty="0"/>
              <a:t>Machine language makes fast and efficient use of the computer. </a:t>
            </a:r>
          </a:p>
        </p:txBody>
      </p:sp>
    </p:spTree>
    <p:extLst>
      <p:ext uri="{BB962C8B-B14F-4D97-AF65-F5344CB8AC3E}">
        <p14:creationId xmlns:p14="http://schemas.microsoft.com/office/powerpoint/2010/main" val="420916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Disadvantages of Machine Languages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219200" y="1752600"/>
            <a:ext cx="10363200" cy="4267200"/>
          </a:xfrm>
        </p:spPr>
        <p:txBody>
          <a:bodyPr>
            <a:normAutofit/>
          </a:bodyPr>
          <a:lstStyle/>
          <a:p>
            <a:r>
              <a:rPr lang="en-US" sz="3200" dirty="0"/>
              <a:t>It is difficult to understand and develop a program using machine language. </a:t>
            </a:r>
          </a:p>
          <a:p>
            <a:r>
              <a:rPr lang="en-US" sz="3200" dirty="0"/>
              <a:t>It is a machine-oriented language.  The knowledge of computer internal architectures is essential for program coding. </a:t>
            </a:r>
          </a:p>
          <a:p>
            <a:r>
              <a:rPr lang="en-US" sz="3200" dirty="0"/>
              <a:t>Time consuming for coding. </a:t>
            </a:r>
          </a:p>
          <a:p>
            <a:r>
              <a:rPr lang="en-US" sz="3200" dirty="0"/>
              <a:t>Debugging is tough and difficult.</a:t>
            </a:r>
          </a:p>
          <a:p>
            <a:endParaRPr lang="en-US" sz="3200" dirty="0"/>
          </a:p>
        </p:txBody>
      </p:sp>
    </p:spTree>
    <p:extLst>
      <p:ext uri="{BB962C8B-B14F-4D97-AF65-F5344CB8AC3E}">
        <p14:creationId xmlns:p14="http://schemas.microsoft.com/office/powerpoint/2010/main" val="170339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9.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6.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7.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8.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9.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3371</TotalTime>
  <Words>3089</Words>
  <Application>Microsoft Office PowerPoint</Application>
  <PresentationFormat>Widescreen</PresentationFormat>
  <Paragraphs>387</Paragraphs>
  <Slides>57</Slides>
  <Notes>2</Notes>
  <HiddenSlides>0</HiddenSlides>
  <MMClips>0</MMClips>
  <ScaleCrop>false</ScaleCrop>
  <HeadingPairs>
    <vt:vector size="6" baseType="variant">
      <vt:variant>
        <vt:lpstr>Fonts Used</vt:lpstr>
      </vt:variant>
      <vt:variant>
        <vt:i4>16</vt:i4>
      </vt:variant>
      <vt:variant>
        <vt:lpstr>Theme</vt:lpstr>
      </vt:variant>
      <vt:variant>
        <vt:i4>9</vt:i4>
      </vt:variant>
      <vt:variant>
        <vt:lpstr>Slide Titles</vt:lpstr>
      </vt:variant>
      <vt:variant>
        <vt:i4>57</vt:i4>
      </vt:variant>
    </vt:vector>
  </HeadingPairs>
  <TitlesOfParts>
    <vt:vector size="82" baseType="lpstr">
      <vt:lpstr>Arial Unicode MS</vt:lpstr>
      <vt:lpstr>Arial</vt:lpstr>
      <vt:lpstr>Bell MT</vt:lpstr>
      <vt:lpstr>Calibri</vt:lpstr>
      <vt:lpstr>Calibri Light</vt:lpstr>
      <vt:lpstr>Century Gothic</vt:lpstr>
      <vt:lpstr>Century Schoolbook</vt:lpstr>
      <vt:lpstr>Corbel</vt:lpstr>
      <vt:lpstr>Franklin Gothic Book</vt:lpstr>
      <vt:lpstr>Garamond</vt:lpstr>
      <vt:lpstr>Gill Sans MT</vt:lpstr>
      <vt:lpstr>Perpetua</vt:lpstr>
      <vt:lpstr>ubuntu</vt:lpstr>
      <vt:lpstr>Wingdings</vt:lpstr>
      <vt:lpstr>Wingdings 2</vt:lpstr>
      <vt:lpstr>Wingdings 3</vt:lpstr>
      <vt:lpstr>Equity</vt:lpstr>
      <vt:lpstr>Frame</vt:lpstr>
      <vt:lpstr>Ion Boardroom</vt:lpstr>
      <vt:lpstr>Office Theme</vt:lpstr>
      <vt:lpstr>Organic</vt:lpstr>
      <vt:lpstr>1_Dividend</vt:lpstr>
      <vt:lpstr>View</vt:lpstr>
      <vt:lpstr>Wisp</vt:lpstr>
      <vt:lpstr>1_Ion Boardroom</vt:lpstr>
      <vt:lpstr>UNIT – 1 INTRODUCTION</vt:lpstr>
      <vt:lpstr>TOPICS COVERED</vt:lpstr>
      <vt:lpstr>Programming Languages</vt:lpstr>
      <vt:lpstr>Programming Languages</vt:lpstr>
      <vt:lpstr>Programming Languages</vt:lpstr>
      <vt:lpstr>PowerPoint Presentation</vt:lpstr>
      <vt:lpstr>Low Level Languages</vt:lpstr>
      <vt:lpstr>Machine Level Languages</vt:lpstr>
      <vt:lpstr>Disadvantages of Machine Languages</vt:lpstr>
      <vt:lpstr>Assembly Languages</vt:lpstr>
      <vt:lpstr>Assembly Languages</vt:lpstr>
      <vt:lpstr>High Level Languages</vt:lpstr>
      <vt:lpstr>High Level Languages</vt:lpstr>
      <vt:lpstr>High Level and Low Leve Languages</vt:lpstr>
      <vt:lpstr>Language Translators</vt:lpstr>
      <vt:lpstr>What is a Compiler?</vt:lpstr>
      <vt:lpstr>PowerPoint Presentation</vt:lpstr>
      <vt:lpstr>Interpreter</vt:lpstr>
      <vt:lpstr>PowerPoint Presentation</vt:lpstr>
      <vt:lpstr>Assignment #1</vt:lpstr>
      <vt:lpstr>Problem Solving with Computer</vt:lpstr>
      <vt:lpstr>Problem Solving with Computer</vt:lpstr>
      <vt:lpstr>PowerPoint Presentation</vt:lpstr>
      <vt:lpstr>Steps in Solving Problem with Computer</vt:lpstr>
      <vt:lpstr>Problem Analysis</vt:lpstr>
      <vt:lpstr>Algorithm Development</vt:lpstr>
      <vt:lpstr>Example:  Algorithm for finding the sum of any two numbers</vt:lpstr>
      <vt:lpstr>Characteristics of Algorithms</vt:lpstr>
      <vt:lpstr>Algorithm Development…</vt:lpstr>
      <vt:lpstr>Algorithm Development…</vt:lpstr>
      <vt:lpstr>Algorithm Development…</vt:lpstr>
      <vt:lpstr>Algorithm Development…</vt:lpstr>
      <vt:lpstr>Problem: Write an algorithm for calculating the simple interest using formula SI = (P*T*R)/100.</vt:lpstr>
      <vt:lpstr>Problem 3: Write an algorithm to determine whether a number is positive or negative.</vt:lpstr>
      <vt:lpstr>Problem 4: Write an algorithm to test whether a number is even or odd.</vt:lpstr>
      <vt:lpstr>Problem 5: Write an algorithm to find the largest number among three numbers.</vt:lpstr>
      <vt:lpstr>Problem 6: Write an algorithm to read N numbers from user and display the sum of all entered numbers.</vt:lpstr>
      <vt:lpstr>Problem 7: Write an algorithm for finding the sum of the series 1+2+3+….. upto N terms. </vt:lpstr>
      <vt:lpstr>Problem 8: Write an algorithm for finding the factorial of a given number.</vt:lpstr>
      <vt:lpstr>Flowchart</vt:lpstr>
      <vt:lpstr>Standard Symbols used in Flowcharts</vt:lpstr>
      <vt:lpstr>Flow chart to add two numbers.</vt:lpstr>
      <vt:lpstr>Flowchart to find Average of 3 numbers</vt:lpstr>
      <vt:lpstr>Flow chart to find the larger of two numbers.</vt:lpstr>
      <vt:lpstr>Flowchart to check input number is odd or even.</vt:lpstr>
      <vt:lpstr>Flowchart to print Hello World 10 times</vt:lpstr>
      <vt:lpstr>Flow chart  of sum of  first N  natural numbers</vt:lpstr>
      <vt:lpstr>Flow Chart to Find Factorial of  a number</vt:lpstr>
      <vt:lpstr>Advantages of Flowcharts</vt:lpstr>
      <vt:lpstr>Limitations of Flowchart</vt:lpstr>
      <vt:lpstr>Guidelines in Flowcharting</vt:lpstr>
      <vt:lpstr>Coding</vt:lpstr>
      <vt:lpstr>Compilation and Execution</vt:lpstr>
      <vt:lpstr>Debugging and Testing</vt:lpstr>
      <vt:lpstr>Program Documentation</vt:lpstr>
      <vt:lpstr>Write algorithms and Flowcharts for the following 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Problem Solving with Computer</dc:title>
  <dc:creator>DsinghMa</dc:creator>
  <cp:lastModifiedBy>DABBAL SINGH  MAHARA</cp:lastModifiedBy>
  <cp:revision>263</cp:revision>
  <dcterms:created xsi:type="dcterms:W3CDTF">2006-08-16T00:00:00Z</dcterms:created>
  <dcterms:modified xsi:type="dcterms:W3CDTF">2023-04-14T13:10:47Z</dcterms:modified>
</cp:coreProperties>
</file>