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918" r:id="rId2"/>
    <p:sldMasterId id="2147484062" r:id="rId3"/>
    <p:sldMasterId id="2147484074" r:id="rId4"/>
    <p:sldMasterId id="2147484086" r:id="rId5"/>
    <p:sldMasterId id="2147484103" r:id="rId6"/>
  </p:sldMasterIdLst>
  <p:notesMasterIdLst>
    <p:notesMasterId r:id="rId38"/>
  </p:notesMasterIdLst>
  <p:sldIdLst>
    <p:sldId id="401" r:id="rId7"/>
    <p:sldId id="402" r:id="rId8"/>
    <p:sldId id="376" r:id="rId9"/>
    <p:sldId id="404" r:id="rId10"/>
    <p:sldId id="405" r:id="rId11"/>
    <p:sldId id="406" r:id="rId12"/>
    <p:sldId id="407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2" r:id="rId28"/>
    <p:sldId id="394" r:id="rId29"/>
    <p:sldId id="395" r:id="rId30"/>
    <p:sldId id="393" r:id="rId31"/>
    <p:sldId id="396" r:id="rId32"/>
    <p:sldId id="400" r:id="rId33"/>
    <p:sldId id="397" r:id="rId34"/>
    <p:sldId id="398" r:id="rId35"/>
    <p:sldId id="399" r:id="rId36"/>
    <p:sldId id="3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5" d="100"/>
          <a:sy n="65" d="100"/>
        </p:scale>
        <p:origin x="8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7A19-C291-4FC1-92FB-8CA87ED55AB2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C334A-58E1-4F9C-A5CC-6B4B7EC64D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8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94529-9AF2-465F-AE5B-846A446D81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75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28CF-3550-4794-8742-74B5F83B98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328CF-3550-4794-8742-74B5F83B98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4691-CA2C-4CF6-98B8-5314D05F140F}" type="datetime1">
              <a:rPr lang="en-US" smtClean="0"/>
              <a:t>3/6/2022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919D-8B00-4E97-ACE3-CE579BE1D2A0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4605-AB51-4525-9A3C-449257C0F117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6F25-D65A-4E51-A13F-8DC358614155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69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321B-052A-4E65-9052-596B21BD3B0E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DAA0-111E-41FF-93F5-521EE77E5224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07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DCD4-0D38-4BD4-957E-B4059D78A926}" type="datetime1">
              <a:rPr lang="en-US" smtClean="0"/>
              <a:t>3/6/2022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1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F55A-C750-4CD7-9C91-E22A27499D0A}" type="datetime1">
              <a:rPr lang="en-US" smtClean="0"/>
              <a:t>3/6/2022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D0D5-0CDC-485E-9625-A99F8A5C9978}" type="datetime1">
              <a:rPr lang="en-US" smtClean="0"/>
              <a:t>3/6/2022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7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2DAC-3592-4111-9266-2031028402CA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1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0730-0050-46B3-8534-0BD4FE397462}" type="datetime1">
              <a:rPr lang="en-US" smtClean="0"/>
              <a:t>3/6/2022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6D8-10C2-4153-91C0-001AB6EF75FF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72A4-0A07-455A-A403-779668328C7A}" type="datetime1">
              <a:rPr lang="en-US" smtClean="0"/>
              <a:t>3/6/2022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7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99A9-2676-481A-A0C6-B1AB72FC8C21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6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38001-1752-4362-BF14-AB702ED9798C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60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24691-CA2C-4CF6-98B8-5314D05F140F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23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6D8-10C2-4153-91C0-001AB6EF75FF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40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7BA-D8D6-4158-994D-359B4C3BF5C3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4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A346-8ED1-4478-B1FA-D219C8A09AA8}" type="datetime1">
              <a:rPr lang="en-US" smtClean="0"/>
              <a:t>3/6/2022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1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6E57-08C5-4EAF-80FC-FF46DCDA5E5B}" type="datetime1">
              <a:rPr lang="en-US" smtClean="0"/>
              <a:t>3/6/2022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79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DFB2-A1A3-43C1-95D2-643CE1CE5C2E}" type="datetime1">
              <a:rPr lang="en-US" smtClean="0"/>
              <a:t>3/6/2022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6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7E8-98CD-4EF3-A73E-BD2C278FE885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7BA-D8D6-4158-994D-359B4C3BF5C3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BE1-1B42-403C-B34C-2C7C4EA1307C}" type="datetime1">
              <a:rPr lang="en-US" smtClean="0"/>
              <a:t>3/6/2022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37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16B6-D12E-4843-B884-DD944977D1BB}" type="datetime1">
              <a:rPr lang="en-US" smtClean="0"/>
              <a:t>3/6/2022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1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919D-8B00-4E97-ACE3-CE579BE1D2A0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60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4605-AB51-4525-9A3C-449257C0F117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1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324691-CA2C-4CF6-98B8-5314D05F140F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67754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66D8-10C2-4153-91C0-001AB6EF75FF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876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7B7BA-D8D6-4158-994D-359B4C3BF5C3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7415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A346-8ED1-4478-B1FA-D219C8A09AA8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735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6E57-08C5-4EAF-80FC-FF46DCDA5E5B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795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DFB2-A1A3-43C1-95D2-643CE1CE5C2E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A346-8ED1-4478-B1FA-D219C8A09AA8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7E8-98CD-4EF3-A73E-BD2C278FE885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46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72BE1-1B42-403C-B34C-2C7C4EA1307C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Compiled by: Dabbal S. Mahara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84513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716B6-D12E-4843-B884-DD944977D1BB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Compiled by: Dabbal S. Mahara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53326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919D-8B00-4E97-ACE3-CE579BE1D2A0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2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4605-AB51-4525-9A3C-449257C0F117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2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AD6D-2CBF-453B-BDC5-9AAD9CCE8C33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33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2D9-890D-40AB-B652-548CECF8FF28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8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649-F41C-42C5-A807-87A295035A5B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1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87D-06D0-4475-B30B-C98A4F6DCCD3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95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610-7210-4A4D-BA59-12D5B6A173CD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6E57-08C5-4EAF-80FC-FF46DCDA5E5B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935B-CDEA-401F-BAD4-D9FDA86516C1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74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966-968C-4747-9708-D077CA45DC6F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5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CC53-63C9-4331-876C-6F179098EA50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50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CD0-6A52-4BB1-B104-A223CD8F8303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56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B7B5-45EE-4EAE-AF1A-645F32FC7CB2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089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3E4-6A47-4EF5-A963-508BB63045BB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2419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877F-D00B-4E30-86DA-35B9F16F31A7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64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B237-07C4-4390-99B1-21A0284BCE7D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1435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0DC38-77AF-4AA7-BE56-16CDDEB66A3C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348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46F-0E46-4C1B-8731-A7FBBBB47311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DFB2-A1A3-43C1-95D2-643CE1CE5C2E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BE6E6-23CA-495E-9853-B73AEFC4D50A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9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37AD6D-2CBF-453B-BDC5-9AAD9CCE8C33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Compiled by: Dabbal S. Mahara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1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E2D9-890D-40AB-B652-548CECF8FF28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53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B649-F41C-42C5-A807-87A295035A5B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5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987D-06D0-4475-B30B-C98A4F6DCCD3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8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E610-7210-4A4D-BA59-12D5B6A173CD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91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935B-CDEA-401F-BAD4-D9FDA86516C1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22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2966-968C-4747-9708-D077CA45DC6F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8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CC53-63C9-4331-876C-6F179098EA50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09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CD0-6A52-4BB1-B104-A223CD8F8303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A7E8-98CD-4EF3-A73E-BD2C278FE885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EA04-487C-42C0-B981-2E867376B4B6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79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B7B5-45EE-4EAE-AF1A-645F32FC7CB2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97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B3E4-6A47-4EF5-A963-508BB63045BB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9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877F-D00B-4E30-86DA-35B9F16F31A7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135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7244-DCF7-402F-BEA7-8D4604BCA003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428"/>
      </p:ext>
    </p:extLst>
  </p:cSld>
  <p:clrMapOvr>
    <a:masterClrMapping/>
  </p:clrMapOvr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7244-DCF7-402F-BEA7-8D4604BCA003}" type="datetime1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2370"/>
      </p:ext>
    </p:extLst>
  </p:cSld>
  <p:clrMapOvr>
    <a:masterClrMapping/>
  </p:clrMapOvr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520F46F-0E46-4C1B-8731-A7FBBBB47311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029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7FBE6E6-23CA-495E-9853-B73AEFC4D50A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2BE1-1B42-403C-B34C-2C7C4EA1307C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16B6-D12E-4843-B884-DD944977D1BB}" type="datetime1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DA0D54-B281-4778-BBB2-D7683323579B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Compiled by: Dabbal S. Mahara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C4BB28C-868C-465A-9D19-CD2EEC7BD31D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FDA0D54-B281-4778-BBB2-D7683323579B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6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FDA0D54-B281-4778-BBB2-D7683323579B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95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0D54-B281-4778-BBB2-D7683323579B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DA0D54-B281-4778-BBB2-D7683323579B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Compiled by: Dabbal S. Mahara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  <p:sldLayoutId id="214748412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100584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7030A0"/>
                </a:solidFill>
              </a:rPr>
              <a:t>UNIT – 1 INTRODUCTION</a:t>
            </a:r>
            <a:br>
              <a:rPr lang="en-US" sz="5400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Part II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0" y="1524000"/>
            <a:ext cx="8305800" cy="48006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7030A0"/>
                </a:solidFill>
              </a:rPr>
              <a:t>Programming in C (COM412)</a:t>
            </a:r>
          </a:p>
          <a:p>
            <a:pPr algn="ctr"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</a:rPr>
              <a:t>BSc CSIT First Semester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Mid-West University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rgbClr val="002060"/>
                </a:solidFill>
              </a:rPr>
              <a:t>Birendranagar, Surkhet, Nepal</a:t>
            </a:r>
          </a:p>
          <a:p>
            <a:pPr algn="ctr">
              <a:spcBef>
                <a:spcPts val="600"/>
              </a:spcBef>
            </a:pPr>
            <a:endParaRPr lang="en-US" sz="2000" dirty="0">
              <a:solidFill>
                <a:srgbClr val="002060"/>
              </a:solidFill>
            </a:endParaRP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Prepared by: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Dabbal Singh Mahara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Asst. Prof. 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2022</a:t>
            </a:r>
          </a:p>
          <a:p>
            <a:pPr algn="ctr"/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Book Antiqua" panose="02040602050305030304" pitchFamily="18" charset="0"/>
              </a:rPr>
              <a:t>History of C language</a:t>
            </a:r>
            <a:endParaRPr lang="en-US" sz="4000" b="1" cap="all" spc="100" dirty="0">
              <a:solidFill>
                <a:srgbClr val="7030A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1978, Brian Kernighan and Dennis Ritchie produced the first publicly available description of C, as a book, “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C Programming Language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”, now known as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K&amp;R standard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1989, the C standard was ratified as "Programming Language C". This version of the language is often referred to as ANSI C, Standard C, or sometimes C89.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1990, the ANSI C standard (with formatting changes) was adopted by the International Organization for Standardization (ISO) which is sometimes called C90. Therefore, the terms "C89" and "C90" refer to the same programming language.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116819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06" y="314325"/>
            <a:ext cx="3396932" cy="5610699"/>
          </a:xfrm>
        </p:spPr>
        <p:txBody>
          <a:bodyPr>
            <a:noAutofit/>
          </a:bodyPr>
          <a:lstStyle/>
          <a:p>
            <a:br>
              <a:rPr lang="en-US" sz="1800" dirty="0"/>
            </a:br>
            <a:r>
              <a:rPr lang="en-US" sz="4000" b="1" dirty="0">
                <a:solidFill>
                  <a:srgbClr val="7030A0"/>
                </a:solidFill>
                <a:latin typeface="Book Antiqua" panose="02040602050305030304" pitchFamily="18" charset="0"/>
              </a:rPr>
              <a:t>History of C language</a:t>
            </a:r>
            <a:br>
              <a:rPr lang="en-US" sz="4000" b="1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endParaRPr lang="en-US" sz="4000" b="1" dirty="0">
              <a:solidFill>
                <a:srgbClr val="7030A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53043" y="314325"/>
            <a:ext cx="6148283" cy="62513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368909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Book Antiqua" panose="02040602050305030304" pitchFamily="18" charset="0"/>
              </a:rPr>
              <a:t>Basic Features of C Language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667" y="1419226"/>
            <a:ext cx="11010733" cy="4981574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Simple : </a:t>
            </a:r>
            <a:r>
              <a:rPr lang="en-US" sz="2400" dirty="0"/>
              <a:t>C is a simple language in the sense that it provides a structured approach (to break the problem into parts), the rich set of library functions, data types, etc.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Machine Independent or Portable: </a:t>
            </a:r>
            <a:r>
              <a:rPr lang="en-US" sz="2400" b="1" dirty="0"/>
              <a:t> </a:t>
            </a:r>
            <a:r>
              <a:rPr lang="en-US" sz="2400" dirty="0"/>
              <a:t>Unlike assembly language, c programs can be executed on different machines with some machine specific changes. Therefore, C is a machine independent language.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Mid-level programming language: </a:t>
            </a:r>
            <a:r>
              <a:rPr lang="en-US" sz="2400" dirty="0"/>
              <a:t>Although, C is intended to do low-level programming. It is used to develop system applications such as kernel, driver, etc. It also supports the features of a high-level language. That is why it is known as mid-level language.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Structured programming language: </a:t>
            </a:r>
            <a:r>
              <a:rPr lang="en-US" sz="2400" dirty="0"/>
              <a:t>C is a structured programming language in the sense that we can break the program into parts using functions. So, it is easy to understand and modify. Functions also provide code reusability.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Rich Library: </a:t>
            </a:r>
            <a:r>
              <a:rPr lang="en-US" sz="2400" dirty="0"/>
              <a:t>C provides a lot of inbuilt functions that make the development fast.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295057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82" y="1"/>
            <a:ext cx="10515600" cy="8763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Book Antiqua" panose="02040602050305030304" pitchFamily="18" charset="0"/>
              </a:rPr>
              <a:t>Basic Features of C Language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82" y="1219199"/>
            <a:ext cx="11122818" cy="499110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2800" b="1" dirty="0">
                <a:solidFill>
                  <a:srgbClr val="7030A0"/>
                </a:solidFill>
              </a:rPr>
              <a:t>Memory Management:  </a:t>
            </a:r>
            <a:r>
              <a:rPr lang="en-US" sz="2800" dirty="0"/>
              <a:t>It supports the feature of dynamic memory allocation. In C language, we can free the allocated memory at any time by calling the free() function.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2800" b="1" dirty="0">
                <a:solidFill>
                  <a:srgbClr val="7030A0"/>
                </a:solidFill>
              </a:rPr>
              <a:t>Speed: </a:t>
            </a:r>
            <a:r>
              <a:rPr lang="en-US" sz="2800" dirty="0"/>
              <a:t>The compilation and execution time of C language is fast since there are lesser inbuilt functions and hence the lesser overhead.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2800" b="1" dirty="0">
                <a:solidFill>
                  <a:srgbClr val="7030A0"/>
                </a:solidFill>
              </a:rPr>
              <a:t>Pointer: </a:t>
            </a:r>
            <a:r>
              <a:rPr lang="en-US" sz="2800" dirty="0"/>
              <a:t>C provides the feature of pointers. We can directly interact with the memory by using the pointers. We can use pointers for memory, structures, functions, array, etc.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2800" b="1" dirty="0">
                <a:solidFill>
                  <a:srgbClr val="7030A0"/>
                </a:solidFill>
              </a:rPr>
              <a:t>Recursion</a:t>
            </a:r>
            <a:r>
              <a:rPr lang="en-US" sz="2800" dirty="0">
                <a:solidFill>
                  <a:srgbClr val="7030A0"/>
                </a:solidFill>
              </a:rPr>
              <a:t>: </a:t>
            </a:r>
            <a:r>
              <a:rPr lang="en-US" sz="2800" dirty="0"/>
              <a:t>In C, we can call the function within the function. It provides code reusability for every function. Recursion enables us to use the approach of backtracking.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399251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Key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256" y="1623220"/>
            <a:ext cx="10377488" cy="4867275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'C' language is widely used in embedded systems.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Most of the applications by Adobe are developed using 'C' programming language.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It is used to develop databases. Oracle, MySQL are popular database software built using 'C'.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It is used in developing an operating system. Operating systems such as Apple's OS X, Microsoft's Windows, and Symbian are developed using 'C' language. 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It is used for compiler production.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It is widely used in IOT applications.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190688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Book Antiqua" panose="02040602050305030304" pitchFamily="18" charset="0"/>
              </a:rPr>
              <a:t>The limitations of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03" y="1690688"/>
            <a:ext cx="10377297" cy="4051935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Difficult to debug.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 compilers can only identify syntax errors and are incapable of handling exceptions (run-time errors).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 provides no data protection.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It does not provide strict data type checking (for example an integer value can be passed for floating datatype).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 Programming Language doesn't support Object Oriented Programming(OOP) features like Inheritance, Encapsulation, Polymorphism etc.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206545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b="1" dirty="0">
                <a:solidFill>
                  <a:srgbClr val="7030A0"/>
                </a:solidFill>
                <a:latin typeface="Book Antiqua" panose="02040602050305030304" pitchFamily="18" charset="0"/>
              </a:rPr>
              <a:t>Structure of a C program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 descr="Write down the basic structure of a C program | Computer ...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8852" y="1447800"/>
            <a:ext cx="558389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0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812" y="2958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Book Antiqua" panose="02040602050305030304" pitchFamily="18" charset="0"/>
              </a:rPr>
              <a:t>Structure of a C program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66812" y="1757363"/>
          <a:ext cx="9858375" cy="42171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9226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</a:rPr>
                        <a:t>Documentation</a:t>
                      </a:r>
                    </a:p>
                  </a:txBody>
                  <a:tcPr marL="70183" marR="70183" marT="70183" marB="701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Consists of comments, some description of the program, programmer name and any other useful points that can be referenced later.</a:t>
                      </a:r>
                    </a:p>
                  </a:txBody>
                  <a:tcPr marL="70183" marR="70183" marT="70183" marB="701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08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84219" marR="84219" marT="42110" marB="42110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84219" marR="84219" marT="42110" marB="421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29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</a:rPr>
                        <a:t>Link</a:t>
                      </a:r>
                    </a:p>
                  </a:txBody>
                  <a:tcPr marL="70183" marR="70183" marT="70183" marB="701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Provides instruction to the compiler to link function from the library function.</a:t>
                      </a:r>
                    </a:p>
                  </a:txBody>
                  <a:tcPr marL="70183" marR="70183" marT="70183" marB="701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08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84219" marR="84219" marT="42110" marB="42110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84219" marR="84219" marT="42110" marB="421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527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</a:rPr>
                        <a:t>Definition</a:t>
                      </a:r>
                    </a:p>
                  </a:txBody>
                  <a:tcPr marL="70183" marR="70183" marT="70183" marB="70183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Consists of symbolic constants.</a:t>
                      </a:r>
                    </a:p>
                  </a:txBody>
                  <a:tcPr marL="70183" marR="70183" marT="70183" marB="701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08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84219" marR="84219" marT="42110" marB="42110"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84219" marR="84219" marT="42110" marB="4211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352070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Book Antiqua" panose="02040602050305030304" pitchFamily="18" charset="0"/>
              </a:rPr>
              <a:t>Structure of a C program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914524"/>
          <a:ext cx="10277475" cy="42005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8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177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</a:rPr>
                        <a:t>Global declaration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Consists of function declaration and global variables.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79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46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</a:rPr>
                        <a:t>main( )</a:t>
                      </a:r>
                      <a:br>
                        <a:rPr lang="en-US" sz="2400" b="1" dirty="0">
                          <a:effectLst/>
                        </a:rPr>
                      </a:br>
                      <a:r>
                        <a:rPr lang="en-US" sz="2400" b="1" dirty="0">
                          <a:effectLst/>
                        </a:rPr>
                        <a:t>{</a:t>
                      </a:r>
                      <a:br>
                        <a:rPr lang="en-US" sz="2400" b="1" dirty="0">
                          <a:effectLst/>
                        </a:rPr>
                      </a:br>
                      <a:br>
                        <a:rPr lang="en-US" sz="2400" b="1" dirty="0">
                          <a:effectLst/>
                        </a:rPr>
                      </a:br>
                      <a:r>
                        <a:rPr lang="en-US" sz="2400" b="1" dirty="0">
                          <a:effectLst/>
                        </a:rPr>
                        <a:t>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Every C program must have a main() function which is the starting point of the program execution.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179">
                <a:tc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543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</a:rPr>
                        <a:t>Subprograms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User defined functions.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2753769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b="1" dirty="0">
                <a:solidFill>
                  <a:srgbClr val="7030A0"/>
                </a:solidFill>
                <a:latin typeface="Book Antiqua" panose="02040602050305030304" pitchFamily="18" charset="0"/>
              </a:rPr>
              <a:t>MY First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 World !");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return 0;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13594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97586" cy="36449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Introduction to C </a:t>
            </a:r>
          </a:p>
          <a:p>
            <a:pPr lvl="1"/>
            <a:r>
              <a:rPr lang="en-US" sz="3000" dirty="0"/>
              <a:t>History of C</a:t>
            </a:r>
          </a:p>
          <a:p>
            <a:pPr lvl="1"/>
            <a:r>
              <a:rPr lang="en-US" sz="3000" dirty="0"/>
              <a:t>Features and Applications</a:t>
            </a:r>
          </a:p>
          <a:p>
            <a:pPr lvl="1"/>
            <a:r>
              <a:rPr lang="en-US" sz="3000" dirty="0"/>
              <a:t>Limitations</a:t>
            </a:r>
          </a:p>
          <a:p>
            <a:r>
              <a:rPr lang="en-US" sz="3200" dirty="0"/>
              <a:t>Structure of C program</a:t>
            </a:r>
          </a:p>
          <a:p>
            <a:r>
              <a:rPr lang="en-US" sz="3200" dirty="0"/>
              <a:t>Compilation and Execution of C Program</a:t>
            </a:r>
          </a:p>
          <a:p>
            <a:r>
              <a:rPr lang="en-US" sz="3200" dirty="0"/>
              <a:t>Types of Errors </a:t>
            </a:r>
          </a:p>
          <a:p>
            <a:r>
              <a:rPr lang="en-US" sz="3200" dirty="0"/>
              <a:t>IDE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68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Book Antiqua" panose="02040602050305030304" pitchFamily="18" charset="0"/>
              </a:rPr>
              <a:t>Structure of a C program: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673" y="1676400"/>
            <a:ext cx="5401256" cy="469442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/*</a:t>
            </a:r>
          </a:p>
          <a:p>
            <a:pPr marL="0" indent="0">
              <a:buNone/>
            </a:pPr>
            <a:r>
              <a:rPr lang="en-US" sz="2000" dirty="0"/>
              <a:t> * Program: </a:t>
            </a:r>
            <a:r>
              <a:rPr lang="en-US" sz="2000" dirty="0" err="1"/>
              <a:t>circle.c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* author: Dabbal Mahara</a:t>
            </a:r>
          </a:p>
          <a:p>
            <a:pPr marL="0" indent="0">
              <a:buNone/>
            </a:pPr>
            <a:r>
              <a:rPr lang="en-US" sz="2000" dirty="0"/>
              <a:t> * date: 2021-08-24</a:t>
            </a:r>
          </a:p>
          <a:p>
            <a:pPr marL="0" indent="0">
              <a:buNone/>
            </a:pPr>
            <a:r>
              <a:rPr lang="en-US" sz="2000" dirty="0"/>
              <a:t> * description: program to find the area of a circle</a:t>
            </a:r>
          </a:p>
          <a:p>
            <a:pPr marL="0" indent="0">
              <a:buNone/>
            </a:pPr>
            <a:r>
              <a:rPr lang="en-US" sz="2000" dirty="0"/>
              <a:t> *   using the radius r</a:t>
            </a:r>
          </a:p>
          <a:p>
            <a:pPr marL="0" indent="0">
              <a:buNone/>
            </a:pPr>
            <a:r>
              <a:rPr lang="en-US" sz="2000" dirty="0"/>
              <a:t> */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#define PI 3.1416</a:t>
            </a:r>
          </a:p>
          <a:p>
            <a:pPr marL="0" indent="0">
              <a:buNone/>
            </a:pPr>
            <a:r>
              <a:rPr lang="en-US" sz="2400" dirty="0"/>
              <a:t>float area(float r);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90740" y="1825624"/>
            <a:ext cx="5057932" cy="45451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int</a:t>
            </a:r>
            <a:r>
              <a:rPr lang="en-US" sz="2400" dirty="0">
                <a:latin typeface="+mj-lt"/>
              </a:rPr>
              <a:t> main(void)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float r = 10;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</a:t>
            </a:r>
            <a:r>
              <a:rPr lang="en-US" sz="2400" dirty="0" err="1">
                <a:latin typeface="+mj-lt"/>
              </a:rPr>
              <a:t>printf</a:t>
            </a:r>
            <a:r>
              <a:rPr lang="en-US" sz="2400" dirty="0">
                <a:latin typeface="+mj-lt"/>
              </a:rPr>
              <a:t>("Area: %.2f", area(r));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return 0;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float area(float r)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return PI * r * r;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186186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u="sng" dirty="0">
                <a:solidFill>
                  <a:srgbClr val="7030A0"/>
                </a:solidFill>
                <a:latin typeface="Book Antiqua" panose="02040602050305030304" pitchFamily="18" charset="0"/>
              </a:rPr>
              <a:t>Points to be noted…</a:t>
            </a:r>
            <a:br>
              <a:rPr lang="en-US" sz="4000" b="1" u="sng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endParaRPr lang="en-US" sz="4000" b="1" u="sng" dirty="0">
              <a:solidFill>
                <a:srgbClr val="7030A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14438"/>
            <a:ext cx="10915650" cy="53292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 not forget to use</a:t>
            </a:r>
            <a:r>
              <a:rPr lang="en-US" b="1" dirty="0">
                <a:solidFill>
                  <a:schemeClr val="tx1"/>
                </a:solidFill>
              </a:rPr>
              <a:t> pre-processor </a:t>
            </a:r>
            <a:r>
              <a:rPr lang="en-US" dirty="0">
                <a:solidFill>
                  <a:schemeClr val="tx1"/>
                </a:solidFill>
              </a:rPr>
              <a:t>at the beginning of the program.</a:t>
            </a:r>
          </a:p>
          <a:p>
            <a:r>
              <a:rPr lang="en-US" dirty="0">
                <a:solidFill>
                  <a:schemeClr val="tx1"/>
                </a:solidFill>
              </a:rPr>
              <a:t>The program </a:t>
            </a:r>
            <a:r>
              <a:rPr lang="en-US" b="1" dirty="0">
                <a:solidFill>
                  <a:schemeClr val="tx1"/>
                </a:solidFill>
              </a:rPr>
              <a:t>must have the main function </a:t>
            </a:r>
            <a:r>
              <a:rPr lang="en-US" dirty="0">
                <a:solidFill>
                  <a:schemeClr val="tx1"/>
                </a:solidFill>
              </a:rPr>
              <a:t>with a return type or not return type.</a:t>
            </a:r>
          </a:p>
          <a:p>
            <a:r>
              <a:rPr lang="en-US" dirty="0">
                <a:solidFill>
                  <a:schemeClr val="tx1"/>
                </a:solidFill>
              </a:rPr>
              <a:t>The program </a:t>
            </a:r>
            <a:r>
              <a:rPr lang="en-US" b="1" dirty="0">
                <a:solidFill>
                  <a:schemeClr val="tx1"/>
                </a:solidFill>
              </a:rPr>
              <a:t>must have the block</a:t>
            </a:r>
            <a:r>
              <a:rPr lang="en-US" dirty="0">
                <a:solidFill>
                  <a:schemeClr val="tx1"/>
                </a:solidFill>
              </a:rPr>
              <a:t> for defining the variables and writing code.</a:t>
            </a:r>
          </a:p>
          <a:p>
            <a:r>
              <a:rPr lang="en-US" dirty="0">
                <a:solidFill>
                  <a:schemeClr val="tx1"/>
                </a:solidFill>
              </a:rPr>
              <a:t>C is </a:t>
            </a:r>
            <a:r>
              <a:rPr lang="en-US" b="1" dirty="0">
                <a:solidFill>
                  <a:schemeClr val="tx1"/>
                </a:solidFill>
              </a:rPr>
              <a:t>case sensitive </a:t>
            </a:r>
            <a:r>
              <a:rPr lang="en-US" dirty="0">
                <a:solidFill>
                  <a:schemeClr val="tx1"/>
                </a:solidFill>
              </a:rPr>
              <a:t>programming language so you do have to care about the variables, keywords and cases.</a:t>
            </a:r>
          </a:p>
          <a:p>
            <a:r>
              <a:rPr lang="en-US" dirty="0">
                <a:solidFill>
                  <a:schemeClr val="tx1"/>
                </a:solidFill>
              </a:rPr>
              <a:t>Most of the time we use lower case for writing the codes in C, If you are using any other cases, you must have to remember.</a:t>
            </a:r>
          </a:p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b="1" dirty="0">
                <a:solidFill>
                  <a:schemeClr val="tx1"/>
                </a:solidFill>
              </a:rPr>
              <a:t>ends with semicolon </a:t>
            </a:r>
            <a:r>
              <a:rPr lang="en-US" dirty="0">
                <a:solidFill>
                  <a:schemeClr val="tx1"/>
                </a:solidFill>
              </a:rPr>
              <a:t>otherwise that will return a syntax error.</a:t>
            </a:r>
          </a:p>
          <a:p>
            <a:r>
              <a:rPr lang="en-US" b="1" dirty="0">
                <a:solidFill>
                  <a:schemeClr val="tx1"/>
                </a:solidFill>
              </a:rPr>
              <a:t>Use indentation</a:t>
            </a:r>
            <a:r>
              <a:rPr lang="en-US" dirty="0">
                <a:solidFill>
                  <a:schemeClr val="tx1"/>
                </a:solidFill>
              </a:rPr>
              <a:t> for better understanding the code and to make more readable and user-friendly.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3997143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7030A0"/>
                </a:solidFill>
              </a:rPr>
            </a:br>
            <a:r>
              <a:rPr lang="en-US" b="1" u="sng" dirty="0">
                <a:solidFill>
                  <a:srgbClr val="7030A0"/>
                </a:solidFill>
              </a:rPr>
              <a:t>The Steps for Compiling and executing C Program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3" y="1066800"/>
            <a:ext cx="10739628" cy="4991099"/>
          </a:xfrm>
        </p:spPr>
        <p:txBody>
          <a:bodyPr>
            <a:noAutofit/>
          </a:bodyPr>
          <a:lstStyle/>
          <a:p>
            <a:r>
              <a:rPr lang="en-US" sz="2800" b="1" dirty="0"/>
              <a:t>Step1</a:t>
            </a:r>
            <a:r>
              <a:rPr lang="en-US" sz="2800" dirty="0"/>
              <a:t>-</a:t>
            </a:r>
          </a:p>
          <a:p>
            <a:pPr lvl="1"/>
            <a:r>
              <a:rPr lang="en-US" sz="2400" dirty="0"/>
              <a:t>Use a text editor </a:t>
            </a:r>
            <a:r>
              <a:rPr lang="en-US" sz="2400" b="1" dirty="0"/>
              <a:t>to write, edit or correct</a:t>
            </a:r>
            <a:r>
              <a:rPr lang="en-US" sz="2400" dirty="0"/>
              <a:t> source code into C source code files having the “.c” file extension. </a:t>
            </a:r>
          </a:p>
          <a:p>
            <a:pPr lvl="1"/>
            <a:r>
              <a:rPr lang="en-US" sz="2400" dirty="0"/>
              <a:t>A text editor is usually used to enter the C program into a file.</a:t>
            </a:r>
          </a:p>
          <a:p>
            <a:r>
              <a:rPr lang="en-US" sz="2800" b="1" dirty="0"/>
              <a:t>Step2-</a:t>
            </a:r>
          </a:p>
          <a:p>
            <a:pPr lvl="1"/>
            <a:r>
              <a:rPr lang="en-US" sz="2400" dirty="0"/>
              <a:t>After the program has been </a:t>
            </a:r>
            <a:r>
              <a:rPr lang="en-US" dirty="0"/>
              <a:t>written</a:t>
            </a:r>
            <a:r>
              <a:rPr lang="en-US" sz="2400" dirty="0"/>
              <a:t> the next step is </a:t>
            </a:r>
            <a:r>
              <a:rPr lang="en-US" sz="2400" b="1" dirty="0"/>
              <a:t>compilation process </a:t>
            </a:r>
            <a:r>
              <a:rPr lang="en-US" sz="2400" dirty="0"/>
              <a:t> to translate the program using C compiler. </a:t>
            </a:r>
          </a:p>
          <a:p>
            <a:pPr lvl="1"/>
            <a:r>
              <a:rPr lang="en-US" sz="2400" dirty="0"/>
              <a:t>If the compiler doesn’t find any syntax errors in the program source code, it produces an object file. The compiler produces object files with an “.</a:t>
            </a:r>
            <a:r>
              <a:rPr lang="en-US" sz="2400" dirty="0" err="1"/>
              <a:t>obj</a:t>
            </a:r>
            <a:r>
              <a:rPr lang="en-US" sz="2400" dirty="0"/>
              <a:t>” file extension and the same name as the source code.</a:t>
            </a:r>
          </a:p>
          <a:p>
            <a:pPr lvl="1"/>
            <a:r>
              <a:rPr lang="en-US" sz="2400" dirty="0"/>
              <a:t>If compiler finds any errors in your program, it reports them and you need to return to Step 1 to make corrections in your source code.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1656818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8.4 Process of compiling and running a C program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231965"/>
            <a:ext cx="6738750" cy="638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Process of compiling and running a C program 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4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623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u="sng" dirty="0">
                <a:solidFill>
                  <a:srgbClr val="7030A0"/>
                </a:solidFill>
              </a:rPr>
              <a:t>The Steps for Compiling and executing C Program</a:t>
            </a:r>
            <a:br>
              <a:rPr lang="en-US" sz="4000" b="1" u="sng" dirty="0">
                <a:solidFill>
                  <a:srgbClr val="7030A0"/>
                </a:solidFill>
              </a:rPr>
            </a:br>
            <a:endParaRPr lang="en-US" sz="40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8136"/>
            <a:ext cx="10515600" cy="4351338"/>
          </a:xfrm>
        </p:spPr>
        <p:txBody>
          <a:bodyPr>
            <a:noAutofit/>
          </a:bodyPr>
          <a:lstStyle/>
          <a:p>
            <a:r>
              <a:rPr lang="en-US" sz="2800" b="1" dirty="0"/>
              <a:t>Step 3: </a:t>
            </a:r>
          </a:p>
          <a:p>
            <a:pPr lvl="1"/>
            <a:r>
              <a:rPr lang="en-US" sz="2400" dirty="0"/>
              <a:t>After the program has been translated into object code, it is ready to link the program using the linker.</a:t>
            </a:r>
          </a:p>
          <a:p>
            <a:pPr lvl="1"/>
            <a:r>
              <a:rPr lang="en-US" sz="2400" dirty="0"/>
              <a:t>If no errors occur, the linker produces an executable program located in a disk file with an “.exe” file extension with the same name as the object file.</a:t>
            </a:r>
          </a:p>
          <a:p>
            <a:r>
              <a:rPr lang="en-US" sz="2800" dirty="0"/>
              <a:t>Step 4:</a:t>
            </a:r>
          </a:p>
          <a:p>
            <a:pPr lvl="1"/>
            <a:r>
              <a:rPr lang="en-US" sz="2400" dirty="0"/>
              <a:t>Run the executable program and test whether it works properly as per the user requirements.  </a:t>
            </a:r>
          </a:p>
          <a:p>
            <a:pPr lvl="1"/>
            <a:r>
              <a:rPr lang="en-US" sz="2400" dirty="0"/>
              <a:t>If the program does not produce the desired results, it is necessary to go back, start again with Step 1 and reanalyze the program’s logic and make modifications and additions to your source code.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5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7030A0"/>
                </a:solidFill>
              </a:rPr>
            </a:br>
            <a:r>
              <a:rPr lang="en-US" b="1" u="sng" dirty="0">
                <a:solidFill>
                  <a:srgbClr val="7030A0"/>
                </a:solidFill>
              </a:rPr>
              <a:t>The Steps for Compiling and executing C Program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en-US" b="1" u="sng" dirty="0">
              <a:solidFill>
                <a:srgbClr val="7030A0"/>
              </a:solidFill>
            </a:endParaRPr>
          </a:p>
        </p:txBody>
      </p:sp>
      <p:pic>
        <p:nvPicPr>
          <p:cNvPr id="1026" name="Picture 2" descr="personal computing environment,personal compters,computing environment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73" y="2071688"/>
            <a:ext cx="10046254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4127484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90800"/>
            <a:ext cx="2971800" cy="237744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Integrated Development Environment (IDE) </a:t>
            </a:r>
            <a:br>
              <a:rPr lang="en-US" sz="4000" b="1" dirty="0">
                <a:solidFill>
                  <a:srgbClr val="FFFF00"/>
                </a:solidFill>
              </a:rPr>
            </a:b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381000"/>
            <a:ext cx="7790688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editing, compiling, running, and debugging programs is often managed by a single integrated application known as an Integrated Development Environment, or IDE for short. 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IDE is a windows-based program that allows us to easily manage large software programs, edit files in windows, and compile, link, run, and debug programs.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79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8868"/>
            <a:ext cx="3200400" cy="231213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IDE : Examples</a:t>
            </a:r>
          </a:p>
        </p:txBody>
      </p:sp>
      <p:pic>
        <p:nvPicPr>
          <p:cNvPr id="1026" name="Picture 2" descr="Top 5 Best C/C++ IDEs - The Crazy Programm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1935" y="902555"/>
            <a:ext cx="6172200" cy="426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09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Debugging a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500063"/>
            <a:ext cx="7303557" cy="5484685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There are three basic categories of program errors: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1. Syntax Errors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2. Run-time Errors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 3. Logic Errors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 the first two cases when an error occurs, the computer displays an 'Error Message', which describes the error, and its cause.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 the final case, the program will not show an error message but it will not do what the programmer wanted it to do.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Program Errors</a:t>
            </a:r>
          </a:p>
        </p:txBody>
      </p:sp>
      <p:pic>
        <p:nvPicPr>
          <p:cNvPr id="3074" name="Picture 2" descr="Chapter 1 Coding Introduction. - ppt downloa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70061" y="1123837"/>
            <a:ext cx="7729537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7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all" spc="100" dirty="0">
                <a:solidFill>
                  <a:srgbClr val="7030A0"/>
                </a:solidFill>
                <a:latin typeface="Book Antiqua" panose="02040602050305030304" pitchFamily="18" charset="0"/>
              </a:rPr>
              <a:t>Introduction to 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247" y="1643062"/>
            <a:ext cx="10768202" cy="4567238"/>
          </a:xfrm>
        </p:spPr>
        <p:txBody>
          <a:bodyPr>
            <a:noAutofit/>
          </a:bodyPr>
          <a:lstStyle/>
          <a:p>
            <a:r>
              <a:rPr lang="en-US" sz="3200" dirty="0"/>
              <a:t>C is a powerful general-purpose programming language. </a:t>
            </a:r>
          </a:p>
          <a:p>
            <a:r>
              <a:rPr lang="en-US" sz="3200" dirty="0"/>
              <a:t>It can be used to develop software like operating systems, databases, compilers, and so on. </a:t>
            </a:r>
          </a:p>
          <a:p>
            <a:r>
              <a:rPr lang="en-US" sz="3200" dirty="0"/>
              <a:t>C language is considered as the base language of most of the modern programming languages because </a:t>
            </a:r>
            <a:r>
              <a:rPr lang="en-US" sz="2800" b="1" dirty="0"/>
              <a:t>most of the compilers, JVMs, Kernels, etc. are written in C language</a:t>
            </a:r>
            <a:r>
              <a:rPr lang="en-US" sz="3200" dirty="0"/>
              <a:t>, and most of the programming languages follow C syntax, for example, C++, Java, C#, Perl etc.</a:t>
            </a:r>
          </a:p>
          <a:p>
            <a:r>
              <a:rPr lang="en-US" sz="3200" dirty="0"/>
              <a:t>It provides the core concepts like array,  strings, functions, file handling,  etc. that are being used in many languages.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3377278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352425"/>
            <a:ext cx="9944100" cy="919163"/>
          </a:xfrm>
        </p:spPr>
        <p:txBody>
          <a:bodyPr>
            <a:normAutofit fontScale="90000"/>
          </a:bodyPr>
          <a:lstStyle/>
          <a:p>
            <a:r>
              <a:rPr lang="en-US" sz="7200" b="1" u="sng" dirty="0">
                <a:solidFill>
                  <a:srgbClr val="7030A0"/>
                </a:solidFill>
              </a:rPr>
              <a:t>Assignment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600200"/>
            <a:ext cx="9639300" cy="3810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the history of C.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features of C?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problems with the C?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applications of C.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Explain compilation and execution of C program with flowchart.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are the different types of programming errors?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Explain the structure of C program with an example.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1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3316" name="Picture 4" descr="Free Thank images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404657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675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solidFill>
                  <a:srgbClr val="7030A0"/>
                </a:solidFill>
                <a:latin typeface="Book Antiqua" panose="02040602050305030304" pitchFamily="18" charset="0"/>
              </a:rPr>
              <a:t>Procedure-oriented programming language</a:t>
            </a:r>
            <a:br>
              <a:rPr lang="en-US" sz="4000" b="1" u="sng" dirty="0">
                <a:solidFill>
                  <a:srgbClr val="7030A0"/>
                </a:solidFill>
                <a:latin typeface="Book Antiqua" panose="02040602050305030304" pitchFamily="18" charset="0"/>
              </a:rPr>
            </a:br>
            <a:endParaRPr lang="en-US" sz="4000" b="1" u="sng" dirty="0">
              <a:solidFill>
                <a:srgbClr val="7030A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540" y="1890713"/>
            <a:ext cx="10077260" cy="4023360"/>
          </a:xfrm>
        </p:spPr>
        <p:txBody>
          <a:bodyPr>
            <a:no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C is a procedural language.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A procedure is known as a function, method, routine, subroutine, etc.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A procedural language </a:t>
            </a:r>
            <a:r>
              <a:rPr lang="en-US" sz="3200" b="1" dirty="0"/>
              <a:t>specifies a series of steps for the program to solve the problem</a:t>
            </a:r>
            <a:r>
              <a:rPr lang="en-US" sz="3200" dirty="0"/>
              <a:t>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3200" dirty="0"/>
              <a:t>A procedural language breaks the program into functions, data structures,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366822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7030A0"/>
                </a:solidFill>
                <a:latin typeface="Book Antiqua" panose="02040602050305030304" pitchFamily="18" charset="0"/>
              </a:rPr>
              <a:t>Structured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375" y="1847850"/>
            <a:ext cx="10515600" cy="435133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b="1" dirty="0"/>
              <a:t>C is a structured programming language.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b="1" dirty="0"/>
              <a:t>Structured means to break a program into parts or blocks</a:t>
            </a:r>
            <a:r>
              <a:rPr lang="en-US" sz="3200" dirty="0"/>
              <a:t> so that it may be easy to understand.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In the C language, we break the program into parts using functions.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200" dirty="0"/>
              <a:t>It makes the program easier to understand and modify.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83423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53" y="428054"/>
            <a:ext cx="10320147" cy="1499616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7030A0"/>
                </a:solidFill>
                <a:latin typeface="Book Antiqua" panose="02040602050305030304" pitchFamily="18" charset="0"/>
              </a:rPr>
              <a:t>C as a System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922"/>
            <a:ext cx="10515600" cy="4351338"/>
          </a:xfrm>
        </p:spPr>
        <p:txBody>
          <a:bodyPr>
            <a:normAutofit/>
          </a:bodyPr>
          <a:lstStyle/>
          <a:p>
            <a:pPr marL="800100" indent="-514350">
              <a:buFont typeface="Wingdings" panose="05000000000000000000" pitchFamily="2" charset="2"/>
              <a:buChar char="q"/>
            </a:pPr>
            <a:r>
              <a:rPr lang="en-US" sz="3200" dirty="0"/>
              <a:t>C language is a system programming language because it </a:t>
            </a:r>
            <a:r>
              <a:rPr lang="en-US" sz="3200" b="1" dirty="0"/>
              <a:t>can be used to do low-level programming (for example driver and kernel)</a:t>
            </a:r>
            <a:r>
              <a:rPr lang="en-US" sz="3200" dirty="0"/>
              <a:t>.</a:t>
            </a:r>
          </a:p>
          <a:p>
            <a:pPr marL="800100" indent="-51435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800100" indent="-514350">
              <a:buFont typeface="Wingdings" panose="05000000000000000000" pitchFamily="2" charset="2"/>
              <a:buChar char="q"/>
            </a:pPr>
            <a:r>
              <a:rPr lang="en-US" sz="3200" dirty="0"/>
              <a:t>It is generally used to create hardware devices, OS, drivers, kernels, etc. For example, Linux kernel is written in 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188591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812" y="579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Book Antiqua" panose="02040602050305030304" pitchFamily="18" charset="0"/>
              </a:rPr>
              <a:t>Mid-level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10467975" cy="425196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C language can be considered a middle-level language as it offers low-level control and high level convenience.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In C, we are able to manipulate bits, bytes, and addresses. It can interact with direct hardware and also able to carry out operation related to memory management.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C language behaves like as high-level language through functions, give modular programming, increased efficiency, and re-usability.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331119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Book Antiqua" panose="02040602050305030304" pitchFamily="18" charset="0"/>
              </a:rPr>
              <a:t>History of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906" y="1633538"/>
            <a:ext cx="10948988" cy="4738687"/>
          </a:xfrm>
        </p:spPr>
        <p:txBody>
          <a:bodyPr>
            <a:normAutofit/>
          </a:bodyPr>
          <a:lstStyle/>
          <a:p>
            <a:r>
              <a:rPr lang="en-US" sz="2800" dirty="0"/>
              <a:t>C is a by-product of UNIX OS.</a:t>
            </a:r>
          </a:p>
          <a:p>
            <a:r>
              <a:rPr lang="en-US" sz="2800" dirty="0"/>
              <a:t>UNIX was written in assembly language by </a:t>
            </a:r>
            <a:r>
              <a:rPr lang="en-US" sz="2800" b="1" dirty="0"/>
              <a:t>Ken Thompson </a:t>
            </a:r>
            <a:r>
              <a:rPr lang="en-US" sz="2800" dirty="0"/>
              <a:t>for DEC PDP-7 at Bell Lab. But it was very painful to debug and hard to enhance.</a:t>
            </a:r>
          </a:p>
          <a:p>
            <a:r>
              <a:rPr lang="en-US" sz="2800" dirty="0"/>
              <a:t>So, Thompson himself developed a small language named B for further development of UNIX. B was based on BCPL, a system programming language during mid 1960s. BCPL was based on Algol 60 one of the influential language of 1960.</a:t>
            </a:r>
          </a:p>
          <a:p>
            <a:r>
              <a:rPr lang="en-US" sz="2800" dirty="0"/>
              <a:t>In 1970 Bell Lab acquired Dec PDP-11 for Unix project and UNIX rewritten in B to run on this new machine. In 1971 it was realized that B was not suitable language for PDP-11.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258638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Book Antiqua" panose="02040602050305030304" pitchFamily="18" charset="0"/>
              </a:rPr>
              <a:t>History of C language</a:t>
            </a:r>
            <a:endParaRPr lang="en-US" dirty="0"/>
          </a:p>
        </p:txBody>
      </p:sp>
      <p:pic>
        <p:nvPicPr>
          <p:cNvPr id="1026" name="Picture 2" descr="https://www.guru99.com/images/1/012419_1229_WhatisCProg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1433513"/>
            <a:ext cx="4543425" cy="421957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5787" y="1690688"/>
            <a:ext cx="7062788" cy="4500562"/>
          </a:xfrm>
        </p:spPr>
        <p:txBody>
          <a:bodyPr>
            <a:normAutofit/>
          </a:bodyPr>
          <a:lstStyle/>
          <a:p>
            <a:r>
              <a:rPr lang="en-US" dirty="0"/>
              <a:t>So, Ritchie began to develop extended version of B. He called his new language as New B (NB) at first. But, it began diverge more from B, so he changed name to C.</a:t>
            </a:r>
          </a:p>
          <a:p>
            <a:r>
              <a:rPr lang="en-US" dirty="0"/>
              <a:t>C became stable by 1973 and UNIX was rewritten in C.</a:t>
            </a:r>
          </a:p>
          <a:p>
            <a:r>
              <a:rPr lang="en-US" dirty="0"/>
              <a:t>The switch to C provided an important benefit: </a:t>
            </a:r>
            <a:r>
              <a:rPr lang="en-US" b="1" dirty="0"/>
              <a:t>Portability.</a:t>
            </a:r>
          </a:p>
          <a:p>
            <a:r>
              <a:rPr lang="en-US" dirty="0"/>
              <a:t>By writing C compilers for other computers at Bell Lab the team could get UNIX running on those machines as well.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2D8A-FF9C-4639-BB64-58E40D28FAA5}" type="slidenum">
              <a:rPr lang="en-US" smtClean="0"/>
              <a:t>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Compiled By: Dabbal S. Mahara</a:t>
            </a:r>
          </a:p>
        </p:txBody>
      </p:sp>
    </p:spTree>
    <p:extLst>
      <p:ext uri="{BB962C8B-B14F-4D97-AF65-F5344CB8AC3E}">
        <p14:creationId xmlns:p14="http://schemas.microsoft.com/office/powerpoint/2010/main" val="3019333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1_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</TotalTime>
  <Words>2319</Words>
  <Application>Microsoft Office PowerPoint</Application>
  <PresentationFormat>Widescreen</PresentationFormat>
  <Paragraphs>242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31</vt:i4>
      </vt:variant>
    </vt:vector>
  </HeadingPairs>
  <TitlesOfParts>
    <vt:vector size="48" baseType="lpstr">
      <vt:lpstr>Arial</vt:lpstr>
      <vt:lpstr>Book Antiqua</vt:lpstr>
      <vt:lpstr>Calibri</vt:lpstr>
      <vt:lpstr>Century Gothic</vt:lpstr>
      <vt:lpstr>Corbel</vt:lpstr>
      <vt:lpstr>Franklin Gothic Book</vt:lpstr>
      <vt:lpstr>Perpetua</vt:lpstr>
      <vt:lpstr>Times New Roman</vt:lpstr>
      <vt:lpstr>Wingdings</vt:lpstr>
      <vt:lpstr>Wingdings 2</vt:lpstr>
      <vt:lpstr>Wingdings 3</vt:lpstr>
      <vt:lpstr>Equity</vt:lpstr>
      <vt:lpstr>Frame</vt:lpstr>
      <vt:lpstr>1_Frame</vt:lpstr>
      <vt:lpstr>Crop</vt:lpstr>
      <vt:lpstr>Wisp</vt:lpstr>
      <vt:lpstr>Ion Boardroom</vt:lpstr>
      <vt:lpstr>UNIT – 1 INTRODUCTION Part II</vt:lpstr>
      <vt:lpstr>TOPICS COVERED</vt:lpstr>
      <vt:lpstr>Introduction to C </vt:lpstr>
      <vt:lpstr>Procedure-oriented programming language </vt:lpstr>
      <vt:lpstr>Structured programming language</vt:lpstr>
      <vt:lpstr>C as a System programming language</vt:lpstr>
      <vt:lpstr>Mid-level programming language</vt:lpstr>
      <vt:lpstr>History of C language</vt:lpstr>
      <vt:lpstr>History of C language</vt:lpstr>
      <vt:lpstr>History of C language</vt:lpstr>
      <vt:lpstr> History of C language </vt:lpstr>
      <vt:lpstr>Basic Features of C Language</vt:lpstr>
      <vt:lpstr>Basic Features of C Language</vt:lpstr>
      <vt:lpstr>Key Applications</vt:lpstr>
      <vt:lpstr>The limitations of C</vt:lpstr>
      <vt:lpstr> Structure of a C program</vt:lpstr>
      <vt:lpstr>Structure of a C program</vt:lpstr>
      <vt:lpstr>Structure of a C program</vt:lpstr>
      <vt:lpstr> MY First C Program</vt:lpstr>
      <vt:lpstr>Structure of a C program: Example</vt:lpstr>
      <vt:lpstr>Points to be noted… </vt:lpstr>
      <vt:lpstr> The Steps for Compiling and executing C Program </vt:lpstr>
      <vt:lpstr>Process of compiling and running a C program  </vt:lpstr>
      <vt:lpstr>The Steps for Compiling and executing C Program </vt:lpstr>
      <vt:lpstr> The Steps for Compiling and executing C Program </vt:lpstr>
      <vt:lpstr>Integrated Development Environment (IDE)  </vt:lpstr>
      <vt:lpstr>IDE : Examples</vt:lpstr>
      <vt:lpstr>Debugging a C program</vt:lpstr>
      <vt:lpstr>Program Errors</vt:lpstr>
      <vt:lpstr>Assignment #3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1. Problem Solving with Computer</dc:title>
  <dc:creator>DsinghMa</dc:creator>
  <cp:lastModifiedBy>dsinghma</cp:lastModifiedBy>
  <cp:revision>269</cp:revision>
  <dcterms:created xsi:type="dcterms:W3CDTF">2006-08-16T00:00:00Z</dcterms:created>
  <dcterms:modified xsi:type="dcterms:W3CDTF">2022-03-06T14:44:56Z</dcterms:modified>
</cp:coreProperties>
</file>